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58" r:id="rId3"/>
    <p:sldId id="259" r:id="rId4"/>
    <p:sldId id="260" r:id="rId5"/>
    <p:sldId id="261" r:id="rId6"/>
    <p:sldId id="262" r:id="rId7"/>
    <p:sldId id="290" r:id="rId8"/>
    <p:sldId id="291" r:id="rId9"/>
    <p:sldId id="265" r:id="rId10"/>
    <p:sldId id="293" r:id="rId11"/>
    <p:sldId id="294" r:id="rId12"/>
    <p:sldId id="295" r:id="rId13"/>
    <p:sldId id="269" r:id="rId14"/>
    <p:sldId id="301" r:id="rId15"/>
    <p:sldId id="300" r:id="rId16"/>
    <p:sldId id="299" r:id="rId17"/>
    <p:sldId id="298" r:id="rId18"/>
    <p:sldId id="297" r:id="rId19"/>
    <p:sldId id="296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94" y="-540"/>
      </p:cViewPr>
      <p:guideLst>
        <p:guide orient="horz" pos="2886"/>
        <p:guide orient="horz" pos="1434"/>
        <p:guide pos="3833"/>
        <p:guide pos="18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330E0-E033-407D-AA10-080BD0939FA2}" type="datetimeFigureOut">
              <a:rPr lang="pt-BR" smtClean="0"/>
              <a:pPr/>
              <a:t>07/03/2019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38152-401F-42E9-8857-964280F480D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38152-401F-42E9-8857-964280F480D2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5A25B-930E-45CF-85B3-F2E0F3DC106F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DF88-7FF4-4FE2-A94E-381E4F3A9FA5}" type="datetimeFigureOut">
              <a:rPr lang="pt-BR" smtClean="0"/>
              <a:pPr/>
              <a:t>07/03/2019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C07C-78AD-4190-975A-13D9E3B458E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DF88-7FF4-4FE2-A94E-381E4F3A9FA5}" type="datetimeFigureOut">
              <a:rPr lang="pt-BR" smtClean="0"/>
              <a:pPr/>
              <a:t>07/03/2019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C07C-78AD-4190-975A-13D9E3B458E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DF88-7FF4-4FE2-A94E-381E4F3A9FA5}" type="datetimeFigureOut">
              <a:rPr lang="pt-BR" smtClean="0"/>
              <a:pPr/>
              <a:t>07/03/2019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C07C-78AD-4190-975A-13D9E3B458E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DF88-7FF4-4FE2-A94E-381E4F3A9FA5}" type="datetimeFigureOut">
              <a:rPr lang="pt-BR" smtClean="0"/>
              <a:pPr/>
              <a:t>07/03/2019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C07C-78AD-4190-975A-13D9E3B458E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DF88-7FF4-4FE2-A94E-381E4F3A9FA5}" type="datetimeFigureOut">
              <a:rPr lang="pt-BR" smtClean="0"/>
              <a:pPr/>
              <a:t>07/03/2019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C07C-78AD-4190-975A-13D9E3B458E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DF88-7FF4-4FE2-A94E-381E4F3A9FA5}" type="datetimeFigureOut">
              <a:rPr lang="pt-BR" smtClean="0"/>
              <a:pPr/>
              <a:t>07/03/2019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C07C-78AD-4190-975A-13D9E3B458E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DF88-7FF4-4FE2-A94E-381E4F3A9FA5}" type="datetimeFigureOut">
              <a:rPr lang="pt-BR" smtClean="0"/>
              <a:pPr/>
              <a:t>07/03/2019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C07C-78AD-4190-975A-13D9E3B458E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DF88-7FF4-4FE2-A94E-381E4F3A9FA5}" type="datetimeFigureOut">
              <a:rPr lang="pt-BR" smtClean="0"/>
              <a:pPr/>
              <a:t>07/03/2019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C07C-78AD-4190-975A-13D9E3B458E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DF88-7FF4-4FE2-A94E-381E4F3A9FA5}" type="datetimeFigureOut">
              <a:rPr lang="pt-BR" smtClean="0"/>
              <a:pPr/>
              <a:t>07/03/2019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C07C-78AD-4190-975A-13D9E3B458E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DF88-7FF4-4FE2-A94E-381E4F3A9FA5}" type="datetimeFigureOut">
              <a:rPr lang="pt-BR" smtClean="0"/>
              <a:pPr/>
              <a:t>07/03/2019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C07C-78AD-4190-975A-13D9E3B458E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DF88-7FF4-4FE2-A94E-381E4F3A9FA5}" type="datetimeFigureOut">
              <a:rPr lang="pt-BR" smtClean="0"/>
              <a:pPr/>
              <a:t>07/03/2019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C07C-78AD-4190-975A-13D9E3B458E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8DF88-7FF4-4FE2-A94E-381E4F3A9FA5}" type="datetimeFigureOut">
              <a:rPr lang="pt-BR" smtClean="0"/>
              <a:pPr/>
              <a:t>07/03/2019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FC07C-78AD-4190-975A-13D9E3B458E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mtfilho@fazenda.rj.gov.br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vandemberg@fazenda.rj.gov.br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m 39" descr="Imagem1.jpg"/>
          <p:cNvPicPr>
            <a:picLocks noChangeAspect="1"/>
          </p:cNvPicPr>
          <p:nvPr/>
        </p:nvPicPr>
        <p:blipFill>
          <a:blip r:embed="rId3" cstate="print">
            <a:lum bright="30000" contrast="-40000"/>
          </a:blip>
          <a:srcRect l="25005" r="1103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8" name="Freeform 13"/>
          <p:cNvSpPr>
            <a:spLocks/>
          </p:cNvSpPr>
          <p:nvPr/>
        </p:nvSpPr>
        <p:spPr bwMode="auto">
          <a:xfrm flipH="1">
            <a:off x="5608637" y="0"/>
            <a:ext cx="3571875" cy="3567112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7"/>
          <p:cNvSpPr>
            <a:spLocks/>
          </p:cNvSpPr>
          <p:nvPr/>
        </p:nvSpPr>
        <p:spPr bwMode="auto">
          <a:xfrm flipH="1">
            <a:off x="4953000" y="144493"/>
            <a:ext cx="4227512" cy="4213225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solidFill>
            <a:srgbClr val="00518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8"/>
          <p:cNvSpPr>
            <a:spLocks/>
          </p:cNvSpPr>
          <p:nvPr/>
        </p:nvSpPr>
        <p:spPr bwMode="auto">
          <a:xfrm flipH="1">
            <a:off x="8410575" y="1474788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solidFill>
            <a:srgbClr val="BBA0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6"/>
          <p:cNvSpPr>
            <a:spLocks/>
          </p:cNvSpPr>
          <p:nvPr/>
        </p:nvSpPr>
        <p:spPr bwMode="auto">
          <a:xfrm flipH="1">
            <a:off x="4276724" y="-1"/>
            <a:ext cx="3290748" cy="258127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solidFill>
            <a:srgbClr val="C6AB6B">
              <a:alpha val="6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5"/>
          <p:cNvSpPr>
            <a:spLocks/>
          </p:cNvSpPr>
          <p:nvPr/>
        </p:nvSpPr>
        <p:spPr bwMode="auto">
          <a:xfrm flipH="1">
            <a:off x="7827963" y="0"/>
            <a:ext cx="1352549" cy="1350748"/>
          </a:xfrm>
          <a:custGeom>
            <a:avLst/>
            <a:gdLst>
              <a:gd name="T0" fmla="*/ 6 w 2253"/>
              <a:gd name="T1" fmla="*/ 0 h 2250"/>
              <a:gd name="T2" fmla="*/ 2253 w 2253"/>
              <a:gd name="T3" fmla="*/ 0 h 2250"/>
              <a:gd name="T4" fmla="*/ 0 w 2253"/>
              <a:gd name="T5" fmla="*/ 2250 h 2250"/>
              <a:gd name="T6" fmla="*/ 6 w 2253"/>
              <a:gd name="T7" fmla="*/ 0 h 2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3" h="2250">
                <a:moveTo>
                  <a:pt x="6" y="0"/>
                </a:moveTo>
                <a:lnTo>
                  <a:pt x="2253" y="0"/>
                </a:lnTo>
                <a:lnTo>
                  <a:pt x="0" y="2250"/>
                </a:lnTo>
                <a:lnTo>
                  <a:pt x="6" y="0"/>
                </a:lnTo>
                <a:close/>
              </a:path>
            </a:pathLst>
          </a:cu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17"/>
          <p:cNvSpPr>
            <a:spLocks/>
          </p:cNvSpPr>
          <p:nvPr/>
        </p:nvSpPr>
        <p:spPr bwMode="auto">
          <a:xfrm flipH="1">
            <a:off x="3555444" y="1588"/>
            <a:ext cx="2582386" cy="2579687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13"/>
          <p:cNvSpPr>
            <a:spLocks/>
          </p:cNvSpPr>
          <p:nvPr/>
        </p:nvSpPr>
        <p:spPr bwMode="auto">
          <a:xfrm flipV="1">
            <a:off x="0" y="4635812"/>
            <a:ext cx="2225154" cy="2222187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solidFill>
            <a:srgbClr val="0C344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7"/>
          <p:cNvSpPr>
            <a:spLocks/>
          </p:cNvSpPr>
          <p:nvPr/>
        </p:nvSpPr>
        <p:spPr bwMode="auto">
          <a:xfrm flipV="1">
            <a:off x="0" y="3327632"/>
            <a:ext cx="2633593" cy="2624693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solidFill>
            <a:srgbClr val="20477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6"/>
          <p:cNvSpPr>
            <a:spLocks/>
          </p:cNvSpPr>
          <p:nvPr/>
        </p:nvSpPr>
        <p:spPr bwMode="auto">
          <a:xfrm flipV="1">
            <a:off x="498989" y="5249955"/>
            <a:ext cx="2050022" cy="160804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solidFill>
            <a:srgbClr val="C6AB6B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17"/>
          <p:cNvSpPr>
            <a:spLocks/>
          </p:cNvSpPr>
          <p:nvPr/>
        </p:nvSpPr>
        <p:spPr bwMode="auto">
          <a:xfrm flipV="1">
            <a:off x="1354395" y="5046650"/>
            <a:ext cx="1813245" cy="1811350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" name="Imagem 40">
            <a:extLst>
              <a:ext uri="{FF2B5EF4-FFF2-40B4-BE49-F238E27FC236}">
                <a16:creationId xmlns:a16="http://schemas.microsoft.com/office/drawing/2014/main" xmlns="" id="{A13FA99E-D2F2-49F7-B7C1-34B026EA48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6764" y="1556792"/>
            <a:ext cx="2501821" cy="2185169"/>
          </a:xfrm>
          <a:prstGeom prst="rect">
            <a:avLst/>
          </a:prstGeom>
        </p:spPr>
      </p:pic>
      <p:sp>
        <p:nvSpPr>
          <p:cNvPr id="44" name="Retângulo 43"/>
          <p:cNvSpPr/>
          <p:nvPr/>
        </p:nvSpPr>
        <p:spPr>
          <a:xfrm>
            <a:off x="4788024" y="4156931"/>
            <a:ext cx="3384376" cy="1224136"/>
          </a:xfrm>
          <a:prstGeom prst="rect">
            <a:avLst/>
          </a:prstGeom>
          <a:solidFill>
            <a:srgbClr val="FFFFFF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4989708" y="4153845"/>
            <a:ext cx="5630964" cy="1227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RJ </a:t>
            </a:r>
            <a:r>
              <a:rPr kumimoji="0" lang="pt-B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Mobi</a:t>
            </a: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/>
            </a:r>
            <a:b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</a:b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Juntos pelo RJ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</p:txBody>
      </p:sp>
      <p:cxnSp>
        <p:nvCxnSpPr>
          <p:cNvPr id="43" name="Straight Connector 34">
            <a:extLst>
              <a:ext uri="{FF2B5EF4-FFF2-40B4-BE49-F238E27FC236}">
                <a16:creationId xmlns:a16="http://schemas.microsoft.com/office/drawing/2014/main" xmlns="" id="{DDD06C5B-F74B-4BF5-9D20-B546451B44BF}"/>
              </a:ext>
            </a:extLst>
          </p:cNvPr>
          <p:cNvCxnSpPr>
            <a:cxnSpLocks/>
          </p:cNvCxnSpPr>
          <p:nvPr/>
        </p:nvCxnSpPr>
        <p:spPr>
          <a:xfrm>
            <a:off x="4776239" y="4149080"/>
            <a:ext cx="0" cy="1218449"/>
          </a:xfrm>
          <a:prstGeom prst="line">
            <a:avLst/>
          </a:prstGeom>
          <a:ln w="28575">
            <a:solidFill>
              <a:srgbClr val="BBA0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Subtitle 2"/>
          <p:cNvSpPr txBox="1">
            <a:spLocks/>
          </p:cNvSpPr>
          <p:nvPr/>
        </p:nvSpPr>
        <p:spPr>
          <a:xfrm>
            <a:off x="5004048" y="6304373"/>
            <a:ext cx="4171071" cy="36498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Rio de Janeiro, 26 de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fevereiro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2019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30456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apple-cellphone-hand-13672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179512"/>
            <a:ext cx="10116616" cy="8037512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2771800" y="-1179512"/>
            <a:ext cx="7344816" cy="8037512"/>
          </a:xfrm>
          <a:prstGeom prst="rect">
            <a:avLst/>
          </a:prstGeom>
          <a:solidFill>
            <a:srgbClr val="FFFFFF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771800" y="1844824"/>
            <a:ext cx="42477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ln w="19050">
                  <a:noFill/>
                </a:ln>
                <a:latin typeface="Aharoni" pitchFamily="2" charset="-79"/>
                <a:cs typeface="Aharoni" pitchFamily="2" charset="-79"/>
              </a:rPr>
              <a:t>Como vai Funcionar</a:t>
            </a:r>
            <a:r>
              <a:rPr lang="pt-BR" sz="4000" b="1" dirty="0" smtClean="0">
                <a:ln w="19050">
                  <a:noFill/>
                </a:ln>
                <a:latin typeface="Aharoni" pitchFamily="2" charset="-79"/>
                <a:cs typeface="Aharoni" pitchFamily="2" charset="-79"/>
              </a:rPr>
              <a:t>?</a:t>
            </a:r>
            <a:endParaRPr lang="pt-BR" sz="2800" dirty="0"/>
          </a:p>
        </p:txBody>
      </p:sp>
      <p:sp>
        <p:nvSpPr>
          <p:cNvPr id="8" name="Retângulo 7"/>
          <p:cNvSpPr/>
          <p:nvPr/>
        </p:nvSpPr>
        <p:spPr>
          <a:xfrm>
            <a:off x="2843808" y="2422043"/>
            <a:ext cx="58326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b="1" dirty="0" smtClean="0">
                <a:solidFill>
                  <a:schemeClr val="bg1">
                    <a:lumMod val="85000"/>
                  </a:schemeClr>
                </a:solidFill>
              </a:rPr>
              <a:t> Exatamente como as soluções de mercado, mas haverá perfis de gestão setorial e central (Logística)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b="1" dirty="0" smtClean="0"/>
              <a:t> Somente servidores cadastrados e autorizados poderão utilizar</a:t>
            </a: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38830456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apple-cellphone-hand-13672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179512"/>
            <a:ext cx="10116616" cy="8037512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2771800" y="-1179512"/>
            <a:ext cx="7416824" cy="8037512"/>
          </a:xfrm>
          <a:prstGeom prst="rect">
            <a:avLst/>
          </a:prstGeom>
          <a:solidFill>
            <a:srgbClr val="FFFFFF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771800" y="1844824"/>
            <a:ext cx="42477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ln w="19050">
                  <a:noFill/>
                </a:ln>
                <a:latin typeface="Aharoni" pitchFamily="2" charset="-79"/>
                <a:cs typeface="Aharoni" pitchFamily="2" charset="-79"/>
              </a:rPr>
              <a:t>Como vai Funcionar</a:t>
            </a:r>
            <a:r>
              <a:rPr lang="pt-BR" sz="4000" b="1" dirty="0" smtClean="0">
                <a:ln w="19050">
                  <a:noFill/>
                </a:ln>
                <a:latin typeface="Aharoni" pitchFamily="2" charset="-79"/>
                <a:cs typeface="Aharoni" pitchFamily="2" charset="-79"/>
              </a:rPr>
              <a:t>?</a:t>
            </a:r>
            <a:endParaRPr lang="pt-BR" sz="2800" dirty="0"/>
          </a:p>
        </p:txBody>
      </p:sp>
      <p:sp>
        <p:nvSpPr>
          <p:cNvPr id="8" name="Retângulo 7"/>
          <p:cNvSpPr/>
          <p:nvPr/>
        </p:nvSpPr>
        <p:spPr>
          <a:xfrm>
            <a:off x="2843808" y="2422043"/>
            <a:ext cx="583264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b="1" dirty="0" smtClean="0">
                <a:solidFill>
                  <a:schemeClr val="bg1">
                    <a:lumMod val="85000"/>
                  </a:schemeClr>
                </a:solidFill>
              </a:rPr>
              <a:t> Exatamente como as soluções de mercado, mas haverá perfis de gestão setorial e central (Logística)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b="1" dirty="0" smtClean="0">
                <a:solidFill>
                  <a:schemeClr val="bg1">
                    <a:lumMod val="85000"/>
                  </a:schemeClr>
                </a:solidFill>
              </a:rPr>
              <a:t> Somente servidores cadastrados e autorizados poderão utilizar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b="1" dirty="0" smtClean="0"/>
              <a:t> Só será paga a viagem efetivamente realizada, sendo precificada em R$/KM</a:t>
            </a:r>
          </a:p>
          <a:p>
            <a:pPr>
              <a:lnSpc>
                <a:spcPct val="150000"/>
              </a:lnSpc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38830456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apple-cellphone-hand-13672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179512"/>
            <a:ext cx="10116616" cy="8037512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2771800" y="-1179512"/>
            <a:ext cx="7344816" cy="8037512"/>
          </a:xfrm>
          <a:prstGeom prst="rect">
            <a:avLst/>
          </a:prstGeom>
          <a:solidFill>
            <a:srgbClr val="FFFFFF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771800" y="1844824"/>
            <a:ext cx="42477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ln w="19050">
                  <a:noFill/>
                </a:ln>
                <a:latin typeface="Aharoni" pitchFamily="2" charset="-79"/>
                <a:cs typeface="Aharoni" pitchFamily="2" charset="-79"/>
              </a:rPr>
              <a:t>Como vai Funcionar</a:t>
            </a:r>
            <a:r>
              <a:rPr lang="pt-BR" sz="4000" b="1" dirty="0" smtClean="0">
                <a:ln w="19050">
                  <a:noFill/>
                </a:ln>
                <a:latin typeface="Aharoni" pitchFamily="2" charset="-79"/>
                <a:cs typeface="Aharoni" pitchFamily="2" charset="-79"/>
              </a:rPr>
              <a:t>?</a:t>
            </a:r>
            <a:endParaRPr lang="pt-BR" sz="2800" dirty="0"/>
          </a:p>
        </p:txBody>
      </p:sp>
      <p:sp>
        <p:nvSpPr>
          <p:cNvPr id="8" name="Retângulo 7"/>
          <p:cNvSpPr/>
          <p:nvPr/>
        </p:nvSpPr>
        <p:spPr>
          <a:xfrm>
            <a:off x="2843808" y="2422043"/>
            <a:ext cx="58326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b="1" dirty="0" smtClean="0">
                <a:solidFill>
                  <a:schemeClr val="bg1">
                    <a:lumMod val="85000"/>
                  </a:schemeClr>
                </a:solidFill>
              </a:rPr>
              <a:t> Exatamente como as soluções de mercado, mas haverá perfis de gestão setorial e central (Logística)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b="1" dirty="0" smtClean="0">
                <a:solidFill>
                  <a:schemeClr val="bg1">
                    <a:lumMod val="85000"/>
                  </a:schemeClr>
                </a:solidFill>
              </a:rPr>
              <a:t> Somente servidores cadastrados e autorizados poderão utilizar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b="1" dirty="0" smtClean="0">
                <a:solidFill>
                  <a:schemeClr val="bg1">
                    <a:lumMod val="85000"/>
                  </a:schemeClr>
                </a:solidFill>
              </a:rPr>
              <a:t> Só será paga a viagem efetivamente realizada, sendo precificada em R$/KM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b="1" dirty="0" smtClean="0"/>
              <a:t> A contratação será centralizada pela Casa Civil e Governança via Registro de Preços (a demanda será medida em quilômetros)</a:t>
            </a:r>
          </a:p>
          <a:p>
            <a:pPr>
              <a:lnSpc>
                <a:spcPct val="150000"/>
              </a:lnSpc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38830456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phonevsandroid2.jpg"/>
          <p:cNvPicPr>
            <a:picLocks noChangeAspect="1"/>
          </p:cNvPicPr>
          <p:nvPr/>
        </p:nvPicPr>
        <p:blipFill>
          <a:blip r:embed="rId2" cstate="print"/>
          <a:srcRect l="1963" r="65750"/>
          <a:stretch>
            <a:fillRect/>
          </a:stretch>
        </p:blipFill>
        <p:spPr>
          <a:xfrm>
            <a:off x="35496" y="332656"/>
            <a:ext cx="2952328" cy="606795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627784" y="1962125"/>
            <a:ext cx="482453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3200" b="1" dirty="0" smtClean="0">
                <a:ln w="19050">
                  <a:noFill/>
                </a:ln>
                <a:latin typeface="Aharoni" pitchFamily="2" charset="-79"/>
                <a:cs typeface="Aharoni" pitchFamily="2" charset="-79"/>
              </a:rPr>
              <a:t>Fatos sobre o RJ Mobi</a:t>
            </a:r>
          </a:p>
          <a:p>
            <a:pPr algn="ctr">
              <a:defRPr/>
            </a:pPr>
            <a:r>
              <a:rPr lang="pt-BR" sz="1400" dirty="0" smtClean="0">
                <a:solidFill>
                  <a:schemeClr val="bg1"/>
                </a:solidFill>
              </a:rPr>
              <a:t>RJ</a:t>
            </a:r>
            <a:endParaRPr lang="pt-BR" sz="1600" dirty="0" smtClean="0">
              <a:solidFill>
                <a:schemeClr val="bg1"/>
              </a:solidFill>
            </a:endParaRPr>
          </a:p>
          <a:p>
            <a:pPr algn="r">
              <a:defRPr/>
            </a:pPr>
            <a:endParaRPr lang="pt-BR" sz="2400" b="1" dirty="0" smtClean="0">
              <a:solidFill>
                <a:schemeClr val="bg1"/>
              </a:solidFill>
            </a:endParaRPr>
          </a:p>
          <a:p>
            <a:pPr algn="r">
              <a:defRPr/>
            </a:pPr>
            <a:endParaRPr lang="pt-BR" sz="2400" b="1" dirty="0">
              <a:solidFill>
                <a:schemeClr val="bg1"/>
              </a:solidFill>
            </a:endParaRPr>
          </a:p>
        </p:txBody>
      </p:sp>
      <p:pic>
        <p:nvPicPr>
          <p:cNvPr id="8" name="Imagem 7" descr="links_uteis_tribunal_jus_rj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420888"/>
            <a:ext cx="1828804" cy="1828804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2880320" y="2266994"/>
            <a:ext cx="5292080" cy="568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pt-BR" dirty="0" smtClean="0"/>
              <a:t> Vai acontecer: está no plano de iniciativas prioritárias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phonevsandroid2.jpg"/>
          <p:cNvPicPr>
            <a:picLocks noChangeAspect="1"/>
          </p:cNvPicPr>
          <p:nvPr/>
        </p:nvPicPr>
        <p:blipFill>
          <a:blip r:embed="rId2" cstate="print"/>
          <a:srcRect l="1963" r="65750"/>
          <a:stretch>
            <a:fillRect/>
          </a:stretch>
        </p:blipFill>
        <p:spPr>
          <a:xfrm>
            <a:off x="35496" y="332656"/>
            <a:ext cx="2952328" cy="606795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627784" y="1962125"/>
            <a:ext cx="482453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3200" b="1" dirty="0" smtClean="0">
                <a:ln w="19050">
                  <a:noFill/>
                </a:ln>
                <a:latin typeface="Aharoni" pitchFamily="2" charset="-79"/>
                <a:cs typeface="Aharoni" pitchFamily="2" charset="-79"/>
              </a:rPr>
              <a:t>Fatos sobre o RJ Mobi</a:t>
            </a:r>
          </a:p>
          <a:p>
            <a:pPr algn="ctr">
              <a:defRPr/>
            </a:pPr>
            <a:r>
              <a:rPr lang="pt-BR" sz="1400" dirty="0" smtClean="0">
                <a:solidFill>
                  <a:schemeClr val="bg1"/>
                </a:solidFill>
              </a:rPr>
              <a:t>RJ</a:t>
            </a:r>
            <a:endParaRPr lang="pt-BR" sz="1600" dirty="0" smtClean="0">
              <a:solidFill>
                <a:schemeClr val="bg1"/>
              </a:solidFill>
            </a:endParaRPr>
          </a:p>
          <a:p>
            <a:pPr algn="r">
              <a:defRPr/>
            </a:pPr>
            <a:endParaRPr lang="pt-BR" sz="2400" b="1" dirty="0" smtClean="0">
              <a:solidFill>
                <a:schemeClr val="bg1"/>
              </a:solidFill>
            </a:endParaRPr>
          </a:p>
          <a:p>
            <a:pPr algn="r">
              <a:defRPr/>
            </a:pPr>
            <a:endParaRPr lang="pt-BR" sz="2400" b="1" dirty="0">
              <a:solidFill>
                <a:schemeClr val="bg1"/>
              </a:solidFill>
            </a:endParaRPr>
          </a:p>
        </p:txBody>
      </p:sp>
      <p:pic>
        <p:nvPicPr>
          <p:cNvPr id="8" name="Imagem 7" descr="links_uteis_tribunal_jus_rj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420888"/>
            <a:ext cx="1828804" cy="1828804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2880320" y="2266994"/>
            <a:ext cx="52920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 Vai acontecer: está no plano de iniciativas prioritárias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pt-BR" dirty="0" smtClean="0"/>
              <a:t> Vem com redução obrigatória de frota locada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phonevsandroid2.jpg"/>
          <p:cNvPicPr>
            <a:picLocks noChangeAspect="1"/>
          </p:cNvPicPr>
          <p:nvPr/>
        </p:nvPicPr>
        <p:blipFill>
          <a:blip r:embed="rId2" cstate="print"/>
          <a:srcRect l="1963" r="65750"/>
          <a:stretch>
            <a:fillRect/>
          </a:stretch>
        </p:blipFill>
        <p:spPr>
          <a:xfrm>
            <a:off x="35496" y="332656"/>
            <a:ext cx="2952328" cy="606795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627784" y="1962125"/>
            <a:ext cx="482453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3200" b="1" dirty="0" smtClean="0">
                <a:ln w="19050">
                  <a:noFill/>
                </a:ln>
                <a:latin typeface="Aharoni" pitchFamily="2" charset="-79"/>
                <a:cs typeface="Aharoni" pitchFamily="2" charset="-79"/>
              </a:rPr>
              <a:t>Fatos sobre o RJ Mobi</a:t>
            </a:r>
          </a:p>
          <a:p>
            <a:pPr algn="ctr">
              <a:defRPr/>
            </a:pPr>
            <a:r>
              <a:rPr lang="pt-BR" sz="1400" dirty="0" smtClean="0">
                <a:solidFill>
                  <a:schemeClr val="bg1"/>
                </a:solidFill>
              </a:rPr>
              <a:t>RJ</a:t>
            </a:r>
            <a:endParaRPr lang="pt-BR" sz="1600" dirty="0" smtClean="0">
              <a:solidFill>
                <a:schemeClr val="bg1"/>
              </a:solidFill>
            </a:endParaRPr>
          </a:p>
          <a:p>
            <a:pPr algn="r">
              <a:defRPr/>
            </a:pPr>
            <a:endParaRPr lang="pt-BR" sz="2400" b="1" dirty="0" smtClean="0">
              <a:solidFill>
                <a:schemeClr val="bg1"/>
              </a:solidFill>
            </a:endParaRPr>
          </a:p>
          <a:p>
            <a:pPr algn="r">
              <a:defRPr/>
            </a:pPr>
            <a:endParaRPr lang="pt-BR" sz="2400" b="1" dirty="0">
              <a:solidFill>
                <a:schemeClr val="bg1"/>
              </a:solidFill>
            </a:endParaRPr>
          </a:p>
        </p:txBody>
      </p:sp>
      <p:pic>
        <p:nvPicPr>
          <p:cNvPr id="8" name="Imagem 7" descr="links_uteis_tribunal_jus_rj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420888"/>
            <a:ext cx="1828804" cy="1828804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2880320" y="2266994"/>
            <a:ext cx="52920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 Vai acontecer: está no plano de iniciativas prioritárias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 Vem com redução obrigatória de frota locada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pt-BR" dirty="0" smtClean="0"/>
              <a:t> Vem para reduzir gastos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phonevsandroid2.jpg"/>
          <p:cNvPicPr>
            <a:picLocks noChangeAspect="1"/>
          </p:cNvPicPr>
          <p:nvPr/>
        </p:nvPicPr>
        <p:blipFill>
          <a:blip r:embed="rId2" cstate="print"/>
          <a:srcRect l="1963" r="65750"/>
          <a:stretch>
            <a:fillRect/>
          </a:stretch>
        </p:blipFill>
        <p:spPr>
          <a:xfrm>
            <a:off x="35496" y="332656"/>
            <a:ext cx="2952328" cy="606795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627784" y="1962125"/>
            <a:ext cx="482453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3200" b="1" dirty="0" smtClean="0">
                <a:ln w="19050">
                  <a:noFill/>
                </a:ln>
                <a:latin typeface="Aharoni" pitchFamily="2" charset="-79"/>
                <a:cs typeface="Aharoni" pitchFamily="2" charset="-79"/>
              </a:rPr>
              <a:t>Fatos sobre o RJ Mobi</a:t>
            </a:r>
          </a:p>
          <a:p>
            <a:pPr algn="ctr">
              <a:defRPr/>
            </a:pPr>
            <a:r>
              <a:rPr lang="pt-BR" sz="1400" dirty="0" smtClean="0">
                <a:solidFill>
                  <a:schemeClr val="bg1"/>
                </a:solidFill>
              </a:rPr>
              <a:t>RJ</a:t>
            </a:r>
            <a:endParaRPr lang="pt-BR" sz="1600" dirty="0" smtClean="0">
              <a:solidFill>
                <a:schemeClr val="bg1"/>
              </a:solidFill>
            </a:endParaRPr>
          </a:p>
          <a:p>
            <a:pPr algn="r">
              <a:defRPr/>
            </a:pPr>
            <a:endParaRPr lang="pt-BR" sz="2400" b="1" dirty="0" smtClean="0">
              <a:solidFill>
                <a:schemeClr val="bg1"/>
              </a:solidFill>
            </a:endParaRPr>
          </a:p>
          <a:p>
            <a:pPr algn="r">
              <a:defRPr/>
            </a:pPr>
            <a:endParaRPr lang="pt-BR" sz="2400" b="1" dirty="0">
              <a:solidFill>
                <a:schemeClr val="bg1"/>
              </a:solidFill>
            </a:endParaRPr>
          </a:p>
        </p:txBody>
      </p:sp>
      <p:pic>
        <p:nvPicPr>
          <p:cNvPr id="8" name="Imagem 7" descr="links_uteis_tribunal_jus_rj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420888"/>
            <a:ext cx="1828804" cy="1828804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2880320" y="2266994"/>
            <a:ext cx="52920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 Vai acontecer: está no plano de iniciativas prioritárias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 Vem com redução obrigatória de frota locada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 Vem para reduzir gastos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pt-BR" dirty="0" smtClean="0"/>
              <a:t> Não reduz o nível de serviço atual</a:t>
            </a:r>
          </a:p>
          <a:p>
            <a:pPr>
              <a:lnSpc>
                <a:spcPct val="200000"/>
              </a:lnSpc>
              <a:defRPr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phonevsandroid2.jpg"/>
          <p:cNvPicPr>
            <a:picLocks noChangeAspect="1"/>
          </p:cNvPicPr>
          <p:nvPr/>
        </p:nvPicPr>
        <p:blipFill>
          <a:blip r:embed="rId2" cstate="print"/>
          <a:srcRect l="1963" r="65750"/>
          <a:stretch>
            <a:fillRect/>
          </a:stretch>
        </p:blipFill>
        <p:spPr>
          <a:xfrm>
            <a:off x="35496" y="332656"/>
            <a:ext cx="2952328" cy="606795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627784" y="1962125"/>
            <a:ext cx="482453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3200" b="1" dirty="0" smtClean="0">
                <a:ln w="19050">
                  <a:noFill/>
                </a:ln>
                <a:latin typeface="Aharoni" pitchFamily="2" charset="-79"/>
                <a:cs typeface="Aharoni" pitchFamily="2" charset="-79"/>
              </a:rPr>
              <a:t>Fatos sobre o RJ Mobi</a:t>
            </a:r>
          </a:p>
          <a:p>
            <a:pPr algn="ctr">
              <a:defRPr/>
            </a:pPr>
            <a:r>
              <a:rPr lang="pt-BR" sz="1400" dirty="0" smtClean="0">
                <a:solidFill>
                  <a:schemeClr val="bg1"/>
                </a:solidFill>
              </a:rPr>
              <a:t>RJ</a:t>
            </a:r>
            <a:endParaRPr lang="pt-BR" sz="1600" dirty="0" smtClean="0">
              <a:solidFill>
                <a:schemeClr val="bg1"/>
              </a:solidFill>
            </a:endParaRPr>
          </a:p>
          <a:p>
            <a:pPr algn="r">
              <a:defRPr/>
            </a:pPr>
            <a:endParaRPr lang="pt-BR" sz="2400" b="1" dirty="0" smtClean="0">
              <a:solidFill>
                <a:schemeClr val="bg1"/>
              </a:solidFill>
            </a:endParaRPr>
          </a:p>
          <a:p>
            <a:pPr algn="r">
              <a:defRPr/>
            </a:pPr>
            <a:endParaRPr lang="pt-BR" sz="2400" b="1" dirty="0">
              <a:solidFill>
                <a:schemeClr val="bg1"/>
              </a:solidFill>
            </a:endParaRPr>
          </a:p>
        </p:txBody>
      </p:sp>
      <p:pic>
        <p:nvPicPr>
          <p:cNvPr id="8" name="Imagem 7" descr="links_uteis_tribunal_jus_rj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420888"/>
            <a:ext cx="1828804" cy="1828804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2880320" y="2266994"/>
            <a:ext cx="52920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 Vai acontecer: está no plano de iniciativas prioritárias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 Vem com redução obrigatória de frota locada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 Vem para reduzir gastos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 Não reduz o nível de serviço atual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pt-BR" dirty="0" smtClean="0"/>
              <a:t> Não se aplica a todos os casos (operacionais e carga)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phonevsandroid2.jpg"/>
          <p:cNvPicPr>
            <a:picLocks noChangeAspect="1"/>
          </p:cNvPicPr>
          <p:nvPr/>
        </p:nvPicPr>
        <p:blipFill>
          <a:blip r:embed="rId2" cstate="print"/>
          <a:srcRect l="1963" r="65750"/>
          <a:stretch>
            <a:fillRect/>
          </a:stretch>
        </p:blipFill>
        <p:spPr>
          <a:xfrm>
            <a:off x="35496" y="332656"/>
            <a:ext cx="2952328" cy="606795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627784" y="1962125"/>
            <a:ext cx="482453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3200" b="1" dirty="0" smtClean="0">
                <a:ln w="19050">
                  <a:noFill/>
                </a:ln>
                <a:latin typeface="Aharoni" pitchFamily="2" charset="-79"/>
                <a:cs typeface="Aharoni" pitchFamily="2" charset="-79"/>
              </a:rPr>
              <a:t>Fatos sobre o RJ Mobi</a:t>
            </a:r>
          </a:p>
          <a:p>
            <a:pPr algn="ctr">
              <a:defRPr/>
            </a:pPr>
            <a:r>
              <a:rPr lang="pt-BR" sz="1400" dirty="0" smtClean="0">
                <a:solidFill>
                  <a:schemeClr val="bg1"/>
                </a:solidFill>
              </a:rPr>
              <a:t>RJ</a:t>
            </a:r>
            <a:endParaRPr lang="pt-BR" sz="1600" dirty="0" smtClean="0">
              <a:solidFill>
                <a:schemeClr val="bg1"/>
              </a:solidFill>
            </a:endParaRPr>
          </a:p>
          <a:p>
            <a:pPr algn="r">
              <a:defRPr/>
            </a:pPr>
            <a:endParaRPr lang="pt-BR" sz="2400" b="1" dirty="0" smtClean="0">
              <a:solidFill>
                <a:schemeClr val="bg1"/>
              </a:solidFill>
            </a:endParaRPr>
          </a:p>
          <a:p>
            <a:pPr algn="r">
              <a:defRPr/>
            </a:pPr>
            <a:endParaRPr lang="pt-BR" sz="2400" b="1" dirty="0">
              <a:solidFill>
                <a:schemeClr val="bg1"/>
              </a:solidFill>
            </a:endParaRPr>
          </a:p>
        </p:txBody>
      </p:sp>
      <p:pic>
        <p:nvPicPr>
          <p:cNvPr id="8" name="Imagem 7" descr="links_uteis_tribunal_jus_rj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420888"/>
            <a:ext cx="1828804" cy="1828804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2880320" y="2266994"/>
            <a:ext cx="52920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 Vai acontecer: está no plano de iniciativas prioritárias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 Vem com redução obrigatória de frota locada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 Vem para reduzir gastos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 Não reduz o nível de serviço atual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 não se aplica a todos os casos (operacionais e carga)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pt-BR" dirty="0" smtClean="0"/>
              <a:t> Terá função de compartilhamento de viagens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phonevsandroid2.jpg"/>
          <p:cNvPicPr>
            <a:picLocks noChangeAspect="1"/>
          </p:cNvPicPr>
          <p:nvPr/>
        </p:nvPicPr>
        <p:blipFill>
          <a:blip r:embed="rId2" cstate="print"/>
          <a:srcRect l="1963" r="65750"/>
          <a:stretch>
            <a:fillRect/>
          </a:stretch>
        </p:blipFill>
        <p:spPr>
          <a:xfrm>
            <a:off x="35496" y="332656"/>
            <a:ext cx="2952328" cy="606795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627784" y="1962125"/>
            <a:ext cx="482453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3200" b="1" dirty="0" smtClean="0">
                <a:ln w="19050">
                  <a:noFill/>
                </a:ln>
                <a:latin typeface="Aharoni" pitchFamily="2" charset="-79"/>
                <a:cs typeface="Aharoni" pitchFamily="2" charset="-79"/>
              </a:rPr>
              <a:t>Fatos sobre o RJ Mobi</a:t>
            </a:r>
          </a:p>
          <a:p>
            <a:pPr algn="ctr">
              <a:defRPr/>
            </a:pPr>
            <a:r>
              <a:rPr lang="pt-BR" sz="1400" dirty="0" smtClean="0">
                <a:solidFill>
                  <a:schemeClr val="bg1"/>
                </a:solidFill>
              </a:rPr>
              <a:t>RJ</a:t>
            </a:r>
            <a:endParaRPr lang="pt-BR" sz="1600" dirty="0" smtClean="0">
              <a:solidFill>
                <a:schemeClr val="bg1"/>
              </a:solidFill>
            </a:endParaRPr>
          </a:p>
          <a:p>
            <a:pPr algn="r">
              <a:defRPr/>
            </a:pPr>
            <a:endParaRPr lang="pt-BR" sz="2400" b="1" dirty="0" smtClean="0">
              <a:solidFill>
                <a:schemeClr val="bg1"/>
              </a:solidFill>
            </a:endParaRPr>
          </a:p>
          <a:p>
            <a:pPr algn="r">
              <a:defRPr/>
            </a:pPr>
            <a:endParaRPr lang="pt-BR" sz="2400" b="1" dirty="0">
              <a:solidFill>
                <a:schemeClr val="bg1"/>
              </a:solidFill>
            </a:endParaRPr>
          </a:p>
        </p:txBody>
      </p:sp>
      <p:pic>
        <p:nvPicPr>
          <p:cNvPr id="8" name="Imagem 7" descr="links_uteis_tribunal_jus_rj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420888"/>
            <a:ext cx="1828804" cy="1828804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2880320" y="2266994"/>
            <a:ext cx="52920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pt-BR" dirty="0" smtClean="0"/>
              <a:t> </a:t>
            </a:r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Vai acontecer: está no plano de iniciativas prioritárias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 Vem com redução obrigatória de frota locada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 Vem para reduzir gastos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 Não reduz o nível de serviço atual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 não se aplica a todos os casos (operacionais e carga)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 terá função de compartilhamento de viagens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pt-BR" dirty="0" smtClean="0"/>
              <a:t> Já foi adotado em outros governos e deu certo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m 31" descr="Imagem1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5005" r="11037"/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4000"/>
              </a:srgbClr>
            </a:outerShdw>
          </a:effectLst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xmlns="" id="{A13FA99E-D2F2-49F7-B7C1-34B026EA48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0272" y="620688"/>
            <a:ext cx="1226205" cy="1071006"/>
          </a:xfrm>
          <a:prstGeom prst="rect">
            <a:avLst/>
          </a:prstGeom>
        </p:spPr>
      </p:pic>
      <p:sp>
        <p:nvSpPr>
          <p:cNvPr id="41" name="Title 1"/>
          <p:cNvSpPr txBox="1">
            <a:spLocks/>
          </p:cNvSpPr>
          <p:nvPr/>
        </p:nvSpPr>
        <p:spPr>
          <a:xfrm>
            <a:off x="1817440" y="2564904"/>
            <a:ext cx="8496944" cy="4104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Introdução</a:t>
            </a:r>
          </a:p>
          <a:p>
            <a:pPr marL="0" marR="0" lvl="0" indent="0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800" dirty="0" smtClean="0">
                <a:latin typeface="Times New Roman" pitchFamily="18" charset="0"/>
                <a:ea typeface="+mj-ea"/>
                <a:cs typeface="Times New Roman" pitchFamily="18" charset="0"/>
              </a:rPr>
              <a:t>Considerações sobre a SUBLOG</a:t>
            </a:r>
          </a:p>
          <a:p>
            <a:pPr marL="0" marR="0" lvl="0" indent="0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800" dirty="0" smtClean="0">
                <a:latin typeface="Times New Roman" pitchFamily="18" charset="0"/>
                <a:ea typeface="+mj-ea"/>
                <a:cs typeface="Times New Roman" pitchFamily="18" charset="0"/>
              </a:rPr>
              <a:t>Caminho percorrido até o RJ </a:t>
            </a:r>
            <a:r>
              <a:rPr lang="pt-BR" sz="1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Mobi</a:t>
            </a:r>
            <a:endParaRPr lang="pt-BR" sz="128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800" dirty="0" smtClean="0">
                <a:latin typeface="Times New Roman" pitchFamily="18" charset="0"/>
                <a:ea typeface="+mj-ea"/>
                <a:cs typeface="Times New Roman" pitchFamily="18" charset="0"/>
              </a:rPr>
              <a:t>Detalhamento do Estudo realizado</a:t>
            </a:r>
          </a:p>
          <a:p>
            <a:pPr marL="0" marR="0" lvl="0" indent="0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800" dirty="0" smtClean="0">
                <a:latin typeface="Times New Roman" pitchFamily="18" charset="0"/>
                <a:ea typeface="+mj-ea"/>
                <a:cs typeface="Times New Roman" pitchFamily="18" charset="0"/>
              </a:rPr>
              <a:t>Debates</a:t>
            </a: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/>
            </a:r>
            <a:b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11560" y="1700808"/>
            <a:ext cx="5022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pt-BR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Sumário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1" descr="tce-es-tribunal-de-contas-do-estado-do-espirito-sant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5373216"/>
            <a:ext cx="1296144" cy="792088"/>
          </a:xfrm>
          <a:prstGeom prst="rect">
            <a:avLst/>
          </a:prstGeom>
        </p:spPr>
      </p:pic>
      <p:pic>
        <p:nvPicPr>
          <p:cNvPr id="12" name="Imagem 11" descr="Designer-recria-o-novo-logo-do-governo-federal-1100x600.png"/>
          <p:cNvPicPr>
            <a:picLocks noChangeAspect="1"/>
          </p:cNvPicPr>
          <p:nvPr/>
        </p:nvPicPr>
        <p:blipFill>
          <a:blip r:embed="rId3" cstate="print"/>
          <a:srcRect l="60237" r="8263"/>
          <a:stretch>
            <a:fillRect/>
          </a:stretch>
        </p:blipFill>
        <p:spPr>
          <a:xfrm>
            <a:off x="474796" y="2276872"/>
            <a:ext cx="1008112" cy="144016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123728" y="179929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800" b="1" dirty="0" smtClean="0">
                <a:ln w="19050">
                  <a:noFill/>
                </a:ln>
                <a:latin typeface="Aharoni" pitchFamily="2" charset="-79"/>
                <a:cs typeface="Aharoni" pitchFamily="2" charset="-79"/>
              </a:rPr>
              <a:t>Casos de Sucesso</a:t>
            </a:r>
            <a:endParaRPr lang="pt-BR" sz="2000" b="1" dirty="0">
              <a:solidFill>
                <a:schemeClr val="bg1"/>
              </a:solidFill>
            </a:endParaRPr>
          </a:p>
        </p:txBody>
      </p:sp>
      <p:pic>
        <p:nvPicPr>
          <p:cNvPr id="9" name="Imagem 8" descr="bxblue-emprestimo-consignado-para-servidor-publico-estadual-sp-governo-sp-spprev-768x5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908720"/>
            <a:ext cx="1591428" cy="1152128"/>
          </a:xfrm>
          <a:prstGeom prst="rect">
            <a:avLst/>
          </a:prstGeom>
        </p:spPr>
      </p:pic>
      <p:pic>
        <p:nvPicPr>
          <p:cNvPr id="10" name="Imagem 9" descr="imag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0780" y="3573016"/>
            <a:ext cx="1299024" cy="1584176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330780" y="908720"/>
            <a:ext cx="1296144" cy="122413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330780" y="2348880"/>
            <a:ext cx="1296144" cy="122413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330780" y="3717032"/>
            <a:ext cx="1296144" cy="122413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330780" y="5157192"/>
            <a:ext cx="1296144" cy="122413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reto 18"/>
          <p:cNvCxnSpPr/>
          <p:nvPr/>
        </p:nvCxnSpPr>
        <p:spPr>
          <a:xfrm>
            <a:off x="1914956" y="1556792"/>
            <a:ext cx="18002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ângulo 19"/>
          <p:cNvSpPr/>
          <p:nvPr/>
        </p:nvSpPr>
        <p:spPr>
          <a:xfrm>
            <a:off x="3859172" y="908720"/>
            <a:ext cx="1296144" cy="122413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3859172" y="2348880"/>
            <a:ext cx="1296144" cy="122413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3859172" y="3789040"/>
            <a:ext cx="1296144" cy="122413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3859172" y="5157192"/>
            <a:ext cx="1296144" cy="122413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4" name="Conector reto 23"/>
          <p:cNvCxnSpPr/>
          <p:nvPr/>
        </p:nvCxnSpPr>
        <p:spPr>
          <a:xfrm>
            <a:off x="1914956" y="2996952"/>
            <a:ext cx="18002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1914956" y="4437112"/>
            <a:ext cx="18002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>
            <a:off x="1914956" y="5805264"/>
            <a:ext cx="18002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m 27" descr="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75196" y="2730522"/>
            <a:ext cx="864096" cy="554462"/>
          </a:xfrm>
          <a:prstGeom prst="rect">
            <a:avLst/>
          </a:prstGeom>
        </p:spPr>
      </p:pic>
      <p:pic>
        <p:nvPicPr>
          <p:cNvPr id="31" name="Imagem 30" descr="200px-Logo99app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3933056"/>
            <a:ext cx="864096" cy="864096"/>
          </a:xfrm>
          <a:prstGeom prst="rect">
            <a:avLst/>
          </a:prstGeom>
        </p:spPr>
      </p:pic>
      <p:cxnSp>
        <p:nvCxnSpPr>
          <p:cNvPr id="33" name="Conector reto 32"/>
          <p:cNvCxnSpPr/>
          <p:nvPr/>
        </p:nvCxnSpPr>
        <p:spPr>
          <a:xfrm>
            <a:off x="5508104" y="1556792"/>
            <a:ext cx="18002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>
            <a:off x="5508104" y="2996952"/>
            <a:ext cx="18002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>
            <a:off x="5508104" y="4437112"/>
            <a:ext cx="18002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>
            <a:off x="5508104" y="5805264"/>
            <a:ext cx="18002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ângulo 36"/>
          <p:cNvSpPr/>
          <p:nvPr/>
        </p:nvSpPr>
        <p:spPr>
          <a:xfrm>
            <a:off x="7452320" y="1340768"/>
            <a:ext cx="1266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R$ 2,45/km</a:t>
            </a:r>
            <a:endParaRPr lang="pt-BR" dirty="0"/>
          </a:p>
        </p:txBody>
      </p:sp>
      <p:sp>
        <p:nvSpPr>
          <p:cNvPr id="38" name="Retângulo 37"/>
          <p:cNvSpPr/>
          <p:nvPr/>
        </p:nvSpPr>
        <p:spPr>
          <a:xfrm>
            <a:off x="7452320" y="2780928"/>
            <a:ext cx="1266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R$ 1,77/km</a:t>
            </a:r>
            <a:endParaRPr lang="pt-BR" dirty="0"/>
          </a:p>
        </p:txBody>
      </p:sp>
      <p:sp>
        <p:nvSpPr>
          <p:cNvPr id="39" name="Retângulo 38"/>
          <p:cNvSpPr/>
          <p:nvPr/>
        </p:nvSpPr>
        <p:spPr>
          <a:xfrm>
            <a:off x="7452320" y="4211796"/>
            <a:ext cx="1266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R$ 2,46/km</a:t>
            </a:r>
            <a:endParaRPr lang="pt-BR" dirty="0"/>
          </a:p>
        </p:txBody>
      </p:sp>
      <p:pic>
        <p:nvPicPr>
          <p:cNvPr id="40" name="Imagem 39" descr="cabify-logo-FB6617C652-seeklogo.com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39952" y="1124744"/>
            <a:ext cx="749843" cy="792088"/>
          </a:xfrm>
          <a:prstGeom prst="rect">
            <a:avLst/>
          </a:prstGeom>
        </p:spPr>
      </p:pic>
      <p:pic>
        <p:nvPicPr>
          <p:cNvPr id="41" name="Imagem 40" descr="download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5936" y="5301208"/>
            <a:ext cx="1008112" cy="936104"/>
          </a:xfrm>
          <a:prstGeom prst="rect">
            <a:avLst/>
          </a:prstGeom>
        </p:spPr>
      </p:pic>
      <p:sp>
        <p:nvSpPr>
          <p:cNvPr id="43" name="Retângulo 42"/>
          <p:cNvSpPr/>
          <p:nvPr/>
        </p:nvSpPr>
        <p:spPr>
          <a:xfrm>
            <a:off x="7452320" y="5589240"/>
            <a:ext cx="1266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R$ 2,50/km</a:t>
            </a:r>
            <a:endParaRPr lang="pt-BR" dirty="0"/>
          </a:p>
        </p:txBody>
      </p:sp>
      <p:sp>
        <p:nvSpPr>
          <p:cNvPr id="44" name="Retângulo 43"/>
          <p:cNvSpPr/>
          <p:nvPr/>
        </p:nvSpPr>
        <p:spPr>
          <a:xfrm>
            <a:off x="7452320" y="908720"/>
            <a:ext cx="1296144" cy="122413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Retângulo 44"/>
          <p:cNvSpPr/>
          <p:nvPr/>
        </p:nvSpPr>
        <p:spPr>
          <a:xfrm>
            <a:off x="7452320" y="2348880"/>
            <a:ext cx="1296144" cy="122413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Retângulo 45"/>
          <p:cNvSpPr/>
          <p:nvPr/>
        </p:nvSpPr>
        <p:spPr>
          <a:xfrm>
            <a:off x="7452320" y="3789040"/>
            <a:ext cx="1296144" cy="122413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Retângulo 46"/>
          <p:cNvSpPr/>
          <p:nvPr/>
        </p:nvSpPr>
        <p:spPr>
          <a:xfrm>
            <a:off x="7452320" y="5157192"/>
            <a:ext cx="1296144" cy="122413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Retângulo 47"/>
          <p:cNvSpPr/>
          <p:nvPr/>
        </p:nvSpPr>
        <p:spPr>
          <a:xfrm>
            <a:off x="3995936" y="980728"/>
            <a:ext cx="1080120" cy="1008113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Retângulo 48"/>
          <p:cNvSpPr/>
          <p:nvPr/>
        </p:nvSpPr>
        <p:spPr>
          <a:xfrm>
            <a:off x="467544" y="2492896"/>
            <a:ext cx="1080120" cy="1008113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Retângulo 49"/>
          <p:cNvSpPr/>
          <p:nvPr/>
        </p:nvSpPr>
        <p:spPr>
          <a:xfrm>
            <a:off x="3995936" y="2492895"/>
            <a:ext cx="1080120" cy="1008113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Retângulo 50"/>
          <p:cNvSpPr/>
          <p:nvPr/>
        </p:nvSpPr>
        <p:spPr>
          <a:xfrm>
            <a:off x="467544" y="3861048"/>
            <a:ext cx="1080120" cy="1008113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Retângulo 51"/>
          <p:cNvSpPr/>
          <p:nvPr/>
        </p:nvSpPr>
        <p:spPr>
          <a:xfrm>
            <a:off x="3995936" y="3861048"/>
            <a:ext cx="1080120" cy="1008113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Retângulo 52"/>
          <p:cNvSpPr/>
          <p:nvPr/>
        </p:nvSpPr>
        <p:spPr>
          <a:xfrm>
            <a:off x="467544" y="5301207"/>
            <a:ext cx="1080120" cy="1008113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Retângulo 53"/>
          <p:cNvSpPr/>
          <p:nvPr/>
        </p:nvSpPr>
        <p:spPr>
          <a:xfrm>
            <a:off x="3923928" y="5229200"/>
            <a:ext cx="1152128" cy="1080120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SUBGEST\SUPLOG\COPLOG\Compras Centralizadas\TaxiGov\Simulações - Mario\Gráfico - Estudo CONS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80728"/>
            <a:ext cx="6806226" cy="5003953"/>
          </a:xfrm>
          <a:prstGeom prst="rect">
            <a:avLst/>
          </a:prstGeom>
          <a:noFill/>
        </p:spPr>
      </p:pic>
      <p:sp>
        <p:nvSpPr>
          <p:cNvPr id="6" name="Elipse 5"/>
          <p:cNvSpPr/>
          <p:nvPr/>
        </p:nvSpPr>
        <p:spPr>
          <a:xfrm>
            <a:off x="5436096" y="2636912"/>
            <a:ext cx="288032" cy="28803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de seta reta 7"/>
          <p:cNvCxnSpPr/>
          <p:nvPr/>
        </p:nvCxnSpPr>
        <p:spPr>
          <a:xfrm>
            <a:off x="5580112" y="2924944"/>
            <a:ext cx="0" cy="1368152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2123728" y="179929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3200" b="1" dirty="0" smtClean="0">
                <a:ln w="19050">
                  <a:noFill/>
                </a:ln>
                <a:latin typeface="Aharoni" pitchFamily="2" charset="-79"/>
                <a:cs typeface="Aharoni" pitchFamily="2" charset="-79"/>
              </a:rPr>
              <a:t>Economias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SUBGEST\SUPLOG\COPLOG\Compras Centralizadas\TaxiGov\Simulações - Mario\Gráfico - Estudo CONS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80728"/>
            <a:ext cx="6806226" cy="5003953"/>
          </a:xfrm>
          <a:prstGeom prst="rect">
            <a:avLst/>
          </a:prstGeom>
          <a:noFill/>
        </p:spPr>
      </p:pic>
      <p:sp>
        <p:nvSpPr>
          <p:cNvPr id="6" name="Elipse 5"/>
          <p:cNvSpPr/>
          <p:nvPr/>
        </p:nvSpPr>
        <p:spPr>
          <a:xfrm>
            <a:off x="5436096" y="2636912"/>
            <a:ext cx="288032" cy="28803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de seta reta 7"/>
          <p:cNvCxnSpPr/>
          <p:nvPr/>
        </p:nvCxnSpPr>
        <p:spPr>
          <a:xfrm>
            <a:off x="5580112" y="2924944"/>
            <a:ext cx="0" cy="1368152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rma livre 6"/>
          <p:cNvSpPr/>
          <p:nvPr/>
        </p:nvSpPr>
        <p:spPr>
          <a:xfrm>
            <a:off x="2368627" y="2842352"/>
            <a:ext cx="3051672" cy="1388125"/>
          </a:xfrm>
          <a:custGeom>
            <a:avLst/>
            <a:gdLst>
              <a:gd name="connsiteX0" fmla="*/ 0 w 3051672"/>
              <a:gd name="connsiteY0" fmla="*/ 242371 h 1388125"/>
              <a:gd name="connsiteX1" fmla="*/ 3051672 w 3051672"/>
              <a:gd name="connsiteY1" fmla="*/ 0 h 1388125"/>
              <a:gd name="connsiteX2" fmla="*/ 33050 w 3051672"/>
              <a:gd name="connsiteY2" fmla="*/ 1388125 h 1388125"/>
              <a:gd name="connsiteX3" fmla="*/ 0 w 3051672"/>
              <a:gd name="connsiteY3" fmla="*/ 242371 h 138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1672" h="1388125">
                <a:moveTo>
                  <a:pt x="0" y="242371"/>
                </a:moveTo>
                <a:lnTo>
                  <a:pt x="3051672" y="0"/>
                </a:lnTo>
                <a:lnTo>
                  <a:pt x="33050" y="1388125"/>
                </a:lnTo>
                <a:lnTo>
                  <a:pt x="0" y="24237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Forma livre 8"/>
          <p:cNvSpPr/>
          <p:nvPr/>
        </p:nvSpPr>
        <p:spPr>
          <a:xfrm>
            <a:off x="5662670" y="1938969"/>
            <a:ext cx="1773716" cy="859315"/>
          </a:xfrm>
          <a:custGeom>
            <a:avLst/>
            <a:gdLst>
              <a:gd name="connsiteX0" fmla="*/ 1773716 w 1773716"/>
              <a:gd name="connsiteY0" fmla="*/ 0 h 859315"/>
              <a:gd name="connsiteX1" fmla="*/ 1751682 w 1773716"/>
              <a:gd name="connsiteY1" fmla="*/ 661012 h 859315"/>
              <a:gd name="connsiteX2" fmla="*/ 0 w 1773716"/>
              <a:gd name="connsiteY2" fmla="*/ 859315 h 859315"/>
              <a:gd name="connsiteX3" fmla="*/ 1773716 w 1773716"/>
              <a:gd name="connsiteY3" fmla="*/ 0 h 85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3716" h="859315">
                <a:moveTo>
                  <a:pt x="1773716" y="0"/>
                </a:moveTo>
                <a:lnTo>
                  <a:pt x="1751682" y="661012"/>
                </a:lnTo>
                <a:lnTo>
                  <a:pt x="0" y="859315"/>
                </a:lnTo>
                <a:lnTo>
                  <a:pt x="1773716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2123728" y="179929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3200" b="1" dirty="0" smtClean="0">
                <a:ln w="19050">
                  <a:noFill/>
                </a:ln>
                <a:latin typeface="Aharoni" pitchFamily="2" charset="-79"/>
                <a:cs typeface="Aharoni" pitchFamily="2" charset="-79"/>
              </a:rPr>
              <a:t>Economias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2005808" y="223193"/>
            <a:ext cx="31062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smtClean="0">
                <a:solidFill>
                  <a:schemeClr val="tx2">
                    <a:lumMod val="75000"/>
                  </a:schemeClr>
                </a:solidFill>
              </a:rPr>
              <a:t>Táxi Gov. Pessimista (R$ 3,00)</a:t>
            </a:r>
            <a:endParaRPr lang="pt-BR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5796136" y="200027"/>
            <a:ext cx="25170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 smtClean="0">
                <a:solidFill>
                  <a:schemeClr val="tx2">
                    <a:lumMod val="75000"/>
                  </a:schemeClr>
                </a:solidFill>
              </a:rPr>
              <a:t>Táxi Gov. Otimista (R$ 2,45)</a:t>
            </a:r>
            <a:endParaRPr lang="pt-BR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 rot="16200000">
            <a:off x="657117" y="2432510"/>
            <a:ext cx="17984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 smtClean="0">
                <a:solidFill>
                  <a:schemeClr val="tx2">
                    <a:lumMod val="75000"/>
                  </a:schemeClr>
                </a:solidFill>
              </a:rPr>
              <a:t>Locação Pessimista</a:t>
            </a:r>
            <a:endParaRPr lang="pt-BR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 rot="16200000">
            <a:off x="670919" y="5442482"/>
            <a:ext cx="16831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 smtClean="0">
                <a:solidFill>
                  <a:schemeClr val="tx2">
                    <a:lumMod val="75000"/>
                  </a:schemeClr>
                </a:solidFill>
              </a:rPr>
              <a:t>Locação  Otimista</a:t>
            </a:r>
            <a:endParaRPr lang="pt-BR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Retângulo de cantos arredondados 21"/>
          <p:cNvSpPr/>
          <p:nvPr/>
        </p:nvSpPr>
        <p:spPr>
          <a:xfrm>
            <a:off x="5436096" y="639272"/>
            <a:ext cx="3456384" cy="28617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70204" y="711280"/>
            <a:ext cx="33222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 smtClean="0">
                <a:solidFill>
                  <a:schemeClr val="tx2">
                    <a:lumMod val="50000"/>
                  </a:schemeClr>
                </a:solidFill>
              </a:rPr>
              <a:t>Custo Anual – Locação ($): 41,24 milhões</a:t>
            </a:r>
          </a:p>
          <a:p>
            <a:endParaRPr lang="pt-BR" sz="1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pt-BR" sz="1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1400" b="1" dirty="0" smtClean="0">
                <a:solidFill>
                  <a:schemeClr val="tx2">
                    <a:lumMod val="50000"/>
                  </a:schemeClr>
                </a:solidFill>
              </a:rPr>
              <a:t>Custo Anual Híbrido ($): 32,58 milhões</a:t>
            </a:r>
          </a:p>
          <a:p>
            <a:endParaRPr lang="pt-BR" sz="14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1400" dirty="0" smtClean="0">
                <a:solidFill>
                  <a:schemeClr val="tx2">
                    <a:lumMod val="50000"/>
                  </a:schemeClr>
                </a:solidFill>
              </a:rPr>
              <a:t>Tamanho da Frota: 195 veículos</a:t>
            </a:r>
          </a:p>
          <a:p>
            <a:endParaRPr lang="pt-BR" sz="14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1400" dirty="0" smtClean="0">
                <a:solidFill>
                  <a:schemeClr val="tx2">
                    <a:lumMod val="50000"/>
                  </a:schemeClr>
                </a:solidFill>
              </a:rPr>
              <a:t>Redução ($): 8,66 milhões</a:t>
            </a:r>
          </a:p>
          <a:p>
            <a:endParaRPr lang="pt-BR" sz="14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1400" b="1" dirty="0" smtClean="0">
                <a:solidFill>
                  <a:schemeClr val="tx2">
                    <a:lumMod val="50000"/>
                  </a:schemeClr>
                </a:solidFill>
              </a:rPr>
              <a:t>Redução (%): 21%</a:t>
            </a:r>
          </a:p>
          <a:p>
            <a:endParaRPr lang="pt-BR" sz="14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1400" dirty="0" smtClean="0">
                <a:solidFill>
                  <a:schemeClr val="tx2">
                    <a:lumMod val="50000"/>
                  </a:schemeClr>
                </a:solidFill>
              </a:rPr>
              <a:t>Ponto de Equilíbrio: 2.618 </a:t>
            </a:r>
            <a:r>
              <a:rPr lang="pt-BR" sz="1400" dirty="0" err="1" smtClean="0">
                <a:solidFill>
                  <a:schemeClr val="tx2">
                    <a:lumMod val="50000"/>
                  </a:schemeClr>
                </a:solidFill>
              </a:rPr>
              <a:t>km/mês</a:t>
            </a:r>
            <a:r>
              <a:rPr lang="pt-BR" sz="1400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endParaRPr lang="pt-BR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7" name="Retângulo de cantos arredondados 26"/>
          <p:cNvSpPr/>
          <p:nvPr/>
        </p:nvSpPr>
        <p:spPr>
          <a:xfrm>
            <a:off x="5436096" y="3663608"/>
            <a:ext cx="3456384" cy="28617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de cantos arredondados 27"/>
          <p:cNvSpPr/>
          <p:nvPr/>
        </p:nvSpPr>
        <p:spPr>
          <a:xfrm>
            <a:off x="1691680" y="639272"/>
            <a:ext cx="3456384" cy="28617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de cantos arredondados 28"/>
          <p:cNvSpPr/>
          <p:nvPr/>
        </p:nvSpPr>
        <p:spPr>
          <a:xfrm>
            <a:off x="1681772" y="3663608"/>
            <a:ext cx="3456384" cy="28617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/>
          <p:cNvSpPr/>
          <p:nvPr/>
        </p:nvSpPr>
        <p:spPr>
          <a:xfrm>
            <a:off x="5508104" y="3717032"/>
            <a:ext cx="33222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 smtClean="0">
                <a:solidFill>
                  <a:schemeClr val="tx2">
                    <a:lumMod val="50000"/>
                  </a:schemeClr>
                </a:solidFill>
              </a:rPr>
              <a:t>Custo Anual – Locação ($): 34,49 milhões</a:t>
            </a:r>
          </a:p>
          <a:p>
            <a:endParaRPr lang="pt-BR" sz="1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pt-BR" sz="1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1400" b="1" dirty="0" smtClean="0">
                <a:solidFill>
                  <a:schemeClr val="tx2">
                    <a:lumMod val="50000"/>
                  </a:schemeClr>
                </a:solidFill>
              </a:rPr>
              <a:t>Custo Anual Híbrido ($): 29,78 milhões</a:t>
            </a:r>
          </a:p>
          <a:p>
            <a:endParaRPr lang="pt-BR" sz="14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1400" dirty="0" smtClean="0">
                <a:solidFill>
                  <a:schemeClr val="tx2">
                    <a:lumMod val="50000"/>
                  </a:schemeClr>
                </a:solidFill>
              </a:rPr>
              <a:t>Tamanho da Frota: 270</a:t>
            </a:r>
          </a:p>
          <a:p>
            <a:endParaRPr lang="pt-BR" sz="14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1400" dirty="0" smtClean="0">
                <a:solidFill>
                  <a:schemeClr val="tx2">
                    <a:lumMod val="50000"/>
                  </a:schemeClr>
                </a:solidFill>
              </a:rPr>
              <a:t>Redução ($): 4,71 milhões </a:t>
            </a:r>
          </a:p>
          <a:p>
            <a:endParaRPr lang="pt-BR" sz="14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1400" b="1" dirty="0" smtClean="0">
                <a:solidFill>
                  <a:schemeClr val="tx2">
                    <a:lumMod val="50000"/>
                  </a:schemeClr>
                </a:solidFill>
              </a:rPr>
              <a:t>Redução (%): 13%</a:t>
            </a:r>
          </a:p>
          <a:p>
            <a:endParaRPr lang="pt-BR" sz="14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1400" dirty="0" smtClean="0">
                <a:solidFill>
                  <a:schemeClr val="tx2">
                    <a:lumMod val="50000"/>
                  </a:schemeClr>
                </a:solidFill>
              </a:rPr>
              <a:t>Ponto de Equilíbrio: 2.090 </a:t>
            </a:r>
            <a:r>
              <a:rPr lang="pt-BR" sz="1400" dirty="0" err="1" smtClean="0">
                <a:solidFill>
                  <a:schemeClr val="tx2">
                    <a:lumMod val="50000"/>
                  </a:schemeClr>
                </a:solidFill>
              </a:rPr>
              <a:t>km/mês</a:t>
            </a:r>
            <a:r>
              <a:rPr lang="pt-BR" sz="1400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endParaRPr lang="pt-BR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32" name="Conector de seta reta 31"/>
          <p:cNvCxnSpPr/>
          <p:nvPr/>
        </p:nvCxnSpPr>
        <p:spPr>
          <a:xfrm>
            <a:off x="6876256" y="1071320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/>
          <p:nvPr/>
        </p:nvCxnSpPr>
        <p:spPr>
          <a:xfrm>
            <a:off x="6876256" y="4077072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ângulo 34"/>
          <p:cNvSpPr/>
          <p:nvPr/>
        </p:nvSpPr>
        <p:spPr>
          <a:xfrm>
            <a:off x="1825788" y="3717032"/>
            <a:ext cx="33222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 smtClean="0">
                <a:solidFill>
                  <a:schemeClr val="tx2">
                    <a:lumMod val="50000"/>
                  </a:schemeClr>
                </a:solidFill>
              </a:rPr>
              <a:t>Custo Anual – Locação ($): 34,49 milhões</a:t>
            </a:r>
          </a:p>
          <a:p>
            <a:endParaRPr lang="pt-BR" sz="1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pt-BR" sz="1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1400" b="1" dirty="0" smtClean="0">
                <a:solidFill>
                  <a:schemeClr val="tx2">
                    <a:lumMod val="50000"/>
                  </a:schemeClr>
                </a:solidFill>
              </a:rPr>
              <a:t>Custo Anual Híbrido ($): 31,57 milhões</a:t>
            </a:r>
          </a:p>
          <a:p>
            <a:endParaRPr lang="pt-BR" sz="14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1400" dirty="0" smtClean="0">
                <a:solidFill>
                  <a:schemeClr val="tx2">
                    <a:lumMod val="50000"/>
                  </a:schemeClr>
                </a:solidFill>
              </a:rPr>
              <a:t>Tamanho da Frota: 371 veículos</a:t>
            </a:r>
          </a:p>
          <a:p>
            <a:endParaRPr lang="pt-BR" sz="14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1400" dirty="0" smtClean="0">
                <a:solidFill>
                  <a:schemeClr val="tx2">
                    <a:lumMod val="50000"/>
                  </a:schemeClr>
                </a:solidFill>
              </a:rPr>
              <a:t>Redução ($): 2,92 milhões </a:t>
            </a:r>
          </a:p>
          <a:p>
            <a:endParaRPr lang="pt-BR" sz="14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1400" b="1" dirty="0" smtClean="0">
                <a:solidFill>
                  <a:schemeClr val="tx2">
                    <a:lumMod val="50000"/>
                  </a:schemeClr>
                </a:solidFill>
              </a:rPr>
              <a:t>Redução (%): 8%</a:t>
            </a:r>
          </a:p>
          <a:p>
            <a:endParaRPr lang="pt-BR" sz="14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1400" dirty="0" smtClean="0">
                <a:solidFill>
                  <a:schemeClr val="tx2">
                    <a:lumMod val="50000"/>
                  </a:schemeClr>
                </a:solidFill>
              </a:rPr>
              <a:t>Ponto de Equilíbrio: 1.635 </a:t>
            </a:r>
            <a:r>
              <a:rPr lang="pt-BR" sz="1400" dirty="0" err="1" smtClean="0">
                <a:solidFill>
                  <a:schemeClr val="tx2">
                    <a:lumMod val="50000"/>
                  </a:schemeClr>
                </a:solidFill>
              </a:rPr>
              <a:t>km/mês</a:t>
            </a:r>
            <a:r>
              <a:rPr lang="pt-BR" sz="1400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endParaRPr lang="pt-BR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36" name="Conector de seta reta 35"/>
          <p:cNvCxnSpPr/>
          <p:nvPr/>
        </p:nvCxnSpPr>
        <p:spPr>
          <a:xfrm>
            <a:off x="3059832" y="4077072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ângulo 36"/>
          <p:cNvSpPr/>
          <p:nvPr/>
        </p:nvSpPr>
        <p:spPr>
          <a:xfrm>
            <a:off x="1897796" y="711280"/>
            <a:ext cx="33222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 smtClean="0">
                <a:solidFill>
                  <a:schemeClr val="tx2">
                    <a:lumMod val="50000"/>
                  </a:schemeClr>
                </a:solidFill>
              </a:rPr>
              <a:t>Custo Anual – Locação ($): 41,24 milhões</a:t>
            </a:r>
          </a:p>
          <a:p>
            <a:endParaRPr lang="pt-BR" sz="1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pt-BR" sz="1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1400" b="1" dirty="0" smtClean="0">
                <a:solidFill>
                  <a:schemeClr val="tx2">
                    <a:lumMod val="50000"/>
                  </a:schemeClr>
                </a:solidFill>
              </a:rPr>
              <a:t>Custo Anual Híbrido ($): 35,61 milhões</a:t>
            </a:r>
          </a:p>
          <a:p>
            <a:endParaRPr lang="pt-BR" sz="14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1400" dirty="0" smtClean="0">
                <a:solidFill>
                  <a:schemeClr val="tx2">
                    <a:lumMod val="50000"/>
                  </a:schemeClr>
                </a:solidFill>
              </a:rPr>
              <a:t>Tamanho da Frota: 282 veículos</a:t>
            </a:r>
          </a:p>
          <a:p>
            <a:endParaRPr lang="pt-BR" sz="14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1400" dirty="0" smtClean="0">
                <a:solidFill>
                  <a:schemeClr val="tx2">
                    <a:lumMod val="50000"/>
                  </a:schemeClr>
                </a:solidFill>
              </a:rPr>
              <a:t>Redução ($): 5,62 milhões </a:t>
            </a:r>
          </a:p>
          <a:p>
            <a:endParaRPr lang="pt-BR" sz="14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1400" b="1" dirty="0" smtClean="0">
                <a:solidFill>
                  <a:schemeClr val="tx2">
                    <a:lumMod val="50000"/>
                  </a:schemeClr>
                </a:solidFill>
              </a:rPr>
              <a:t>Redução (%): 13%</a:t>
            </a:r>
          </a:p>
          <a:p>
            <a:endParaRPr lang="pt-BR" sz="14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1400" dirty="0" smtClean="0">
                <a:solidFill>
                  <a:schemeClr val="tx2">
                    <a:lumMod val="50000"/>
                  </a:schemeClr>
                </a:solidFill>
              </a:rPr>
              <a:t>Ponto de Equilíbrio: 2.042 </a:t>
            </a:r>
            <a:r>
              <a:rPr lang="pt-BR" sz="1400" dirty="0" err="1" smtClean="0">
                <a:solidFill>
                  <a:schemeClr val="tx2">
                    <a:lumMod val="50000"/>
                  </a:schemeClr>
                </a:solidFill>
              </a:rPr>
              <a:t>km/mês</a:t>
            </a:r>
            <a:r>
              <a:rPr lang="pt-BR" sz="1400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endParaRPr lang="pt-BR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38" name="Conector de seta reta 37"/>
          <p:cNvCxnSpPr/>
          <p:nvPr/>
        </p:nvCxnSpPr>
        <p:spPr>
          <a:xfrm>
            <a:off x="3059832" y="1071320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22"/>
          <p:cNvSpPr/>
          <p:nvPr/>
        </p:nvSpPr>
        <p:spPr>
          <a:xfrm>
            <a:off x="35496" y="859359"/>
            <a:ext cx="17281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 smtClean="0"/>
              <a:t>Pessimista</a:t>
            </a:r>
          </a:p>
          <a:p>
            <a:r>
              <a:rPr lang="pt-BR" sz="1100" dirty="0" smtClean="0"/>
              <a:t>Motorista: R$ 3.500/mês </a:t>
            </a:r>
          </a:p>
          <a:p>
            <a:r>
              <a:rPr lang="pt-BR" sz="1100" dirty="0" smtClean="0"/>
              <a:t>Veículos: R$ 1.627/mês</a:t>
            </a:r>
          </a:p>
          <a:p>
            <a:r>
              <a:rPr lang="pt-BR" sz="1100" dirty="0" smtClean="0"/>
              <a:t>Combustível: R$ 0,491/km</a:t>
            </a:r>
          </a:p>
        </p:txBody>
      </p:sp>
      <p:sp>
        <p:nvSpPr>
          <p:cNvPr id="33" name="Retângulo 32"/>
          <p:cNvSpPr/>
          <p:nvPr/>
        </p:nvSpPr>
        <p:spPr>
          <a:xfrm>
            <a:off x="51408" y="3883695"/>
            <a:ext cx="17122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 smtClean="0"/>
              <a:t>Otimista</a:t>
            </a:r>
          </a:p>
          <a:p>
            <a:r>
              <a:rPr lang="pt-BR" sz="1100" dirty="0" smtClean="0"/>
              <a:t>Motorista: R$ 2.800/mês</a:t>
            </a:r>
          </a:p>
          <a:p>
            <a:r>
              <a:rPr lang="pt-BR" sz="1100" dirty="0" smtClean="0"/>
              <a:t>Veículos: R$ 1.301/mês</a:t>
            </a:r>
          </a:p>
          <a:p>
            <a:r>
              <a:rPr lang="pt-BR" sz="1100" dirty="0" smtClean="0"/>
              <a:t>Combustível: R$ 0,491/km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1681772" y="56818"/>
            <a:ext cx="31062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smtClean="0">
                <a:solidFill>
                  <a:schemeClr val="tx2">
                    <a:lumMod val="75000"/>
                  </a:schemeClr>
                </a:solidFill>
              </a:rPr>
              <a:t>Táxi Gov. Pessimista (R$ 3,00)</a:t>
            </a:r>
            <a:endParaRPr lang="pt-BR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5583356" y="66110"/>
            <a:ext cx="25170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 smtClean="0">
                <a:solidFill>
                  <a:schemeClr val="tx2">
                    <a:lumMod val="75000"/>
                  </a:schemeClr>
                </a:solidFill>
              </a:rPr>
              <a:t>Táxi Gov. Otimista (R$ 2,45)</a:t>
            </a:r>
            <a:endParaRPr lang="pt-BR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 rot="16200000">
            <a:off x="-24890" y="1667506"/>
            <a:ext cx="17984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 smtClean="0">
                <a:solidFill>
                  <a:schemeClr val="tx2">
                    <a:lumMod val="75000"/>
                  </a:schemeClr>
                </a:solidFill>
              </a:rPr>
              <a:t>Locação Pessimista</a:t>
            </a:r>
            <a:endParaRPr lang="pt-BR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 rot="16200000">
            <a:off x="83277" y="4808507"/>
            <a:ext cx="16831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 smtClean="0">
                <a:solidFill>
                  <a:schemeClr val="tx2">
                    <a:lumMod val="75000"/>
                  </a:schemeClr>
                </a:solidFill>
              </a:rPr>
              <a:t>Locação  Otimista</a:t>
            </a:r>
            <a:endParaRPr lang="pt-BR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750266"/>
            <a:ext cx="3841200" cy="260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750266"/>
            <a:ext cx="3841200" cy="260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558578"/>
            <a:ext cx="3841200" cy="260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558578"/>
            <a:ext cx="3841200" cy="260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123728" y="188640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3200" b="1" dirty="0" smtClean="0">
                <a:ln w="19050">
                  <a:noFill/>
                </a:ln>
                <a:latin typeface="Aharoni" pitchFamily="2" charset="-79"/>
                <a:cs typeface="Aharoni" pitchFamily="2" charset="-79"/>
              </a:rPr>
              <a:t>Impactos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11560" y="908720"/>
            <a:ext cx="280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pt-BR" dirty="0" smtClean="0"/>
              <a:t>Frota Locada do Órgão</a:t>
            </a:r>
          </a:p>
        </p:txBody>
      </p:sp>
      <p:pic>
        <p:nvPicPr>
          <p:cNvPr id="10" name="Imagem 9" descr="car-of-hatchback-model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772816"/>
            <a:ext cx="925927" cy="925927"/>
          </a:xfrm>
          <a:prstGeom prst="rect">
            <a:avLst/>
          </a:prstGeom>
          <a:ln>
            <a:noFill/>
          </a:ln>
        </p:spPr>
      </p:pic>
      <p:pic>
        <p:nvPicPr>
          <p:cNvPr id="11" name="Imagem 10" descr="car-of-hatchback-mode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2780928"/>
            <a:ext cx="936104" cy="936104"/>
          </a:xfrm>
          <a:prstGeom prst="rect">
            <a:avLst/>
          </a:prstGeom>
          <a:ln>
            <a:noFill/>
          </a:ln>
        </p:spPr>
      </p:pic>
      <p:sp>
        <p:nvSpPr>
          <p:cNvPr id="12" name="Retângulo 11"/>
          <p:cNvSpPr/>
          <p:nvPr/>
        </p:nvSpPr>
        <p:spPr>
          <a:xfrm>
            <a:off x="1115616" y="1916832"/>
            <a:ext cx="1296144" cy="86409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1115616" y="2924944"/>
            <a:ext cx="1296144" cy="86409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1115616" y="2348880"/>
            <a:ext cx="1512168" cy="462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pt-BR" sz="1400" dirty="0" err="1" smtClean="0"/>
              <a:t>km/mês</a:t>
            </a:r>
            <a:r>
              <a:rPr lang="pt-BR" sz="1400" dirty="0" smtClean="0"/>
              <a:t>: 1.700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1115616" y="3337828"/>
            <a:ext cx="1512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pt-BR" sz="1400" dirty="0" err="1" smtClean="0"/>
              <a:t>km/mês</a:t>
            </a:r>
            <a:r>
              <a:rPr lang="pt-BR" sz="1400" dirty="0" smtClean="0"/>
              <a:t>: 2.800</a:t>
            </a:r>
          </a:p>
        </p:txBody>
      </p:sp>
      <p:pic>
        <p:nvPicPr>
          <p:cNvPr id="16" name="Imagem 15" descr="car-of-hatchback-mode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4869160"/>
            <a:ext cx="936104" cy="936104"/>
          </a:xfrm>
          <a:prstGeom prst="rect">
            <a:avLst/>
          </a:prstGeom>
          <a:ln>
            <a:noFill/>
          </a:ln>
        </p:spPr>
      </p:pic>
      <p:sp>
        <p:nvSpPr>
          <p:cNvPr id="17" name="Retângulo 16"/>
          <p:cNvSpPr/>
          <p:nvPr/>
        </p:nvSpPr>
        <p:spPr>
          <a:xfrm>
            <a:off x="1115616" y="4005064"/>
            <a:ext cx="1296144" cy="86409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1115616" y="5013176"/>
            <a:ext cx="1296144" cy="86409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1115616" y="4437112"/>
            <a:ext cx="1512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pt-BR" sz="1400" dirty="0" err="1" smtClean="0"/>
              <a:t>km/mês</a:t>
            </a:r>
            <a:r>
              <a:rPr lang="pt-BR" sz="1400" dirty="0" smtClean="0"/>
              <a:t>: 3.700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1115616" y="5426060"/>
            <a:ext cx="1512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pt-BR" sz="1400" dirty="0" err="1" smtClean="0"/>
              <a:t>km/mês</a:t>
            </a:r>
            <a:r>
              <a:rPr lang="pt-BR" sz="1400" dirty="0" smtClean="0"/>
              <a:t>: 700</a:t>
            </a:r>
          </a:p>
        </p:txBody>
      </p:sp>
      <p:pic>
        <p:nvPicPr>
          <p:cNvPr id="21" name="Imagem 20" descr="car-of-hatchback-model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3871225"/>
            <a:ext cx="925927" cy="925927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m 35" descr="hand-with-smartphone-and-wireless-interne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1988840"/>
            <a:ext cx="504056" cy="50405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123728" y="188640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3200" b="1" dirty="0" smtClean="0">
                <a:ln w="19050">
                  <a:noFill/>
                </a:ln>
                <a:latin typeface="Aharoni" pitchFamily="2" charset="-79"/>
                <a:cs typeface="Aharoni" pitchFamily="2" charset="-79"/>
              </a:rPr>
              <a:t>Impactos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11560" y="908720"/>
            <a:ext cx="280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pt-BR" dirty="0" smtClean="0">
                <a:solidFill>
                  <a:schemeClr val="bg1">
                    <a:lumMod val="65000"/>
                  </a:schemeClr>
                </a:solidFill>
              </a:rPr>
              <a:t>Frota Locada do Órgão</a:t>
            </a:r>
          </a:p>
        </p:txBody>
      </p:sp>
      <p:pic>
        <p:nvPicPr>
          <p:cNvPr id="10" name="Imagem 9" descr="car-of-hatchback-model (1)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59632" y="1772816"/>
            <a:ext cx="925927" cy="925927"/>
          </a:xfrm>
          <a:prstGeom prst="rect">
            <a:avLst/>
          </a:prstGeom>
          <a:ln>
            <a:noFill/>
          </a:ln>
        </p:spPr>
      </p:pic>
      <p:pic>
        <p:nvPicPr>
          <p:cNvPr id="11" name="Imagem 10" descr="car-of-hatchback-model.pn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59632" y="2780928"/>
            <a:ext cx="936104" cy="936104"/>
          </a:xfrm>
          <a:prstGeom prst="rect">
            <a:avLst/>
          </a:prstGeom>
          <a:ln>
            <a:noFill/>
          </a:ln>
        </p:spPr>
      </p:pic>
      <p:sp>
        <p:nvSpPr>
          <p:cNvPr id="12" name="Retângulo 11"/>
          <p:cNvSpPr/>
          <p:nvPr/>
        </p:nvSpPr>
        <p:spPr>
          <a:xfrm>
            <a:off x="1115616" y="1916832"/>
            <a:ext cx="1296144" cy="86409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1115616" y="2924944"/>
            <a:ext cx="1296144" cy="86409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1115616" y="2348880"/>
            <a:ext cx="1512168" cy="462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pt-BR" sz="1400" dirty="0" err="1" smtClean="0"/>
              <a:t>km/mês</a:t>
            </a:r>
            <a:r>
              <a:rPr lang="pt-BR" sz="1400" dirty="0" smtClean="0"/>
              <a:t>: 1.700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1115616" y="3337828"/>
            <a:ext cx="1512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pt-BR" sz="1400" dirty="0" err="1" smtClean="0"/>
              <a:t>km/mês</a:t>
            </a:r>
            <a:r>
              <a:rPr lang="pt-BR" sz="1400" dirty="0" smtClean="0"/>
              <a:t>: 2.800</a:t>
            </a:r>
          </a:p>
        </p:txBody>
      </p:sp>
      <p:pic>
        <p:nvPicPr>
          <p:cNvPr id="16" name="Imagem 15" descr="car-of-hatchback-model.pn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59632" y="4869160"/>
            <a:ext cx="936104" cy="936104"/>
          </a:xfrm>
          <a:prstGeom prst="rect">
            <a:avLst/>
          </a:prstGeom>
          <a:ln>
            <a:noFill/>
          </a:ln>
        </p:spPr>
      </p:pic>
      <p:sp>
        <p:nvSpPr>
          <p:cNvPr id="17" name="Retângulo 16"/>
          <p:cNvSpPr/>
          <p:nvPr/>
        </p:nvSpPr>
        <p:spPr>
          <a:xfrm>
            <a:off x="1115616" y="4005064"/>
            <a:ext cx="1296144" cy="86409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1115616" y="5013176"/>
            <a:ext cx="1296144" cy="86409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1115616" y="4437112"/>
            <a:ext cx="1512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pt-BR" sz="1400" dirty="0" err="1" smtClean="0"/>
              <a:t>km/mês</a:t>
            </a:r>
            <a:r>
              <a:rPr lang="pt-BR" sz="1400" dirty="0" smtClean="0"/>
              <a:t>: 3.700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1115616" y="5426060"/>
            <a:ext cx="1512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pt-BR" sz="1400" dirty="0" err="1" smtClean="0"/>
              <a:t>km/mês</a:t>
            </a:r>
            <a:r>
              <a:rPr lang="pt-BR" sz="1400" dirty="0" smtClean="0"/>
              <a:t>: 700</a:t>
            </a:r>
          </a:p>
        </p:txBody>
      </p:sp>
      <p:pic>
        <p:nvPicPr>
          <p:cNvPr id="21" name="Imagem 20" descr="car-of-hatchback-model (1)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59632" y="3871225"/>
            <a:ext cx="925927" cy="925927"/>
          </a:xfrm>
          <a:prstGeom prst="rect">
            <a:avLst/>
          </a:prstGeom>
          <a:ln>
            <a:noFill/>
          </a:ln>
        </p:spPr>
      </p:pic>
      <p:sp>
        <p:nvSpPr>
          <p:cNvPr id="22" name="Seta para a direita 21"/>
          <p:cNvSpPr/>
          <p:nvPr/>
        </p:nvSpPr>
        <p:spPr>
          <a:xfrm>
            <a:off x="3419872" y="3212976"/>
            <a:ext cx="2376264" cy="64807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6660232" y="908720"/>
            <a:ext cx="1656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pt-BR" dirty="0" smtClean="0"/>
              <a:t>Nova Situação</a:t>
            </a:r>
          </a:p>
        </p:txBody>
      </p:sp>
      <p:pic>
        <p:nvPicPr>
          <p:cNvPr id="25" name="Imagem 24" descr="car-of-hatchback-mode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2780928"/>
            <a:ext cx="936104" cy="936104"/>
          </a:xfrm>
          <a:prstGeom prst="rect">
            <a:avLst/>
          </a:prstGeom>
          <a:ln>
            <a:noFill/>
          </a:ln>
        </p:spPr>
      </p:pic>
      <p:sp>
        <p:nvSpPr>
          <p:cNvPr id="26" name="Retângulo 25"/>
          <p:cNvSpPr/>
          <p:nvPr/>
        </p:nvSpPr>
        <p:spPr>
          <a:xfrm>
            <a:off x="6804248" y="1916832"/>
            <a:ext cx="1296144" cy="86409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6804248" y="2924944"/>
            <a:ext cx="1296144" cy="86409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/>
          <p:cNvSpPr/>
          <p:nvPr/>
        </p:nvSpPr>
        <p:spPr>
          <a:xfrm>
            <a:off x="6804248" y="2348880"/>
            <a:ext cx="1512168" cy="462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pt-BR" sz="1400" dirty="0" err="1" smtClean="0"/>
              <a:t>km/mês</a:t>
            </a:r>
            <a:r>
              <a:rPr lang="pt-BR" sz="1400" dirty="0" smtClean="0"/>
              <a:t>: 1.700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6804248" y="3337828"/>
            <a:ext cx="1512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pt-BR" sz="1400" dirty="0" err="1" smtClean="0"/>
              <a:t>km/mês</a:t>
            </a:r>
            <a:r>
              <a:rPr lang="pt-BR" sz="1400" dirty="0" smtClean="0"/>
              <a:t>: 2.800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6804248" y="4005064"/>
            <a:ext cx="1296144" cy="86409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31"/>
          <p:cNvSpPr/>
          <p:nvPr/>
        </p:nvSpPr>
        <p:spPr>
          <a:xfrm>
            <a:off x="6804248" y="5013176"/>
            <a:ext cx="1296144" cy="86409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tângulo 32"/>
          <p:cNvSpPr/>
          <p:nvPr/>
        </p:nvSpPr>
        <p:spPr>
          <a:xfrm>
            <a:off x="6804248" y="4437112"/>
            <a:ext cx="1512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pt-BR" sz="1400" dirty="0" err="1" smtClean="0"/>
              <a:t>km/mês</a:t>
            </a:r>
            <a:r>
              <a:rPr lang="pt-BR" sz="1400" dirty="0" smtClean="0"/>
              <a:t>: 3.700</a:t>
            </a:r>
          </a:p>
        </p:txBody>
      </p:sp>
      <p:sp>
        <p:nvSpPr>
          <p:cNvPr id="34" name="Retângulo 33"/>
          <p:cNvSpPr/>
          <p:nvPr/>
        </p:nvSpPr>
        <p:spPr>
          <a:xfrm>
            <a:off x="6804248" y="5426060"/>
            <a:ext cx="1512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pt-BR" sz="1400" dirty="0" err="1" smtClean="0"/>
              <a:t>km/mês</a:t>
            </a:r>
            <a:r>
              <a:rPr lang="pt-BR" sz="1400" dirty="0" smtClean="0"/>
              <a:t>: 700</a:t>
            </a:r>
          </a:p>
        </p:txBody>
      </p:sp>
      <p:pic>
        <p:nvPicPr>
          <p:cNvPr id="35" name="Imagem 34" descr="car-of-hatchback-model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3871225"/>
            <a:ext cx="925927" cy="925927"/>
          </a:xfrm>
          <a:prstGeom prst="rect">
            <a:avLst/>
          </a:prstGeom>
          <a:ln>
            <a:noFill/>
          </a:ln>
        </p:spPr>
      </p:pic>
      <p:pic>
        <p:nvPicPr>
          <p:cNvPr id="37" name="Imagem 36" descr="hand-with-smartphone-and-wireless-interne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5085184"/>
            <a:ext cx="504056" cy="50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3" name="Picture 35"/>
          <p:cNvPicPr>
            <a:picLocks noChangeAspect="1" noChangeArrowheads="1"/>
          </p:cNvPicPr>
          <p:nvPr/>
        </p:nvPicPr>
        <p:blipFill>
          <a:blip r:embed="rId2" cstate="print"/>
          <a:srcRect t="2580" r="1852" b="1146"/>
          <a:stretch>
            <a:fillRect/>
          </a:stretch>
        </p:blipFill>
        <p:spPr bwMode="auto">
          <a:xfrm>
            <a:off x="683568" y="764704"/>
            <a:ext cx="7632848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" name="Retângulo 89"/>
          <p:cNvSpPr/>
          <p:nvPr/>
        </p:nvSpPr>
        <p:spPr>
          <a:xfrm>
            <a:off x="4427984" y="620688"/>
            <a:ext cx="316835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9" name="CaixaDeTexto 88"/>
          <p:cNvSpPr txBox="1"/>
          <p:nvPr/>
        </p:nvSpPr>
        <p:spPr>
          <a:xfrm>
            <a:off x="3491880" y="260648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3200" b="1" dirty="0" smtClean="0">
                <a:ln w="19050">
                  <a:noFill/>
                </a:ln>
                <a:latin typeface="Aharoni" pitchFamily="2" charset="-79"/>
                <a:cs typeface="Aharoni" pitchFamily="2" charset="-79"/>
              </a:rPr>
              <a:t>Impactos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Imagem1.jpg"/>
          <p:cNvPicPr>
            <a:picLocks noChangeAspect="1"/>
          </p:cNvPicPr>
          <p:nvPr/>
        </p:nvPicPr>
        <p:blipFill>
          <a:blip r:embed="rId2" cstate="print">
            <a:lum/>
          </a:blip>
          <a:srcRect l="25005" r="11037"/>
          <a:stretch>
            <a:fillRect/>
          </a:stretch>
        </p:blipFill>
        <p:spPr>
          <a:xfrm>
            <a:off x="0" y="-2331640"/>
            <a:ext cx="9144000" cy="918964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2843808" y="0"/>
            <a:ext cx="6300192" cy="6858000"/>
          </a:xfrm>
          <a:prstGeom prst="rect">
            <a:avLst/>
          </a:prstGeom>
          <a:solidFill>
            <a:srgbClr val="FFFFFF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915816" y="234514"/>
            <a:ext cx="34483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ln w="19050">
                  <a:noFill/>
                </a:ln>
                <a:latin typeface="Aharoni" pitchFamily="2" charset="-79"/>
                <a:cs typeface="Aharoni" pitchFamily="2" charset="-79"/>
              </a:rPr>
              <a:t>Proximos Passos</a:t>
            </a:r>
            <a:endParaRPr lang="pt-BR" sz="3200" dirty="0"/>
          </a:p>
        </p:txBody>
      </p:sp>
      <p:sp>
        <p:nvSpPr>
          <p:cNvPr id="7" name="Retângulo 6"/>
          <p:cNvSpPr/>
          <p:nvPr/>
        </p:nvSpPr>
        <p:spPr>
          <a:xfrm>
            <a:off x="2987824" y="954594"/>
            <a:ext cx="58326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b="1" dirty="0" smtClean="0"/>
              <a:t> Estabelecer a demanda por PLS (total da frota a ser reduzida e quantos quilômetros mensais de RJ Mobi serão contratados)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b="1" dirty="0" smtClean="0"/>
              <a:t> Pesquisa de Preços</a:t>
            </a:r>
          </a:p>
        </p:txBody>
      </p:sp>
      <p:sp>
        <p:nvSpPr>
          <p:cNvPr id="9" name="Listra Diagonal 8"/>
          <p:cNvSpPr/>
          <p:nvPr/>
        </p:nvSpPr>
        <p:spPr>
          <a:xfrm>
            <a:off x="3643104" y="332656"/>
            <a:ext cx="64800" cy="64800"/>
          </a:xfrm>
          <a:prstGeom prst="diagStrip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30456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Imagem1.jpg"/>
          <p:cNvPicPr>
            <a:picLocks noChangeAspect="1"/>
          </p:cNvPicPr>
          <p:nvPr/>
        </p:nvPicPr>
        <p:blipFill>
          <a:blip r:embed="rId2" cstate="print">
            <a:lum/>
          </a:blip>
          <a:srcRect l="25005" r="11037"/>
          <a:stretch>
            <a:fillRect/>
          </a:stretch>
        </p:blipFill>
        <p:spPr>
          <a:xfrm>
            <a:off x="0" y="-2331640"/>
            <a:ext cx="9144000" cy="918964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2951312" y="0"/>
            <a:ext cx="6192688" cy="6858000"/>
          </a:xfrm>
          <a:prstGeom prst="rect">
            <a:avLst/>
          </a:prstGeom>
          <a:solidFill>
            <a:srgbClr val="FFFFFF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987824" y="-27384"/>
            <a:ext cx="21451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ln w="19050">
                  <a:noFill/>
                </a:ln>
                <a:latin typeface="Aharoni" pitchFamily="2" charset="-79"/>
                <a:cs typeface="Aharoni" pitchFamily="2" charset="-79"/>
              </a:rPr>
              <a:t>Perguntas</a:t>
            </a:r>
            <a:endParaRPr lang="pt-BR" sz="3200" dirty="0"/>
          </a:p>
        </p:txBody>
      </p:sp>
      <p:sp>
        <p:nvSpPr>
          <p:cNvPr id="10" name="Retângulo 9"/>
          <p:cNvSpPr/>
          <p:nvPr/>
        </p:nvSpPr>
        <p:spPr>
          <a:xfrm>
            <a:off x="2987824" y="2300387"/>
            <a:ext cx="1882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ln w="19050">
                  <a:noFill/>
                </a:ln>
                <a:latin typeface="Aharoni" pitchFamily="2" charset="-79"/>
                <a:cs typeface="Aharoni" pitchFamily="2" charset="-79"/>
              </a:rPr>
              <a:t>Contatos</a:t>
            </a:r>
            <a:endParaRPr lang="pt-BR" sz="3200" dirty="0"/>
          </a:p>
        </p:txBody>
      </p:sp>
      <p:sp>
        <p:nvSpPr>
          <p:cNvPr id="12" name="Retângulo 11"/>
          <p:cNvSpPr/>
          <p:nvPr/>
        </p:nvSpPr>
        <p:spPr>
          <a:xfrm>
            <a:off x="2987824" y="2876451"/>
            <a:ext cx="583264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b="1" dirty="0" smtClean="0"/>
              <a:t>Mario Tinoco</a:t>
            </a:r>
          </a:p>
          <a:p>
            <a:pPr>
              <a:lnSpc>
                <a:spcPct val="150000"/>
              </a:lnSpc>
              <a:defRPr/>
            </a:pPr>
            <a:r>
              <a:rPr lang="pt-BR" b="1" dirty="0" smtClean="0">
                <a:hlinkClick r:id="rId3"/>
              </a:rPr>
              <a:t>mtfilho@fazenda.rj.gov.br</a:t>
            </a:r>
            <a:endParaRPr lang="pt-BR" b="1" dirty="0" smtClean="0"/>
          </a:p>
          <a:p>
            <a:pPr>
              <a:lnSpc>
                <a:spcPct val="150000"/>
              </a:lnSpc>
              <a:defRPr/>
            </a:pPr>
            <a:r>
              <a:rPr lang="pt-BR" b="1" dirty="0" smtClean="0"/>
              <a:t>2333-1880</a:t>
            </a:r>
          </a:p>
          <a:p>
            <a:pPr>
              <a:lnSpc>
                <a:spcPct val="150000"/>
              </a:lnSpc>
              <a:defRPr/>
            </a:pPr>
            <a:endParaRPr lang="pt-BR" b="1" dirty="0" smtClean="0"/>
          </a:p>
          <a:p>
            <a:pPr>
              <a:lnSpc>
                <a:spcPct val="150000"/>
              </a:lnSpc>
              <a:defRPr/>
            </a:pPr>
            <a:r>
              <a:rPr lang="pt-BR" b="1" dirty="0" smtClean="0"/>
              <a:t>Vandemberg Santos</a:t>
            </a:r>
          </a:p>
          <a:p>
            <a:pPr>
              <a:lnSpc>
                <a:spcPct val="150000"/>
              </a:lnSpc>
              <a:defRPr/>
            </a:pPr>
            <a:r>
              <a:rPr lang="pt-BR" b="1" dirty="0" smtClean="0">
                <a:hlinkClick r:id="rId4"/>
              </a:rPr>
              <a:t>vandemberg@fazenda.rj.gov.br</a:t>
            </a:r>
            <a:endParaRPr lang="pt-BR" b="1" dirty="0" smtClean="0"/>
          </a:p>
          <a:p>
            <a:pPr>
              <a:lnSpc>
                <a:spcPct val="150000"/>
              </a:lnSpc>
              <a:defRPr/>
            </a:pPr>
            <a:r>
              <a:rPr lang="pt-BR" b="1" dirty="0" smtClean="0"/>
              <a:t>2333-1875</a:t>
            </a:r>
          </a:p>
        </p:txBody>
      </p:sp>
    </p:spTree>
    <p:extLst>
      <p:ext uri="{BB962C8B-B14F-4D97-AF65-F5344CB8AC3E}">
        <p14:creationId xmlns="" xmlns:p14="http://schemas.microsoft.com/office/powerpoint/2010/main" val="38830456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m 31" descr="Imagem1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5005" r="1103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4000"/>
              </a:srgbClr>
            </a:outerShdw>
          </a:effectLst>
        </p:spPr>
      </p:pic>
      <p:cxnSp>
        <p:nvCxnSpPr>
          <p:cNvPr id="49" name="Conector reto 48"/>
          <p:cNvCxnSpPr>
            <a:stCxn id="9" idx="7"/>
            <a:endCxn id="39" idx="3"/>
          </p:cNvCxnSpPr>
          <p:nvPr/>
        </p:nvCxnSpPr>
        <p:spPr>
          <a:xfrm flipV="1">
            <a:off x="5467421" y="1697190"/>
            <a:ext cx="1560088" cy="1018967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7" name="Conector reto 46"/>
          <p:cNvCxnSpPr>
            <a:stCxn id="9" idx="0"/>
            <a:endCxn id="37" idx="4"/>
          </p:cNvCxnSpPr>
          <p:nvPr/>
        </p:nvCxnSpPr>
        <p:spPr>
          <a:xfrm flipV="1">
            <a:off x="4499992" y="1340768"/>
            <a:ext cx="0" cy="108012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5" name="Conector reto 44"/>
          <p:cNvCxnSpPr>
            <a:stCxn id="9" idx="1"/>
            <a:endCxn id="35" idx="5"/>
          </p:cNvCxnSpPr>
          <p:nvPr/>
        </p:nvCxnSpPr>
        <p:spPr>
          <a:xfrm flipH="1" flipV="1">
            <a:off x="2332515" y="1697190"/>
            <a:ext cx="1200048" cy="1018967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2" name="Grupo 27"/>
          <p:cNvGrpSpPr/>
          <p:nvPr/>
        </p:nvGrpSpPr>
        <p:grpSpPr>
          <a:xfrm>
            <a:off x="539552" y="4941168"/>
            <a:ext cx="2016224" cy="1008112"/>
            <a:chOff x="251520" y="3933056"/>
            <a:chExt cx="2016224" cy="1008112"/>
          </a:xfrm>
        </p:grpSpPr>
        <p:sp>
          <p:nvSpPr>
            <p:cNvPr id="15" name="Elipse 14"/>
            <p:cNvSpPr/>
            <p:nvPr/>
          </p:nvSpPr>
          <p:spPr>
            <a:xfrm>
              <a:off x="251520" y="3933056"/>
              <a:ext cx="2016224" cy="100811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539552" y="4149080"/>
              <a:ext cx="1440160" cy="4648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pt-BR" b="1" dirty="0" smtClean="0">
                  <a:solidFill>
                    <a:schemeClr val="tx2">
                      <a:lumMod val="50000"/>
                    </a:schemeClr>
                  </a:solidFill>
                </a:rPr>
                <a:t>Suprimentos</a:t>
              </a:r>
            </a:p>
          </p:txBody>
        </p:sp>
      </p:grpSp>
      <p:grpSp>
        <p:nvGrpSpPr>
          <p:cNvPr id="3" name="Grupo 30"/>
          <p:cNvGrpSpPr/>
          <p:nvPr/>
        </p:nvGrpSpPr>
        <p:grpSpPr>
          <a:xfrm>
            <a:off x="3491880" y="5157192"/>
            <a:ext cx="2016224" cy="1008112"/>
            <a:chOff x="3419872" y="5373216"/>
            <a:chExt cx="2016224" cy="1008112"/>
          </a:xfrm>
        </p:grpSpPr>
        <p:sp>
          <p:nvSpPr>
            <p:cNvPr id="17" name="Elipse 16"/>
            <p:cNvSpPr/>
            <p:nvPr/>
          </p:nvSpPr>
          <p:spPr>
            <a:xfrm>
              <a:off x="3419872" y="5373216"/>
              <a:ext cx="2016224" cy="100811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19"/>
            <p:cNvSpPr/>
            <p:nvPr/>
          </p:nvSpPr>
          <p:spPr>
            <a:xfrm>
              <a:off x="3779912" y="5589240"/>
              <a:ext cx="1440160" cy="4648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pt-BR" b="1" dirty="0" smtClean="0">
                  <a:solidFill>
                    <a:schemeClr val="tx2">
                      <a:lumMod val="50000"/>
                    </a:schemeClr>
                  </a:solidFill>
                </a:rPr>
                <a:t>Transportes</a:t>
              </a:r>
            </a:p>
          </p:txBody>
        </p:sp>
      </p:grpSp>
      <p:grpSp>
        <p:nvGrpSpPr>
          <p:cNvPr id="4" name="Grupo 29"/>
          <p:cNvGrpSpPr/>
          <p:nvPr/>
        </p:nvGrpSpPr>
        <p:grpSpPr>
          <a:xfrm>
            <a:off x="6588224" y="5013176"/>
            <a:ext cx="2016224" cy="1008112"/>
            <a:chOff x="6876256" y="3933056"/>
            <a:chExt cx="2016224" cy="1008112"/>
          </a:xfrm>
        </p:grpSpPr>
        <p:sp>
          <p:nvSpPr>
            <p:cNvPr id="18" name="Elipse 17"/>
            <p:cNvSpPr/>
            <p:nvPr/>
          </p:nvSpPr>
          <p:spPr>
            <a:xfrm>
              <a:off x="6876256" y="3933056"/>
              <a:ext cx="2016224" cy="100811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Retângulo 20"/>
            <p:cNvSpPr/>
            <p:nvPr/>
          </p:nvSpPr>
          <p:spPr>
            <a:xfrm>
              <a:off x="7164288" y="4149080"/>
              <a:ext cx="1440160" cy="4648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pt-BR" b="1" dirty="0" smtClean="0">
                  <a:solidFill>
                    <a:schemeClr val="tx2">
                      <a:lumMod val="50000"/>
                    </a:schemeClr>
                  </a:solidFill>
                </a:rPr>
                <a:t>Manutenção</a:t>
              </a:r>
            </a:p>
          </p:txBody>
        </p:sp>
      </p:grpSp>
      <p:cxnSp>
        <p:nvCxnSpPr>
          <p:cNvPr id="23" name="Conector reto 22"/>
          <p:cNvCxnSpPr>
            <a:stCxn id="9" idx="3"/>
            <a:endCxn id="15" idx="7"/>
          </p:cNvCxnSpPr>
          <p:nvPr/>
        </p:nvCxnSpPr>
        <p:spPr>
          <a:xfrm flipH="1">
            <a:off x="2260507" y="4141843"/>
            <a:ext cx="1272056" cy="9469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>
            <a:stCxn id="9" idx="4"/>
            <a:endCxn id="17" idx="0"/>
          </p:cNvCxnSpPr>
          <p:nvPr/>
        </p:nvCxnSpPr>
        <p:spPr>
          <a:xfrm>
            <a:off x="4499992" y="4437112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>
            <a:endCxn id="18" idx="1"/>
          </p:cNvCxnSpPr>
          <p:nvPr/>
        </p:nvCxnSpPr>
        <p:spPr>
          <a:xfrm>
            <a:off x="5436096" y="4149080"/>
            <a:ext cx="1447397" cy="10117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o 42"/>
          <p:cNvGrpSpPr/>
          <p:nvPr/>
        </p:nvGrpSpPr>
        <p:grpSpPr>
          <a:xfrm>
            <a:off x="611560" y="836712"/>
            <a:ext cx="2016224" cy="1008112"/>
            <a:chOff x="251520" y="764704"/>
            <a:chExt cx="2016224" cy="1008112"/>
          </a:xfrm>
        </p:grpSpPr>
        <p:sp>
          <p:nvSpPr>
            <p:cNvPr id="35" name="Elipse 34"/>
            <p:cNvSpPr/>
            <p:nvPr/>
          </p:nvSpPr>
          <p:spPr>
            <a:xfrm>
              <a:off x="251520" y="764704"/>
              <a:ext cx="2016224" cy="1008112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Retângulo 35"/>
            <p:cNvSpPr/>
            <p:nvPr/>
          </p:nvSpPr>
          <p:spPr>
            <a:xfrm>
              <a:off x="467544" y="980728"/>
              <a:ext cx="1584176" cy="5078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pt-BR" b="1" dirty="0" smtClean="0">
                  <a:solidFill>
                    <a:schemeClr val="accent3">
                      <a:lumMod val="50000"/>
                    </a:schemeClr>
                  </a:solidFill>
                </a:rPr>
                <a:t>Normatização</a:t>
              </a:r>
            </a:p>
          </p:txBody>
        </p:sp>
      </p:grpSp>
      <p:grpSp>
        <p:nvGrpSpPr>
          <p:cNvPr id="7" name="Grupo 40"/>
          <p:cNvGrpSpPr/>
          <p:nvPr/>
        </p:nvGrpSpPr>
        <p:grpSpPr>
          <a:xfrm>
            <a:off x="3491880" y="332656"/>
            <a:ext cx="2088232" cy="1008112"/>
            <a:chOff x="3347864" y="188640"/>
            <a:chExt cx="2088232" cy="1008112"/>
          </a:xfrm>
        </p:grpSpPr>
        <p:sp>
          <p:nvSpPr>
            <p:cNvPr id="37" name="Elipse 36"/>
            <p:cNvSpPr/>
            <p:nvPr/>
          </p:nvSpPr>
          <p:spPr>
            <a:xfrm>
              <a:off x="3347864" y="188640"/>
              <a:ext cx="2016224" cy="1008112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Retângulo 37"/>
            <p:cNvSpPr/>
            <p:nvPr/>
          </p:nvSpPr>
          <p:spPr>
            <a:xfrm>
              <a:off x="3851920" y="404664"/>
              <a:ext cx="1584176" cy="4648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pt-BR" b="1" dirty="0" smtClean="0">
                  <a:solidFill>
                    <a:schemeClr val="accent3">
                      <a:lumMod val="50000"/>
                    </a:schemeClr>
                  </a:solidFill>
                </a:rPr>
                <a:t>Sistemas</a:t>
              </a:r>
            </a:p>
          </p:txBody>
        </p:sp>
      </p:grpSp>
      <p:grpSp>
        <p:nvGrpSpPr>
          <p:cNvPr id="8" name="Grupo 41"/>
          <p:cNvGrpSpPr/>
          <p:nvPr/>
        </p:nvGrpSpPr>
        <p:grpSpPr>
          <a:xfrm>
            <a:off x="6732240" y="836712"/>
            <a:ext cx="2016224" cy="1008112"/>
            <a:chOff x="6588224" y="980728"/>
            <a:chExt cx="2016224" cy="1008112"/>
          </a:xfrm>
        </p:grpSpPr>
        <p:sp>
          <p:nvSpPr>
            <p:cNvPr id="39" name="Elipse 38"/>
            <p:cNvSpPr/>
            <p:nvPr/>
          </p:nvSpPr>
          <p:spPr>
            <a:xfrm>
              <a:off x="6588224" y="980728"/>
              <a:ext cx="2016224" cy="1008112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Retângulo 39"/>
            <p:cNvSpPr/>
            <p:nvPr/>
          </p:nvSpPr>
          <p:spPr>
            <a:xfrm>
              <a:off x="6948264" y="1196752"/>
              <a:ext cx="1584176" cy="4648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pt-BR" b="1" dirty="0" smtClean="0">
                  <a:solidFill>
                    <a:schemeClr val="accent3">
                      <a:lumMod val="50000"/>
                    </a:schemeClr>
                  </a:solidFill>
                </a:rPr>
                <a:t>Capacitação</a:t>
              </a:r>
            </a:p>
          </p:txBody>
        </p:sp>
      </p:grpSp>
      <p:grpSp>
        <p:nvGrpSpPr>
          <p:cNvPr id="10" name="Grupo 28"/>
          <p:cNvGrpSpPr/>
          <p:nvPr/>
        </p:nvGrpSpPr>
        <p:grpSpPr>
          <a:xfrm>
            <a:off x="3131840" y="2420888"/>
            <a:ext cx="2736304" cy="2016224"/>
            <a:chOff x="2987824" y="2708920"/>
            <a:chExt cx="2736304" cy="1296144"/>
          </a:xfrm>
        </p:grpSpPr>
        <p:sp>
          <p:nvSpPr>
            <p:cNvPr id="9" name="Elipse 8"/>
            <p:cNvSpPr/>
            <p:nvPr/>
          </p:nvSpPr>
          <p:spPr>
            <a:xfrm>
              <a:off x="2987824" y="2708920"/>
              <a:ext cx="2736304" cy="129614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tx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2987824" y="3171829"/>
              <a:ext cx="2664296" cy="584775"/>
            </a:xfrm>
            <a:prstGeom prst="rect">
              <a:avLst/>
            </a:prstGeom>
            <a:noFill/>
            <a:ln w="19050">
              <a:noFill/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pt-BR" sz="3200" b="1" dirty="0" smtClean="0">
                  <a:ln w="19050">
                    <a:solidFill>
                      <a:schemeClr val="tx2"/>
                    </a:solidFill>
                  </a:ln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SUBLOG</a:t>
              </a:r>
              <a:endParaRPr lang="pt-BR" sz="2400" b="1" dirty="0">
                <a:ln w="19050">
                  <a:solidFill>
                    <a:schemeClr val="tx2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48" name="Retângulo 47"/>
          <p:cNvSpPr/>
          <p:nvPr/>
        </p:nvSpPr>
        <p:spPr>
          <a:xfrm>
            <a:off x="1403648" y="6211669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Decreto nº 42.092 de 27/10/2009</a:t>
            </a:r>
          </a:p>
          <a:p>
            <a:pPr algn="ctr"/>
            <a:r>
              <a:rPr lang="pt-BR" dirty="0" smtClean="0"/>
              <a:t>Institui o Sistema Logístico do Estado do Rio de Janeiro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71600" y="314653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Impressões Iniciais da Frota Estadual</a:t>
            </a:r>
          </a:p>
          <a:p>
            <a:endParaRPr lang="pt-BR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95536" y="1628800"/>
            <a:ext cx="87484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400" dirty="0">
                <a:solidFill>
                  <a:schemeClr val="accent1"/>
                </a:solidFill>
              </a:rPr>
              <a:t> </a:t>
            </a:r>
            <a:r>
              <a:rPr lang="pt-BR" sz="2400" dirty="0" smtClean="0"/>
              <a:t>548 (veículos de serviço </a:t>
            </a:r>
            <a:r>
              <a:rPr lang="pt-BR" sz="2400" dirty="0" err="1" smtClean="0"/>
              <a:t>hatch</a:t>
            </a:r>
            <a:r>
              <a:rPr lang="pt-BR" sz="2400" dirty="0" smtClean="0"/>
              <a:t>, médio e representação)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accent1"/>
                </a:solidFill>
              </a:rPr>
              <a:t> </a:t>
            </a:r>
            <a:r>
              <a:rPr lang="pt-BR" sz="2400" dirty="0" smtClean="0"/>
              <a:t>Foram excluídas as frotas operacionais da SEGOV, SSMCC e DETRO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accent1"/>
                </a:solidFill>
              </a:rPr>
              <a:t> </a:t>
            </a:r>
            <a:r>
              <a:rPr lang="pt-BR" sz="2400" dirty="0" smtClean="0"/>
              <a:t>Foram excluídos pick-ups, vans, blindados e veículos de carga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accent1"/>
                </a:solidFill>
              </a:rPr>
              <a:t> </a:t>
            </a:r>
            <a:r>
              <a:rPr lang="pt-BR" sz="2400" dirty="0" smtClean="0"/>
              <a:t>Total de carros da frota ativa: 959</a:t>
            </a:r>
          </a:p>
          <a:p>
            <a:pPr>
              <a:lnSpc>
                <a:spcPct val="150000"/>
              </a:lnSpc>
            </a:pPr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  <a:p>
            <a:r>
              <a:rPr lang="pt-BR" dirty="0" smtClean="0"/>
              <a:t>  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71600" y="314653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Impressões Iniciais da Frota Estadual</a:t>
            </a:r>
          </a:p>
          <a:p>
            <a:endParaRPr lang="pt-BR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95536" y="1628800"/>
            <a:ext cx="874846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</a:rPr>
              <a:t>548 (veículos de serviço </a:t>
            </a:r>
            <a:r>
              <a:rPr lang="pt-BR" sz="2400" dirty="0" err="1" smtClean="0">
                <a:solidFill>
                  <a:schemeClr val="bg1">
                    <a:lumMod val="85000"/>
                  </a:schemeClr>
                </a:solidFill>
              </a:rPr>
              <a:t>hatch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</a:rPr>
              <a:t>, médio e representação)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</a:rPr>
              <a:t> Foram excluídas as frotas operacionais da SEGOV, SSMCC e DETRO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</a:rPr>
              <a:t> Foram excluídos pick-ups, vans, blindados e veículos de carga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</a:rPr>
              <a:t> Total de carros da frota ativa: 959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400" dirty="0">
                <a:solidFill>
                  <a:schemeClr val="accent1"/>
                </a:solidFill>
              </a:rPr>
              <a:t> </a:t>
            </a:r>
            <a:r>
              <a:rPr lang="pt-BR" sz="2400" dirty="0" smtClean="0"/>
              <a:t>Aproximadamente </a:t>
            </a:r>
            <a:r>
              <a:rPr lang="pt-BR" sz="2400" b="1" dirty="0" smtClean="0"/>
              <a:t>1.277.477 km rodados </a:t>
            </a:r>
            <a:r>
              <a:rPr lang="pt-BR" sz="2400" dirty="0" smtClean="0"/>
              <a:t>por mês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accent1"/>
                </a:solidFill>
              </a:rPr>
              <a:t> </a:t>
            </a:r>
            <a:r>
              <a:rPr lang="pt-BR" sz="2400" dirty="0" smtClean="0"/>
              <a:t>Erros de dados de quilometragem do CTF foram substituídos pela média de 10 KM/L</a:t>
            </a:r>
            <a:endParaRPr lang="pt-BR" sz="2400" dirty="0" smtClean="0">
              <a:solidFill>
                <a:schemeClr val="accent1"/>
              </a:solidFill>
            </a:endParaRP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  <a:p>
            <a:r>
              <a:rPr lang="pt-BR" dirty="0" smtClean="0"/>
              <a:t>  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71600" y="314653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Parâmetros do Estudo</a:t>
            </a:r>
          </a:p>
          <a:p>
            <a:endParaRPr lang="pt-BR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95536" y="1628800"/>
            <a:ext cx="874846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</a:rPr>
              <a:t>Comparação entre 2 modelos: Locação vs. Táxi </a:t>
            </a:r>
            <a:r>
              <a:rPr lang="pt-BR" sz="2400" dirty="0" err="1" smtClean="0">
                <a:solidFill>
                  <a:schemeClr val="bg1">
                    <a:lumMod val="85000"/>
                  </a:schemeClr>
                </a:solidFill>
              </a:rPr>
              <a:t>Gov</a:t>
            </a:r>
            <a:endParaRPr lang="pt-BR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accent1"/>
                </a:solidFill>
              </a:rPr>
              <a:t> </a:t>
            </a:r>
            <a:r>
              <a:rPr lang="pt-BR" sz="2400" dirty="0" smtClean="0"/>
              <a:t>Parâmetros do Modelo de Locação:</a:t>
            </a:r>
          </a:p>
          <a:p>
            <a:r>
              <a:rPr lang="pt-BR" dirty="0" smtClean="0"/>
              <a:t>				</a:t>
            </a:r>
          </a:p>
          <a:p>
            <a:r>
              <a:rPr lang="pt-BR" dirty="0" smtClean="0"/>
              <a:t>		- Motorista: R$ 3.500/mês </a:t>
            </a:r>
          </a:p>
          <a:p>
            <a:r>
              <a:rPr lang="pt-BR" dirty="0" smtClean="0"/>
              <a:t>		- Veículos: R$ 1.627/mês</a:t>
            </a:r>
          </a:p>
          <a:p>
            <a:r>
              <a:rPr lang="pt-BR" dirty="0" smtClean="0"/>
              <a:t>		- Combustível: R$ 0,491/km</a:t>
            </a:r>
          </a:p>
          <a:p>
            <a:pPr lvl="1">
              <a:lnSpc>
                <a:spcPct val="150000"/>
              </a:lnSpc>
            </a:pPr>
            <a:endParaRPr lang="pt-BR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pt-BR" sz="2400" dirty="0" smtClean="0"/>
          </a:p>
          <a:p>
            <a:pPr lvl="1">
              <a:lnSpc>
                <a:spcPct val="150000"/>
              </a:lnSpc>
            </a:pPr>
            <a:endParaRPr lang="pt-BR" sz="2400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  <a:p>
            <a:r>
              <a:rPr lang="pt-BR" dirty="0" smtClean="0"/>
              <a:t>  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71600" y="314653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Parâmetros do Estudo</a:t>
            </a:r>
          </a:p>
          <a:p>
            <a:endParaRPr lang="pt-BR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95536" y="1628800"/>
            <a:ext cx="87484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</a:rPr>
              <a:t>Comparação entre 2 modelos: Locação vs. Táxi </a:t>
            </a:r>
            <a:r>
              <a:rPr lang="pt-BR" sz="2400" dirty="0" err="1" smtClean="0">
                <a:solidFill>
                  <a:schemeClr val="bg1">
                    <a:lumMod val="85000"/>
                  </a:schemeClr>
                </a:solidFill>
              </a:rPr>
              <a:t>Gov</a:t>
            </a:r>
            <a:endParaRPr lang="pt-BR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accent1"/>
                </a:solidFill>
              </a:rPr>
              <a:t> </a:t>
            </a:r>
            <a:r>
              <a:rPr lang="pt-BR" sz="2400" dirty="0" smtClean="0"/>
              <a:t>Parâmetros do Táxi </a:t>
            </a:r>
            <a:r>
              <a:rPr lang="pt-BR" sz="2400" dirty="0" err="1" smtClean="0"/>
              <a:t>Gov</a:t>
            </a:r>
            <a:r>
              <a:rPr lang="pt-BR" sz="2400" dirty="0" smtClean="0"/>
              <a:t>:</a:t>
            </a:r>
          </a:p>
          <a:p>
            <a:r>
              <a:rPr lang="pt-BR" dirty="0" smtClean="0"/>
              <a:t>					</a:t>
            </a:r>
          </a:p>
          <a:p>
            <a:r>
              <a:rPr lang="pt-BR" dirty="0" smtClean="0"/>
              <a:t>	-  km rodado: R$ 2,45		</a:t>
            </a:r>
          </a:p>
          <a:p>
            <a:r>
              <a:rPr lang="pt-BR" dirty="0" smtClean="0"/>
              <a:t>	</a:t>
            </a:r>
            <a:endParaRPr lang="pt-BR" sz="2400" dirty="0" smtClean="0"/>
          </a:p>
          <a:p>
            <a:pPr lvl="1">
              <a:lnSpc>
                <a:spcPct val="150000"/>
              </a:lnSpc>
            </a:pPr>
            <a:endParaRPr lang="pt-BR" sz="2400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  <a:p>
            <a:r>
              <a:rPr lang="pt-BR" dirty="0" smtClean="0"/>
              <a:t>  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magem1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5005" r="1103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4000"/>
              </a:srgbClr>
            </a:outerShdw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A13FA99E-D2F2-49F7-B7C1-34B026EA48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566610"/>
            <a:ext cx="1133669" cy="990182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6372200" y="836712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70C0"/>
                </a:solidFill>
                <a:latin typeface="Eras Bold ITC" pitchFamily="34" charset="0"/>
              </a:rPr>
              <a:t>SUBLOG</a:t>
            </a:r>
          </a:p>
          <a:p>
            <a:pPr algn="ctr"/>
            <a:r>
              <a:rPr lang="pt-BR" sz="900" dirty="0" smtClean="0"/>
              <a:t>Secretaria de Estado da Casa Civil e Governança</a:t>
            </a:r>
            <a:endParaRPr lang="pt-BR" sz="9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188640"/>
            <a:ext cx="3097214" cy="208783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2276474"/>
            <a:ext cx="7668344" cy="4581526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1" name="Seta para a direita 10"/>
          <p:cNvSpPr/>
          <p:nvPr/>
        </p:nvSpPr>
        <p:spPr>
          <a:xfrm rot="1232893">
            <a:off x="754372" y="6137788"/>
            <a:ext cx="939049" cy="57366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a direita 15"/>
          <p:cNvSpPr/>
          <p:nvPr/>
        </p:nvSpPr>
        <p:spPr>
          <a:xfrm rot="1232893">
            <a:off x="754372" y="5519768"/>
            <a:ext cx="939049" cy="57366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xmlns="" id="{90724E64-5005-4D8A-B085-F8FF3D56B04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1196752"/>
            <a:ext cx="8672029" cy="5661248"/>
            <a:chOff x="3" y="2"/>
            <a:chExt cx="6017" cy="3928"/>
          </a:xfr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/>
              </a:gs>
            </a:gsLst>
            <a:lin ang="2700000" scaled="1"/>
          </a:gra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xmlns="" id="{E8799FD6-6C26-4438-9693-80FA24F7D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" y="1735"/>
              <a:ext cx="5482" cy="2195"/>
            </a:xfrm>
            <a:custGeom>
              <a:avLst/>
              <a:gdLst>
                <a:gd name="T0" fmla="*/ 0 w 5482"/>
                <a:gd name="T1" fmla="*/ 2195 h 2195"/>
                <a:gd name="T2" fmla="*/ 5000 w 5482"/>
                <a:gd name="T3" fmla="*/ 0 h 2195"/>
                <a:gd name="T4" fmla="*/ 5482 w 5482"/>
                <a:gd name="T5" fmla="*/ 0 h 2195"/>
                <a:gd name="T6" fmla="*/ 3130 w 5482"/>
                <a:gd name="T7" fmla="*/ 2195 h 2195"/>
                <a:gd name="T8" fmla="*/ 0 w 5482"/>
                <a:gd name="T9" fmla="*/ 2195 h 2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82" h="2195">
                  <a:moveTo>
                    <a:pt x="0" y="2195"/>
                  </a:moveTo>
                  <a:lnTo>
                    <a:pt x="5000" y="0"/>
                  </a:lnTo>
                  <a:lnTo>
                    <a:pt x="5482" y="0"/>
                  </a:lnTo>
                  <a:lnTo>
                    <a:pt x="3130" y="2195"/>
                  </a:lnTo>
                  <a:lnTo>
                    <a:pt x="0" y="21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xmlns="" id="{9FB7FFD3-7806-4425-A2BA-6FE9E923F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3" y="2"/>
              <a:ext cx="1017" cy="1733"/>
            </a:xfrm>
            <a:custGeom>
              <a:avLst/>
              <a:gdLst>
                <a:gd name="T0" fmla="*/ 1017 w 1017"/>
                <a:gd name="T1" fmla="*/ 245 h 1733"/>
                <a:gd name="T2" fmla="*/ 835 w 1017"/>
                <a:gd name="T3" fmla="*/ 0 h 1733"/>
                <a:gd name="T4" fmla="*/ 505 w 1017"/>
                <a:gd name="T5" fmla="*/ 245 h 1733"/>
                <a:gd name="T6" fmla="*/ 658 w 1017"/>
                <a:gd name="T7" fmla="*/ 245 h 1733"/>
                <a:gd name="T8" fmla="*/ 0 w 1017"/>
                <a:gd name="T9" fmla="*/ 1733 h 1733"/>
                <a:gd name="T10" fmla="*/ 482 w 1017"/>
                <a:gd name="T11" fmla="*/ 1733 h 1733"/>
                <a:gd name="T12" fmla="*/ 881 w 1017"/>
                <a:gd name="T13" fmla="*/ 245 h 1733"/>
                <a:gd name="T14" fmla="*/ 1017 w 1017"/>
                <a:gd name="T15" fmla="*/ 245 h 1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7" h="1733">
                  <a:moveTo>
                    <a:pt x="1017" y="245"/>
                  </a:moveTo>
                  <a:lnTo>
                    <a:pt x="835" y="0"/>
                  </a:lnTo>
                  <a:lnTo>
                    <a:pt x="505" y="245"/>
                  </a:lnTo>
                  <a:lnTo>
                    <a:pt x="658" y="245"/>
                  </a:lnTo>
                  <a:lnTo>
                    <a:pt x="0" y="1733"/>
                  </a:lnTo>
                  <a:lnTo>
                    <a:pt x="482" y="1733"/>
                  </a:lnTo>
                  <a:lnTo>
                    <a:pt x="881" y="245"/>
                  </a:lnTo>
                  <a:lnTo>
                    <a:pt x="1017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Retângulo 8"/>
          <p:cNvSpPr/>
          <p:nvPr/>
        </p:nvSpPr>
        <p:spPr>
          <a:xfrm>
            <a:off x="539552" y="663079"/>
            <a:ext cx="180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ln w="19050">
                  <a:noFill/>
                </a:ln>
                <a:latin typeface="Aharoni" pitchFamily="2" charset="-79"/>
                <a:cs typeface="Aharoni" pitchFamily="2" charset="-79"/>
              </a:rPr>
              <a:t>RJ </a:t>
            </a:r>
            <a:r>
              <a:rPr lang="pt-BR" sz="3200" b="1" dirty="0" err="1" smtClean="0">
                <a:ln w="19050">
                  <a:noFill/>
                </a:ln>
                <a:latin typeface="Aharoni" pitchFamily="2" charset="-79"/>
                <a:cs typeface="Aharoni" pitchFamily="2" charset="-79"/>
              </a:rPr>
              <a:t>Mobi</a:t>
            </a:r>
            <a:endParaRPr lang="pt-BR" sz="3200" dirty="0"/>
          </a:p>
        </p:txBody>
      </p:sp>
      <p:sp>
        <p:nvSpPr>
          <p:cNvPr id="10" name="Retângulo 9"/>
          <p:cNvSpPr/>
          <p:nvPr/>
        </p:nvSpPr>
        <p:spPr>
          <a:xfrm>
            <a:off x="107504" y="1167135"/>
            <a:ext cx="280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B49200"/>
                </a:solidFill>
              </a:rPr>
              <a:t>Caminho Percorrido</a:t>
            </a:r>
            <a:endParaRPr lang="pt-BR" sz="2400" dirty="0">
              <a:solidFill>
                <a:srgbClr val="B49200"/>
              </a:solidFill>
            </a:endParaRPr>
          </a:p>
        </p:txBody>
      </p:sp>
      <p:grpSp>
        <p:nvGrpSpPr>
          <p:cNvPr id="3" name="Grupo 60"/>
          <p:cNvGrpSpPr/>
          <p:nvPr/>
        </p:nvGrpSpPr>
        <p:grpSpPr>
          <a:xfrm>
            <a:off x="2483768" y="5733256"/>
            <a:ext cx="1008112" cy="1072616"/>
            <a:chOff x="2411760" y="6048672"/>
            <a:chExt cx="720080" cy="764704"/>
          </a:xfrm>
        </p:grpSpPr>
        <p:grpSp>
          <p:nvGrpSpPr>
            <p:cNvPr id="6" name="Grupo 50"/>
            <p:cNvGrpSpPr/>
            <p:nvPr/>
          </p:nvGrpSpPr>
          <p:grpSpPr>
            <a:xfrm>
              <a:off x="2411760" y="6048672"/>
              <a:ext cx="720080" cy="764704"/>
              <a:chOff x="2195736" y="6021288"/>
              <a:chExt cx="720080" cy="764704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xmlns="" id="{3F323A76-3928-441F-B321-4D9C7400F76F}"/>
                  </a:ext>
                </a:extLst>
              </p:cNvPr>
              <p:cNvSpPr/>
              <p:nvPr/>
            </p:nvSpPr>
            <p:spPr>
              <a:xfrm>
                <a:off x="2272918" y="6620298"/>
                <a:ext cx="498882" cy="16569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xmlns="" id="{F6912536-A88C-45B1-81FD-2765FEB107B5}"/>
                  </a:ext>
                </a:extLst>
              </p:cNvPr>
              <p:cNvGrpSpPr/>
              <p:nvPr/>
            </p:nvGrpSpPr>
            <p:grpSpPr>
              <a:xfrm>
                <a:off x="2195736" y="6021288"/>
                <a:ext cx="720080" cy="563991"/>
                <a:chOff x="4275889" y="5054191"/>
                <a:chExt cx="731771" cy="559571"/>
              </a:xfrm>
            </p:grpSpPr>
            <p:sp>
              <p:nvSpPr>
                <p:cNvPr id="12" name="Rectangle: Rounded Corners 73">
                  <a:extLst>
                    <a:ext uri="{FF2B5EF4-FFF2-40B4-BE49-F238E27FC236}">
                      <a16:creationId xmlns:a16="http://schemas.microsoft.com/office/drawing/2014/main" xmlns="" id="{E52A9C33-9DAD-4B06-ACE6-A299E0291AA0}"/>
                    </a:ext>
                  </a:extLst>
                </p:cNvPr>
                <p:cNvSpPr/>
                <p:nvPr/>
              </p:nvSpPr>
              <p:spPr>
                <a:xfrm rot="18900000">
                  <a:off x="4639799" y="5150047"/>
                  <a:ext cx="367861" cy="367862"/>
                </a:xfrm>
                <a:prstGeom prst="roundRect">
                  <a:avLst>
                    <a:gd name="adj" fmla="val 9141"/>
                  </a:avLst>
                </a:prstGeom>
                <a:gradFill flip="none" rotWithShape="1">
                  <a:gsLst>
                    <a:gs pos="0">
                      <a:srgbClr val="BFBEBE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Rectangle: Rounded Corners 50">
                  <a:extLst>
                    <a:ext uri="{FF2B5EF4-FFF2-40B4-BE49-F238E27FC236}">
                      <a16:creationId xmlns:a16="http://schemas.microsoft.com/office/drawing/2014/main" xmlns="" id="{0B33275E-ECA1-40FB-81CD-0236A21A5F0A}"/>
                    </a:ext>
                  </a:extLst>
                </p:cNvPr>
                <p:cNvSpPr/>
                <p:nvPr/>
              </p:nvSpPr>
              <p:spPr>
                <a:xfrm rot="2700000">
                  <a:off x="4275889" y="5054191"/>
                  <a:ext cx="559571" cy="559572"/>
                </a:xfrm>
                <a:prstGeom prst="roundRect">
                  <a:avLst>
                    <a:gd name="adj" fmla="val 9141"/>
                  </a:avLst>
                </a:prstGeom>
                <a:gradFill>
                  <a:gsLst>
                    <a:gs pos="0">
                      <a:srgbClr val="0C344C"/>
                    </a:gs>
                    <a:gs pos="100000">
                      <a:srgbClr val="19627F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54" name="Retângulo 53"/>
            <p:cNvSpPr/>
            <p:nvPr/>
          </p:nvSpPr>
          <p:spPr>
            <a:xfrm>
              <a:off x="2566063" y="6145995"/>
              <a:ext cx="504056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pt-BR" b="1" dirty="0" smtClean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8" name="Grupo 61"/>
          <p:cNvGrpSpPr/>
          <p:nvPr/>
        </p:nvGrpSpPr>
        <p:grpSpPr>
          <a:xfrm>
            <a:off x="3707904" y="5229200"/>
            <a:ext cx="936104" cy="906496"/>
            <a:chOff x="3347864" y="5567562"/>
            <a:chExt cx="720080" cy="741758"/>
          </a:xfrm>
        </p:grpSpPr>
        <p:grpSp>
          <p:nvGrpSpPr>
            <p:cNvPr id="11" name="Grupo 49"/>
            <p:cNvGrpSpPr/>
            <p:nvPr/>
          </p:nvGrpSpPr>
          <p:grpSpPr>
            <a:xfrm>
              <a:off x="3347864" y="5567562"/>
              <a:ext cx="720080" cy="741758"/>
              <a:chOff x="3131840" y="5661248"/>
              <a:chExt cx="720080" cy="741758"/>
            </a:xfrm>
          </p:grpSpPr>
          <p:sp>
            <p:nvSpPr>
              <p:cNvPr id="41" name="Oval 39">
                <a:extLst>
                  <a:ext uri="{FF2B5EF4-FFF2-40B4-BE49-F238E27FC236}">
                    <a16:creationId xmlns:a16="http://schemas.microsoft.com/office/drawing/2014/main" xmlns="" id="{3F323A76-3928-441F-B321-4D9C7400F76F}"/>
                  </a:ext>
                </a:extLst>
              </p:cNvPr>
              <p:cNvSpPr/>
              <p:nvPr/>
            </p:nvSpPr>
            <p:spPr>
              <a:xfrm>
                <a:off x="3131840" y="6237312"/>
                <a:ext cx="498882" cy="16569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4" name="Group 12">
                <a:extLst>
                  <a:ext uri="{FF2B5EF4-FFF2-40B4-BE49-F238E27FC236}">
                    <a16:creationId xmlns:a16="http://schemas.microsoft.com/office/drawing/2014/main" xmlns="" id="{F6912536-A88C-45B1-81FD-2765FEB107B5}"/>
                  </a:ext>
                </a:extLst>
              </p:cNvPr>
              <p:cNvGrpSpPr/>
              <p:nvPr/>
            </p:nvGrpSpPr>
            <p:grpSpPr>
              <a:xfrm>
                <a:off x="3131840" y="5661248"/>
                <a:ext cx="720080" cy="563991"/>
                <a:chOff x="4275889" y="5054191"/>
                <a:chExt cx="731771" cy="559571"/>
              </a:xfrm>
            </p:grpSpPr>
            <p:sp>
              <p:nvSpPr>
                <p:cNvPr id="24" name="Rectangle: Rounded Corners 73">
                  <a:extLst>
                    <a:ext uri="{FF2B5EF4-FFF2-40B4-BE49-F238E27FC236}">
                      <a16:creationId xmlns:a16="http://schemas.microsoft.com/office/drawing/2014/main" xmlns="" id="{E52A9C33-9DAD-4B06-ACE6-A299E0291AA0}"/>
                    </a:ext>
                  </a:extLst>
                </p:cNvPr>
                <p:cNvSpPr/>
                <p:nvPr/>
              </p:nvSpPr>
              <p:spPr>
                <a:xfrm rot="18900000">
                  <a:off x="4639799" y="5150047"/>
                  <a:ext cx="367861" cy="367862"/>
                </a:xfrm>
                <a:prstGeom prst="roundRect">
                  <a:avLst>
                    <a:gd name="adj" fmla="val 9141"/>
                  </a:avLst>
                </a:prstGeom>
                <a:gradFill flip="none" rotWithShape="1">
                  <a:gsLst>
                    <a:gs pos="0">
                      <a:srgbClr val="BFBEBE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Rectangle: Rounded Corners 50">
                  <a:extLst>
                    <a:ext uri="{FF2B5EF4-FFF2-40B4-BE49-F238E27FC236}">
                      <a16:creationId xmlns:a16="http://schemas.microsoft.com/office/drawing/2014/main" xmlns="" id="{0B33275E-ECA1-40FB-81CD-0236A21A5F0A}"/>
                    </a:ext>
                  </a:extLst>
                </p:cNvPr>
                <p:cNvSpPr/>
                <p:nvPr/>
              </p:nvSpPr>
              <p:spPr>
                <a:xfrm rot="2700000">
                  <a:off x="4275889" y="5054191"/>
                  <a:ext cx="559571" cy="559572"/>
                </a:xfrm>
                <a:prstGeom prst="roundRect">
                  <a:avLst>
                    <a:gd name="adj" fmla="val 9141"/>
                  </a:avLst>
                </a:prstGeom>
                <a:gradFill>
                  <a:gsLst>
                    <a:gs pos="0">
                      <a:srgbClr val="0C344C"/>
                    </a:gs>
                    <a:gs pos="100000">
                      <a:srgbClr val="19627F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55" name="Retângulo 54"/>
            <p:cNvSpPr/>
            <p:nvPr/>
          </p:nvSpPr>
          <p:spPr>
            <a:xfrm>
              <a:off x="3503745" y="5627085"/>
              <a:ext cx="504056" cy="4648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pt-BR" b="1" dirty="0" smtClean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5" name="Grupo 64"/>
          <p:cNvGrpSpPr/>
          <p:nvPr/>
        </p:nvGrpSpPr>
        <p:grpSpPr>
          <a:xfrm>
            <a:off x="4788024" y="4797152"/>
            <a:ext cx="720080" cy="738343"/>
            <a:chOff x="4211960" y="5008293"/>
            <a:chExt cx="720080" cy="738343"/>
          </a:xfrm>
        </p:grpSpPr>
        <p:grpSp>
          <p:nvGrpSpPr>
            <p:cNvPr id="16" name="Grupo 48"/>
            <p:cNvGrpSpPr/>
            <p:nvPr/>
          </p:nvGrpSpPr>
          <p:grpSpPr>
            <a:xfrm>
              <a:off x="4211960" y="5016951"/>
              <a:ext cx="720080" cy="729685"/>
              <a:chOff x="4067944" y="5313281"/>
              <a:chExt cx="720080" cy="729685"/>
            </a:xfrm>
          </p:grpSpPr>
          <p:sp>
            <p:nvSpPr>
              <p:cNvPr id="42" name="Oval 39">
                <a:extLst>
                  <a:ext uri="{FF2B5EF4-FFF2-40B4-BE49-F238E27FC236}">
                    <a16:creationId xmlns:a16="http://schemas.microsoft.com/office/drawing/2014/main" xmlns="" id="{3F323A76-3928-441F-B321-4D9C7400F76F}"/>
                  </a:ext>
                </a:extLst>
              </p:cNvPr>
              <p:cNvSpPr/>
              <p:nvPr/>
            </p:nvSpPr>
            <p:spPr>
              <a:xfrm>
                <a:off x="4067944" y="5877272"/>
                <a:ext cx="498882" cy="16569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7" name="Group 12">
                <a:extLst>
                  <a:ext uri="{FF2B5EF4-FFF2-40B4-BE49-F238E27FC236}">
                    <a16:creationId xmlns:a16="http://schemas.microsoft.com/office/drawing/2014/main" xmlns="" id="{F6912536-A88C-45B1-81FD-2765FEB107B5}"/>
                  </a:ext>
                </a:extLst>
              </p:cNvPr>
              <p:cNvGrpSpPr/>
              <p:nvPr/>
            </p:nvGrpSpPr>
            <p:grpSpPr>
              <a:xfrm>
                <a:off x="4067944" y="5313281"/>
                <a:ext cx="720080" cy="563991"/>
                <a:chOff x="4275889" y="5054191"/>
                <a:chExt cx="731771" cy="559571"/>
              </a:xfrm>
            </p:grpSpPr>
            <p:sp>
              <p:nvSpPr>
                <p:cNvPr id="27" name="Rectangle: Rounded Corners 73">
                  <a:extLst>
                    <a:ext uri="{FF2B5EF4-FFF2-40B4-BE49-F238E27FC236}">
                      <a16:creationId xmlns:a16="http://schemas.microsoft.com/office/drawing/2014/main" xmlns="" id="{E52A9C33-9DAD-4B06-ACE6-A299E0291AA0}"/>
                    </a:ext>
                  </a:extLst>
                </p:cNvPr>
                <p:cNvSpPr/>
                <p:nvPr/>
              </p:nvSpPr>
              <p:spPr>
                <a:xfrm rot="18900000">
                  <a:off x="4639799" y="5150047"/>
                  <a:ext cx="367861" cy="367862"/>
                </a:xfrm>
                <a:prstGeom prst="roundRect">
                  <a:avLst>
                    <a:gd name="adj" fmla="val 9141"/>
                  </a:avLst>
                </a:prstGeom>
                <a:gradFill flip="none" rotWithShape="1">
                  <a:gsLst>
                    <a:gs pos="0">
                      <a:srgbClr val="BFBEBE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Rectangle: Rounded Corners 50">
                  <a:extLst>
                    <a:ext uri="{FF2B5EF4-FFF2-40B4-BE49-F238E27FC236}">
                      <a16:creationId xmlns:a16="http://schemas.microsoft.com/office/drawing/2014/main" xmlns="" id="{0B33275E-ECA1-40FB-81CD-0236A21A5F0A}"/>
                    </a:ext>
                  </a:extLst>
                </p:cNvPr>
                <p:cNvSpPr/>
                <p:nvPr/>
              </p:nvSpPr>
              <p:spPr>
                <a:xfrm rot="2700000">
                  <a:off x="4275889" y="5054191"/>
                  <a:ext cx="559571" cy="559572"/>
                </a:xfrm>
                <a:prstGeom prst="roundRect">
                  <a:avLst>
                    <a:gd name="adj" fmla="val 9141"/>
                  </a:avLst>
                </a:prstGeom>
                <a:gradFill>
                  <a:gsLst>
                    <a:gs pos="0">
                      <a:srgbClr val="0C344C"/>
                    </a:gs>
                    <a:gs pos="100000">
                      <a:srgbClr val="19627F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56" name="Retângulo 55"/>
            <p:cNvSpPr/>
            <p:nvPr/>
          </p:nvSpPr>
          <p:spPr>
            <a:xfrm>
              <a:off x="4350070" y="5008293"/>
              <a:ext cx="504056" cy="4648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pt-BR" b="1" dirty="0" smtClean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18" name="Grupo 67"/>
          <p:cNvGrpSpPr/>
          <p:nvPr/>
        </p:nvGrpSpPr>
        <p:grpSpPr>
          <a:xfrm>
            <a:off x="5652120" y="4365104"/>
            <a:ext cx="576064" cy="572317"/>
            <a:chOff x="5004048" y="4512106"/>
            <a:chExt cx="720080" cy="777029"/>
          </a:xfrm>
        </p:grpSpPr>
        <p:grpSp>
          <p:nvGrpSpPr>
            <p:cNvPr id="19" name="Grupo 47"/>
            <p:cNvGrpSpPr/>
            <p:nvPr/>
          </p:nvGrpSpPr>
          <p:grpSpPr>
            <a:xfrm>
              <a:off x="5004048" y="4581128"/>
              <a:ext cx="720080" cy="708007"/>
              <a:chOff x="5004048" y="4881233"/>
              <a:chExt cx="720080" cy="708007"/>
            </a:xfrm>
          </p:grpSpPr>
          <p:sp>
            <p:nvSpPr>
              <p:cNvPr id="43" name="Oval 39">
                <a:extLst>
                  <a:ext uri="{FF2B5EF4-FFF2-40B4-BE49-F238E27FC236}">
                    <a16:creationId xmlns:a16="http://schemas.microsoft.com/office/drawing/2014/main" xmlns="" id="{3F323A76-3928-441F-B321-4D9C7400F76F}"/>
                  </a:ext>
                </a:extLst>
              </p:cNvPr>
              <p:cNvSpPr/>
              <p:nvPr/>
            </p:nvSpPr>
            <p:spPr>
              <a:xfrm>
                <a:off x="5004048" y="5423546"/>
                <a:ext cx="498882" cy="16569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0" name="Group 12">
                <a:extLst>
                  <a:ext uri="{FF2B5EF4-FFF2-40B4-BE49-F238E27FC236}">
                    <a16:creationId xmlns:a16="http://schemas.microsoft.com/office/drawing/2014/main" xmlns="" id="{F6912536-A88C-45B1-81FD-2765FEB107B5}"/>
                  </a:ext>
                </a:extLst>
              </p:cNvPr>
              <p:cNvGrpSpPr/>
              <p:nvPr/>
            </p:nvGrpSpPr>
            <p:grpSpPr>
              <a:xfrm>
                <a:off x="5004048" y="4881233"/>
                <a:ext cx="720080" cy="563991"/>
                <a:chOff x="4275889" y="5054191"/>
                <a:chExt cx="731771" cy="559571"/>
              </a:xfrm>
            </p:grpSpPr>
            <p:sp>
              <p:nvSpPr>
                <p:cNvPr id="30" name="Rectangle: Rounded Corners 73">
                  <a:extLst>
                    <a:ext uri="{FF2B5EF4-FFF2-40B4-BE49-F238E27FC236}">
                      <a16:creationId xmlns:a16="http://schemas.microsoft.com/office/drawing/2014/main" xmlns="" id="{E52A9C33-9DAD-4B06-ACE6-A299E0291AA0}"/>
                    </a:ext>
                  </a:extLst>
                </p:cNvPr>
                <p:cNvSpPr/>
                <p:nvPr/>
              </p:nvSpPr>
              <p:spPr>
                <a:xfrm rot="18900000">
                  <a:off x="4639799" y="5150047"/>
                  <a:ext cx="367861" cy="367862"/>
                </a:xfrm>
                <a:prstGeom prst="roundRect">
                  <a:avLst>
                    <a:gd name="adj" fmla="val 9141"/>
                  </a:avLst>
                </a:prstGeom>
                <a:gradFill flip="none" rotWithShape="1">
                  <a:gsLst>
                    <a:gs pos="0">
                      <a:srgbClr val="BFBEBE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Rectangle: Rounded Corners 50">
                  <a:extLst>
                    <a:ext uri="{FF2B5EF4-FFF2-40B4-BE49-F238E27FC236}">
                      <a16:creationId xmlns:a16="http://schemas.microsoft.com/office/drawing/2014/main" xmlns="" id="{0B33275E-ECA1-40FB-81CD-0236A21A5F0A}"/>
                    </a:ext>
                  </a:extLst>
                </p:cNvPr>
                <p:cNvSpPr/>
                <p:nvPr/>
              </p:nvSpPr>
              <p:spPr>
                <a:xfrm rot="2700000">
                  <a:off x="4275889" y="5054191"/>
                  <a:ext cx="559571" cy="559572"/>
                </a:xfrm>
                <a:prstGeom prst="roundRect">
                  <a:avLst>
                    <a:gd name="adj" fmla="val 9141"/>
                  </a:avLst>
                </a:prstGeom>
                <a:gradFill>
                  <a:gsLst>
                    <a:gs pos="0">
                      <a:srgbClr val="0C344C"/>
                    </a:gs>
                    <a:gs pos="100000">
                      <a:srgbClr val="19627F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57" name="Retângulo 56"/>
            <p:cNvSpPr/>
            <p:nvPr/>
          </p:nvSpPr>
          <p:spPr>
            <a:xfrm>
              <a:off x="5121601" y="4512106"/>
              <a:ext cx="504056" cy="5749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pt-BR" sz="1600" b="1" dirty="0" smtClean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21" name="Grupo 70"/>
          <p:cNvGrpSpPr/>
          <p:nvPr/>
        </p:nvGrpSpPr>
        <p:grpSpPr>
          <a:xfrm>
            <a:off x="6372200" y="4005064"/>
            <a:ext cx="432048" cy="493056"/>
            <a:chOff x="5796136" y="3901333"/>
            <a:chExt cx="720080" cy="856634"/>
          </a:xfrm>
        </p:grpSpPr>
        <p:grpSp>
          <p:nvGrpSpPr>
            <p:cNvPr id="22" name="Grupo 46"/>
            <p:cNvGrpSpPr/>
            <p:nvPr/>
          </p:nvGrpSpPr>
          <p:grpSpPr>
            <a:xfrm>
              <a:off x="5796136" y="4016209"/>
              <a:ext cx="720080" cy="741758"/>
              <a:chOff x="5796136" y="4221088"/>
              <a:chExt cx="720080" cy="741758"/>
            </a:xfrm>
          </p:grpSpPr>
          <p:sp>
            <p:nvSpPr>
              <p:cNvPr id="44" name="Oval 39">
                <a:extLst>
                  <a:ext uri="{FF2B5EF4-FFF2-40B4-BE49-F238E27FC236}">
                    <a16:creationId xmlns:a16="http://schemas.microsoft.com/office/drawing/2014/main" xmlns="" id="{3F323A76-3928-441F-B321-4D9C7400F76F}"/>
                  </a:ext>
                </a:extLst>
              </p:cNvPr>
              <p:cNvSpPr/>
              <p:nvPr/>
            </p:nvSpPr>
            <p:spPr>
              <a:xfrm>
                <a:off x="5796136" y="4797152"/>
                <a:ext cx="498882" cy="16569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3" name="Group 12">
                <a:extLst>
                  <a:ext uri="{FF2B5EF4-FFF2-40B4-BE49-F238E27FC236}">
                    <a16:creationId xmlns:a16="http://schemas.microsoft.com/office/drawing/2014/main" xmlns="" id="{F6912536-A88C-45B1-81FD-2765FEB107B5}"/>
                  </a:ext>
                </a:extLst>
              </p:cNvPr>
              <p:cNvGrpSpPr/>
              <p:nvPr/>
            </p:nvGrpSpPr>
            <p:grpSpPr>
              <a:xfrm>
                <a:off x="5796136" y="4221088"/>
                <a:ext cx="720080" cy="563991"/>
                <a:chOff x="4275889" y="5054191"/>
                <a:chExt cx="731771" cy="559571"/>
              </a:xfrm>
            </p:grpSpPr>
            <p:sp>
              <p:nvSpPr>
                <p:cNvPr id="33" name="Rectangle: Rounded Corners 73">
                  <a:extLst>
                    <a:ext uri="{FF2B5EF4-FFF2-40B4-BE49-F238E27FC236}">
                      <a16:creationId xmlns:a16="http://schemas.microsoft.com/office/drawing/2014/main" xmlns="" id="{E52A9C33-9DAD-4B06-ACE6-A299E0291AA0}"/>
                    </a:ext>
                  </a:extLst>
                </p:cNvPr>
                <p:cNvSpPr/>
                <p:nvPr/>
              </p:nvSpPr>
              <p:spPr>
                <a:xfrm rot="18900000">
                  <a:off x="4639799" y="5150047"/>
                  <a:ext cx="367861" cy="367862"/>
                </a:xfrm>
                <a:prstGeom prst="roundRect">
                  <a:avLst>
                    <a:gd name="adj" fmla="val 9141"/>
                  </a:avLst>
                </a:prstGeom>
                <a:gradFill flip="none" rotWithShape="1">
                  <a:gsLst>
                    <a:gs pos="0">
                      <a:srgbClr val="BFBEBE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Rectangle: Rounded Corners 50">
                  <a:extLst>
                    <a:ext uri="{FF2B5EF4-FFF2-40B4-BE49-F238E27FC236}">
                      <a16:creationId xmlns:a16="http://schemas.microsoft.com/office/drawing/2014/main" xmlns="" id="{0B33275E-ECA1-40FB-81CD-0236A21A5F0A}"/>
                    </a:ext>
                  </a:extLst>
                </p:cNvPr>
                <p:cNvSpPr/>
                <p:nvPr/>
              </p:nvSpPr>
              <p:spPr>
                <a:xfrm rot="2700000">
                  <a:off x="4275889" y="5054191"/>
                  <a:ext cx="559571" cy="559572"/>
                </a:xfrm>
                <a:prstGeom prst="roundRect">
                  <a:avLst>
                    <a:gd name="adj" fmla="val 9141"/>
                  </a:avLst>
                </a:prstGeom>
                <a:gradFill>
                  <a:gsLst>
                    <a:gs pos="0">
                      <a:srgbClr val="0C344C"/>
                    </a:gs>
                    <a:gs pos="100000">
                      <a:srgbClr val="19627F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58" name="Retângulo 57"/>
            <p:cNvSpPr/>
            <p:nvPr/>
          </p:nvSpPr>
          <p:spPr>
            <a:xfrm>
              <a:off x="5851221" y="3901333"/>
              <a:ext cx="504057" cy="663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pt-BR" sz="1400" b="1" dirty="0" smtClean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26" name="Grupo 73"/>
          <p:cNvGrpSpPr/>
          <p:nvPr/>
        </p:nvGrpSpPr>
        <p:grpSpPr>
          <a:xfrm>
            <a:off x="6948264" y="3717032"/>
            <a:ext cx="360040" cy="421032"/>
            <a:chOff x="6588224" y="3442499"/>
            <a:chExt cx="720080" cy="860202"/>
          </a:xfrm>
        </p:grpSpPr>
        <p:grpSp>
          <p:nvGrpSpPr>
            <p:cNvPr id="29" name="Grupo 45"/>
            <p:cNvGrpSpPr/>
            <p:nvPr/>
          </p:nvGrpSpPr>
          <p:grpSpPr>
            <a:xfrm>
              <a:off x="6588224" y="3573016"/>
              <a:ext cx="720080" cy="729685"/>
              <a:chOff x="6660232" y="3657097"/>
              <a:chExt cx="720080" cy="729685"/>
            </a:xfrm>
          </p:grpSpPr>
          <p:sp>
            <p:nvSpPr>
              <p:cNvPr id="45" name="Oval 39">
                <a:extLst>
                  <a:ext uri="{FF2B5EF4-FFF2-40B4-BE49-F238E27FC236}">
                    <a16:creationId xmlns:a16="http://schemas.microsoft.com/office/drawing/2014/main" xmlns="" id="{3F323A76-3928-441F-B321-4D9C7400F76F}"/>
                  </a:ext>
                </a:extLst>
              </p:cNvPr>
              <p:cNvSpPr/>
              <p:nvPr/>
            </p:nvSpPr>
            <p:spPr>
              <a:xfrm>
                <a:off x="6660232" y="4221088"/>
                <a:ext cx="498882" cy="16569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32" name="Group 12">
                <a:extLst>
                  <a:ext uri="{FF2B5EF4-FFF2-40B4-BE49-F238E27FC236}">
                    <a16:creationId xmlns:a16="http://schemas.microsoft.com/office/drawing/2014/main" xmlns="" id="{F6912536-A88C-45B1-81FD-2765FEB107B5}"/>
                  </a:ext>
                </a:extLst>
              </p:cNvPr>
              <p:cNvGrpSpPr/>
              <p:nvPr/>
            </p:nvGrpSpPr>
            <p:grpSpPr>
              <a:xfrm>
                <a:off x="6660232" y="3657097"/>
                <a:ext cx="720080" cy="563991"/>
                <a:chOff x="4275889" y="5054191"/>
                <a:chExt cx="731771" cy="559571"/>
              </a:xfrm>
            </p:grpSpPr>
            <p:sp>
              <p:nvSpPr>
                <p:cNvPr id="36" name="Rectangle: Rounded Corners 73">
                  <a:extLst>
                    <a:ext uri="{FF2B5EF4-FFF2-40B4-BE49-F238E27FC236}">
                      <a16:creationId xmlns:a16="http://schemas.microsoft.com/office/drawing/2014/main" xmlns="" id="{E52A9C33-9DAD-4B06-ACE6-A299E0291AA0}"/>
                    </a:ext>
                  </a:extLst>
                </p:cNvPr>
                <p:cNvSpPr/>
                <p:nvPr/>
              </p:nvSpPr>
              <p:spPr>
                <a:xfrm rot="18900000">
                  <a:off x="4639799" y="5150047"/>
                  <a:ext cx="367861" cy="367862"/>
                </a:xfrm>
                <a:prstGeom prst="roundRect">
                  <a:avLst>
                    <a:gd name="adj" fmla="val 9141"/>
                  </a:avLst>
                </a:prstGeom>
                <a:gradFill flip="none" rotWithShape="1">
                  <a:gsLst>
                    <a:gs pos="0">
                      <a:srgbClr val="BFBEBE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Rectangle: Rounded Corners 50">
                  <a:extLst>
                    <a:ext uri="{FF2B5EF4-FFF2-40B4-BE49-F238E27FC236}">
                      <a16:creationId xmlns:a16="http://schemas.microsoft.com/office/drawing/2014/main" xmlns="" id="{0B33275E-ECA1-40FB-81CD-0236A21A5F0A}"/>
                    </a:ext>
                  </a:extLst>
                </p:cNvPr>
                <p:cNvSpPr/>
                <p:nvPr/>
              </p:nvSpPr>
              <p:spPr>
                <a:xfrm rot="2700000">
                  <a:off x="4275889" y="5054191"/>
                  <a:ext cx="559571" cy="559572"/>
                </a:xfrm>
                <a:prstGeom prst="roundRect">
                  <a:avLst>
                    <a:gd name="adj" fmla="val 9141"/>
                  </a:avLst>
                </a:prstGeom>
                <a:gradFill>
                  <a:gsLst>
                    <a:gs pos="0">
                      <a:srgbClr val="0C344C"/>
                    </a:gs>
                    <a:gs pos="100000">
                      <a:srgbClr val="19627F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59" name="Retângulo 58"/>
            <p:cNvSpPr/>
            <p:nvPr/>
          </p:nvSpPr>
          <p:spPr>
            <a:xfrm>
              <a:off x="6610258" y="3442499"/>
              <a:ext cx="504056" cy="386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pt-BR" sz="1200" b="1" dirty="0" smtClean="0">
                  <a:solidFill>
                    <a:schemeClr val="bg1"/>
                  </a:solidFill>
                </a:rPr>
                <a:t>6</a:t>
              </a:r>
            </a:p>
          </p:txBody>
        </p:sp>
      </p:grpSp>
      <p:cxnSp>
        <p:nvCxnSpPr>
          <p:cNvPr id="60" name="Straight Connector 56">
            <a:extLst>
              <a:ext uri="{FF2B5EF4-FFF2-40B4-BE49-F238E27FC236}">
                <a16:creationId xmlns:a16="http://schemas.microsoft.com/office/drawing/2014/main" xmlns="" id="{C84F9FDB-D62C-4B54-8645-FB6E9EC0F3C2}"/>
              </a:ext>
            </a:extLst>
          </p:cNvPr>
          <p:cNvCxnSpPr/>
          <p:nvPr/>
        </p:nvCxnSpPr>
        <p:spPr>
          <a:xfrm>
            <a:off x="1995015" y="5517232"/>
            <a:ext cx="560761" cy="488753"/>
          </a:xfrm>
          <a:prstGeom prst="line">
            <a:avLst/>
          </a:prstGeom>
          <a:ln>
            <a:solidFill>
              <a:srgbClr val="BBA06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tângulo 62"/>
          <p:cNvSpPr/>
          <p:nvPr/>
        </p:nvSpPr>
        <p:spPr>
          <a:xfrm>
            <a:off x="539552" y="5237799"/>
            <a:ext cx="1872208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1600" b="1" dirty="0" smtClean="0"/>
              <a:t>Benchmarking</a:t>
            </a:r>
          </a:p>
        </p:txBody>
      </p:sp>
      <p:cxnSp>
        <p:nvCxnSpPr>
          <p:cNvPr id="64" name="Straight Connector 56">
            <a:extLst>
              <a:ext uri="{FF2B5EF4-FFF2-40B4-BE49-F238E27FC236}">
                <a16:creationId xmlns:a16="http://schemas.microsoft.com/office/drawing/2014/main" xmlns="" id="{C84F9FDB-D62C-4B54-8645-FB6E9EC0F3C2}"/>
              </a:ext>
            </a:extLst>
          </p:cNvPr>
          <p:cNvCxnSpPr/>
          <p:nvPr/>
        </p:nvCxnSpPr>
        <p:spPr>
          <a:xfrm>
            <a:off x="2987824" y="4581128"/>
            <a:ext cx="992809" cy="848793"/>
          </a:xfrm>
          <a:prstGeom prst="line">
            <a:avLst/>
          </a:prstGeom>
          <a:ln>
            <a:solidFill>
              <a:srgbClr val="BBA06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tângulo 65"/>
          <p:cNvSpPr/>
          <p:nvPr/>
        </p:nvSpPr>
        <p:spPr>
          <a:xfrm>
            <a:off x="1187624" y="4301695"/>
            <a:ext cx="2232248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1600" b="1" dirty="0" smtClean="0"/>
              <a:t>Ponto de Equilíbrio</a:t>
            </a:r>
          </a:p>
        </p:txBody>
      </p:sp>
      <p:cxnSp>
        <p:nvCxnSpPr>
          <p:cNvPr id="67" name="Straight Connector 56">
            <a:extLst>
              <a:ext uri="{FF2B5EF4-FFF2-40B4-BE49-F238E27FC236}">
                <a16:creationId xmlns:a16="http://schemas.microsoft.com/office/drawing/2014/main" xmlns="" id="{C84F9FDB-D62C-4B54-8645-FB6E9EC0F3C2}"/>
              </a:ext>
            </a:extLst>
          </p:cNvPr>
          <p:cNvCxnSpPr/>
          <p:nvPr/>
        </p:nvCxnSpPr>
        <p:spPr>
          <a:xfrm>
            <a:off x="3635896" y="3933056"/>
            <a:ext cx="1280841" cy="1021925"/>
          </a:xfrm>
          <a:prstGeom prst="line">
            <a:avLst/>
          </a:prstGeom>
          <a:ln>
            <a:solidFill>
              <a:srgbClr val="BBA06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tângulo 68"/>
          <p:cNvSpPr/>
          <p:nvPr/>
        </p:nvSpPr>
        <p:spPr>
          <a:xfrm>
            <a:off x="2771800" y="3645024"/>
            <a:ext cx="1080120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1600" b="1" dirty="0" smtClean="0"/>
              <a:t>Custos</a:t>
            </a:r>
          </a:p>
        </p:txBody>
      </p:sp>
      <p:cxnSp>
        <p:nvCxnSpPr>
          <p:cNvPr id="70" name="Straight Connector 56">
            <a:extLst>
              <a:ext uri="{FF2B5EF4-FFF2-40B4-BE49-F238E27FC236}">
                <a16:creationId xmlns:a16="http://schemas.microsoft.com/office/drawing/2014/main" xmlns="" id="{C84F9FDB-D62C-4B54-8645-FB6E9EC0F3C2}"/>
              </a:ext>
            </a:extLst>
          </p:cNvPr>
          <p:cNvCxnSpPr/>
          <p:nvPr/>
        </p:nvCxnSpPr>
        <p:spPr>
          <a:xfrm>
            <a:off x="4211960" y="3140968"/>
            <a:ext cx="1568873" cy="1370410"/>
          </a:xfrm>
          <a:prstGeom prst="line">
            <a:avLst/>
          </a:prstGeom>
          <a:ln>
            <a:solidFill>
              <a:srgbClr val="BBA06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tângulo 71"/>
          <p:cNvSpPr/>
          <p:nvPr/>
        </p:nvSpPr>
        <p:spPr>
          <a:xfrm>
            <a:off x="2162685" y="2215881"/>
            <a:ext cx="2880320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1600" b="1" dirty="0" smtClean="0"/>
              <a:t>Comparação de Cenários</a:t>
            </a:r>
          </a:p>
        </p:txBody>
      </p:sp>
      <p:cxnSp>
        <p:nvCxnSpPr>
          <p:cNvPr id="73" name="Straight Connector 56">
            <a:extLst>
              <a:ext uri="{FF2B5EF4-FFF2-40B4-BE49-F238E27FC236}">
                <a16:creationId xmlns:a16="http://schemas.microsoft.com/office/drawing/2014/main" xmlns="" id="{C84F9FDB-D62C-4B54-8645-FB6E9EC0F3C2}"/>
              </a:ext>
            </a:extLst>
          </p:cNvPr>
          <p:cNvCxnSpPr/>
          <p:nvPr/>
        </p:nvCxnSpPr>
        <p:spPr>
          <a:xfrm>
            <a:off x="4499992" y="2492896"/>
            <a:ext cx="1928913" cy="1630436"/>
          </a:xfrm>
          <a:prstGeom prst="line">
            <a:avLst/>
          </a:prstGeom>
          <a:ln>
            <a:solidFill>
              <a:srgbClr val="BBA06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tângulo 75"/>
          <p:cNvSpPr/>
          <p:nvPr/>
        </p:nvSpPr>
        <p:spPr>
          <a:xfrm>
            <a:off x="1957678" y="2889475"/>
            <a:ext cx="2520280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1600" b="1" dirty="0" smtClean="0"/>
              <a:t>Levantamento de Dados</a:t>
            </a:r>
          </a:p>
        </p:txBody>
      </p:sp>
      <p:cxnSp>
        <p:nvCxnSpPr>
          <p:cNvPr id="77" name="Straight Connector 56">
            <a:extLst>
              <a:ext uri="{FF2B5EF4-FFF2-40B4-BE49-F238E27FC236}">
                <a16:creationId xmlns:a16="http://schemas.microsoft.com/office/drawing/2014/main" xmlns="" id="{C84F9FDB-D62C-4B54-8645-FB6E9EC0F3C2}"/>
              </a:ext>
            </a:extLst>
          </p:cNvPr>
          <p:cNvCxnSpPr/>
          <p:nvPr/>
        </p:nvCxnSpPr>
        <p:spPr>
          <a:xfrm>
            <a:off x="4932040" y="1988840"/>
            <a:ext cx="2072929" cy="1824459"/>
          </a:xfrm>
          <a:prstGeom prst="line">
            <a:avLst/>
          </a:prstGeom>
          <a:ln>
            <a:solidFill>
              <a:srgbClr val="BBA06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tângulo 78"/>
          <p:cNvSpPr/>
          <p:nvPr/>
        </p:nvSpPr>
        <p:spPr>
          <a:xfrm>
            <a:off x="3275856" y="1628800"/>
            <a:ext cx="2880320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1600" b="1" dirty="0" smtClean="0"/>
              <a:t>Análise das Frotas</a:t>
            </a:r>
          </a:p>
        </p:txBody>
      </p:sp>
      <p:pic>
        <p:nvPicPr>
          <p:cNvPr id="84" name="Imagem 83">
            <a:extLst>
              <a:ext uri="{FF2B5EF4-FFF2-40B4-BE49-F238E27FC236}">
                <a16:creationId xmlns:a16="http://schemas.microsoft.com/office/drawing/2014/main" xmlns="" id="{A13FA99E-D2F2-49F7-B7C1-34B026EA48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0331" y="5867818"/>
            <a:ext cx="1133669" cy="990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6" grpId="0"/>
      <p:bldP spid="69" grpId="0"/>
      <p:bldP spid="72" grpId="0"/>
      <p:bldP spid="76" grpId="0"/>
      <p:bldP spid="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 descr="auto-automotive-blur-1842623.jpg"/>
          <p:cNvPicPr>
            <a:picLocks noChangeAspect="1"/>
          </p:cNvPicPr>
          <p:nvPr/>
        </p:nvPicPr>
        <p:blipFill>
          <a:blip r:embed="rId2" cstate="print"/>
          <a:srcRect r="11413"/>
          <a:stretch>
            <a:fillRect/>
          </a:stretch>
        </p:blipFill>
        <p:spPr>
          <a:xfrm>
            <a:off x="0" y="0"/>
            <a:ext cx="9144000" cy="6881896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0" y="0"/>
            <a:ext cx="6084888" cy="7029400"/>
          </a:xfrm>
          <a:prstGeom prst="rect">
            <a:avLst/>
          </a:prstGeom>
          <a:solidFill>
            <a:srgbClr val="FFFFFF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059061" y="1844824"/>
            <a:ext cx="20088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ln w="19050">
                  <a:noFill/>
                </a:ln>
                <a:latin typeface="Aharoni" pitchFamily="2" charset="-79"/>
                <a:cs typeface="Aharoni" pitchFamily="2" charset="-79"/>
              </a:rPr>
              <a:t>RJ Mobi</a:t>
            </a:r>
            <a:r>
              <a:rPr lang="pt-BR" sz="4400" b="1" dirty="0" smtClean="0">
                <a:ln w="19050">
                  <a:noFill/>
                </a:ln>
                <a:latin typeface="Aharoni" pitchFamily="2" charset="-79"/>
                <a:cs typeface="Aharoni" pitchFamily="2" charset="-79"/>
              </a:rPr>
              <a:t>?</a:t>
            </a:r>
            <a:endParaRPr lang="pt-BR" sz="3200" dirty="0"/>
          </a:p>
        </p:txBody>
      </p:sp>
      <p:sp>
        <p:nvSpPr>
          <p:cNvPr id="7" name="Retângulo 6"/>
          <p:cNvSpPr/>
          <p:nvPr/>
        </p:nvSpPr>
        <p:spPr>
          <a:xfrm>
            <a:off x="179512" y="3068960"/>
            <a:ext cx="59053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b="1" dirty="0" smtClean="0"/>
              <a:t>O RJ Mobi é uma iniciativa presente no Plano de Iniciativas Prioritárias para os primeiros 100 dias de governo que visa trazer as práticas mais inovadoras para o transporte dos servidores do Poder Executivo Estadual. Com a agregação  de serviços de transporte remunerado privado individual,    a exemplo de Taxi, </a:t>
            </a:r>
            <a:r>
              <a:rPr lang="pt-BR" b="1" i="1" dirty="0" err="1" smtClean="0"/>
              <a:t>Cabify</a:t>
            </a:r>
            <a:r>
              <a:rPr lang="pt-BR" b="1" dirty="0" smtClean="0"/>
              <a:t> ou </a:t>
            </a:r>
            <a:r>
              <a:rPr lang="pt-BR" b="1" dirty="0" err="1" smtClean="0"/>
              <a:t>Uber</a:t>
            </a:r>
            <a:r>
              <a:rPr lang="pt-BR" b="1" dirty="0" smtClean="0"/>
              <a:t> Juntos, no âmbito do RJ Mobi, ao atual conjunto de soluções de mobilidade do governo (...)</a:t>
            </a:r>
          </a:p>
        </p:txBody>
      </p:sp>
    </p:spTree>
    <p:extLst>
      <p:ext uri="{BB962C8B-B14F-4D97-AF65-F5344CB8AC3E}">
        <p14:creationId xmlns="" xmlns:p14="http://schemas.microsoft.com/office/powerpoint/2010/main" val="38830456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 descr="auto-automotive-blur-1842623.jpg"/>
          <p:cNvPicPr>
            <a:picLocks noChangeAspect="1"/>
          </p:cNvPicPr>
          <p:nvPr/>
        </p:nvPicPr>
        <p:blipFill>
          <a:blip r:embed="rId2" cstate="print"/>
          <a:srcRect r="11413"/>
          <a:stretch>
            <a:fillRect/>
          </a:stretch>
        </p:blipFill>
        <p:spPr>
          <a:xfrm>
            <a:off x="0" y="0"/>
            <a:ext cx="9144000" cy="6881896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0" y="0"/>
            <a:ext cx="6084888" cy="7101408"/>
          </a:xfrm>
          <a:prstGeom prst="rect">
            <a:avLst/>
          </a:prstGeom>
          <a:solidFill>
            <a:srgbClr val="FFFFFF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059061" y="1844824"/>
            <a:ext cx="20088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ln w="19050">
                  <a:noFill/>
                </a:ln>
                <a:latin typeface="Aharoni" pitchFamily="2" charset="-79"/>
                <a:cs typeface="Aharoni" pitchFamily="2" charset="-79"/>
              </a:rPr>
              <a:t>RJ Mobi</a:t>
            </a:r>
            <a:r>
              <a:rPr lang="pt-BR" sz="4400" b="1" dirty="0" smtClean="0">
                <a:ln w="19050">
                  <a:noFill/>
                </a:ln>
                <a:latin typeface="Aharoni" pitchFamily="2" charset="-79"/>
                <a:cs typeface="Aharoni" pitchFamily="2" charset="-79"/>
              </a:rPr>
              <a:t>?</a:t>
            </a:r>
            <a:endParaRPr lang="pt-BR" sz="3200" dirty="0"/>
          </a:p>
        </p:txBody>
      </p:sp>
      <p:sp>
        <p:nvSpPr>
          <p:cNvPr id="7" name="Retângulo 6"/>
          <p:cNvSpPr/>
          <p:nvPr/>
        </p:nvSpPr>
        <p:spPr>
          <a:xfrm>
            <a:off x="179512" y="3068960"/>
            <a:ext cx="59053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b="1" dirty="0" smtClean="0">
                <a:solidFill>
                  <a:schemeClr val="bg1">
                    <a:lumMod val="85000"/>
                  </a:schemeClr>
                </a:solidFill>
              </a:rPr>
              <a:t>O RJ Mobi é uma iniciativa presente no Plano de Iniciativas Prioritárias para os primeiros 100 dias de governo que visa trazer as práticas mais inovadoras para o transporte dos servidores do Poder Executivo Estadual. Com a agregação  de serviços de transporte remunerado privado individual,    a exemplo de Taxi, </a:t>
            </a:r>
            <a:r>
              <a:rPr lang="pt-BR" b="1" i="1" dirty="0" err="1" smtClean="0">
                <a:solidFill>
                  <a:schemeClr val="bg1">
                    <a:lumMod val="85000"/>
                  </a:schemeClr>
                </a:solidFill>
              </a:rPr>
              <a:t>Cabify</a:t>
            </a:r>
            <a:r>
              <a:rPr lang="pt-BR" b="1" dirty="0" smtClean="0">
                <a:solidFill>
                  <a:schemeClr val="bg1">
                    <a:lumMod val="85000"/>
                  </a:schemeClr>
                </a:solidFill>
              </a:rPr>
              <a:t> ou </a:t>
            </a:r>
            <a:r>
              <a:rPr lang="pt-BR" b="1" dirty="0" err="1" smtClean="0">
                <a:solidFill>
                  <a:schemeClr val="bg1">
                    <a:lumMod val="85000"/>
                  </a:schemeClr>
                </a:solidFill>
              </a:rPr>
              <a:t>Uber</a:t>
            </a:r>
            <a:r>
              <a:rPr lang="pt-BR" b="1" dirty="0" smtClean="0">
                <a:solidFill>
                  <a:schemeClr val="bg1">
                    <a:lumMod val="85000"/>
                  </a:schemeClr>
                </a:solidFill>
              </a:rPr>
              <a:t> Juntos, no âmbito do RJ Mobi, ao atual conjunto de soluções de mobilidade do governo (...)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3140968"/>
            <a:ext cx="6084888" cy="3888432"/>
          </a:xfrm>
          <a:prstGeom prst="rect">
            <a:avLst/>
          </a:prstGeom>
          <a:solidFill>
            <a:srgbClr val="FFFFFF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8830456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 descr="auto-automotive-blur-1842623.jpg"/>
          <p:cNvPicPr>
            <a:picLocks noChangeAspect="1"/>
          </p:cNvPicPr>
          <p:nvPr/>
        </p:nvPicPr>
        <p:blipFill>
          <a:blip r:embed="rId2" cstate="print"/>
          <a:srcRect r="11413"/>
          <a:stretch>
            <a:fillRect/>
          </a:stretch>
        </p:blipFill>
        <p:spPr>
          <a:xfrm>
            <a:off x="0" y="0"/>
            <a:ext cx="9144000" cy="6881896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0" y="0"/>
            <a:ext cx="6084888" cy="7101408"/>
          </a:xfrm>
          <a:prstGeom prst="rect">
            <a:avLst/>
          </a:prstGeom>
          <a:solidFill>
            <a:srgbClr val="FFFFFF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059061" y="1844824"/>
            <a:ext cx="20088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ln w="19050">
                  <a:noFill/>
                </a:ln>
                <a:latin typeface="Aharoni" pitchFamily="2" charset="-79"/>
                <a:cs typeface="Aharoni" pitchFamily="2" charset="-79"/>
              </a:rPr>
              <a:t>RJ Mobi</a:t>
            </a:r>
            <a:r>
              <a:rPr lang="pt-BR" sz="4400" b="1" dirty="0" smtClean="0">
                <a:ln w="19050">
                  <a:noFill/>
                </a:ln>
                <a:latin typeface="Aharoni" pitchFamily="2" charset="-79"/>
                <a:cs typeface="Aharoni" pitchFamily="2" charset="-79"/>
              </a:rPr>
              <a:t>?</a:t>
            </a:r>
            <a:endParaRPr lang="pt-BR" sz="3200" dirty="0"/>
          </a:p>
        </p:txBody>
      </p:sp>
      <p:sp>
        <p:nvSpPr>
          <p:cNvPr id="7" name="Retângulo 6"/>
          <p:cNvSpPr/>
          <p:nvPr/>
        </p:nvSpPr>
        <p:spPr>
          <a:xfrm>
            <a:off x="179512" y="3068960"/>
            <a:ext cx="59053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b="1" dirty="0" smtClean="0">
                <a:solidFill>
                  <a:schemeClr val="bg1">
                    <a:lumMod val="85000"/>
                  </a:schemeClr>
                </a:solidFill>
              </a:rPr>
              <a:t>O RJ Mobi é uma iniciativa presente no Plano de Iniciativas Prioritárias para os primeiros 100 dias de governo que visa trazer as práticas mais inovadoras para o transporte dos servidores do Poder Executivo Estadual. Com a agregação  de serviços de transporte remunerado privado individual,    a exemplo de Taxi, </a:t>
            </a:r>
            <a:r>
              <a:rPr lang="pt-BR" b="1" i="1" dirty="0" err="1" smtClean="0">
                <a:solidFill>
                  <a:schemeClr val="bg1">
                    <a:lumMod val="85000"/>
                  </a:schemeClr>
                </a:solidFill>
              </a:rPr>
              <a:t>Cabify</a:t>
            </a:r>
            <a:r>
              <a:rPr lang="pt-BR" b="1" dirty="0" smtClean="0">
                <a:solidFill>
                  <a:schemeClr val="bg1">
                    <a:lumMod val="85000"/>
                  </a:schemeClr>
                </a:solidFill>
              </a:rPr>
              <a:t> ou </a:t>
            </a:r>
            <a:r>
              <a:rPr lang="pt-BR" b="1" dirty="0" err="1" smtClean="0">
                <a:solidFill>
                  <a:schemeClr val="bg1">
                    <a:lumMod val="85000"/>
                  </a:schemeClr>
                </a:solidFill>
              </a:rPr>
              <a:t>Uber</a:t>
            </a:r>
            <a:r>
              <a:rPr lang="pt-BR" b="1" dirty="0" smtClean="0">
                <a:solidFill>
                  <a:schemeClr val="bg1">
                    <a:lumMod val="85000"/>
                  </a:schemeClr>
                </a:solidFill>
              </a:rPr>
              <a:t> Juntos, no âmbito do RJ Mobi, ao atual conjunto de soluções de mobilidade do governo (...)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3140968"/>
            <a:ext cx="6084888" cy="3888432"/>
          </a:xfrm>
          <a:prstGeom prst="rect">
            <a:avLst/>
          </a:prstGeom>
          <a:solidFill>
            <a:srgbClr val="FFFFFF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07504" y="3170292"/>
            <a:ext cx="597738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b="1" dirty="0" smtClean="0"/>
              <a:t>Resumindo: contratação de empresas como a </a:t>
            </a:r>
            <a:r>
              <a:rPr lang="pt-BR" b="1" dirty="0" err="1" smtClean="0"/>
              <a:t>Uber</a:t>
            </a:r>
            <a:r>
              <a:rPr lang="pt-BR" b="1" dirty="0" smtClean="0"/>
              <a:t>, 99, </a:t>
            </a:r>
            <a:r>
              <a:rPr lang="pt-BR" b="1" dirty="0" err="1" smtClean="0"/>
              <a:t>Cabify</a:t>
            </a:r>
            <a:r>
              <a:rPr lang="pt-BR" b="1" dirty="0" smtClean="0"/>
              <a:t>, </a:t>
            </a:r>
            <a:r>
              <a:rPr lang="pt-BR" b="1" dirty="0" err="1" smtClean="0"/>
              <a:t>Easy</a:t>
            </a:r>
            <a:r>
              <a:rPr lang="pt-BR" b="1" dirty="0" smtClean="0"/>
              <a:t> Táxi, Meia Bandeirada (Táxi) para atender ao Governo do Estado do Rio de Janeiro.</a:t>
            </a:r>
          </a:p>
        </p:txBody>
      </p:sp>
    </p:spTree>
    <p:extLst>
      <p:ext uri="{BB962C8B-B14F-4D97-AF65-F5344CB8AC3E}">
        <p14:creationId xmlns="" xmlns:p14="http://schemas.microsoft.com/office/powerpoint/2010/main" val="38830456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apple-cellphone-hand-13672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179512"/>
            <a:ext cx="10116616" cy="8037512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2771800" y="-1179512"/>
            <a:ext cx="7416824" cy="8037512"/>
          </a:xfrm>
          <a:prstGeom prst="rect">
            <a:avLst/>
          </a:prstGeom>
          <a:solidFill>
            <a:srgbClr val="FFFFFF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771800" y="1844824"/>
            <a:ext cx="42477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ln w="19050">
                  <a:noFill/>
                </a:ln>
                <a:latin typeface="Aharoni" pitchFamily="2" charset="-79"/>
                <a:cs typeface="Aharoni" pitchFamily="2" charset="-79"/>
              </a:rPr>
              <a:t>Como vai Funcionar</a:t>
            </a:r>
            <a:r>
              <a:rPr lang="pt-BR" sz="4000" b="1" dirty="0" smtClean="0">
                <a:ln w="19050">
                  <a:noFill/>
                </a:ln>
                <a:latin typeface="Aharoni" pitchFamily="2" charset="-79"/>
                <a:cs typeface="Aharoni" pitchFamily="2" charset="-79"/>
              </a:rPr>
              <a:t>?</a:t>
            </a:r>
            <a:endParaRPr lang="pt-BR" sz="2800" dirty="0"/>
          </a:p>
        </p:txBody>
      </p:sp>
      <p:sp>
        <p:nvSpPr>
          <p:cNvPr id="8" name="Retângulo 7"/>
          <p:cNvSpPr/>
          <p:nvPr/>
        </p:nvSpPr>
        <p:spPr>
          <a:xfrm>
            <a:off x="2843808" y="2422043"/>
            <a:ext cx="583264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b="1" dirty="0" smtClean="0"/>
              <a:t> Exatamente como as soluções de mercado, mas haverá perfis de gestão setorial e central (Logística)</a:t>
            </a:r>
          </a:p>
          <a:p>
            <a:pPr>
              <a:lnSpc>
                <a:spcPct val="150000"/>
              </a:lnSpc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38830456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1272</Words>
  <Application>Microsoft Office PowerPoint</Application>
  <PresentationFormat>Apresentação na tela (4:3)</PresentationFormat>
  <Paragraphs>250</Paragraphs>
  <Slides>33</Slides>
  <Notes>2</Notes>
  <HiddenSlides>5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4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mtfilho</dc:creator>
  <cp:lastModifiedBy>mtfilho</cp:lastModifiedBy>
  <cp:revision>21</cp:revision>
  <dcterms:created xsi:type="dcterms:W3CDTF">2019-03-07T14:19:04Z</dcterms:created>
  <dcterms:modified xsi:type="dcterms:W3CDTF">2019-03-07T21:37:09Z</dcterms:modified>
</cp:coreProperties>
</file>