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383" r:id="rId3"/>
    <p:sldId id="384" r:id="rId4"/>
    <p:sldId id="378" r:id="rId5"/>
    <p:sldId id="375" r:id="rId6"/>
    <p:sldId id="388" r:id="rId7"/>
    <p:sldId id="349" r:id="rId8"/>
    <p:sldId id="382" r:id="rId9"/>
    <p:sldId id="385" r:id="rId10"/>
    <p:sldId id="386" r:id="rId11"/>
    <p:sldId id="387" r:id="rId12"/>
    <p:sldId id="365" r:id="rId13"/>
    <p:sldId id="366" r:id="rId14"/>
    <p:sldId id="379" r:id="rId15"/>
    <p:sldId id="380" r:id="rId16"/>
    <p:sldId id="376" r:id="rId17"/>
    <p:sldId id="381" r:id="rId18"/>
    <p:sldId id="346" r:id="rId19"/>
    <p:sldId id="317" r:id="rId20"/>
    <p:sldId id="373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orient="horz" pos="1434">
          <p15:clr>
            <a:srgbClr val="A4A3A4"/>
          </p15:clr>
        </p15:guide>
        <p15:guide id="3" pos="3833">
          <p15:clr>
            <a:srgbClr val="A4A3A4"/>
          </p15:clr>
        </p15:guide>
        <p15:guide id="4" pos="1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81BD"/>
    <a:srgbClr val="EBF1DE"/>
    <a:srgbClr val="3760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5B04D-B3F2-4824-A7CF-9EDC5677EEAD}" v="53" dt="2019-10-07T23:50:22.075"/>
    <p1510:client id="{574A6BD7-90D9-42D4-8D2D-360623E10DB5}" v="22" dt="2019-10-07T13:32:31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80580" autoAdjust="0"/>
  </p:normalViewPr>
  <p:slideViewPr>
    <p:cSldViewPr>
      <p:cViewPr>
        <p:scale>
          <a:sx n="66" d="100"/>
          <a:sy n="66" d="100"/>
        </p:scale>
        <p:origin x="1380" y="198"/>
      </p:cViewPr>
      <p:guideLst>
        <p:guide orient="horz" pos="2976"/>
        <p:guide orient="horz" pos="1434"/>
        <p:guide pos="3833"/>
        <p:guide pos="18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C593B-5B9C-4DD6-B81A-C4AA39FBAA74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AC75F-07C3-44A7-BCB2-1867F06D24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38152-401F-42E9-8857-964280F480D2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87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79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8DF88-7FF4-4FE2-A94E-381E4F3A9FA5}" type="datetimeFigureOut">
              <a:rPr lang="pt-BR" smtClean="0"/>
              <a:pPr/>
              <a:t>07/10/2019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 descr="Imagem1.jpg"/>
          <p:cNvPicPr>
            <a:picLocks noChangeAspect="1"/>
          </p:cNvPicPr>
          <p:nvPr/>
        </p:nvPicPr>
        <p:blipFill>
          <a:blip r:embed="rId3" cstate="print">
            <a:lum bright="30000" contrast="-40000"/>
          </a:blip>
          <a:srcRect l="25005" r="110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Freeform 13"/>
          <p:cNvSpPr>
            <a:spLocks/>
          </p:cNvSpPr>
          <p:nvPr/>
        </p:nvSpPr>
        <p:spPr bwMode="auto">
          <a:xfrm flipH="1">
            <a:off x="5608637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 flipH="1">
            <a:off x="4953000" y="144493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solidFill>
            <a:srgbClr val="00518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8"/>
          <p:cNvSpPr>
            <a:spLocks/>
          </p:cNvSpPr>
          <p:nvPr/>
        </p:nvSpPr>
        <p:spPr bwMode="auto">
          <a:xfrm flipH="1">
            <a:off x="8410575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BBA0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/>
        </p:nvSpPr>
        <p:spPr bwMode="auto">
          <a:xfrm flipH="1">
            <a:off x="4276724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C6AB6B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flipH="1">
            <a:off x="7827963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7"/>
          <p:cNvSpPr>
            <a:spLocks/>
          </p:cNvSpPr>
          <p:nvPr/>
        </p:nvSpPr>
        <p:spPr bwMode="auto">
          <a:xfrm flipH="1">
            <a:off x="3555444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3"/>
          <p:cNvSpPr>
            <a:spLocks/>
          </p:cNvSpPr>
          <p:nvPr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7"/>
          <p:cNvSpPr>
            <a:spLocks/>
          </p:cNvSpPr>
          <p:nvPr/>
        </p:nvSpPr>
        <p:spPr bwMode="auto">
          <a:xfrm flipV="1">
            <a:off x="0" y="3327632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solidFill>
            <a:srgbClr val="2047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6"/>
          <p:cNvSpPr>
            <a:spLocks/>
          </p:cNvSpPr>
          <p:nvPr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C6AB6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7"/>
          <p:cNvSpPr>
            <a:spLocks/>
          </p:cNvSpPr>
          <p:nvPr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tângulo 43"/>
          <p:cNvSpPr/>
          <p:nvPr/>
        </p:nvSpPr>
        <p:spPr>
          <a:xfrm>
            <a:off x="4778578" y="4156931"/>
            <a:ext cx="3629979" cy="1224136"/>
          </a:xfrm>
          <a:prstGeom prst="rect">
            <a:avLst/>
          </a:prstGeom>
          <a:solidFill>
            <a:srgbClr val="FFFFFF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788024" y="4153845"/>
            <a:ext cx="5630964" cy="122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3200" dirty="0">
                <a:solidFill>
                  <a:schemeClr val="tx2">
                    <a:lumMod val="50000"/>
                  </a:schemeClr>
                </a:solidFill>
                <a:latin typeface="Segoe UI Semibold"/>
                <a:ea typeface="+mj-ea"/>
                <a:cs typeface="Segoe UI Semibold"/>
              </a:rPr>
              <a:t>Fase Preparatória: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pt-BR" sz="3200" dirty="0">
                <a:solidFill>
                  <a:schemeClr val="tx2">
                    <a:lumMod val="50000"/>
                  </a:schemeClr>
                </a:solidFill>
                <a:latin typeface="Segoe UI Semibold"/>
                <a:ea typeface="+mj-ea"/>
                <a:cs typeface="Segoe UI Semibold"/>
              </a:rPr>
              <a:t>Gestão de Riscos</a:t>
            </a:r>
          </a:p>
        </p:txBody>
      </p:sp>
      <p:cxnSp>
        <p:nvCxnSpPr>
          <p:cNvPr id="43" name="Straight Connector 34">
            <a:extLst>
              <a:ext uri="{FF2B5EF4-FFF2-40B4-BE49-F238E27FC236}">
                <a16:creationId xmlns:a16="http://schemas.microsoft.com/office/drawing/2014/main" id="{DDD06C5B-F74B-4BF5-9D20-B546451B44BF}"/>
              </a:ext>
            </a:extLst>
          </p:cNvPr>
          <p:cNvCxnSpPr>
            <a:cxnSpLocks/>
          </p:cNvCxnSpPr>
          <p:nvPr/>
        </p:nvCxnSpPr>
        <p:spPr>
          <a:xfrm>
            <a:off x="4776239" y="4149080"/>
            <a:ext cx="0" cy="1218449"/>
          </a:xfrm>
          <a:prstGeom prst="line">
            <a:avLst/>
          </a:prstGeom>
          <a:ln w="28575">
            <a:solidFill>
              <a:srgbClr val="BBA0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btitle 2"/>
          <p:cNvSpPr txBox="1">
            <a:spLocks/>
          </p:cNvSpPr>
          <p:nvPr/>
        </p:nvSpPr>
        <p:spPr>
          <a:xfrm>
            <a:off x="5004048" y="6304373"/>
            <a:ext cx="4171071" cy="3649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Rio de Janeiro,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8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</a:rPr>
              <a:t>outubro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2019</a:t>
            </a:r>
          </a:p>
        </p:txBody>
      </p:sp>
      <p:pic>
        <p:nvPicPr>
          <p:cNvPr id="19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31" y="1660525"/>
            <a:ext cx="439261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30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/>
                <a:ea typeface="Segoe UI" pitchFamily="34" charset="0"/>
                <a:cs typeface="Segoe UI"/>
              </a:rPr>
              <a:t>Descritivos (IN n° 05/17 e IRM)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56236E9-5AAF-42F8-9FE2-5E7CFBADD841}"/>
              </a:ext>
            </a:extLst>
          </p:cNvPr>
          <p:cNvSpPr/>
          <p:nvPr/>
        </p:nvSpPr>
        <p:spPr>
          <a:xfrm>
            <a:off x="288032" y="2420888"/>
            <a:ext cx="8676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Origens: Interna ou Externa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Dimensões: Estratégica, Operacional, Financeira, Tecnológica... (existem infinitos descritivos) 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Impactos: Escopo, Custos e Prazo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065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/>
                <a:ea typeface="Segoe UI" pitchFamily="34" charset="0"/>
                <a:cs typeface="Segoe UI"/>
              </a:rPr>
              <a:t>Descritivos (IN n° 05/17 e IRM)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56236E9-5AAF-42F8-9FE2-5E7CFBADD841}"/>
              </a:ext>
            </a:extLst>
          </p:cNvPr>
          <p:cNvSpPr/>
          <p:nvPr/>
        </p:nvSpPr>
        <p:spPr>
          <a:xfrm>
            <a:off x="288032" y="2420888"/>
            <a:ext cx="8676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Origens: Interna ou Externa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Dimensões: Estratégica, Operacional, Financeira, Tecnológica... (existem infinitos descritivos) 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Impactos: Escopo, Custos e Prazo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Fases: Preparatória, Seleção do Fornecedor e Gestão do Contrato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28621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mtfilho\Desktop\Apresentações\Fotos\write-593333_1920blur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60848" y="-55696"/>
            <a:ext cx="12837824" cy="7589152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4716016" y="5085184"/>
            <a:ext cx="4104456" cy="177281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788024" y="5180999"/>
            <a:ext cx="4355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Estimação: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atribuir uma  probabilidade e um grau de impacto para cada risco: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baixo, médio ou alto.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tfilho\Desktop\Apresentações\Fotos\adult-blur-brainstorming-450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1" cy="685800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395536" y="3140968"/>
            <a:ext cx="3888432" cy="15841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67544" y="3284984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Tratamento: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existem algumas opções a serem apontadas...</a:t>
            </a: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4932040" y="3803650"/>
            <a:ext cx="2952328" cy="1314450"/>
          </a:xfrm>
          <a:custGeom>
            <a:avLst/>
            <a:gdLst>
              <a:gd name="connsiteX0" fmla="*/ 0 w 2882900"/>
              <a:gd name="connsiteY0" fmla="*/ 19050 h 1314450"/>
              <a:gd name="connsiteX1" fmla="*/ 19050 w 2882900"/>
              <a:gd name="connsiteY1" fmla="*/ 1314450 h 1314450"/>
              <a:gd name="connsiteX2" fmla="*/ 2882900 w 2882900"/>
              <a:gd name="connsiteY2" fmla="*/ 1263650 h 1314450"/>
              <a:gd name="connsiteX3" fmla="*/ 2514600 w 2882900"/>
              <a:gd name="connsiteY3" fmla="*/ 0 h 1314450"/>
              <a:gd name="connsiteX4" fmla="*/ 0 w 2882900"/>
              <a:gd name="connsiteY4" fmla="*/ 190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2900" h="1314450">
                <a:moveTo>
                  <a:pt x="0" y="19050"/>
                </a:moveTo>
                <a:lnTo>
                  <a:pt x="19050" y="1314450"/>
                </a:lnTo>
                <a:lnTo>
                  <a:pt x="2882900" y="1263650"/>
                </a:lnTo>
                <a:lnTo>
                  <a:pt x="251460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cassino, quarto, pessoa, cena&#10;&#10;Descrição gerada automaticamente">
            <a:extLst>
              <a:ext uri="{FF2B5EF4-FFF2-40B4-BE49-F238E27FC236}">
                <a16:creationId xmlns:a16="http://schemas.microsoft.com/office/drawing/2014/main" id="{FD5ACDC5-E1D2-4FBE-A428-3B557E184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7" y="-295276"/>
            <a:ext cx="12716933" cy="715327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5360727-5FCE-42B3-ABB6-BEF6E84DD31F}"/>
              </a:ext>
            </a:extLst>
          </p:cNvPr>
          <p:cNvSpPr/>
          <p:nvPr/>
        </p:nvSpPr>
        <p:spPr>
          <a:xfrm>
            <a:off x="6876256" y="908720"/>
            <a:ext cx="2016224" cy="79208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8E825BA-F6FC-46AD-A073-3D7B49394103}"/>
              </a:ext>
            </a:extLst>
          </p:cNvPr>
          <p:cNvSpPr/>
          <p:nvPr/>
        </p:nvSpPr>
        <p:spPr>
          <a:xfrm>
            <a:off x="7236296" y="1073931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Aceitar</a:t>
            </a:r>
          </a:p>
        </p:txBody>
      </p:sp>
    </p:spTree>
    <p:extLst>
      <p:ext uri="{BB962C8B-B14F-4D97-AF65-F5344CB8AC3E}">
        <p14:creationId xmlns:p14="http://schemas.microsoft.com/office/powerpoint/2010/main" val="294367295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no interior, mesa, quarto&#10;&#10;Descrição gerada automaticamente">
            <a:extLst>
              <a:ext uri="{FF2B5EF4-FFF2-40B4-BE49-F238E27FC236}">
                <a16:creationId xmlns:a16="http://schemas.microsoft.com/office/drawing/2014/main" id="{F78B2E95-F535-4627-B1B3-EF6EE386A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03099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AB28347-22BB-48BC-8468-146E194B9159}"/>
              </a:ext>
            </a:extLst>
          </p:cNvPr>
          <p:cNvSpPr/>
          <p:nvPr/>
        </p:nvSpPr>
        <p:spPr>
          <a:xfrm>
            <a:off x="6876256" y="908720"/>
            <a:ext cx="2016224" cy="79208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33E8F5C-EE4E-43E1-9CCE-733E9688CA31}"/>
              </a:ext>
            </a:extLst>
          </p:cNvPr>
          <p:cNvSpPr/>
          <p:nvPr/>
        </p:nvSpPr>
        <p:spPr>
          <a:xfrm>
            <a:off x="7236296" y="1073931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Rejeitar</a:t>
            </a:r>
          </a:p>
        </p:txBody>
      </p:sp>
    </p:spTree>
    <p:extLst>
      <p:ext uri="{BB962C8B-B14F-4D97-AF65-F5344CB8AC3E}">
        <p14:creationId xmlns:p14="http://schemas.microsoft.com/office/powerpoint/2010/main" val="27130346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em uma praia&#10;&#10;Descrição gerada automaticamente">
            <a:extLst>
              <a:ext uri="{FF2B5EF4-FFF2-40B4-BE49-F238E27FC236}">
                <a16:creationId xmlns:a16="http://schemas.microsoft.com/office/drawing/2014/main" id="{256E03D2-A472-40F5-A4C8-C30CD037DA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r="-1"/>
          <a:stretch/>
        </p:blipFill>
        <p:spPr>
          <a:xfrm>
            <a:off x="-108520" y="-2547664"/>
            <a:ext cx="11196736" cy="949103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E1D0C35-A2F7-47A8-80F4-132CDD7904C0}"/>
              </a:ext>
            </a:extLst>
          </p:cNvPr>
          <p:cNvSpPr/>
          <p:nvPr/>
        </p:nvSpPr>
        <p:spPr>
          <a:xfrm>
            <a:off x="6876256" y="908720"/>
            <a:ext cx="2016224" cy="79208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3944260-25F5-4592-88AD-D6C104254006}"/>
              </a:ext>
            </a:extLst>
          </p:cNvPr>
          <p:cNvSpPr/>
          <p:nvPr/>
        </p:nvSpPr>
        <p:spPr>
          <a:xfrm>
            <a:off x="7236296" y="1073931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Reduzir</a:t>
            </a:r>
          </a:p>
        </p:txBody>
      </p:sp>
    </p:spTree>
    <p:extLst>
      <p:ext uri="{BB962C8B-B14F-4D97-AF65-F5344CB8AC3E}">
        <p14:creationId xmlns:p14="http://schemas.microsoft.com/office/powerpoint/2010/main" val="7047703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em gramado e nuvens no céu&#10;&#10;Descrição gerada automaticamente">
            <a:extLst>
              <a:ext uri="{FF2B5EF4-FFF2-40B4-BE49-F238E27FC236}">
                <a16:creationId xmlns:a16="http://schemas.microsoft.com/office/drawing/2014/main" id="{274F08F8-31CA-44C5-AB95-6434D9C57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52"/>
            <a:ext cx="10304950" cy="687755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F37AF8F-C7FB-478B-8EC1-D59A36DBAAA4}"/>
              </a:ext>
            </a:extLst>
          </p:cNvPr>
          <p:cNvSpPr/>
          <p:nvPr/>
        </p:nvSpPr>
        <p:spPr>
          <a:xfrm>
            <a:off x="6876256" y="908720"/>
            <a:ext cx="2016224" cy="79208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1E6D828-D053-4477-970F-E2D8C04FD33D}"/>
              </a:ext>
            </a:extLst>
          </p:cNvPr>
          <p:cNvSpPr/>
          <p:nvPr/>
        </p:nvSpPr>
        <p:spPr>
          <a:xfrm>
            <a:off x="7092280" y="1073931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Transferir</a:t>
            </a:r>
          </a:p>
        </p:txBody>
      </p:sp>
    </p:spTree>
    <p:extLst>
      <p:ext uri="{BB962C8B-B14F-4D97-AF65-F5344CB8AC3E}">
        <p14:creationId xmlns:p14="http://schemas.microsoft.com/office/powerpoint/2010/main" val="323935747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tfilho\Desktop\Apresentações\Fotos\blur-desk-electronics-1181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-1152128"/>
            <a:ext cx="12040257" cy="8037512"/>
          </a:xfrm>
          <a:prstGeom prst="rect">
            <a:avLst/>
          </a:prstGeom>
          <a:noFill/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E9E56DA-609C-4D97-80E9-53E1B909F2D5}"/>
              </a:ext>
            </a:extLst>
          </p:cNvPr>
          <p:cNvSpPr/>
          <p:nvPr/>
        </p:nvSpPr>
        <p:spPr>
          <a:xfrm>
            <a:off x="4716016" y="4869160"/>
            <a:ext cx="4104456" cy="177281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FEA77B-E5CB-4359-8621-AACD210FA7D7}"/>
              </a:ext>
            </a:extLst>
          </p:cNvPr>
          <p:cNvSpPr/>
          <p:nvPr/>
        </p:nvSpPr>
        <p:spPr>
          <a:xfrm>
            <a:off x="4788024" y="4964975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Monitoramento: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acompanhar o andamento de cada etapa e atualizar os mapas de riscos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/>
                <a:ea typeface="Segoe UI" pitchFamily="34" charset="0"/>
                <a:cs typeface="Segoe UI"/>
              </a:rPr>
              <a:t>Ideias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410296" y="1251435"/>
            <a:ext cx="8921467" cy="84023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cs typeface="Segoe UI"/>
              </a:rPr>
              <a:t>Cores: Verde Escuro e Vermelho </a:t>
            </a:r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Fontes? Modernas (títulos grossos e texto </a:t>
            </a:r>
            <a:r>
              <a:rPr lang="pt-B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sans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 </a:t>
            </a:r>
            <a:r>
              <a:rPr lang="pt-B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serif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)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Imagens? Conter pessoas (não precisam estar em pé) </a:t>
            </a:r>
          </a:p>
          <a:p>
            <a:pPr>
              <a:spcBef>
                <a:spcPct val="0"/>
              </a:spcBef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Ponto de vista: "equipe tem algum conhecimento técnico, mas a gestão de riscos </a:t>
            </a:r>
          </a:p>
          <a:p>
            <a:pPr>
              <a:spcBef>
                <a:spcPct val="0"/>
              </a:spcBef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pode ser desenvolvida por leigos"</a:t>
            </a:r>
          </a:p>
          <a:p>
            <a:pPr>
              <a:spcBef>
                <a:spcPct val="0"/>
              </a:spcBef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285750" indent="-285750">
              <a:spcBef>
                <a:spcPct val="0"/>
              </a:spcBef>
              <a:buFont typeface="Arial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Gestão de Riscos: qual o nível atual da nossa capacidade? (texto do slide)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285750" indent="-285750">
              <a:spcBef>
                <a:spcPct val="0"/>
              </a:spcBef>
              <a:buFont typeface="Arial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Reflexo da (in)capacidade: fase preparatória, seleção do fornecedor e </a:t>
            </a:r>
          </a:p>
          <a:p>
            <a:pPr>
              <a:spcBef>
                <a:spcPct val="0"/>
              </a:spcBef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gestão dos contratos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ea typeface="Segoe UI" pitchFamily="34" charset="0"/>
              <a:cs typeface="Segoe UI"/>
            </a:endParaRPr>
          </a:p>
          <a:p>
            <a:pPr>
              <a:spcBef>
                <a:spcPct val="0"/>
              </a:spcBef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Conceitual: metodologia – estrutura mínima para evitar o caos completo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Origens, impactos e fases (identificação, descrição e estimação)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Realizar reuniões é o fundamental, caso contrário nada adianta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Prever Ações de Prevenção e Contingência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Governo Federal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Associação com ETP (cenário, benchmarking e comparativo de soluções)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Método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Casos Concretos: Combustíveis, Locação de Veículos e RJ </a:t>
            </a:r>
            <a:r>
              <a:rPr lang="pt-B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/>
                <a:ea typeface="Segoe UI" pitchFamily="34" charset="0"/>
                <a:cs typeface="Segoe UI"/>
              </a:rPr>
              <a:t>Mobi</a:t>
            </a:r>
            <a:endParaRPr lang="pt-BR">
              <a:solidFill>
                <a:schemeClr val="tx1">
                  <a:lumMod val="85000"/>
                  <a:lumOff val="15000"/>
                </a:schemeClr>
              </a:solidFill>
              <a:latin typeface="Segoe UI"/>
              <a:ea typeface="Segoe UI" pitchFamily="34" charset="0"/>
              <a:cs typeface="Segoe U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Segoe UI" pitchFamily="34" charset="0"/>
                <a:cs typeface="Calibri"/>
              </a:rPr>
              <a:t>Exercício: Almoxarifado Virtual</a:t>
            </a:r>
          </a:p>
          <a:p>
            <a:pPr>
              <a:spcBef>
                <a:spcPct val="0"/>
              </a:spcBef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ea typeface="Segoe UI" pitchFamily="34" charset="0"/>
              <a:cs typeface="Segoe UI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brinquedo, pequeno, mesa&#10;&#10;Descrição gerada automaticamente">
            <a:extLst>
              <a:ext uri="{FF2B5EF4-FFF2-40B4-BE49-F238E27FC236}">
                <a16:creationId xmlns:a16="http://schemas.microsoft.com/office/drawing/2014/main" id="{F823EE51-5D4B-498E-A1DC-C79C16A41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23528" y="260648"/>
            <a:ext cx="5472608" cy="151216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04056" y="404664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Risco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é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junção da probabilidade e dos impactos de um evento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(IRM, 2002).</a:t>
            </a:r>
          </a:p>
        </p:txBody>
      </p:sp>
    </p:spTree>
    <p:extLst>
      <p:ext uri="{BB962C8B-B14F-4D97-AF65-F5344CB8AC3E}">
        <p14:creationId xmlns:p14="http://schemas.microsoft.com/office/powerpoint/2010/main" val="2176636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/>
                <a:ea typeface="Segoe UI" pitchFamily="34" charset="0"/>
                <a:cs typeface="Segoe UI"/>
              </a:rPr>
              <a:t>Ideias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420593" y="1601543"/>
            <a:ext cx="8921467" cy="28623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ea typeface="+mn-lt"/>
                <a:cs typeface="+mn-lt"/>
              </a:rPr>
              <a:t>Reflexão: nível de maturidade no Governo do Estado para adoção de gestão de riscos: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ea typeface="+mn-lt"/>
                <a:cs typeface="+mn-lt"/>
              </a:rPr>
              <a:t>It must </a:t>
            </a:r>
            <a:r>
              <a:rPr lang="pt-BR" dirty="0" err="1">
                <a:ea typeface="+mn-lt"/>
                <a:cs typeface="+mn-lt"/>
              </a:rPr>
              <a:t>be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integrated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into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the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culture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of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the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organisation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with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an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effective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policy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and</a:t>
            </a:r>
            <a:r>
              <a:rPr lang="pt-BR" dirty="0">
                <a:ea typeface="+mn-lt"/>
                <a:cs typeface="+mn-lt"/>
              </a:rPr>
              <a:t> a </a:t>
            </a:r>
            <a:r>
              <a:rPr lang="pt-BR" dirty="0" err="1">
                <a:ea typeface="+mn-lt"/>
                <a:cs typeface="+mn-lt"/>
              </a:rPr>
              <a:t>programme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led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by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the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most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senior</a:t>
            </a:r>
            <a:r>
              <a:rPr lang="pt-BR" dirty="0">
                <a:ea typeface="+mn-lt"/>
                <a:cs typeface="+mn-lt"/>
              </a:rPr>
              <a:t> management. It must </a:t>
            </a:r>
            <a:r>
              <a:rPr lang="pt-BR" dirty="0" err="1">
                <a:ea typeface="+mn-lt"/>
                <a:cs typeface="+mn-lt"/>
              </a:rPr>
              <a:t>translate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the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strategy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into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tactical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and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operational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objectives</a:t>
            </a:r>
            <a:r>
              <a:rPr lang="pt-BR" dirty="0">
                <a:ea typeface="+mn-lt"/>
                <a:cs typeface="+mn-lt"/>
              </a:rPr>
              <a:t>, </a:t>
            </a:r>
            <a:r>
              <a:rPr lang="pt-BR" dirty="0" err="1">
                <a:ea typeface="+mn-lt"/>
                <a:cs typeface="+mn-lt"/>
              </a:rPr>
              <a:t>assigning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responsibility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throughout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the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organisation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with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each</a:t>
            </a:r>
            <a:r>
              <a:rPr lang="pt-BR" dirty="0">
                <a:ea typeface="+mn-lt"/>
                <a:cs typeface="+mn-lt"/>
              </a:rPr>
              <a:t> manager </a:t>
            </a:r>
            <a:r>
              <a:rPr lang="pt-BR" dirty="0" err="1">
                <a:ea typeface="+mn-lt"/>
                <a:cs typeface="+mn-lt"/>
              </a:rPr>
              <a:t>and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employee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responsible</a:t>
            </a:r>
            <a:r>
              <a:rPr lang="pt-BR" dirty="0">
                <a:ea typeface="+mn-lt"/>
                <a:cs typeface="+mn-lt"/>
              </a:rPr>
              <a:t> for </a:t>
            </a:r>
            <a:r>
              <a:rPr lang="pt-BR" dirty="0" err="1">
                <a:ea typeface="+mn-lt"/>
                <a:cs typeface="+mn-lt"/>
              </a:rPr>
              <a:t>the</a:t>
            </a:r>
            <a:r>
              <a:rPr lang="pt-BR" dirty="0">
                <a:ea typeface="+mn-lt"/>
                <a:cs typeface="+mn-lt"/>
              </a:rPr>
              <a:t> management </a:t>
            </a:r>
            <a:r>
              <a:rPr lang="pt-BR" dirty="0" err="1">
                <a:ea typeface="+mn-lt"/>
                <a:cs typeface="+mn-lt"/>
              </a:rPr>
              <a:t>of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risk</a:t>
            </a:r>
            <a:r>
              <a:rPr lang="pt-BR" dirty="0">
                <a:ea typeface="+mn-lt"/>
                <a:cs typeface="+mn-lt"/>
              </a:rPr>
              <a:t> as </a:t>
            </a:r>
            <a:r>
              <a:rPr lang="pt-BR" dirty="0" err="1">
                <a:ea typeface="+mn-lt"/>
                <a:cs typeface="+mn-lt"/>
              </a:rPr>
              <a:t>part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of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their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job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description</a:t>
            </a:r>
            <a:r>
              <a:rPr lang="pt-BR" dirty="0">
                <a:ea typeface="+mn-lt"/>
                <a:cs typeface="+mn-lt"/>
              </a:rPr>
              <a:t>. It </a:t>
            </a:r>
            <a:r>
              <a:rPr lang="pt-BR" dirty="0" err="1">
                <a:ea typeface="+mn-lt"/>
                <a:cs typeface="+mn-lt"/>
              </a:rPr>
              <a:t>supports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accountability</a:t>
            </a:r>
            <a:r>
              <a:rPr lang="pt-BR" dirty="0">
                <a:ea typeface="+mn-lt"/>
                <a:cs typeface="+mn-lt"/>
              </a:rPr>
              <a:t>, performance </a:t>
            </a:r>
            <a:r>
              <a:rPr lang="pt-BR" dirty="0" err="1">
                <a:ea typeface="+mn-lt"/>
                <a:cs typeface="+mn-lt"/>
              </a:rPr>
              <a:t>measurement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and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reward</a:t>
            </a:r>
            <a:r>
              <a:rPr lang="pt-BR" dirty="0">
                <a:ea typeface="+mn-lt"/>
                <a:cs typeface="+mn-lt"/>
              </a:rPr>
              <a:t>, </a:t>
            </a:r>
            <a:r>
              <a:rPr lang="pt-BR" dirty="0" err="1">
                <a:ea typeface="+mn-lt"/>
                <a:cs typeface="+mn-lt"/>
              </a:rPr>
              <a:t>thus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promoting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operational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efficiency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at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all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 err="1">
                <a:ea typeface="+mn-lt"/>
                <a:cs typeface="+mn-lt"/>
              </a:rPr>
              <a:t>levels</a:t>
            </a:r>
            <a:r>
              <a:rPr lang="pt-BR" dirty="0">
                <a:ea typeface="+mn-lt"/>
                <a:cs typeface="+mn-lt"/>
              </a:rPr>
              <a:t>.</a:t>
            </a:r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Segoe UI" pitchFamily="34" charset="0"/>
              <a:cs typeface="Calibr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000000"/>
              </a:solidFill>
              <a:latin typeface="Calibri"/>
              <a:ea typeface="Segoe UI" pitchFamily="34" charset="0"/>
              <a:cs typeface="Calibri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0000"/>
                </a:solidFill>
                <a:latin typeface="Calibri"/>
                <a:ea typeface="Segoe UI" pitchFamily="34" charset="0"/>
                <a:cs typeface="Calibri"/>
              </a:rPr>
              <a:t>IRM</a:t>
            </a:r>
          </a:p>
          <a:p>
            <a:pPr>
              <a:spcBef>
                <a:spcPct val="0"/>
              </a:spcBef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ea typeface="Segoe UI" pitchFamily="34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463997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E7F56EFD-EF73-4AB5-8F74-892726B6C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3448"/>
            <a:ext cx="13159282" cy="7461448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79934" y="5661248"/>
            <a:ext cx="4680098" cy="10801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23528" y="5766355"/>
            <a:ext cx="5292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Riscos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podem ser positivos ou negativos.</a:t>
            </a:r>
          </a:p>
        </p:txBody>
      </p:sp>
    </p:spTree>
    <p:extLst>
      <p:ext uri="{BB962C8B-B14F-4D97-AF65-F5344CB8AC3E}">
        <p14:creationId xmlns:p14="http://schemas.microsoft.com/office/powerpoint/2010/main" val="295011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o interior, homem, mesa, itens&#10;&#10;Descrição gerada automaticamente">
            <a:extLst>
              <a:ext uri="{FF2B5EF4-FFF2-40B4-BE49-F238E27FC236}">
                <a16:creationId xmlns:a16="http://schemas.microsoft.com/office/drawing/2014/main" id="{87C0BFB7-6C62-4F5B-9FF3-82B8FECF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1" y="0"/>
            <a:ext cx="1051706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B9C41D7-C7A1-4D6E-A4C1-8E273F179F28}"/>
              </a:ext>
            </a:extLst>
          </p:cNvPr>
          <p:cNvSpPr/>
          <p:nvPr/>
        </p:nvSpPr>
        <p:spPr>
          <a:xfrm>
            <a:off x="179512" y="4797152"/>
            <a:ext cx="5184576" cy="122413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BEFF738-6908-414A-9937-13A53BE8F49A}"/>
              </a:ext>
            </a:extLst>
          </p:cNvPr>
          <p:cNvSpPr/>
          <p:nvPr/>
        </p:nvSpPr>
        <p:spPr>
          <a:xfrm>
            <a:off x="323528" y="4941168"/>
            <a:ext cx="5292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Gestão de Riscos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não se resume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criar mapas e relatórios.</a:t>
            </a:r>
          </a:p>
        </p:txBody>
      </p:sp>
    </p:spTree>
    <p:extLst>
      <p:ext uri="{BB962C8B-B14F-4D97-AF65-F5344CB8AC3E}">
        <p14:creationId xmlns:p14="http://schemas.microsoft.com/office/powerpoint/2010/main" val="229083132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ntendo ao ar livre, amarelo, grama, fundo&#10;&#10;Descrição gerada com muito alta confiança">
            <a:extLst>
              <a:ext uri="{FF2B5EF4-FFF2-40B4-BE49-F238E27FC236}">
                <a16:creationId xmlns:a16="http://schemas.microsoft.com/office/drawing/2014/main" id="{C86A234E-883C-4216-BAB3-7FB3FBC5B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0"/>
            <a:ext cx="9765322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EE82925-E5A5-4DDB-A0B7-E88BEC781962}"/>
              </a:ext>
            </a:extLst>
          </p:cNvPr>
          <p:cNvSpPr/>
          <p:nvPr/>
        </p:nvSpPr>
        <p:spPr>
          <a:xfrm>
            <a:off x="360040" y="5805264"/>
            <a:ext cx="9324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As</a:t>
            </a:r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Metodologias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guiam o trabalho a ser realizado,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mas não são verdades científicas. </a:t>
            </a:r>
          </a:p>
        </p:txBody>
      </p:sp>
    </p:spTree>
    <p:extLst>
      <p:ext uri="{BB962C8B-B14F-4D97-AF65-F5344CB8AC3E}">
        <p14:creationId xmlns:p14="http://schemas.microsoft.com/office/powerpoint/2010/main" val="301795535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C86A234E-883C-4216-BAB3-7FB3FBC5B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0661" y="-39914"/>
            <a:ext cx="10346872" cy="68979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EE82925-E5A5-4DDB-A0B7-E88BEC781962}"/>
              </a:ext>
            </a:extLst>
          </p:cNvPr>
          <p:cNvSpPr/>
          <p:nvPr/>
        </p:nvSpPr>
        <p:spPr>
          <a:xfrm>
            <a:off x="346718" y="3140968"/>
            <a:ext cx="5742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Etapas: identificação, descrição e estimação e...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monitoramento e tratamento</a:t>
            </a:r>
          </a:p>
        </p:txBody>
      </p:sp>
    </p:spTree>
    <p:extLst>
      <p:ext uri="{BB962C8B-B14F-4D97-AF65-F5344CB8AC3E}">
        <p14:creationId xmlns:p14="http://schemas.microsoft.com/office/powerpoint/2010/main" val="33345558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filho\Desktop\Apresentações\Fotos\coworkers-facial-expression-indoors-1181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04664" y="0"/>
            <a:ext cx="10637964" cy="7101408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9512" y="4509120"/>
            <a:ext cx="5472608" cy="144016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60040" y="4797152"/>
            <a:ext cx="5292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Fontes para 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Identificação de Riscos: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ETP e brainstorming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/>
                <a:ea typeface="Segoe UI" pitchFamily="34" charset="0"/>
                <a:cs typeface="Segoe UI"/>
              </a:rPr>
              <a:t>Descritivos (IN n° 05/17 e IRM)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56236E9-5AAF-42F8-9FE2-5E7CFBADD841}"/>
              </a:ext>
            </a:extLst>
          </p:cNvPr>
          <p:cNvSpPr/>
          <p:nvPr/>
        </p:nvSpPr>
        <p:spPr>
          <a:xfrm>
            <a:off x="288032" y="2420888"/>
            <a:ext cx="8676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Origens: Interna ou Externa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0411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Segoe UI"/>
                <a:ea typeface="Segoe UI" pitchFamily="34" charset="0"/>
                <a:cs typeface="Segoe UI"/>
              </a:rPr>
              <a:t>Descritivos (IN n° 05/17 e IRM)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56236E9-5AAF-42F8-9FE2-5E7CFBADD841}"/>
              </a:ext>
            </a:extLst>
          </p:cNvPr>
          <p:cNvSpPr/>
          <p:nvPr/>
        </p:nvSpPr>
        <p:spPr>
          <a:xfrm>
            <a:off x="288032" y="2420888"/>
            <a:ext cx="8676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Origens: Interna ou Externa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Dimensões: Estratégica, Operacional, Financeira, Tecnológica... (existem infinitos descritivos) </a:t>
            </a: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b="1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634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5543</TotalTime>
  <Words>367</Words>
  <Application>Microsoft Office PowerPoint</Application>
  <PresentationFormat>Apresentação na tela (4:3)</PresentationFormat>
  <Paragraphs>89</Paragraphs>
  <Slides>20</Slides>
  <Notes>7</Notes>
  <HiddenSlides>2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Segoe UI</vt:lpstr>
      <vt:lpstr>Segoe UI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mtfilho</dc:creator>
  <cp:lastModifiedBy>Mario Tinoco</cp:lastModifiedBy>
  <cp:revision>693</cp:revision>
  <dcterms:created xsi:type="dcterms:W3CDTF">2019-03-07T14:19:04Z</dcterms:created>
  <dcterms:modified xsi:type="dcterms:W3CDTF">2019-10-07T23:57:21Z</dcterms:modified>
</cp:coreProperties>
</file>