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311" r:id="rId2"/>
    <p:sldId id="367" r:id="rId3"/>
    <p:sldId id="312" r:id="rId4"/>
    <p:sldId id="414" r:id="rId5"/>
    <p:sldId id="313" r:id="rId6"/>
    <p:sldId id="314" r:id="rId7"/>
    <p:sldId id="315" r:id="rId8"/>
    <p:sldId id="316" r:id="rId9"/>
    <p:sldId id="318" r:id="rId10"/>
    <p:sldId id="422" r:id="rId11"/>
    <p:sldId id="421" r:id="rId12"/>
    <p:sldId id="420" r:id="rId13"/>
    <p:sldId id="320" r:id="rId14"/>
    <p:sldId id="321" r:id="rId15"/>
    <p:sldId id="322" r:id="rId16"/>
    <p:sldId id="365" r:id="rId17"/>
    <p:sldId id="323" r:id="rId18"/>
    <p:sldId id="324" r:id="rId19"/>
    <p:sldId id="355" r:id="rId20"/>
    <p:sldId id="356" r:id="rId21"/>
    <p:sldId id="403" r:id="rId22"/>
    <p:sldId id="424" r:id="rId23"/>
    <p:sldId id="328" r:id="rId24"/>
    <p:sldId id="329" r:id="rId25"/>
    <p:sldId id="330" r:id="rId26"/>
    <p:sldId id="325" r:id="rId27"/>
    <p:sldId id="415" r:id="rId28"/>
    <p:sldId id="392" r:id="rId29"/>
    <p:sldId id="391" r:id="rId30"/>
    <p:sldId id="394" r:id="rId31"/>
    <p:sldId id="326" r:id="rId32"/>
    <p:sldId id="405" r:id="rId33"/>
    <p:sldId id="407" r:id="rId34"/>
    <p:sldId id="406" r:id="rId35"/>
    <p:sldId id="370" r:id="rId36"/>
    <p:sldId id="372" r:id="rId37"/>
    <p:sldId id="423" r:id="rId38"/>
    <p:sldId id="373" r:id="rId39"/>
    <p:sldId id="333" r:id="rId40"/>
    <p:sldId id="334" r:id="rId41"/>
    <p:sldId id="335" r:id="rId42"/>
    <p:sldId id="360" r:id="rId43"/>
    <p:sldId id="361" r:id="rId44"/>
    <p:sldId id="362" r:id="rId45"/>
    <p:sldId id="363" r:id="rId46"/>
    <p:sldId id="358" r:id="rId47"/>
    <p:sldId id="336" r:id="rId48"/>
    <p:sldId id="337" r:id="rId49"/>
    <p:sldId id="338" r:id="rId50"/>
    <p:sldId id="339" r:id="rId51"/>
    <p:sldId id="404" r:id="rId52"/>
    <p:sldId id="340" r:id="rId53"/>
    <p:sldId id="341" r:id="rId54"/>
    <p:sldId id="344" r:id="rId55"/>
    <p:sldId id="425" r:id="rId56"/>
    <p:sldId id="426" r:id="rId57"/>
    <p:sldId id="427" r:id="rId58"/>
    <p:sldId id="388" r:id="rId59"/>
    <p:sldId id="389" r:id="rId60"/>
    <p:sldId id="408" r:id="rId61"/>
    <p:sldId id="409" r:id="rId62"/>
    <p:sldId id="410" r:id="rId63"/>
    <p:sldId id="411" r:id="rId64"/>
    <p:sldId id="412" r:id="rId65"/>
    <p:sldId id="345" r:id="rId66"/>
    <p:sldId id="346" r:id="rId67"/>
    <p:sldId id="380" r:id="rId68"/>
    <p:sldId id="381" r:id="rId69"/>
    <p:sldId id="347" r:id="rId70"/>
    <p:sldId id="390" r:id="rId71"/>
    <p:sldId id="348" r:id="rId72"/>
    <p:sldId id="349" r:id="rId73"/>
    <p:sldId id="400" r:id="rId74"/>
    <p:sldId id="401" r:id="rId75"/>
    <p:sldId id="402" r:id="rId76"/>
    <p:sldId id="428" r:id="rId77"/>
    <p:sldId id="396" r:id="rId78"/>
    <p:sldId id="397" r:id="rId79"/>
    <p:sldId id="398" r:id="rId80"/>
    <p:sldId id="399" r:id="rId81"/>
    <p:sldId id="378" r:id="rId82"/>
    <p:sldId id="379" r:id="rId83"/>
    <p:sldId id="350" r:id="rId84"/>
    <p:sldId id="417" r:id="rId85"/>
    <p:sldId id="377" r:id="rId86"/>
    <p:sldId id="351" r:id="rId87"/>
    <p:sldId id="419" r:id="rId88"/>
    <p:sldId id="352" r:id="rId89"/>
    <p:sldId id="354" r:id="rId90"/>
    <p:sldId id="418" r:id="rId91"/>
    <p:sldId id="416" r:id="rId9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p:scale>
          <a:sx n="94" d="100"/>
          <a:sy n="94" d="100"/>
        </p:scale>
        <p:origin x="-1290" y="210"/>
      </p:cViewPr>
      <p:guideLst>
        <p:guide orient="horz" pos="2160"/>
        <p:guide pos="2880"/>
      </p:guideLst>
    </p:cSldViewPr>
  </p:slideViewPr>
  <p:notesTextViewPr>
    <p:cViewPr>
      <p:scale>
        <a:sx n="1" d="1"/>
        <a:sy n="1" d="1"/>
      </p:scale>
      <p:origin x="0" y="0"/>
    </p:cViewPr>
  </p:notesTextViewPr>
  <p:sorterViewPr>
    <p:cViewPr>
      <p:scale>
        <a:sx n="100" d="100"/>
        <a:sy n="100" d="100"/>
      </p:scale>
      <p:origin x="0" y="510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BCBE3-C98F-4970-86CF-09420C7F04D2}" type="datetimeFigureOut">
              <a:rPr lang="pt-BR" smtClean="0"/>
              <a:pPr/>
              <a:t>07/10/2019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F43C6-DD65-4125-A8A0-6468DBE154C8}" type="slidenum">
              <a:rPr lang="pt-BR" smtClean="0"/>
              <a:pPr/>
              <a:t>‹nº›</a:t>
            </a:fld>
            <a:endParaRPr lang="pt-BR"/>
          </a:p>
        </p:txBody>
      </p:sp>
    </p:spTree>
    <p:extLst>
      <p:ext uri="{BB962C8B-B14F-4D97-AF65-F5344CB8AC3E}">
        <p14:creationId xmlns="" xmlns:p14="http://schemas.microsoft.com/office/powerpoint/2010/main" val="405442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7905770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206895199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248220473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064896" cy="720080"/>
          </a:xfrm>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319049776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363240705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87015112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126891376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222188606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43080717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294541719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275705690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6579F-ECEC-4B18-A4E3-58FBA99AE2F5}" type="datetimeFigureOut">
              <a:rPr lang="pt-BR" smtClean="0">
                <a:solidFill>
                  <a:prstClr val="black">
                    <a:tint val="75000"/>
                  </a:prstClr>
                </a:solidFill>
              </a:rPr>
              <a:pPr/>
              <a:t>07/10/2019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2E6A-3093-4613-B440-68DA4E568346}" type="slidenum">
              <a:rPr lang="pt-BR" smtClean="0">
                <a:solidFill>
                  <a:prstClr val="black">
                    <a:tint val="75000"/>
                  </a:prstClr>
                </a:solidFill>
              </a:rPr>
              <a:pPr/>
              <a:t>‹nº›</a:t>
            </a:fld>
            <a:endParaRPr lang="pt-BR">
              <a:solidFill>
                <a:prstClr val="black">
                  <a:tint val="75000"/>
                </a:prstClr>
              </a:solidFill>
            </a:endParaRPr>
          </a:p>
        </p:txBody>
      </p:sp>
      <p:sp>
        <p:nvSpPr>
          <p:cNvPr id="13" name="Espaço Reservado para Data 3"/>
          <p:cNvSpPr txBox="1">
            <a:spLocks/>
          </p:cNvSpPr>
          <p:nvPr userDrawn="1"/>
        </p:nvSpPr>
        <p:spPr>
          <a:xfrm>
            <a:off x="457200" y="6356350"/>
            <a:ext cx="2133600" cy="365125"/>
          </a:xfrm>
          <a:prstGeom prst="rect">
            <a:avLst/>
          </a:prstGeom>
        </p:spPr>
        <p:txBody>
          <a:bodyPr/>
          <a:lstStyle/>
          <a:p>
            <a:pPr>
              <a:defRPr/>
            </a:pPr>
            <a:fld id="{6D26579F-ECEC-4B18-A4E3-58FBA99AE2F5}" type="datetimeFigureOut">
              <a:rPr lang="pt-BR" smtClean="0">
                <a:solidFill>
                  <a:prstClr val="black"/>
                </a:solidFill>
              </a:rPr>
              <a:pPr>
                <a:defRPr/>
              </a:pPr>
              <a:t>07/10/2019</a:t>
            </a:fld>
            <a:endParaRPr lang="pt-BR">
              <a:solidFill>
                <a:prstClr val="black"/>
              </a:solidFill>
            </a:endParaRPr>
          </a:p>
        </p:txBody>
      </p:sp>
      <p:sp>
        <p:nvSpPr>
          <p:cNvPr id="14" name="Espaço Reservado para Número de Slide 5"/>
          <p:cNvSpPr txBox="1">
            <a:spLocks/>
          </p:cNvSpPr>
          <p:nvPr userDrawn="1"/>
        </p:nvSpPr>
        <p:spPr>
          <a:xfrm>
            <a:off x="6553200" y="6356350"/>
            <a:ext cx="2133600" cy="365125"/>
          </a:xfrm>
          <a:prstGeom prst="rect">
            <a:avLst/>
          </a:prstGeom>
        </p:spPr>
        <p:txBody>
          <a:bodyPr/>
          <a:lstStyle/>
          <a:p>
            <a:pPr>
              <a:defRPr/>
            </a:pPr>
            <a:fld id="{944F2E6A-3093-4613-B440-68DA4E568346}" type="slidenum">
              <a:rPr lang="pt-BR" smtClean="0">
                <a:solidFill>
                  <a:prstClr val="black"/>
                </a:solidFill>
              </a:rPr>
              <a:pPr>
                <a:defRPr/>
              </a:pPr>
              <a:t>‹nº›</a:t>
            </a:fld>
            <a:endParaRPr lang="pt-BR">
              <a:solidFill>
                <a:prstClr val="black"/>
              </a:solidFill>
            </a:endParaRPr>
          </a:p>
        </p:txBody>
      </p:sp>
      <p:pic>
        <p:nvPicPr>
          <p:cNvPr id="15" name="Imagem 14"/>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7785"/>
            <a:ext cx="9144000" cy="828927"/>
          </a:xfrm>
          <a:prstGeom prst="rect">
            <a:avLst/>
          </a:prstGeom>
        </p:spPr>
      </p:pic>
      <p:sp>
        <p:nvSpPr>
          <p:cNvPr id="17" name="Retângulo 16"/>
          <p:cNvSpPr/>
          <p:nvPr userDrawn="1"/>
        </p:nvSpPr>
        <p:spPr>
          <a:xfrm>
            <a:off x="0" y="6021288"/>
            <a:ext cx="9144000" cy="836712"/>
          </a:xfrm>
          <a:prstGeom prst="rect">
            <a:avLst/>
          </a:prstGeom>
          <a:solidFill>
            <a:srgbClr val="1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18" name="Imagem 17"/>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971600" y="6159653"/>
            <a:ext cx="3346872" cy="559982"/>
          </a:xfrm>
          <a:prstGeom prst="rect">
            <a:avLst/>
          </a:prstGeom>
        </p:spPr>
      </p:pic>
      <p:pic>
        <p:nvPicPr>
          <p:cNvPr id="19" name="Imagem 18"/>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6012160" y="6306921"/>
            <a:ext cx="1944216" cy="265446"/>
          </a:xfrm>
          <a:prstGeom prst="rect">
            <a:avLst/>
          </a:prstGeom>
        </p:spPr>
      </p:pic>
      <p:sp>
        <p:nvSpPr>
          <p:cNvPr id="2" name="Espaço Reservado para Título 1"/>
          <p:cNvSpPr>
            <a:spLocks noGrp="1"/>
          </p:cNvSpPr>
          <p:nvPr>
            <p:ph type="title"/>
          </p:nvPr>
        </p:nvSpPr>
        <p:spPr>
          <a:xfrm>
            <a:off x="457200" y="274638"/>
            <a:ext cx="8507288" cy="562074"/>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Tree>
    <p:extLst>
      <p:ext uri="{BB962C8B-B14F-4D97-AF65-F5344CB8AC3E}">
        <p14:creationId xmlns="" xmlns:p14="http://schemas.microsoft.com/office/powerpoint/2010/main" val="2972112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b2bpay.co/pt/moedas-conversibilidade-ple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prendendoaexportar.gov.br/index.php/planejando-a-exportacao/2-uncategorised/380-carta-de-credito-sexta-etap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mdic.gov.br/index.php/micro-e-pequenas-empresa/drei/drei-bn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lanalto.gov.br/ccivil_03/_Ato2007-2010/2010/Lei/L12349.htm" TargetMode="External"/><Relationship Id="rId2" Type="http://schemas.openxmlformats.org/officeDocument/2006/relationships/hyperlink" Target="http://www.planalto.gov.br/ccivil_03/Leis/L8248.ht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itamaraty.gov.br/pt-BR/representacoes-diplomaticas-estrangeiras-no-brasil/18166-embaixada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4.bcb.gov.br/pec/taxas/port/ptaxnpesq.asp?frame=1"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receita.economia.gov.br/orientacao/aduaneira/manuais/despacho-de-importacao/topicos-1"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www.dnpm.gov.br/" TargetMode="External"/><Relationship Id="rId13" Type="http://schemas.openxmlformats.org/officeDocument/2006/relationships/hyperlink" Target="http://www.inmetro.gov.br/" TargetMode="External"/><Relationship Id="rId3" Type="http://schemas.openxmlformats.org/officeDocument/2006/relationships/hyperlink" Target="http://portal.anvisa.gov.br/" TargetMode="External"/><Relationship Id="rId7" Type="http://schemas.openxmlformats.org/officeDocument/2006/relationships/hyperlink" Target="http://www.pf.gov.br/" TargetMode="External"/><Relationship Id="rId12" Type="http://schemas.openxmlformats.org/officeDocument/2006/relationships/hyperlink" Target="http://www.ebc.com.br/empresa-brasileira-de-correios-e-telegrafos" TargetMode="External"/><Relationship Id="rId2" Type="http://schemas.openxmlformats.org/officeDocument/2006/relationships/hyperlink" Target="http://www.aneel.gov.br/" TargetMode="External"/><Relationship Id="rId16" Type="http://schemas.openxmlformats.org/officeDocument/2006/relationships/hyperlink" Target="http://site.suframa.gov.br/" TargetMode="External"/><Relationship Id="rId1" Type="http://schemas.openxmlformats.org/officeDocument/2006/relationships/slideLayout" Target="../slideLayouts/slideLayout2.xml"/><Relationship Id="rId6" Type="http://schemas.openxmlformats.org/officeDocument/2006/relationships/hyperlink" Target="http://enciclopediaaduaneira.com.br/decex-haroldo-gueiros/" TargetMode="External"/><Relationship Id="rId11" Type="http://schemas.openxmlformats.org/officeDocument/2006/relationships/hyperlink" Target="http://cnpq.br/?" TargetMode="External"/><Relationship Id="rId5" Type="http://schemas.openxmlformats.org/officeDocument/2006/relationships/hyperlink" Target="http://www.eb.mil.br/" TargetMode="External"/><Relationship Id="rId15" Type="http://schemas.openxmlformats.org/officeDocument/2006/relationships/hyperlink" Target="http://www.mctic.gov.br/mctic/opencms/index.html" TargetMode="External"/><Relationship Id="rId10" Type="http://schemas.openxmlformats.org/officeDocument/2006/relationships/hyperlink" Target="http://www.anp.gov.br/wwwanp/" TargetMode="External"/><Relationship Id="rId4" Type="http://schemas.openxmlformats.org/officeDocument/2006/relationships/hyperlink" Target="https://www.ancine.gov.br/" TargetMode="External"/><Relationship Id="rId9" Type="http://schemas.openxmlformats.org/officeDocument/2006/relationships/hyperlink" Target="http://www.ibama.gov.br/" TargetMode="External"/><Relationship Id="rId14" Type="http://schemas.openxmlformats.org/officeDocument/2006/relationships/hyperlink" Target="http://www.agricultura.gov.br/"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mdic.gov.br/images/REPOSITORIO/scs/decin/Siscoserv/12aEdicaoManualModuloAquisi&#231;&#227;o_final.pd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4.bcb.gov.br/pec/taxas/port/ptaxnpesq.asp?frame=1"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8" y="0"/>
            <a:ext cx="9145076" cy="6858000"/>
          </a:xfrm>
          <a:prstGeom prst="rect">
            <a:avLst/>
          </a:prstGeom>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03648" y="1268759"/>
            <a:ext cx="6746662" cy="3627531"/>
          </a:xfrm>
          <a:prstGeom prst="rect">
            <a:avLst/>
          </a:prstGeom>
        </p:spPr>
      </p:pic>
      <p:sp>
        <p:nvSpPr>
          <p:cNvPr id="6" name="CaixaDeTexto 5"/>
          <p:cNvSpPr txBox="1"/>
          <p:nvPr/>
        </p:nvSpPr>
        <p:spPr>
          <a:xfrm>
            <a:off x="1748835" y="2421125"/>
            <a:ext cx="5764733" cy="2431435"/>
          </a:xfrm>
          <a:prstGeom prst="rect">
            <a:avLst/>
          </a:prstGeom>
          <a:noFill/>
          <a:ln>
            <a:noFill/>
          </a:ln>
        </p:spPr>
        <p:txBody>
          <a:bodyPr wrap="square" rtlCol="0">
            <a:spAutoFit/>
          </a:bodyPr>
          <a:lstStyle/>
          <a:p>
            <a:pPr algn="ctr"/>
            <a:r>
              <a:rPr lang="pt-BR" sz="4000" b="1" dirty="0" smtClean="0">
                <a:solidFill>
                  <a:prstClr val="black"/>
                </a:solidFill>
              </a:rPr>
              <a:t>Licitações Internacionais</a:t>
            </a:r>
          </a:p>
          <a:p>
            <a:pPr algn="ctr"/>
            <a:endParaRPr lang="pt-BR" sz="3600" dirty="0" smtClean="0">
              <a:solidFill>
                <a:prstClr val="black"/>
              </a:solidFill>
            </a:endParaRPr>
          </a:p>
          <a:p>
            <a:pPr algn="ctr"/>
            <a:r>
              <a:rPr lang="pt-BR" sz="2800" b="1" dirty="0" smtClean="0"/>
              <a:t>Conceitos, </a:t>
            </a:r>
            <a:r>
              <a:rPr lang="pt-BR" sz="2800" b="1" dirty="0"/>
              <a:t>Modelagem e Execução</a:t>
            </a:r>
          </a:p>
          <a:p>
            <a:pPr algn="ctr"/>
            <a:endParaRPr lang="pt-BR" sz="4800" b="1" dirty="0" smtClean="0">
              <a:solidFill>
                <a:prstClr val="black"/>
              </a:solidFill>
            </a:endParaRPr>
          </a:p>
        </p:txBody>
      </p:sp>
      <p:sp>
        <p:nvSpPr>
          <p:cNvPr id="7" name="CaixaDeTexto 6"/>
          <p:cNvSpPr txBox="1"/>
          <p:nvPr/>
        </p:nvSpPr>
        <p:spPr>
          <a:xfrm>
            <a:off x="2411760" y="4695527"/>
            <a:ext cx="4608512" cy="461665"/>
          </a:xfrm>
          <a:prstGeom prst="rect">
            <a:avLst/>
          </a:prstGeom>
          <a:noFill/>
          <a:ln>
            <a:noFill/>
          </a:ln>
        </p:spPr>
        <p:txBody>
          <a:bodyPr wrap="square" rtlCol="0">
            <a:spAutoFit/>
          </a:bodyPr>
          <a:lstStyle/>
          <a:p>
            <a:pPr algn="ctr"/>
            <a:r>
              <a:rPr lang="pt-BR" sz="2400" dirty="0" smtClean="0">
                <a:solidFill>
                  <a:prstClr val="white"/>
                </a:solidFill>
              </a:rPr>
              <a:t>08 outubro 2019</a:t>
            </a:r>
            <a:endParaRPr lang="pt-BR" sz="2400" dirty="0">
              <a:solidFill>
                <a:prstClr val="white"/>
              </a:solidFill>
            </a:endParaRPr>
          </a:p>
        </p:txBody>
      </p:sp>
    </p:spTree>
    <p:extLst>
      <p:ext uri="{BB962C8B-B14F-4D97-AF65-F5344CB8AC3E}">
        <p14:creationId xmlns="" xmlns:p14="http://schemas.microsoft.com/office/powerpoint/2010/main" val="305434740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801314"/>
          </a:xfrm>
          <a:prstGeom prst="rect">
            <a:avLst/>
          </a:prstGeom>
        </p:spPr>
        <p:txBody>
          <a:bodyPr wrap="square">
            <a:spAutoFit/>
          </a:bodyPr>
          <a:lstStyle/>
          <a:p>
            <a:pPr algn="just"/>
            <a:r>
              <a:rPr lang="pt-BR" b="1" dirty="0" smtClean="0"/>
              <a:t>O que diz a Lei 8.666/93</a:t>
            </a:r>
          </a:p>
          <a:p>
            <a:pPr algn="just"/>
            <a:endParaRPr lang="pt-BR" sz="1600" dirty="0" smtClean="0"/>
          </a:p>
          <a:p>
            <a:pPr algn="just"/>
            <a:r>
              <a:rPr lang="pt-BR" sz="1600" dirty="0" smtClean="0"/>
              <a:t> 4</a:t>
            </a:r>
            <a:r>
              <a:rPr lang="pt-BR" sz="1600" u="sng" baseline="30000" dirty="0" smtClean="0"/>
              <a:t>o</a:t>
            </a:r>
            <a:r>
              <a:rPr lang="pt-BR" sz="1600" dirty="0" smtClean="0"/>
              <a:t>  Para fins de </a:t>
            </a:r>
            <a:r>
              <a:rPr lang="pt-BR" sz="1600" b="1" dirty="0" smtClean="0"/>
              <a:t>julgamento</a:t>
            </a:r>
            <a:r>
              <a:rPr lang="pt-BR" sz="1600" dirty="0" smtClean="0"/>
              <a:t> da licitação, as propostas apresentadas por licitantes estrangeiros serão acrescidas dos </a:t>
            </a:r>
            <a:r>
              <a:rPr lang="pt-BR" sz="1600" b="1" dirty="0" smtClean="0"/>
              <a:t>gravames </a:t>
            </a:r>
            <a:r>
              <a:rPr lang="pt-BR" sz="1600" b="1" dirty="0" err="1" smtClean="0"/>
              <a:t>conseqüentes</a:t>
            </a:r>
            <a:r>
              <a:rPr lang="pt-BR" sz="1600" b="1" dirty="0" smtClean="0"/>
              <a:t> dos mesmos tributos </a:t>
            </a:r>
            <a:r>
              <a:rPr lang="pt-BR" sz="1600" dirty="0" smtClean="0"/>
              <a:t>que oneram exclusivamente os licitantes brasileiros quanto à </a:t>
            </a:r>
            <a:r>
              <a:rPr lang="pt-BR" sz="1600" b="1" dirty="0" smtClean="0"/>
              <a:t>operação final de venda</a:t>
            </a:r>
            <a:r>
              <a:rPr lang="pt-BR" sz="1600" dirty="0" smtClean="0"/>
              <a:t>.</a:t>
            </a:r>
          </a:p>
          <a:p>
            <a:pPr algn="just"/>
            <a:endParaRPr lang="pt-BR" sz="1600" dirty="0" smtClean="0"/>
          </a:p>
          <a:p>
            <a:pPr algn="just"/>
            <a:r>
              <a:rPr lang="pt-BR" sz="1600" dirty="0" smtClean="0"/>
              <a:t>§ 5</a:t>
            </a:r>
            <a:r>
              <a:rPr lang="pt-BR" sz="1600" u="sng" baseline="30000" dirty="0" smtClean="0"/>
              <a:t>o</a:t>
            </a:r>
            <a:r>
              <a:rPr lang="pt-BR" sz="1600" dirty="0" smtClean="0"/>
              <a:t>  Para a realização de obras, prestação de serviços ou aquisição de bens com </a:t>
            </a:r>
            <a:r>
              <a:rPr lang="pt-BR" sz="1600" b="1" dirty="0" smtClean="0"/>
              <a:t>recursos provenientes de financiamento ou doação oriundos de agência oficial de cooperação estrangeira ou organismo financeiro multilateral </a:t>
            </a:r>
            <a:r>
              <a:rPr lang="pt-BR" sz="1600" dirty="0" smtClean="0"/>
              <a:t>de que o Brasil seja parte, </a:t>
            </a:r>
            <a:r>
              <a:rPr lang="pt-BR" sz="1600" b="1" dirty="0" smtClean="0"/>
              <a:t>poderão ser admitidas</a:t>
            </a:r>
            <a:r>
              <a:rPr lang="pt-BR" sz="1600" dirty="0" smtClean="0"/>
              <a:t>, na respectiva licitação, as condições decorrentes de acordos, protocolos, convenções ou tratados internacionais aprovados pelo Congresso Nacional, bem como as </a:t>
            </a:r>
            <a:r>
              <a:rPr lang="pt-BR" sz="1600" b="1" dirty="0" smtClean="0"/>
              <a:t>normas e procedimentos daquelas entidades</a:t>
            </a:r>
            <a:r>
              <a:rPr lang="pt-BR" sz="1600" dirty="0" smtClean="0"/>
              <a:t>, inclusive quanto ao critério de seleção da proposta mais vantajosa para a administração, o qual poderá contemplar, além do preço, outros fatores de avaliação, desde que por elas exigidos para a obtenção do financiamento ou da doação, e que também não conflitem com o princípio do julgamento objetivo e sejam objeto de despacho motivado do órgão executor do contrato, despacho esse ratificado pela autoridade imediatamente superior.   </a:t>
            </a:r>
          </a:p>
          <a:p>
            <a:pPr algn="just"/>
            <a:endParaRPr lang="pt-BR" sz="1600" dirty="0" smtClean="0"/>
          </a:p>
          <a:p>
            <a:pPr algn="just"/>
            <a:r>
              <a:rPr lang="pt-BR" sz="1600" dirty="0" smtClean="0"/>
              <a:t>§ 6</a:t>
            </a:r>
            <a:r>
              <a:rPr lang="pt-BR" sz="1600" u="sng" baseline="30000" dirty="0" smtClean="0"/>
              <a:t>o</a:t>
            </a:r>
            <a:r>
              <a:rPr lang="pt-BR" sz="1600" dirty="0" smtClean="0"/>
              <a:t>  As cotações de todos os licitantes serão para entrega no </a:t>
            </a:r>
            <a:r>
              <a:rPr lang="pt-BR" sz="1600" b="1" dirty="0" smtClean="0"/>
              <a:t>mesmo local de destino</a:t>
            </a:r>
            <a:r>
              <a:rPr lang="pt-BR" sz="1600" dirty="0" smtClean="0"/>
              <a:t>.</a:t>
            </a:r>
          </a:p>
          <a:p>
            <a:pPr algn="just"/>
            <a:r>
              <a:rPr lang="pt-BR" sz="1600" dirty="0" smtClean="0"/>
              <a:t>   </a:t>
            </a: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50437369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308872"/>
          </a:xfrm>
          <a:prstGeom prst="rect">
            <a:avLst/>
          </a:prstGeom>
        </p:spPr>
        <p:txBody>
          <a:bodyPr wrap="square">
            <a:spAutoFit/>
          </a:bodyPr>
          <a:lstStyle/>
          <a:p>
            <a:pPr algn="just"/>
            <a:r>
              <a:rPr lang="pt-BR" b="1" dirty="0" smtClean="0"/>
              <a:t>O que diz a Lei 8.666/93</a:t>
            </a:r>
          </a:p>
          <a:p>
            <a:pPr algn="just"/>
            <a:endParaRPr lang="pt-BR" sz="1600" dirty="0" smtClean="0"/>
          </a:p>
          <a:p>
            <a:pPr algn="just"/>
            <a:r>
              <a:rPr lang="pt-BR" sz="1600" dirty="0" smtClean="0"/>
              <a:t>Art</a:t>
            </a:r>
            <a:r>
              <a:rPr lang="pt-BR" sz="1600" dirty="0"/>
              <a:t>. 55.  São cláusulas necessárias em todo contrato as que estabeleçam:</a:t>
            </a:r>
          </a:p>
          <a:p>
            <a:pPr algn="just"/>
            <a:r>
              <a:rPr lang="pt-BR" sz="1600" dirty="0"/>
              <a:t>	(...) </a:t>
            </a:r>
          </a:p>
          <a:p>
            <a:pPr lvl="2" algn="just"/>
            <a:r>
              <a:rPr lang="pt-BR" sz="1600" dirty="0"/>
              <a:t>X - as </a:t>
            </a:r>
            <a:r>
              <a:rPr lang="pt-BR" sz="1600" b="1" dirty="0"/>
              <a:t>condições de importação</a:t>
            </a:r>
            <a:r>
              <a:rPr lang="pt-BR" sz="1600" dirty="0"/>
              <a:t>, a data e a taxa de câmbio para conversão, </a:t>
            </a:r>
            <a:r>
              <a:rPr lang="pt-BR" sz="1600" dirty="0" smtClean="0"/>
              <a:t>quando </a:t>
            </a:r>
            <a:r>
              <a:rPr lang="pt-BR" sz="1600" dirty="0"/>
              <a:t>for o caso;</a:t>
            </a:r>
          </a:p>
          <a:p>
            <a:pPr lvl="2" algn="just"/>
            <a:r>
              <a:rPr lang="pt-BR" sz="1600" dirty="0"/>
              <a:t>(...)</a:t>
            </a:r>
          </a:p>
          <a:p>
            <a:pPr lvl="2" algn="just"/>
            <a:r>
              <a:rPr lang="pt-BR" sz="1600" dirty="0"/>
              <a:t>§ 2</a:t>
            </a:r>
            <a:r>
              <a:rPr lang="pt-BR" sz="1600" u="sng" baseline="30000" dirty="0"/>
              <a:t>o</a:t>
            </a:r>
            <a:r>
              <a:rPr lang="pt-BR" sz="1600" dirty="0"/>
              <a:t>  Nos </a:t>
            </a:r>
            <a:r>
              <a:rPr lang="pt-BR" sz="1600" b="1" dirty="0"/>
              <a:t>contratos celebrados </a:t>
            </a:r>
            <a:r>
              <a:rPr lang="pt-BR" sz="1600" dirty="0"/>
              <a:t>pela Administração Pública com pessoas físicas ou jurídicas, </a:t>
            </a:r>
            <a:r>
              <a:rPr lang="pt-BR" sz="1600" b="1" dirty="0"/>
              <a:t>inclusive aquelas domiciliadas no estrangeiro</a:t>
            </a:r>
            <a:r>
              <a:rPr lang="pt-BR" sz="1600" dirty="0"/>
              <a:t>, deverá constar necessariamente cláusula que declare </a:t>
            </a:r>
            <a:r>
              <a:rPr lang="pt-BR" sz="1600" b="1" dirty="0"/>
              <a:t>competente o foro da sede da Administração </a:t>
            </a:r>
            <a:r>
              <a:rPr lang="pt-BR" sz="1600" dirty="0"/>
              <a:t>para dirimir qualquer questão contratual, salvo o disposto no § 6</a:t>
            </a:r>
            <a:r>
              <a:rPr lang="pt-BR" sz="1600" u="sng" baseline="30000" dirty="0"/>
              <a:t>o</a:t>
            </a:r>
            <a:r>
              <a:rPr lang="pt-BR" sz="1600" dirty="0"/>
              <a:t> do art. 32 desta </a:t>
            </a:r>
            <a:r>
              <a:rPr lang="pt-BR" sz="1600" dirty="0" smtClean="0"/>
              <a:t>Lei.</a:t>
            </a:r>
          </a:p>
          <a:p>
            <a:pPr lvl="2" algn="just"/>
            <a:endParaRPr lang="pt-BR" sz="1600" dirty="0" smtClean="0"/>
          </a:p>
          <a:p>
            <a:pPr marL="0" lvl="2" algn="just"/>
            <a:r>
              <a:rPr lang="pt-BR" sz="1600" dirty="0" smtClean="0"/>
              <a:t>Art. 123.  Em suas licitações e contratações administrativas, as </a:t>
            </a:r>
            <a:r>
              <a:rPr lang="pt-BR" sz="1600" b="1" dirty="0" smtClean="0"/>
              <a:t>repartições sediadas no exterior observarão as peculiaridades locais</a:t>
            </a:r>
            <a:r>
              <a:rPr lang="pt-BR" sz="1600" dirty="0" smtClean="0"/>
              <a:t> e os princípios básicos desta Lei, na forma de regulamentação específica.</a:t>
            </a:r>
          </a:p>
          <a:p>
            <a:pPr lvl="2" algn="just"/>
            <a:endParaRPr lang="pt-BR" sz="1600" dirty="0"/>
          </a:p>
          <a:p>
            <a:pPr lvl="2" algn="just"/>
            <a:r>
              <a:rPr lang="pt-BR" sz="1600" dirty="0" smtClean="0"/>
              <a:t>.</a:t>
            </a: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50437369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308872"/>
          </a:xfrm>
          <a:prstGeom prst="rect">
            <a:avLst/>
          </a:prstGeom>
        </p:spPr>
        <p:txBody>
          <a:bodyPr wrap="square">
            <a:spAutoFit/>
          </a:bodyPr>
          <a:lstStyle/>
          <a:p>
            <a:pPr algn="just"/>
            <a:r>
              <a:rPr lang="pt-BR" b="1" dirty="0" smtClean="0"/>
              <a:t>O que diz a Lei 8.666/93</a:t>
            </a:r>
          </a:p>
          <a:p>
            <a:pPr algn="just"/>
            <a:endParaRPr lang="pt-BR" sz="1600" dirty="0" smtClean="0"/>
          </a:p>
          <a:p>
            <a:pPr algn="just"/>
            <a:r>
              <a:rPr lang="pt-BR" sz="1600" dirty="0" smtClean="0"/>
              <a:t>Art</a:t>
            </a:r>
            <a:r>
              <a:rPr lang="pt-BR" sz="1600" dirty="0"/>
              <a:t>. 55.  São cláusulas necessárias em todo contrato as que estabeleçam:</a:t>
            </a:r>
          </a:p>
          <a:p>
            <a:pPr algn="just"/>
            <a:r>
              <a:rPr lang="pt-BR" sz="1600" dirty="0"/>
              <a:t>	(...) </a:t>
            </a:r>
          </a:p>
          <a:p>
            <a:pPr lvl="2" algn="just"/>
            <a:r>
              <a:rPr lang="pt-BR" sz="1600" dirty="0"/>
              <a:t>X - as </a:t>
            </a:r>
            <a:r>
              <a:rPr lang="pt-BR" sz="1600" b="1" dirty="0"/>
              <a:t>condições de importação</a:t>
            </a:r>
            <a:r>
              <a:rPr lang="pt-BR" sz="1600" dirty="0"/>
              <a:t>, a data e a taxa de câmbio para conversão, </a:t>
            </a:r>
            <a:r>
              <a:rPr lang="pt-BR" sz="1600" dirty="0" smtClean="0"/>
              <a:t>quando </a:t>
            </a:r>
            <a:r>
              <a:rPr lang="pt-BR" sz="1600" dirty="0"/>
              <a:t>for o caso;</a:t>
            </a:r>
          </a:p>
          <a:p>
            <a:pPr lvl="2" algn="just"/>
            <a:r>
              <a:rPr lang="pt-BR" sz="1600" dirty="0"/>
              <a:t>(...)</a:t>
            </a:r>
          </a:p>
          <a:p>
            <a:pPr lvl="2" algn="just"/>
            <a:r>
              <a:rPr lang="pt-BR" sz="1600" dirty="0"/>
              <a:t>§ 2</a:t>
            </a:r>
            <a:r>
              <a:rPr lang="pt-BR" sz="1600" u="sng" baseline="30000" dirty="0"/>
              <a:t>o</a:t>
            </a:r>
            <a:r>
              <a:rPr lang="pt-BR" sz="1600" dirty="0"/>
              <a:t>  Nos </a:t>
            </a:r>
            <a:r>
              <a:rPr lang="pt-BR" sz="1600" b="1" dirty="0"/>
              <a:t>contratos celebrados </a:t>
            </a:r>
            <a:r>
              <a:rPr lang="pt-BR" sz="1600" dirty="0"/>
              <a:t>pela Administração Pública com pessoas físicas ou jurídicas, </a:t>
            </a:r>
            <a:r>
              <a:rPr lang="pt-BR" sz="1600" b="1" dirty="0"/>
              <a:t>inclusive aquelas domiciliadas no estrangeiro</a:t>
            </a:r>
            <a:r>
              <a:rPr lang="pt-BR" sz="1600" dirty="0"/>
              <a:t>, deverá constar necessariamente cláusula que declare </a:t>
            </a:r>
            <a:r>
              <a:rPr lang="pt-BR" sz="1600" b="1" dirty="0"/>
              <a:t>competente o foro da sede da Administração </a:t>
            </a:r>
            <a:r>
              <a:rPr lang="pt-BR" sz="1600" dirty="0"/>
              <a:t>para dirimir qualquer questão contratual, salvo o disposto no § 6</a:t>
            </a:r>
            <a:r>
              <a:rPr lang="pt-BR" sz="1600" u="sng" baseline="30000" dirty="0"/>
              <a:t>o</a:t>
            </a:r>
            <a:r>
              <a:rPr lang="pt-BR" sz="1600" dirty="0"/>
              <a:t> do art. 32 desta </a:t>
            </a:r>
            <a:r>
              <a:rPr lang="pt-BR" sz="1600" dirty="0" smtClean="0"/>
              <a:t>Lei.</a:t>
            </a:r>
          </a:p>
          <a:p>
            <a:pPr lvl="2" algn="just"/>
            <a:endParaRPr lang="pt-BR" sz="1600" dirty="0" smtClean="0"/>
          </a:p>
          <a:p>
            <a:pPr marL="0" lvl="2" algn="just"/>
            <a:r>
              <a:rPr lang="pt-BR" sz="1600" dirty="0" smtClean="0"/>
              <a:t>Art. 123.  Em suas licitações e contratações administrativas, as </a:t>
            </a:r>
            <a:r>
              <a:rPr lang="pt-BR" sz="1600" b="1" dirty="0" smtClean="0"/>
              <a:t>repartições sediadas no exterior observarão as peculiaridades locais</a:t>
            </a:r>
            <a:r>
              <a:rPr lang="pt-BR" sz="1600" dirty="0" smtClean="0"/>
              <a:t> e os princípios básicos desta Lei, na forma de regulamentação específica.</a:t>
            </a:r>
          </a:p>
          <a:p>
            <a:pPr lvl="2" algn="just"/>
            <a:endParaRPr lang="pt-BR" sz="1600" dirty="0"/>
          </a:p>
          <a:p>
            <a:pPr lvl="2" algn="just"/>
            <a:r>
              <a:rPr lang="pt-BR" sz="1600" dirty="0" smtClean="0"/>
              <a:t>.</a:t>
            </a: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50437369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832092"/>
          </a:xfrm>
          <a:prstGeom prst="rect">
            <a:avLst/>
          </a:prstGeom>
        </p:spPr>
        <p:txBody>
          <a:bodyPr wrap="square">
            <a:spAutoFit/>
          </a:bodyPr>
          <a:lstStyle/>
          <a:p>
            <a:pPr algn="just"/>
            <a:r>
              <a:rPr lang="pt-BR" b="1" dirty="0" smtClean="0"/>
              <a:t>Conceituação</a:t>
            </a:r>
            <a:endParaRPr lang="pt-BR" b="1" dirty="0"/>
          </a:p>
          <a:p>
            <a:pPr marL="285750" indent="-285750" algn="just">
              <a:buFont typeface="Arial" pitchFamily="34" charset="0"/>
              <a:buChar char="•"/>
            </a:pPr>
            <a:endParaRPr lang="pt-BR" dirty="0"/>
          </a:p>
          <a:p>
            <a:pPr algn="just">
              <a:buFont typeface="Calibri" pitchFamily="34" charset="0"/>
              <a:buChar char="●"/>
            </a:pPr>
            <a:r>
              <a:rPr lang="pt-BR" sz="1600" dirty="0" smtClean="0"/>
              <a:t> Apesar de menções às licitações internacionais em pelo menos 23 dispositivos colocados em 10 artigos diferentes, a  </a:t>
            </a:r>
            <a:r>
              <a:rPr lang="pt-BR" sz="1600" dirty="0"/>
              <a:t>Lei </a:t>
            </a:r>
            <a:r>
              <a:rPr lang="pt-BR" sz="1600" dirty="0" smtClean="0"/>
              <a:t>8.666/93 </a:t>
            </a:r>
            <a:r>
              <a:rPr lang="pt-BR" sz="1600" dirty="0"/>
              <a:t>não define expressamente o que é uma licitação </a:t>
            </a:r>
            <a:r>
              <a:rPr lang="pt-BR" sz="1600" dirty="0" smtClean="0"/>
              <a:t>internacional.</a:t>
            </a:r>
            <a:endParaRPr lang="pt-BR" sz="1600" dirty="0"/>
          </a:p>
          <a:p>
            <a:pPr algn="just">
              <a:buFontTx/>
              <a:buChar char="-"/>
            </a:pPr>
            <a:endParaRPr lang="pt-BR" sz="1600" dirty="0"/>
          </a:p>
          <a:p>
            <a:pPr algn="just">
              <a:buFont typeface="Calibri" pitchFamily="34" charset="0"/>
              <a:buChar char="●"/>
            </a:pPr>
            <a:r>
              <a:rPr lang="pt-BR" sz="1600" dirty="0" smtClean="0"/>
              <a:t> Na </a:t>
            </a:r>
            <a:r>
              <a:rPr lang="pt-BR" sz="1600" dirty="0"/>
              <a:t>falta de uma conceituação formal, a doutrina se debate sobre o que seria uma licitação internacional:</a:t>
            </a:r>
            <a:endParaRPr lang="pt-BR" dirty="0"/>
          </a:p>
          <a:p>
            <a:pPr algn="just"/>
            <a:endParaRPr lang="pt-BR" sz="1600" dirty="0"/>
          </a:p>
          <a:p>
            <a:pPr lvl="1" algn="just"/>
            <a:r>
              <a:rPr lang="pt-BR" sz="1600" dirty="0" smtClean="0"/>
              <a:t>“</a:t>
            </a:r>
            <a:r>
              <a:rPr lang="pt-BR" sz="1600" dirty="0"/>
              <a:t>Licitação Internacional é aquela aberta à participação de empresas estrangeiras que não estejam em funcionamento no país” (MELLO, Celso </a:t>
            </a:r>
            <a:r>
              <a:rPr lang="pt-BR" sz="1600" dirty="0" smtClean="0"/>
              <a:t>Bandeira).</a:t>
            </a:r>
            <a:endParaRPr lang="pt-BR" sz="1600" dirty="0"/>
          </a:p>
          <a:p>
            <a:pPr lvl="1" algn="just"/>
            <a:endParaRPr lang="pt-BR" sz="1600" dirty="0"/>
          </a:p>
          <a:p>
            <a:pPr lvl="1" algn="just"/>
            <a:r>
              <a:rPr lang="pt-BR" sz="1600" dirty="0" smtClean="0"/>
              <a:t>“</a:t>
            </a:r>
            <a:r>
              <a:rPr lang="pt-BR" sz="1600" dirty="0"/>
              <a:t>Cumpre observar que é considerada licitação internacional aquela em que a Administração promove a sua divulgação no exterior, convocando empresas constituídas e regidas por leis de países estrangeiros para participar do certame. Lembramos que em uma licitação normal (que não seja internacional), para a aquisição pela Administração de determinados produtos, nada impede que empresas estrangeiras apresentem propostas. Isto não irá, no entanto, </a:t>
            </a:r>
            <a:r>
              <a:rPr lang="pt-BR" sz="1600" dirty="0" err="1"/>
              <a:t>transformá-Ia</a:t>
            </a:r>
            <a:r>
              <a:rPr lang="pt-BR" sz="1600" dirty="0"/>
              <a:t> em licitação internacional. Somente quando a divulgação do certame for feita no exterior, será ela considerada internacional”. (Furtado, Lucas Rocha).</a:t>
            </a:r>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73765455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4585871"/>
          </a:xfrm>
          <a:prstGeom prst="rect">
            <a:avLst/>
          </a:prstGeom>
        </p:spPr>
        <p:txBody>
          <a:bodyPr wrap="square">
            <a:spAutoFit/>
          </a:bodyPr>
          <a:lstStyle/>
          <a:p>
            <a:pPr marL="285750" indent="-285750" algn="just"/>
            <a:r>
              <a:rPr lang="pt-BR" b="1" dirty="0" smtClean="0"/>
              <a:t>Possíveis critérios determinantes de uma Licitação Internacional</a:t>
            </a:r>
            <a:endParaRPr lang="pt-BR" b="1" dirty="0"/>
          </a:p>
          <a:p>
            <a:pPr marL="285750" indent="-285750" algn="just">
              <a:buFont typeface="Arial" pitchFamily="34" charset="0"/>
              <a:buChar char="•"/>
            </a:pPr>
            <a:endParaRPr lang="pt-BR" dirty="0"/>
          </a:p>
          <a:p>
            <a:pPr algn="just">
              <a:buFont typeface="Calibri" pitchFamily="34" charset="0"/>
              <a:buChar char="●"/>
            </a:pPr>
            <a:r>
              <a:rPr lang="pt-BR" sz="1600" dirty="0" smtClean="0"/>
              <a:t> Realização </a:t>
            </a:r>
            <a:r>
              <a:rPr lang="pt-BR" sz="1600" dirty="0"/>
              <a:t>no exterior: a lei não exige que o certame seja realizado no </a:t>
            </a:r>
            <a:r>
              <a:rPr lang="pt-BR" sz="1600" dirty="0" smtClean="0"/>
              <a:t>exterior. </a:t>
            </a:r>
            <a:endParaRPr lang="pt-BR" sz="3600" dirty="0">
              <a:solidFill>
                <a:srgbClr val="FF0000"/>
              </a:solidFill>
            </a:endParaRPr>
          </a:p>
          <a:p>
            <a:pPr algn="just"/>
            <a:endParaRPr lang="pt-BR" sz="1600" dirty="0"/>
          </a:p>
          <a:p>
            <a:pPr algn="just">
              <a:buFont typeface="Calibri" pitchFamily="34" charset="0"/>
              <a:buChar char="●"/>
            </a:pPr>
            <a:r>
              <a:rPr lang="pt-BR" sz="1600" dirty="0" smtClean="0"/>
              <a:t> Divulgação </a:t>
            </a:r>
            <a:r>
              <a:rPr lang="pt-BR" sz="1600" dirty="0"/>
              <a:t>no exterior: a legislação não prevê esse </a:t>
            </a:r>
            <a:r>
              <a:rPr lang="pt-BR" sz="1600" dirty="0" smtClean="0"/>
              <a:t>procedimento.</a:t>
            </a:r>
            <a:endParaRPr lang="pt-BR" sz="1600" dirty="0"/>
          </a:p>
          <a:p>
            <a:pPr marL="285750" indent="-285750" algn="just">
              <a:buFont typeface="Arial" pitchFamily="34" charset="0"/>
              <a:buChar char="•"/>
            </a:pPr>
            <a:endParaRPr lang="pt-BR" sz="1600" dirty="0"/>
          </a:p>
          <a:p>
            <a:pPr algn="just">
              <a:buFont typeface="Calibri" pitchFamily="34" charset="0"/>
              <a:buChar char="●"/>
            </a:pPr>
            <a:r>
              <a:rPr lang="pt-BR" sz="1600" dirty="0" smtClean="0"/>
              <a:t> Recursos </a:t>
            </a:r>
            <a:r>
              <a:rPr lang="pt-BR" sz="1600" dirty="0"/>
              <a:t>de </a:t>
            </a:r>
            <a:r>
              <a:rPr lang="pt-BR" sz="1600" dirty="0" smtClean="0"/>
              <a:t>fonte externa: não há vinculação entre a origem dos recursos e a caracterização da licitação como internacional. Uma licitação internacional pode ser realizada com a aplicação de recursos nacionais.</a:t>
            </a:r>
          </a:p>
          <a:p>
            <a:pPr algn="just">
              <a:buFont typeface="Calibri" pitchFamily="34" charset="0"/>
              <a:buChar char="●"/>
            </a:pPr>
            <a:endParaRPr lang="pt-BR" sz="1600" dirty="0"/>
          </a:p>
          <a:p>
            <a:pPr algn="just">
              <a:buFont typeface="Calibri" pitchFamily="34" charset="0"/>
              <a:buChar char="●"/>
            </a:pPr>
            <a:r>
              <a:rPr lang="pt-BR" sz="1600" dirty="0" smtClean="0"/>
              <a:t> Participação </a:t>
            </a:r>
            <a:r>
              <a:rPr lang="pt-BR" sz="1600" dirty="0"/>
              <a:t>de </a:t>
            </a:r>
            <a:r>
              <a:rPr lang="pt-BR" sz="1600" dirty="0" smtClean="0"/>
              <a:t>e</a:t>
            </a:r>
            <a:r>
              <a:rPr lang="pt-BR" sz="1600" dirty="0"/>
              <a:t>strangeiros</a:t>
            </a:r>
            <a:r>
              <a:rPr lang="pt-BR" sz="1600" dirty="0" smtClean="0"/>
              <a:t>: não </a:t>
            </a:r>
            <a:r>
              <a:rPr lang="pt-BR" sz="1600" dirty="0"/>
              <a:t>há uma vedação a que empresas estrangeiras participem de licitações </a:t>
            </a:r>
            <a:r>
              <a:rPr lang="pt-BR" sz="1600" dirty="0" smtClean="0"/>
              <a:t>nacionais.</a:t>
            </a:r>
          </a:p>
          <a:p>
            <a:pPr algn="just">
              <a:buFont typeface="Calibri" pitchFamily="34" charset="0"/>
              <a:buChar char="●"/>
            </a:pPr>
            <a:endParaRPr lang="pt-BR" sz="1600" dirty="0"/>
          </a:p>
          <a:p>
            <a:pPr algn="just">
              <a:buFont typeface="Calibri" pitchFamily="34" charset="0"/>
              <a:buChar char="●"/>
            </a:pPr>
            <a:r>
              <a:rPr lang="pt-BR" sz="1600" dirty="0" smtClean="0"/>
              <a:t> Desnecessidade de os estrangeiros terem autorização para funcionar no Brasil: o fato de o estrangeiro ser contratado pela Administração Pública não dispensa que este apresente os requisitos previstos no Código Civil, caso sua atuação dependa de autorização para funcionamento no País.</a:t>
            </a:r>
          </a:p>
          <a:p>
            <a:pPr algn="just">
              <a:buFontTx/>
              <a:buChar char="-"/>
            </a:pPr>
            <a:endParaRPr lang="pt-BR" sz="1600" dirty="0"/>
          </a:p>
          <a:p>
            <a:pPr lvl="2"/>
            <a:r>
              <a:rPr lang="pt-BR" sz="1600" b="1" dirty="0" smtClean="0"/>
              <a:t>	Entretanto, nenhum desses critérios parece servir plenamente!</a:t>
            </a:r>
            <a:endParaRPr lang="pt-BR" sz="1600" b="1"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07468976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2462213"/>
          </a:xfrm>
          <a:prstGeom prst="rect">
            <a:avLst/>
          </a:prstGeom>
        </p:spPr>
        <p:txBody>
          <a:bodyPr wrap="square">
            <a:spAutoFit/>
          </a:bodyPr>
          <a:lstStyle/>
          <a:p>
            <a:pPr algn="just"/>
            <a:r>
              <a:rPr lang="pt-BR" b="1" dirty="0" smtClean="0"/>
              <a:t>Qual conceito adotar</a:t>
            </a:r>
            <a:endParaRPr lang="pt-BR" b="1" dirty="0"/>
          </a:p>
          <a:p>
            <a:pPr algn="just"/>
            <a:endParaRPr lang="pt-BR" i="1" dirty="0"/>
          </a:p>
          <a:p>
            <a:pPr algn="just"/>
            <a:r>
              <a:rPr lang="pt-BR" sz="1600" i="1" dirty="0" smtClean="0"/>
              <a:t>	</a:t>
            </a:r>
          </a:p>
          <a:p>
            <a:pPr algn="just"/>
            <a:r>
              <a:rPr lang="pt-BR" sz="1600" i="1" dirty="0" smtClean="0"/>
              <a:t>	</a:t>
            </a:r>
          </a:p>
          <a:p>
            <a:pPr algn="just"/>
            <a:endParaRPr lang="pt-BR" sz="1600" i="1" dirty="0" smtClean="0"/>
          </a:p>
          <a:p>
            <a:pPr algn="just"/>
            <a:r>
              <a:rPr lang="pt-BR" sz="1600" i="1" dirty="0" smtClean="0"/>
              <a:t>	</a:t>
            </a:r>
            <a:r>
              <a:rPr lang="pt-BR" i="1" dirty="0" smtClean="0"/>
              <a:t>“</a:t>
            </a:r>
            <a:r>
              <a:rPr lang="pt-BR" i="1" dirty="0"/>
              <a:t>Licitação internacional é aquela aberta à participação de empresas </a:t>
            </a:r>
            <a:r>
              <a:rPr lang="pt-BR" i="1" dirty="0" smtClean="0"/>
              <a:t>			estrangeiras que </a:t>
            </a:r>
            <a:r>
              <a:rPr lang="pt-BR" i="1" dirty="0"/>
              <a:t>previamente não estejam em funcionamento no </a:t>
            </a:r>
            <a:r>
              <a:rPr lang="pt-BR" i="1" dirty="0" smtClean="0"/>
              <a:t>país</a:t>
            </a:r>
          </a:p>
          <a:p>
            <a:pPr algn="just"/>
            <a:r>
              <a:rPr lang="pt-BR" i="1" dirty="0" smtClean="0"/>
              <a:t>	 </a:t>
            </a:r>
            <a:r>
              <a:rPr lang="pt-BR" i="1" dirty="0"/>
              <a:t>e com a </a:t>
            </a:r>
            <a:r>
              <a:rPr lang="pt-BR" i="1" dirty="0" smtClean="0"/>
              <a:t>possibilidade de </a:t>
            </a:r>
            <a:r>
              <a:rPr lang="pt-BR" i="1" dirty="0"/>
              <a:t>cotação e </a:t>
            </a:r>
            <a:r>
              <a:rPr lang="pt-BR" i="1" dirty="0" smtClean="0"/>
              <a:t>pagamento </a:t>
            </a:r>
            <a:r>
              <a:rPr lang="pt-BR" i="1" dirty="0"/>
              <a:t>em moeda estrangeira.” </a:t>
            </a:r>
            <a:endParaRPr lang="pt-BR"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20708871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3570208"/>
          </a:xfrm>
          <a:prstGeom prst="rect">
            <a:avLst/>
          </a:prstGeom>
        </p:spPr>
        <p:txBody>
          <a:bodyPr wrap="square">
            <a:spAutoFit/>
          </a:bodyPr>
          <a:lstStyle/>
          <a:p>
            <a:pPr marL="285750" indent="-285750" algn="just"/>
            <a:r>
              <a:rPr lang="pt-BR" b="1" dirty="0"/>
              <a:t>Quando </a:t>
            </a:r>
            <a:r>
              <a:rPr lang="pt-BR" b="1" dirty="0" smtClean="0"/>
              <a:t>utilizar uma Licitação Internacional</a:t>
            </a:r>
            <a:endParaRPr lang="pt-BR" dirty="0"/>
          </a:p>
          <a:p>
            <a:pPr marL="285750" indent="-285750" algn="just">
              <a:buFont typeface="Arial" pitchFamily="34" charset="0"/>
              <a:buChar char="•"/>
            </a:pPr>
            <a:endParaRPr lang="pt-BR" sz="1600" dirty="0"/>
          </a:p>
          <a:p>
            <a:pPr lvl="0" algn="just">
              <a:buFont typeface="Calibri" pitchFamily="34" charset="0"/>
              <a:buChar char="●"/>
            </a:pPr>
            <a:r>
              <a:rPr lang="pt-BR" sz="1600" dirty="0" smtClean="0"/>
              <a:t> Para adquirir </a:t>
            </a:r>
            <a:r>
              <a:rPr lang="pt-BR" sz="1600" dirty="0"/>
              <a:t>bens e serviços que não são produzidos no País ou que não são produzidos em quantidade ou qualidade </a:t>
            </a:r>
            <a:r>
              <a:rPr lang="pt-BR" sz="1600" dirty="0" smtClean="0"/>
              <a:t>suficientes.</a:t>
            </a:r>
            <a:endParaRPr lang="pt-BR" sz="1600" dirty="0"/>
          </a:p>
          <a:p>
            <a:pPr algn="just"/>
            <a:r>
              <a:rPr lang="pt-BR" sz="1600" dirty="0"/>
              <a:t> </a:t>
            </a:r>
          </a:p>
          <a:p>
            <a:pPr lvl="0" algn="just">
              <a:buFont typeface="Calibri" pitchFamily="34" charset="0"/>
              <a:buChar char="●"/>
            </a:pPr>
            <a:r>
              <a:rPr lang="pt-BR" sz="1600" dirty="0" smtClean="0"/>
              <a:t> Para aumentar </a:t>
            </a:r>
            <a:r>
              <a:rPr lang="pt-BR" sz="1600" dirty="0"/>
              <a:t>a competição, obtendo condições de contratação mais </a:t>
            </a:r>
            <a:r>
              <a:rPr lang="pt-BR" sz="1600" dirty="0" smtClean="0"/>
              <a:t>favoráveis. </a:t>
            </a:r>
            <a:endParaRPr lang="pt-BR" sz="1600" dirty="0"/>
          </a:p>
          <a:p>
            <a:pPr algn="just"/>
            <a:r>
              <a:rPr lang="pt-BR" sz="1600" dirty="0"/>
              <a:t> </a:t>
            </a:r>
          </a:p>
          <a:p>
            <a:pPr lvl="0" algn="just">
              <a:buFont typeface="Calibri" pitchFamily="34" charset="0"/>
              <a:buChar char="●"/>
            </a:pPr>
            <a:r>
              <a:rPr lang="pt-BR" sz="1600" dirty="0" smtClean="0"/>
              <a:t> Para ter </a:t>
            </a:r>
            <a:r>
              <a:rPr lang="pt-BR" sz="1600" dirty="0"/>
              <a:t>acesso a novas </a:t>
            </a:r>
            <a:r>
              <a:rPr lang="pt-BR" sz="1600" dirty="0" smtClean="0"/>
              <a:t>tecnologias.</a:t>
            </a:r>
            <a:endParaRPr lang="pt-BR" sz="1600" dirty="0"/>
          </a:p>
          <a:p>
            <a:pPr algn="just"/>
            <a:r>
              <a:rPr lang="pt-BR" sz="1600" dirty="0"/>
              <a:t> </a:t>
            </a:r>
          </a:p>
          <a:p>
            <a:pPr lvl="0" algn="just">
              <a:buFont typeface="Calibri" pitchFamily="34" charset="0"/>
              <a:buChar char="●"/>
            </a:pPr>
            <a:r>
              <a:rPr lang="pt-BR" sz="1600" dirty="0" smtClean="0"/>
              <a:t> Para beneficiar-se </a:t>
            </a:r>
            <a:r>
              <a:rPr lang="pt-BR" sz="1600" dirty="0"/>
              <a:t>de financiamentos internacionais, em especial aqueles concedidos por agência de cooperação internacional organismos financeiros multilaterais.</a:t>
            </a:r>
          </a:p>
          <a:p>
            <a:pPr marL="285750" lvl="0" indent="-285750" algn="just">
              <a:buFontTx/>
              <a:buChar char="-"/>
            </a:pPr>
            <a:endParaRPr lang="pt-BR" sz="1600" dirty="0"/>
          </a:p>
          <a:p>
            <a:pPr marL="285750" lvl="0" indent="-285750" algn="just">
              <a:buFontTx/>
              <a:buChar char="-"/>
            </a:pP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98022440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3600986"/>
          </a:xfrm>
          <a:prstGeom prst="rect">
            <a:avLst/>
          </a:prstGeom>
        </p:spPr>
        <p:txBody>
          <a:bodyPr wrap="square">
            <a:spAutoFit/>
          </a:bodyPr>
          <a:lstStyle/>
          <a:p>
            <a:pPr marL="285750" indent="-285750" algn="just">
              <a:buFont typeface="Arial" pitchFamily="34" charset="0"/>
              <a:buChar char="•"/>
            </a:pPr>
            <a:endParaRPr lang="pt-BR" dirty="0"/>
          </a:p>
          <a:p>
            <a:r>
              <a:rPr lang="pt-BR" b="1" dirty="0" smtClean="0"/>
              <a:t>Tipos </a:t>
            </a:r>
            <a:endParaRPr lang="pt-BR" sz="1600" b="1" dirty="0"/>
          </a:p>
          <a:p>
            <a:pPr marL="285750" indent="-285750" algn="just">
              <a:buFont typeface="Arial" pitchFamily="34" charset="0"/>
              <a:buChar char="•"/>
            </a:pPr>
            <a:endParaRPr lang="pt-BR" sz="1600" dirty="0"/>
          </a:p>
          <a:p>
            <a:pPr lvl="0" algn="just">
              <a:buFont typeface="Calibri" pitchFamily="34" charset="0"/>
              <a:buChar char="●"/>
            </a:pPr>
            <a:r>
              <a:rPr lang="pt-BR" sz="1600" dirty="0" smtClean="0"/>
              <a:t>   Existem </a:t>
            </a:r>
            <a:r>
              <a:rPr lang="pt-BR" sz="1600" dirty="0"/>
              <a:t>2 tipos de licitações </a:t>
            </a:r>
            <a:r>
              <a:rPr lang="pt-BR" sz="1600" dirty="0" smtClean="0"/>
              <a:t>internacionais:</a:t>
            </a:r>
            <a:endParaRPr lang="pt-BR" sz="1600" dirty="0"/>
          </a:p>
          <a:p>
            <a:pPr lvl="0" algn="just">
              <a:buFontTx/>
              <a:buChar char="-"/>
            </a:pPr>
            <a:endParaRPr lang="pt-BR" sz="1600" dirty="0"/>
          </a:p>
          <a:p>
            <a:pPr lvl="1" algn="just">
              <a:buFont typeface="Wingdings" pitchFamily="2" charset="2"/>
              <a:buChar char="§"/>
            </a:pPr>
            <a:r>
              <a:rPr lang="pt-BR" sz="1600" dirty="0" smtClean="0"/>
              <a:t> Licitações Internacionais sob </a:t>
            </a:r>
            <a:r>
              <a:rPr lang="pt-BR" sz="1600" dirty="0"/>
              <a:t>normas </a:t>
            </a:r>
            <a:r>
              <a:rPr lang="pt-BR" sz="1600" dirty="0" smtClean="0"/>
              <a:t>brasileiras .</a:t>
            </a:r>
          </a:p>
          <a:p>
            <a:pPr lvl="1" algn="just">
              <a:buFont typeface="Wingdings" pitchFamily="2" charset="2"/>
              <a:buChar char="§"/>
            </a:pPr>
            <a:endParaRPr lang="pt-BR" sz="1600" dirty="0" smtClean="0"/>
          </a:p>
          <a:p>
            <a:pPr lvl="2" algn="just">
              <a:buFont typeface="Wingdings" pitchFamily="2" charset="2"/>
              <a:buChar char="ü"/>
            </a:pPr>
            <a:r>
              <a:rPr lang="pt-BR" sz="1600" dirty="0" smtClean="0"/>
              <a:t>São  regidas </a:t>
            </a:r>
            <a:r>
              <a:rPr lang="pt-BR" sz="1600" dirty="0"/>
              <a:t>pelo regime jurídico padrão estabelecido pela Lei </a:t>
            </a:r>
            <a:r>
              <a:rPr lang="pt-BR" sz="1600" dirty="0" smtClean="0"/>
              <a:t>8.666/93.</a:t>
            </a:r>
          </a:p>
          <a:p>
            <a:pPr lvl="0" algn="just">
              <a:buFont typeface="Wingdings" pitchFamily="2" charset="2"/>
              <a:buChar char="§"/>
            </a:pPr>
            <a:endParaRPr lang="pt-BR" sz="1600" dirty="0"/>
          </a:p>
          <a:p>
            <a:pPr lvl="1" algn="just">
              <a:buFont typeface="Wingdings" pitchFamily="2" charset="2"/>
              <a:buChar char="§"/>
            </a:pPr>
            <a:r>
              <a:rPr lang="pt-BR" sz="1600" dirty="0" smtClean="0"/>
              <a:t> Licitações Internacionais sob </a:t>
            </a:r>
            <a:r>
              <a:rPr lang="pt-BR" sz="1600" dirty="0"/>
              <a:t>normas </a:t>
            </a:r>
            <a:r>
              <a:rPr lang="pt-BR" sz="1600" dirty="0" smtClean="0"/>
              <a:t>internacionais.</a:t>
            </a:r>
          </a:p>
          <a:p>
            <a:pPr lvl="1" algn="just">
              <a:buFont typeface="Wingdings" pitchFamily="2" charset="2"/>
              <a:buChar char="§"/>
            </a:pPr>
            <a:endParaRPr lang="pt-BR" sz="1600" u="sng" dirty="0" smtClean="0"/>
          </a:p>
          <a:p>
            <a:pPr lvl="2" algn="just">
              <a:buFont typeface="Wingdings" pitchFamily="2" charset="2"/>
              <a:buChar char="ü"/>
            </a:pPr>
            <a:r>
              <a:rPr lang="pt-BR" sz="1600" dirty="0" smtClean="0"/>
              <a:t>São regidas </a:t>
            </a:r>
            <a:r>
              <a:rPr lang="pt-BR" sz="1600" dirty="0"/>
              <a:t>por normas externas, editadas pelas respectivas agências internacionais concedentes do financiamento.</a:t>
            </a:r>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92925333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29672" y="836712"/>
            <a:ext cx="8718792" cy="4124206"/>
          </a:xfrm>
          <a:prstGeom prst="rect">
            <a:avLst/>
          </a:prstGeom>
        </p:spPr>
        <p:txBody>
          <a:bodyPr wrap="square">
            <a:spAutoFit/>
          </a:bodyPr>
          <a:lstStyle/>
          <a:p>
            <a:pPr marL="0" lvl="1" algn="just"/>
            <a:r>
              <a:rPr lang="pt-BR" b="1" dirty="0"/>
              <a:t>Licitações com Financiamento </a:t>
            </a:r>
            <a:r>
              <a:rPr lang="pt-BR" b="1" dirty="0" smtClean="0"/>
              <a:t>de Instituições Financeiras Internacionais</a:t>
            </a:r>
            <a:r>
              <a:rPr lang="pt-BR" dirty="0" smtClean="0"/>
              <a:t> </a:t>
            </a:r>
          </a:p>
          <a:p>
            <a:pPr lvl="1" algn="just"/>
            <a:endParaRPr lang="pt-BR" dirty="0" smtClean="0"/>
          </a:p>
          <a:p>
            <a:pPr lvl="1" algn="just">
              <a:buFont typeface="Calibri" pitchFamily="34" charset="0"/>
              <a:buChar char="●"/>
            </a:pPr>
            <a:r>
              <a:rPr lang="pt-BR" dirty="0" smtClean="0"/>
              <a:t>Quem são as principais instituições financiadoras </a:t>
            </a:r>
            <a:endParaRPr lang="pt-BR" dirty="0"/>
          </a:p>
          <a:p>
            <a:pPr lvl="3" algn="just"/>
            <a:endParaRPr lang="pt-BR" sz="1600" dirty="0" smtClean="0"/>
          </a:p>
          <a:p>
            <a:pPr marL="1200150" lvl="2" indent="-285750" algn="just">
              <a:buFont typeface="Wingdings" pitchFamily="2" charset="2"/>
              <a:buChar char="§"/>
            </a:pPr>
            <a:r>
              <a:rPr lang="pt-BR" sz="1600" b="1" dirty="0"/>
              <a:t>BIRD - </a:t>
            </a:r>
            <a:r>
              <a:rPr lang="pt-BR" sz="1600" dirty="0"/>
              <a:t>Banco Internacional para Reconstrução e  Desenvolvimento: </a:t>
            </a:r>
            <a:r>
              <a:rPr lang="pt-BR" sz="1600" dirty="0" smtClean="0"/>
              <a:t>é uma </a:t>
            </a:r>
            <a:r>
              <a:rPr lang="pt-BR" sz="1600" dirty="0"/>
              <a:t>das instituições que </a:t>
            </a:r>
            <a:r>
              <a:rPr lang="pt-BR" sz="1600" dirty="0" smtClean="0"/>
              <a:t>integram </a:t>
            </a:r>
            <a:r>
              <a:rPr lang="pt-BR" sz="1600" dirty="0"/>
              <a:t>o Banco Mundial, junto com a AID e a CFI. Criado em 1944 por 44 países, atua nos países com renda média  e pobres com capacidade </a:t>
            </a:r>
            <a:r>
              <a:rPr lang="pt-BR" sz="1600" dirty="0" smtClean="0"/>
              <a:t>creditícia.</a:t>
            </a:r>
          </a:p>
          <a:p>
            <a:pPr marL="742950" lvl="1" indent="-285750" algn="just">
              <a:buFont typeface="Wingdings" pitchFamily="2" charset="2"/>
              <a:buChar char="§"/>
            </a:pPr>
            <a:endParaRPr lang="pt-BR" sz="1600" dirty="0"/>
          </a:p>
          <a:p>
            <a:pPr marL="1200150" lvl="2" indent="-285750" algn="just">
              <a:buFont typeface="Wingdings" pitchFamily="2" charset="2"/>
              <a:buChar char="§"/>
            </a:pPr>
            <a:r>
              <a:rPr lang="pt-BR" sz="1600" b="1" dirty="0"/>
              <a:t>BID </a:t>
            </a:r>
            <a:r>
              <a:rPr lang="pt-BR" sz="1600" b="1" dirty="0" smtClean="0"/>
              <a:t>-</a:t>
            </a:r>
            <a:r>
              <a:rPr lang="pt-BR" sz="1600" dirty="0" smtClean="0"/>
              <a:t> Banco </a:t>
            </a:r>
            <a:r>
              <a:rPr lang="pt-BR" sz="1600" dirty="0"/>
              <a:t>Interamericano Desenvolvimento: </a:t>
            </a:r>
            <a:r>
              <a:rPr lang="pt-BR" sz="1600" dirty="0" smtClean="0"/>
              <a:t>é uma instituição criada </a:t>
            </a:r>
            <a:r>
              <a:rPr lang="pt-BR" sz="1600" dirty="0"/>
              <a:t>em 1959 por 19 países da América </a:t>
            </a:r>
            <a:r>
              <a:rPr lang="pt-BR" sz="1600" dirty="0" smtClean="0"/>
              <a:t>Latina </a:t>
            </a:r>
            <a:r>
              <a:rPr lang="pt-BR" sz="1600" dirty="0"/>
              <a:t>e </a:t>
            </a:r>
            <a:r>
              <a:rPr lang="pt-BR" sz="1600" dirty="0" smtClean="0"/>
              <a:t>Caribe para  atuar no financiamento do </a:t>
            </a:r>
            <a:r>
              <a:rPr lang="pt-BR" sz="1600" dirty="0"/>
              <a:t>desenvolvimento desses </a:t>
            </a:r>
            <a:r>
              <a:rPr lang="pt-BR" sz="1600" dirty="0" smtClean="0"/>
              <a:t>países.</a:t>
            </a:r>
          </a:p>
          <a:p>
            <a:pPr marL="742950" lvl="1" indent="-285750" algn="just">
              <a:buFont typeface="Wingdings" pitchFamily="2" charset="2"/>
              <a:buChar char="§"/>
            </a:pPr>
            <a:endParaRPr lang="pt-BR" sz="1600" dirty="0"/>
          </a:p>
          <a:p>
            <a:pPr marL="1200150" lvl="2" indent="-285750" algn="just">
              <a:buFont typeface="Wingdings" pitchFamily="2" charset="2"/>
              <a:buChar char="§"/>
            </a:pPr>
            <a:r>
              <a:rPr lang="pt-BR" sz="1600" b="1" dirty="0"/>
              <a:t>PNUD –</a:t>
            </a:r>
            <a:r>
              <a:rPr lang="pt-BR" sz="1600" dirty="0"/>
              <a:t> Programa das Nações Unidas para o </a:t>
            </a:r>
            <a:r>
              <a:rPr lang="pt-BR" sz="1600" dirty="0" smtClean="0"/>
              <a:t>Desenvolvimento</a:t>
            </a:r>
            <a:r>
              <a:rPr lang="pt-BR" sz="1600" dirty="0"/>
              <a:t>: é um órgão das Nações Unidas voltado para a promoção do </a:t>
            </a:r>
            <a:r>
              <a:rPr lang="pt-BR" sz="1600" dirty="0" smtClean="0"/>
              <a:t>desenvolvimento humano </a:t>
            </a:r>
            <a:r>
              <a:rPr lang="pt-BR" sz="1600" dirty="0"/>
              <a:t>(erradicação de pobreza, redução de desigualdades e sustentabilidade</a:t>
            </a:r>
            <a:r>
              <a:rPr lang="pt-BR" sz="1600" dirty="0" smtClean="0"/>
              <a:t>).</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90376791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29672" y="836712"/>
            <a:ext cx="8718792" cy="4616648"/>
          </a:xfrm>
          <a:prstGeom prst="rect">
            <a:avLst/>
          </a:prstGeom>
        </p:spPr>
        <p:txBody>
          <a:bodyPr wrap="square">
            <a:spAutoFit/>
          </a:bodyPr>
          <a:lstStyle/>
          <a:p>
            <a:pPr marL="0" lvl="1" indent="-285750"/>
            <a:r>
              <a:rPr lang="pt-BR" b="1" dirty="0" smtClean="0"/>
              <a:t>Licitações com Financiamento de Instituições Financeiras Internacionais</a:t>
            </a:r>
            <a:r>
              <a:rPr lang="pt-BR" dirty="0" smtClean="0"/>
              <a:t>  </a:t>
            </a:r>
          </a:p>
          <a:p>
            <a:pPr marL="742950" lvl="1" indent="-285750"/>
            <a:endParaRPr lang="pt-BR" sz="1600" dirty="0" smtClean="0"/>
          </a:p>
          <a:p>
            <a:pPr marL="742950" lvl="1" indent="-285750">
              <a:buFont typeface="Calibri" pitchFamily="34" charset="0"/>
              <a:buChar char="●"/>
            </a:pPr>
            <a:r>
              <a:rPr lang="pt-BR" dirty="0" smtClean="0"/>
              <a:t>Como funcionam</a:t>
            </a:r>
          </a:p>
          <a:p>
            <a:pPr marL="742950" lvl="1" indent="-285750">
              <a:buFont typeface="Calibri" pitchFamily="34" charset="0"/>
              <a:buChar char="●"/>
            </a:pPr>
            <a:endParaRPr lang="pt-BR" sz="1600" dirty="0" smtClean="0"/>
          </a:p>
          <a:p>
            <a:pPr marL="1200150" lvl="2" indent="-285750">
              <a:buFont typeface="Wingdings" pitchFamily="2" charset="2"/>
              <a:buChar char="§"/>
            </a:pPr>
            <a:r>
              <a:rPr lang="pt-BR" sz="1600" dirty="0" smtClean="0"/>
              <a:t>Tanto </a:t>
            </a:r>
            <a:r>
              <a:rPr lang="pt-BR" sz="1600" dirty="0"/>
              <a:t>o BIRD como o </a:t>
            </a:r>
            <a:r>
              <a:rPr lang="pt-BR" sz="1600" dirty="0" smtClean="0"/>
              <a:t>BID </a:t>
            </a:r>
            <a:r>
              <a:rPr lang="pt-BR" sz="1600" dirty="0"/>
              <a:t>funcionam como instituições de assistência técnica e financeira aos países subdesenvolvidos e em desenvolvimento</a:t>
            </a:r>
            <a:r>
              <a:rPr lang="pt-BR" sz="1600" dirty="0" smtClean="0"/>
              <a:t>.</a:t>
            </a:r>
          </a:p>
          <a:p>
            <a:pPr marL="1200150" lvl="2" indent="-285750">
              <a:buFont typeface="Wingdings" pitchFamily="2" charset="2"/>
              <a:buChar char="§"/>
            </a:pPr>
            <a:endParaRPr lang="pt-BR" sz="1600" dirty="0"/>
          </a:p>
          <a:p>
            <a:pPr lvl="3" algn="just">
              <a:buFont typeface="Wingdings" pitchFamily="2" charset="2"/>
              <a:buChar char="ü"/>
            </a:pPr>
            <a:r>
              <a:rPr lang="pt-BR" sz="1600" dirty="0" smtClean="0"/>
              <a:t> Como </a:t>
            </a:r>
            <a:r>
              <a:rPr lang="pt-BR" sz="1600" dirty="0"/>
              <a:t>gozam de grande credibilidade e detém posições financeiras fortes, conseguem obter recursos a taxas competitivas que utilizam nos financiamentos concedidos, realizando doações ou empréstimos a juros </a:t>
            </a:r>
            <a:r>
              <a:rPr lang="pt-BR" sz="1600" dirty="0" smtClean="0"/>
              <a:t>baixos,  a prazos longos e eventualmente com períodos de carência.</a:t>
            </a:r>
          </a:p>
          <a:p>
            <a:pPr marL="1657350" lvl="3" indent="-285750" algn="just">
              <a:buFont typeface="Wingdings" pitchFamily="2" charset="2"/>
              <a:buChar char="§"/>
            </a:pPr>
            <a:endParaRPr lang="pt-BR" sz="1600" dirty="0"/>
          </a:p>
          <a:p>
            <a:pPr marL="1200150" lvl="2" indent="-285750" algn="just">
              <a:buFont typeface="Wingdings" pitchFamily="2" charset="2"/>
              <a:buChar char="§"/>
            </a:pPr>
            <a:r>
              <a:rPr lang="pt-BR" sz="1600" dirty="0"/>
              <a:t>O PNUD atua principalmente através do </a:t>
            </a:r>
            <a:r>
              <a:rPr lang="pt-BR" sz="1600" dirty="0" err="1"/>
              <a:t>cofinanciamento</a:t>
            </a:r>
            <a:r>
              <a:rPr lang="pt-BR" sz="1600" dirty="0"/>
              <a:t>, onde a Administração Pública contribui com recursos próprios que são integrados ao orçamento do PNUD. O PNUD também recebe recursos de doadores internacionais e obtém recursos através de financiamentos junto a instituições financeiras internacionais e entidades privadas. </a:t>
            </a:r>
          </a:p>
          <a:p>
            <a:pPr marL="742950" lvl="1" indent="-285750">
              <a:buFont typeface="Arial" pitchFamily="34" charset="0"/>
              <a:buChar char="•"/>
            </a:pPr>
            <a:endParaRPr lang="pt-BR"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92385415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8" y="0"/>
            <a:ext cx="9145076" cy="6858000"/>
          </a:xfrm>
          <a:prstGeom prst="rect">
            <a:avLst/>
          </a:prstGeom>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9595" y="1916832"/>
            <a:ext cx="5624810" cy="3024336"/>
          </a:xfrm>
          <a:prstGeom prst="rect">
            <a:avLst/>
          </a:prstGeom>
        </p:spPr>
      </p:pic>
      <p:sp>
        <p:nvSpPr>
          <p:cNvPr id="6" name="CaixaDeTexto 5"/>
          <p:cNvSpPr txBox="1"/>
          <p:nvPr/>
        </p:nvSpPr>
        <p:spPr>
          <a:xfrm>
            <a:off x="2024945" y="2420888"/>
            <a:ext cx="5040560" cy="1938992"/>
          </a:xfrm>
          <a:prstGeom prst="rect">
            <a:avLst/>
          </a:prstGeom>
          <a:noFill/>
          <a:ln>
            <a:noFill/>
          </a:ln>
        </p:spPr>
        <p:txBody>
          <a:bodyPr wrap="square" rtlCol="0">
            <a:spAutoFit/>
          </a:bodyPr>
          <a:lstStyle/>
          <a:p>
            <a:pPr algn="ctr"/>
            <a:r>
              <a:rPr lang="pt-BR" sz="4000" b="1" dirty="0" smtClean="0">
                <a:solidFill>
                  <a:prstClr val="black"/>
                </a:solidFill>
              </a:rPr>
              <a:t>Parte 1</a:t>
            </a:r>
          </a:p>
          <a:p>
            <a:pPr algn="ctr"/>
            <a:endParaRPr lang="pt-BR" sz="4000" b="1" dirty="0" smtClean="0">
              <a:solidFill>
                <a:prstClr val="black"/>
              </a:solidFill>
            </a:endParaRPr>
          </a:p>
          <a:p>
            <a:pPr algn="ctr"/>
            <a:r>
              <a:rPr lang="pt-BR" sz="4000" b="1" dirty="0" smtClean="0">
                <a:solidFill>
                  <a:prstClr val="black"/>
                </a:solidFill>
              </a:rPr>
              <a:t> </a:t>
            </a:r>
            <a:r>
              <a:rPr lang="pt-BR" sz="2800" b="1" dirty="0" smtClean="0">
                <a:solidFill>
                  <a:prstClr val="black"/>
                </a:solidFill>
              </a:rPr>
              <a:t>Conceitos</a:t>
            </a:r>
          </a:p>
        </p:txBody>
      </p:sp>
    </p:spTree>
    <p:extLst>
      <p:ext uri="{BB962C8B-B14F-4D97-AF65-F5344CB8AC3E}">
        <p14:creationId xmlns="" xmlns:p14="http://schemas.microsoft.com/office/powerpoint/2010/main" val="25629289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632311"/>
          </a:xfrm>
          <a:prstGeom prst="rect">
            <a:avLst/>
          </a:prstGeom>
        </p:spPr>
        <p:txBody>
          <a:bodyPr wrap="square">
            <a:spAutoFit/>
          </a:bodyPr>
          <a:lstStyle/>
          <a:p>
            <a:pPr marL="0" lvl="1" indent="-285750"/>
            <a:r>
              <a:rPr lang="pt-BR" b="1" dirty="0" smtClean="0"/>
              <a:t>Licitações com Financiamento de Instituições Financeiras Internacionais</a:t>
            </a:r>
          </a:p>
          <a:p>
            <a:pPr marL="742950" lvl="1" indent="-285750">
              <a:buFont typeface="Arial" pitchFamily="34" charset="0"/>
              <a:buChar char="•"/>
            </a:pPr>
            <a:endParaRPr lang="pt-BR" dirty="0"/>
          </a:p>
          <a:p>
            <a:pPr marL="742950" lvl="1" indent="-285750" algn="just">
              <a:buFont typeface="Calibri" pitchFamily="34" charset="0"/>
              <a:buChar char="●"/>
            </a:pPr>
            <a:r>
              <a:rPr lang="pt-BR" dirty="0" smtClean="0"/>
              <a:t>A obtenção do financiamento</a:t>
            </a:r>
          </a:p>
          <a:p>
            <a:pPr marL="742950" lvl="1" indent="-285750" algn="just">
              <a:buFont typeface="Calibri" pitchFamily="34" charset="0"/>
              <a:buChar char="●"/>
            </a:pPr>
            <a:endParaRPr lang="pt-BR" sz="1600" dirty="0" smtClean="0"/>
          </a:p>
          <a:p>
            <a:pPr marL="1200150" lvl="2" indent="-285750" algn="just">
              <a:buFont typeface="Wingdings" pitchFamily="2" charset="2"/>
              <a:buChar char="§"/>
            </a:pPr>
            <a:r>
              <a:rPr lang="pt-BR" sz="1600" dirty="0" smtClean="0"/>
              <a:t>A </a:t>
            </a:r>
            <a:r>
              <a:rPr lang="pt-BR" sz="1600" dirty="0"/>
              <a:t>Administração apresenta um projeto ao organismo </a:t>
            </a:r>
            <a:r>
              <a:rPr lang="pt-BR" sz="1600" dirty="0" smtClean="0"/>
              <a:t>internacional.</a:t>
            </a:r>
          </a:p>
          <a:p>
            <a:pPr marL="1200150" lvl="2" indent="-285750" algn="just">
              <a:buFont typeface="Wingdings" pitchFamily="2" charset="2"/>
              <a:buChar char="§"/>
            </a:pPr>
            <a:endParaRPr lang="pt-BR" sz="1600" dirty="0" smtClean="0"/>
          </a:p>
          <a:p>
            <a:pPr marL="1200150" lvl="2" indent="-285750" algn="just">
              <a:buFont typeface="Wingdings" pitchFamily="2" charset="2"/>
              <a:buChar char="§"/>
            </a:pPr>
            <a:r>
              <a:rPr lang="pt-BR" sz="1600" dirty="0" smtClean="0"/>
              <a:t>Se </a:t>
            </a:r>
            <a:r>
              <a:rPr lang="pt-BR" sz="1600" dirty="0"/>
              <a:t>a instituição entender que o projeto se enquadra nos seus objetivos,  doará os </a:t>
            </a:r>
            <a:r>
              <a:rPr lang="pt-BR" sz="1600" dirty="0" smtClean="0"/>
              <a:t>recursos ou </a:t>
            </a:r>
            <a:r>
              <a:rPr lang="pt-BR" sz="1600" dirty="0"/>
              <a:t>os </a:t>
            </a:r>
            <a:r>
              <a:rPr lang="pt-BR" sz="1600" dirty="0" smtClean="0"/>
              <a:t>emprestará.</a:t>
            </a:r>
          </a:p>
          <a:p>
            <a:pPr lvl="3" algn="just">
              <a:buFont typeface="Wingdings" pitchFamily="2" charset="2"/>
              <a:buChar char="§"/>
            </a:pPr>
            <a:endParaRPr lang="pt-BR" sz="1600" dirty="0"/>
          </a:p>
          <a:p>
            <a:pPr marL="1200150" lvl="2" indent="-285750" algn="just">
              <a:buFont typeface="Wingdings" pitchFamily="2" charset="2"/>
              <a:buChar char="§"/>
            </a:pPr>
            <a:r>
              <a:rPr lang="pt-BR" sz="1600" dirty="0"/>
              <a:t>A Administração realiza o certame destinado </a:t>
            </a:r>
            <a:r>
              <a:rPr lang="pt-BR" sz="1600" dirty="0" smtClean="0"/>
              <a:t>à </a:t>
            </a:r>
            <a:r>
              <a:rPr lang="pt-BR" sz="1600" dirty="0"/>
              <a:t>contratação de um licitante que esteja interessado  em executar a obra ou prestar o </a:t>
            </a:r>
            <a:r>
              <a:rPr lang="pt-BR" sz="1600" dirty="0" smtClean="0"/>
              <a:t>serviço, com o auxílio e supervisão do organismo financiador.</a:t>
            </a:r>
          </a:p>
          <a:p>
            <a:pPr marL="1200150" lvl="2" indent="-285750" algn="just">
              <a:buFont typeface="Wingdings" pitchFamily="2" charset="2"/>
              <a:buChar char="§"/>
            </a:pPr>
            <a:endParaRPr lang="pt-BR" sz="1600" dirty="0"/>
          </a:p>
          <a:p>
            <a:pPr marL="1200150" lvl="2" indent="-285750" algn="just">
              <a:buFont typeface="Wingdings" pitchFamily="2" charset="2"/>
              <a:buChar char="§"/>
            </a:pPr>
            <a:r>
              <a:rPr lang="pt-BR" sz="1600" dirty="0"/>
              <a:t>A licitação será regida de acordo com  as normas do organismo financeiro </a:t>
            </a:r>
            <a:r>
              <a:rPr lang="pt-BR" sz="1600" dirty="0" smtClean="0"/>
              <a:t>internacional.</a:t>
            </a:r>
          </a:p>
          <a:p>
            <a:pPr marL="1200150" lvl="2" indent="-285750" algn="just">
              <a:buFont typeface="Wingdings" pitchFamily="2" charset="2"/>
              <a:buChar char="§"/>
            </a:pPr>
            <a:endParaRPr lang="pt-BR" sz="1600" dirty="0"/>
          </a:p>
          <a:p>
            <a:pPr marL="1200150" lvl="2" indent="-285750" algn="just">
              <a:buFont typeface="Wingdings" pitchFamily="2" charset="2"/>
              <a:buChar char="§"/>
            </a:pPr>
            <a:r>
              <a:rPr lang="pt-BR" sz="1600" dirty="0"/>
              <a:t>O organismo financiador reexamina dos atos da Administração, sob pena de não conceder o </a:t>
            </a:r>
            <a:r>
              <a:rPr lang="pt-BR" sz="1600" dirty="0" smtClean="0"/>
              <a:t>financiamento.</a:t>
            </a:r>
          </a:p>
          <a:p>
            <a:pPr marL="1200150" lvl="2" indent="-285750" algn="just">
              <a:buFont typeface="Wingdings" pitchFamily="2" charset="2"/>
              <a:buChar char="§"/>
            </a:pPr>
            <a:endParaRPr lang="pt-BR" sz="1600" dirty="0"/>
          </a:p>
          <a:p>
            <a:pPr marL="1200150" lvl="2" indent="-285750" algn="just">
              <a:buFont typeface="Wingdings" pitchFamily="2" charset="2"/>
              <a:buChar char="§"/>
            </a:pPr>
            <a:r>
              <a:rPr lang="pt-BR" sz="1600" dirty="0"/>
              <a:t>O organismo internacional fiscaliza a aplicação dos recursos, podendo suspender o financiamento ou declará-lo antecipadamente vencido </a:t>
            </a:r>
            <a:r>
              <a:rPr lang="pt-BR" sz="1600" dirty="0" smtClean="0"/>
              <a:t>.</a:t>
            </a:r>
            <a:endParaRPr lang="pt-BR" sz="1600" dirty="0"/>
          </a:p>
          <a:p>
            <a:pPr marL="742950" lvl="1" indent="-285750">
              <a:buFont typeface="Arial" pitchFamily="34" charset="0"/>
              <a:buChar char="•"/>
            </a:pPr>
            <a:endParaRPr lang="pt-BR"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420780591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512" y="836712"/>
            <a:ext cx="8229600" cy="4525963"/>
          </a:xfrm>
        </p:spPr>
        <p:txBody>
          <a:bodyPr/>
          <a:lstStyle/>
          <a:p>
            <a:pPr>
              <a:buNone/>
            </a:pPr>
            <a:r>
              <a:rPr lang="pt-BR" sz="1800" b="1" dirty="0" smtClean="0"/>
              <a:t>Licitações com Financiamento de Instituições Financeiras Internacionais</a:t>
            </a:r>
          </a:p>
          <a:p>
            <a:pPr>
              <a:buNone/>
            </a:pPr>
            <a:endParaRPr lang="pt-BR" sz="1800" dirty="0" smtClean="0"/>
          </a:p>
          <a:p>
            <a:pPr>
              <a:buFont typeface="Calibri" pitchFamily="34" charset="0"/>
              <a:buChar char="●"/>
            </a:pPr>
            <a:r>
              <a:rPr lang="pt-BR" sz="1800" dirty="0" smtClean="0"/>
              <a:t>Como essas licitações diferem das licitações nacionais</a:t>
            </a:r>
          </a:p>
          <a:p>
            <a:endParaRPr lang="pt-BR" sz="1600" dirty="0" smtClean="0"/>
          </a:p>
          <a:p>
            <a:pPr lvl="1">
              <a:buFont typeface="Wingdings" pitchFamily="2" charset="2"/>
              <a:buChar char="§"/>
            </a:pPr>
            <a:r>
              <a:rPr lang="pt-BR" sz="1600" dirty="0" smtClean="0"/>
              <a:t>Editais.</a:t>
            </a:r>
          </a:p>
          <a:p>
            <a:pPr lvl="1">
              <a:buFont typeface="Wingdings" pitchFamily="2" charset="2"/>
              <a:buChar char="§"/>
            </a:pPr>
            <a:r>
              <a:rPr lang="pt-BR" sz="1600" dirty="0" smtClean="0"/>
              <a:t>Regras de divulgação.</a:t>
            </a:r>
          </a:p>
          <a:p>
            <a:pPr lvl="1">
              <a:buFont typeface="Wingdings" pitchFamily="2" charset="2"/>
              <a:buChar char="§"/>
            </a:pPr>
            <a:r>
              <a:rPr lang="pt-BR" sz="1600" dirty="0" smtClean="0"/>
              <a:t>Modalidades .</a:t>
            </a:r>
          </a:p>
          <a:p>
            <a:pPr lvl="1">
              <a:buFont typeface="Wingdings" pitchFamily="2" charset="2"/>
              <a:buChar char="§"/>
            </a:pPr>
            <a:r>
              <a:rPr lang="pt-BR" sz="1600" dirty="0" smtClean="0"/>
              <a:t>Sanções.</a:t>
            </a:r>
            <a:endParaRPr lang="pt-BR" sz="1600" dirty="0"/>
          </a:p>
        </p:txBody>
      </p:sp>
      <p:sp>
        <p:nvSpPr>
          <p:cNvPr id="4" name="CaixaDeTexto 3"/>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512" y="836712"/>
            <a:ext cx="8229600" cy="5112568"/>
          </a:xfrm>
        </p:spPr>
        <p:txBody>
          <a:bodyPr>
            <a:normAutofit/>
          </a:bodyPr>
          <a:lstStyle/>
          <a:p>
            <a:pPr>
              <a:buNone/>
            </a:pPr>
            <a:r>
              <a:rPr lang="pt-BR" sz="1800" b="1" dirty="0" smtClean="0"/>
              <a:t>Licitações com Financiamento de Instituições Financeiras Internacionais</a:t>
            </a:r>
          </a:p>
          <a:p>
            <a:pPr>
              <a:buNone/>
            </a:pPr>
            <a:endParaRPr lang="pt-BR" sz="1800" dirty="0" smtClean="0"/>
          </a:p>
          <a:p>
            <a:pPr>
              <a:buFont typeface="Calibri" pitchFamily="34" charset="0"/>
              <a:buChar char="●"/>
            </a:pPr>
            <a:r>
              <a:rPr lang="pt-BR" sz="1800" dirty="0" smtClean="0"/>
              <a:t>Normas </a:t>
            </a:r>
            <a:endParaRPr lang="pt-BR" sz="1800" dirty="0" smtClean="0"/>
          </a:p>
          <a:p>
            <a:endParaRPr lang="pt-BR" sz="1600" dirty="0" smtClean="0"/>
          </a:p>
          <a:p>
            <a:pPr lvl="1">
              <a:buFont typeface="Wingdings" pitchFamily="2" charset="2"/>
              <a:buChar char="§"/>
            </a:pPr>
            <a:r>
              <a:rPr lang="pt-BR" sz="1600" dirty="0" smtClean="0"/>
              <a:t>Banco Mundial:</a:t>
            </a:r>
          </a:p>
          <a:p>
            <a:pPr lvl="2">
              <a:buFont typeface="Wingdings" pitchFamily="2" charset="2"/>
              <a:buChar char="ü"/>
            </a:pPr>
            <a:r>
              <a:rPr lang="pt-BR" sz="1400" dirty="0" smtClean="0"/>
              <a:t>Diretrizes para Aquisições Financiadas por Empréstimos do BIRD e Créditos da AID, Maio 2010.</a:t>
            </a:r>
          </a:p>
          <a:p>
            <a:pPr lvl="2">
              <a:buFont typeface="Wingdings" pitchFamily="2" charset="2"/>
              <a:buChar char="ü"/>
            </a:pPr>
            <a:r>
              <a:rPr lang="pt-BR" sz="1400" dirty="0" smtClean="0"/>
              <a:t>Diretrizes para Seleção e Contratação de Consultores pelos Mutuários do Banco Mundial,  Maio 2010.</a:t>
            </a:r>
          </a:p>
          <a:p>
            <a:pPr lvl="2">
              <a:buFont typeface="Wingdings" pitchFamily="2" charset="2"/>
              <a:buChar char="ü"/>
            </a:pPr>
            <a:r>
              <a:rPr lang="pt-BR" sz="1400" dirty="0" smtClean="0"/>
              <a:t>Standard </a:t>
            </a:r>
            <a:r>
              <a:rPr lang="pt-BR" sz="1400" dirty="0" err="1" smtClean="0"/>
              <a:t>Bidding</a:t>
            </a:r>
            <a:r>
              <a:rPr lang="pt-BR" sz="1400" dirty="0" smtClean="0"/>
              <a:t> </a:t>
            </a:r>
            <a:r>
              <a:rPr lang="pt-BR" sz="1400" dirty="0" err="1" smtClean="0"/>
              <a:t>Documents</a:t>
            </a:r>
            <a:r>
              <a:rPr lang="pt-BR" sz="1400" dirty="0" smtClean="0"/>
              <a:t> - </a:t>
            </a:r>
            <a:r>
              <a:rPr lang="pt-BR" sz="1400" dirty="0" err="1" smtClean="0"/>
              <a:t>Procurement</a:t>
            </a:r>
            <a:r>
              <a:rPr lang="pt-BR" sz="1400" dirty="0" smtClean="0"/>
              <a:t> </a:t>
            </a:r>
            <a:r>
              <a:rPr lang="pt-BR" sz="1400" dirty="0" err="1" smtClean="0"/>
              <a:t>of</a:t>
            </a:r>
            <a:r>
              <a:rPr lang="pt-BR" sz="1400" dirty="0" smtClean="0"/>
              <a:t> </a:t>
            </a:r>
            <a:r>
              <a:rPr lang="pt-BR" sz="1400" dirty="0" err="1" smtClean="0"/>
              <a:t>Goods</a:t>
            </a:r>
            <a:r>
              <a:rPr lang="pt-BR" sz="1400" dirty="0" smtClean="0"/>
              <a:t>. </a:t>
            </a:r>
            <a:endParaRPr lang="pt-BR" sz="1400" dirty="0" smtClean="0"/>
          </a:p>
          <a:p>
            <a:pPr lvl="2">
              <a:buFont typeface="Wingdings" pitchFamily="2" charset="2"/>
              <a:buChar char="ü"/>
            </a:pPr>
            <a:r>
              <a:rPr lang="pt-BR" sz="1400" dirty="0" smtClean="0"/>
              <a:t>GCC – General </a:t>
            </a:r>
            <a:r>
              <a:rPr lang="pt-BR" sz="1400" dirty="0" err="1" smtClean="0"/>
              <a:t>Conditions</a:t>
            </a:r>
            <a:r>
              <a:rPr lang="pt-BR" sz="1400" dirty="0" smtClean="0"/>
              <a:t> </a:t>
            </a:r>
            <a:r>
              <a:rPr lang="pt-BR" sz="1400" dirty="0" err="1" smtClean="0"/>
              <a:t>of</a:t>
            </a:r>
            <a:r>
              <a:rPr lang="pt-BR" sz="1400" dirty="0" smtClean="0"/>
              <a:t> </a:t>
            </a:r>
            <a:r>
              <a:rPr lang="pt-BR" sz="1400" dirty="0" err="1" smtClean="0"/>
              <a:t>Contract</a:t>
            </a:r>
            <a:r>
              <a:rPr lang="pt-BR" sz="1400" dirty="0" smtClean="0"/>
              <a:t>, BIRD</a:t>
            </a:r>
            <a:r>
              <a:rPr lang="pt-BR" sz="1400" dirty="0" smtClean="0"/>
              <a:t>.</a:t>
            </a:r>
            <a:endParaRPr lang="pt-BR" sz="1600" dirty="0" smtClean="0"/>
          </a:p>
          <a:p>
            <a:pPr lvl="1">
              <a:buFont typeface="Wingdings" pitchFamily="2" charset="2"/>
              <a:buChar char="§"/>
            </a:pPr>
            <a:r>
              <a:rPr lang="pt-BR" sz="1600" dirty="0" smtClean="0"/>
              <a:t>Banco Interamericano de Desenvolvimento:</a:t>
            </a:r>
          </a:p>
          <a:p>
            <a:pPr lvl="2">
              <a:buFont typeface="Wingdings" pitchFamily="2" charset="2"/>
              <a:buChar char="ü"/>
            </a:pPr>
            <a:r>
              <a:rPr lang="pt-BR" sz="1400" dirty="0" smtClean="0"/>
              <a:t>Políticas </a:t>
            </a:r>
            <a:r>
              <a:rPr lang="pt-BR" sz="1400" dirty="0" smtClean="0"/>
              <a:t>para Aquisição de Bens e Contratação de Obras Financiadas pelo Banco Interamericano de Desenvolvimento, Março 2011</a:t>
            </a:r>
            <a:r>
              <a:rPr lang="pt-BR" sz="1400" dirty="0" smtClean="0"/>
              <a:t>.</a:t>
            </a:r>
          </a:p>
          <a:p>
            <a:pPr lvl="2">
              <a:buFont typeface="Wingdings" pitchFamily="2" charset="2"/>
              <a:buChar char="ü"/>
            </a:pPr>
            <a:r>
              <a:rPr lang="pt-BR" sz="1400" dirty="0" smtClean="0"/>
              <a:t>Políticas </a:t>
            </a:r>
            <a:r>
              <a:rPr lang="pt-BR" sz="1400" dirty="0" smtClean="0"/>
              <a:t>para Seleção e Contratação de Consultores Financiados pelo Banco Interamericano de Desenvolvimento, Março 2011</a:t>
            </a:r>
            <a:r>
              <a:rPr lang="pt-BR" sz="1400" dirty="0" smtClean="0"/>
              <a:t>.</a:t>
            </a:r>
          </a:p>
          <a:p>
            <a:pPr lvl="1">
              <a:buFont typeface="Wingdings" pitchFamily="2" charset="2"/>
              <a:buChar char="§"/>
            </a:pPr>
            <a:r>
              <a:rPr lang="pt-BR" sz="1600" dirty="0" smtClean="0"/>
              <a:t>PNUD:</a:t>
            </a:r>
          </a:p>
          <a:p>
            <a:pPr lvl="2">
              <a:buFont typeface="Wingdings" pitchFamily="2" charset="2"/>
              <a:buChar char="ü"/>
            </a:pPr>
            <a:r>
              <a:rPr lang="pt-BR" sz="1400" dirty="0" smtClean="0"/>
              <a:t>Manual </a:t>
            </a:r>
            <a:r>
              <a:rPr lang="pt-BR" sz="1400" dirty="0" smtClean="0"/>
              <a:t>de Convergência de Normas Licitatórias do PNUD, Julho 2004</a:t>
            </a:r>
            <a:r>
              <a:rPr lang="pt-BR" sz="1400" dirty="0" smtClean="0"/>
              <a:t>.</a:t>
            </a:r>
            <a:endParaRPr lang="pt-BR" sz="1400" dirty="0" smtClean="0"/>
          </a:p>
        </p:txBody>
      </p:sp>
      <p:sp>
        <p:nvSpPr>
          <p:cNvPr id="4" name="CaixaDeTexto 3"/>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801314"/>
          </a:xfrm>
          <a:prstGeom prst="rect">
            <a:avLst/>
          </a:prstGeom>
        </p:spPr>
        <p:txBody>
          <a:bodyPr wrap="square">
            <a:spAutoFit/>
          </a:bodyPr>
          <a:lstStyle/>
          <a:p>
            <a:pPr algn="just"/>
            <a:r>
              <a:rPr lang="pt-BR" b="1" dirty="0" smtClean="0"/>
              <a:t>Providências necessárias para uma Licitação Internacional</a:t>
            </a:r>
            <a:endParaRPr lang="pt-BR" b="1" dirty="0"/>
          </a:p>
          <a:p>
            <a:pPr marL="285750" indent="-285750" algn="just">
              <a:buFont typeface="Arial" pitchFamily="34" charset="0"/>
              <a:buChar char="•"/>
            </a:pPr>
            <a:endParaRPr lang="pt-BR" sz="1600" dirty="0"/>
          </a:p>
          <a:p>
            <a:pPr marL="342900" lvl="0" indent="-342900" algn="just">
              <a:buFont typeface="+mj-lt"/>
              <a:buAutoNum type="arabicPeriod"/>
            </a:pPr>
            <a:r>
              <a:rPr lang="pt-BR" sz="1600" dirty="0"/>
              <a:t>Avaliar se cabe uma licitação internacional e definir qual será o seu regime jurídico;</a:t>
            </a:r>
          </a:p>
          <a:p>
            <a:pPr marL="342900" indent="-342900" algn="just">
              <a:buFont typeface="+mj-lt"/>
              <a:buAutoNum type="arabicPeriod"/>
            </a:pPr>
            <a:r>
              <a:rPr lang="pt-BR" sz="1600" dirty="0" smtClean="0"/>
              <a:t>Adequar o objeto e as condições de contratação às diretrizes da política monetária e de comércio exterior;</a:t>
            </a:r>
          </a:p>
          <a:p>
            <a:pPr marL="342900" indent="-342900" algn="just">
              <a:buFont typeface="+mj-lt"/>
              <a:buAutoNum type="arabicPeriod"/>
            </a:pPr>
            <a:r>
              <a:rPr lang="pt-BR" sz="1600" dirty="0" smtClean="0"/>
              <a:t>Realizar pesquisa de mercado no exterior junto a fornecedores estrangeiros ou por meio de levantamentos utilizando outros procedimentos; </a:t>
            </a:r>
          </a:p>
          <a:p>
            <a:pPr marL="342900" lvl="0" indent="-342900" algn="just">
              <a:buFont typeface="+mj-lt"/>
              <a:buAutoNum type="arabicPeriod"/>
            </a:pPr>
            <a:r>
              <a:rPr lang="pt-BR" sz="1600" dirty="0" smtClean="0"/>
              <a:t>Determinar </a:t>
            </a:r>
            <a:r>
              <a:rPr lang="pt-BR" sz="1600" dirty="0"/>
              <a:t>a modalidade licitatória que será utilizada, levando em consideração, além das modalidades permitidas nas licitações sob leis brasileiras, as modalidades utilizadas pelos organismos internacionais de financiamento, que são diferentes das modalidades previstas na legislação brasileira; </a:t>
            </a:r>
          </a:p>
          <a:p>
            <a:pPr marL="342900" lvl="0" indent="-342900" algn="just">
              <a:buFont typeface="+mj-lt"/>
              <a:buAutoNum type="arabicPeriod"/>
            </a:pPr>
            <a:r>
              <a:rPr lang="pt-BR" sz="1600" dirty="0" smtClean="0"/>
              <a:t>Nas </a:t>
            </a:r>
            <a:r>
              <a:rPr lang="pt-BR" sz="1600" dirty="0"/>
              <a:t>licitações com financiamento internacional, elaborar planejamento das contratações, conforme requerido pelas instituições financeiras internacionais;</a:t>
            </a:r>
          </a:p>
          <a:p>
            <a:pPr marL="342900" lvl="0" indent="-342900" algn="just">
              <a:buFont typeface="+mj-lt"/>
              <a:buAutoNum type="arabicPeriod"/>
            </a:pPr>
            <a:r>
              <a:rPr lang="pt-BR" sz="1600" dirty="0" smtClean="0"/>
              <a:t>Determinar </a:t>
            </a:r>
            <a:r>
              <a:rPr lang="pt-BR" sz="1600" dirty="0"/>
              <a:t>as moedas em que poderão ser apresentadas as propostas;</a:t>
            </a:r>
          </a:p>
          <a:p>
            <a:pPr marL="342900" lvl="0" indent="-342900" algn="just">
              <a:buFont typeface="+mj-lt"/>
              <a:buAutoNum type="arabicPeriod"/>
            </a:pPr>
            <a:r>
              <a:rPr lang="pt-BR" sz="1600" dirty="0"/>
              <a:t>Determinar o local de destino para fins de cotação do preço;</a:t>
            </a:r>
          </a:p>
          <a:p>
            <a:pPr marL="342900" lvl="0" indent="-342900" algn="just">
              <a:buFont typeface="+mj-lt"/>
              <a:buAutoNum type="arabicPeriod"/>
            </a:pPr>
            <a:endParaRPr lang="pt-BR" sz="1600" dirty="0"/>
          </a:p>
          <a:p>
            <a:pPr marL="342900" lvl="0" indent="-342900" algn="just">
              <a:buFont typeface="+mj-lt"/>
              <a:buAutoNum type="arabicPeriod"/>
            </a:pPr>
            <a:endParaRPr lang="pt-BR" sz="1600" dirty="0"/>
          </a:p>
          <a:p>
            <a:pPr algn="just"/>
            <a:r>
              <a:rPr lang="pt-BR" sz="1600" dirty="0" smtClean="0"/>
              <a:t>								</a:t>
            </a:r>
            <a:r>
              <a:rPr lang="pt-BR" sz="1600" i="1" dirty="0" smtClean="0"/>
              <a:t>Continua</a:t>
            </a:r>
            <a:r>
              <a:rPr lang="pt-BR" sz="1600" i="1" dirty="0"/>
              <a:t>...</a:t>
            </a:r>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36409422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755422"/>
          </a:xfrm>
          <a:prstGeom prst="rect">
            <a:avLst/>
          </a:prstGeom>
        </p:spPr>
        <p:txBody>
          <a:bodyPr wrap="square">
            <a:spAutoFit/>
          </a:bodyPr>
          <a:lstStyle/>
          <a:p>
            <a:pPr marL="342900" indent="-342900" algn="just"/>
            <a:r>
              <a:rPr lang="pt-BR" b="1" dirty="0" smtClean="0"/>
              <a:t>Providências necessárias para uma Licitação Internacional</a:t>
            </a:r>
          </a:p>
          <a:p>
            <a:pPr marL="342900" indent="-342900" algn="just"/>
            <a:endParaRPr lang="pt-BR" sz="1600" dirty="0" smtClean="0"/>
          </a:p>
          <a:p>
            <a:pPr marL="342900" lvl="0" indent="-342900" algn="just">
              <a:buFont typeface="+mj-lt"/>
              <a:buAutoNum type="arabicPeriod" startAt="8"/>
            </a:pPr>
            <a:r>
              <a:rPr lang="pt-BR" sz="1600" dirty="0" smtClean="0"/>
              <a:t>Determinar os </a:t>
            </a:r>
            <a:r>
              <a:rPr lang="pt-BR" sz="1600" i="1" dirty="0" err="1"/>
              <a:t>Incoterms</a:t>
            </a:r>
            <a:r>
              <a:rPr lang="pt-BR" sz="1600" dirty="0"/>
              <a:t> a serem indicados nas propostas relativas a bens provenientes do exterior, para fins de processamento das importações;</a:t>
            </a:r>
          </a:p>
          <a:p>
            <a:pPr marL="342900" lvl="0" indent="-342900" algn="just">
              <a:buFont typeface="+mj-lt"/>
              <a:buAutoNum type="arabicPeriod" startAt="9"/>
            </a:pPr>
            <a:r>
              <a:rPr lang="pt-BR" sz="1600" dirty="0"/>
              <a:t>Determinar a forma de apresentação das propostas, que necessitam conter informações adicionais ao preço;</a:t>
            </a:r>
          </a:p>
          <a:p>
            <a:pPr marL="342900" lvl="0" indent="-342900" algn="just">
              <a:buFont typeface="+mj-lt"/>
              <a:buAutoNum type="arabicPeriod" startAt="9"/>
            </a:pPr>
            <a:r>
              <a:rPr lang="pt-BR" sz="1600" dirty="0"/>
              <a:t>Adequar a habilitação e o cadastramento de licitantes, introduzindo novos processos para as empresas estrangeiras que não atuam no Brasil, que importam na avaliação e na verificação da autenticidade de documentos emitidos no exterior e na comprovação da constituição de representação legal do estrangeiro no Brasil;</a:t>
            </a:r>
          </a:p>
          <a:p>
            <a:pPr marL="342900" lvl="0" indent="-342900" algn="just">
              <a:buFont typeface="+mj-lt"/>
              <a:buAutoNum type="arabicPeriod" startAt="9"/>
            </a:pPr>
            <a:r>
              <a:rPr lang="pt-BR" sz="1600" dirty="0"/>
              <a:t>Efetuar a divulgação da licitação no exterior, tomando todas as providências necessárias para tanto;</a:t>
            </a:r>
          </a:p>
          <a:p>
            <a:pPr marL="342900" lvl="0" indent="-342900" algn="just">
              <a:buFont typeface="+mj-lt"/>
              <a:buAutoNum type="arabicPeriod" startAt="9"/>
            </a:pPr>
            <a:r>
              <a:rPr lang="pt-BR" sz="1600" dirty="0"/>
              <a:t>Converter os preços das propostas apresentadas para uma moeda de referência para fins de comparação das propostas;</a:t>
            </a:r>
          </a:p>
          <a:p>
            <a:pPr marL="342900" lvl="0" indent="-342900" algn="just">
              <a:buFont typeface="+mj-lt"/>
              <a:buAutoNum type="arabicPeriod" startAt="9"/>
            </a:pPr>
            <a:r>
              <a:rPr lang="pt-BR" sz="1600" dirty="0"/>
              <a:t>Fazer a equalização tributária das propostas apresentadas por licitantes estrangeiros para fins de comparação com as propostas apresentadas por licitantes brasileiros;</a:t>
            </a:r>
          </a:p>
          <a:p>
            <a:pPr marL="342900" lvl="0" indent="-342900" algn="just">
              <a:buFont typeface="+mj-lt"/>
              <a:buAutoNum type="arabicPeriod" startAt="9"/>
            </a:pPr>
            <a:r>
              <a:rPr lang="pt-BR" sz="1600" dirty="0"/>
              <a:t>Certificar-se, quando for o caso, da obtenção, pelas empresas contratadas estrangeiras, das autorizações, registros e licenças necessárias para a execução do objeto</a:t>
            </a:r>
            <a:r>
              <a:rPr lang="pt-BR" sz="1600" dirty="0" smtClean="0"/>
              <a:t>;</a:t>
            </a:r>
            <a:endParaRPr lang="pt-BR" sz="1600" dirty="0"/>
          </a:p>
          <a:p>
            <a:pPr lvl="0" algn="just"/>
            <a:endParaRPr lang="pt-BR" sz="1600" dirty="0"/>
          </a:p>
          <a:p>
            <a:pPr lvl="8" algn="just"/>
            <a:r>
              <a:rPr lang="pt-BR" sz="1600" dirty="0"/>
              <a:t>				</a:t>
            </a:r>
            <a:r>
              <a:rPr lang="pt-BR" sz="1600" i="1" dirty="0"/>
              <a:t>Continua...</a:t>
            </a:r>
          </a:p>
          <a:p>
            <a:pPr marL="342900" lvl="0" indent="-342900" algn="just">
              <a:buFont typeface="+mj-lt"/>
              <a:buAutoNum type="arabicPeriod"/>
            </a:pPr>
            <a:endParaRPr lang="pt-BR" sz="1600"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20642774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293757"/>
          </a:xfrm>
          <a:prstGeom prst="rect">
            <a:avLst/>
          </a:prstGeom>
        </p:spPr>
        <p:txBody>
          <a:bodyPr wrap="square">
            <a:spAutoFit/>
          </a:bodyPr>
          <a:lstStyle/>
          <a:p>
            <a:pPr algn="just"/>
            <a:r>
              <a:rPr lang="pt-BR" b="1" dirty="0" smtClean="0"/>
              <a:t>Providências necessárias para uma Licitação Internacional</a:t>
            </a:r>
          </a:p>
          <a:p>
            <a:pPr marL="285750" indent="-285750" algn="just">
              <a:buFont typeface="Arial" pitchFamily="34" charset="0"/>
              <a:buChar char="•"/>
            </a:pPr>
            <a:endParaRPr lang="pt-BR" sz="1600" dirty="0"/>
          </a:p>
          <a:p>
            <a:pPr marL="342900" lvl="0" indent="-342900" algn="just">
              <a:buFont typeface="+mj-lt"/>
              <a:buAutoNum type="arabicPeriod" startAt="15"/>
            </a:pPr>
            <a:r>
              <a:rPr lang="pt-BR" sz="1600" dirty="0"/>
              <a:t>Receber, processar, manter e devolver garantias apresentadas, quando for o caso, por empresas estrangeiras;</a:t>
            </a:r>
          </a:p>
          <a:p>
            <a:pPr marL="342900" lvl="0" indent="-342900" algn="just">
              <a:buFont typeface="+mj-lt"/>
              <a:buAutoNum type="arabicPeriod" startAt="15"/>
            </a:pPr>
            <a:r>
              <a:rPr lang="pt-BR" sz="1600" dirty="0"/>
              <a:t>Efetuar, quando for o caso, a importação de bem proveniente do exterior, tomando todas as providências necessárias para o desembaraço alfandegário; </a:t>
            </a:r>
          </a:p>
          <a:p>
            <a:pPr marL="342900" lvl="0" indent="-342900" algn="just">
              <a:buFont typeface="+mj-lt"/>
              <a:buAutoNum type="arabicPeriod" startAt="15"/>
            </a:pPr>
            <a:r>
              <a:rPr lang="pt-BR" sz="1600" dirty="0"/>
              <a:t>Efetuar o pagamento da contratação, envolvendo, conforme o caso, conversões de propostas em moeda estrangeira para a moeda nacional ou o uso de modalidades de pagamento internacional (cartas de crédito, cobranças documentárias ou pagamentos adiantados) e o fechamento de operações de câmbio; e</a:t>
            </a:r>
          </a:p>
          <a:p>
            <a:pPr marL="342900" lvl="0" indent="-342900" algn="just">
              <a:buFont typeface="+mj-lt"/>
              <a:buAutoNum type="arabicPeriod" startAt="15"/>
            </a:pPr>
            <a:r>
              <a:rPr lang="pt-BR" sz="1600" dirty="0"/>
              <a:t>Aplicar, quando necessário, sanções administrativas a empresas estrangeiras, acompanhando, quando for o caso, as sanções eventualmente aplicadas pelos organismos financeiros internacionais com vistas a tomar providências cabíveis se necessário.</a:t>
            </a:r>
          </a:p>
          <a:p>
            <a:pPr marL="342900" lvl="0" indent="-342900" algn="just">
              <a:buFont typeface="+mj-lt"/>
              <a:buAutoNum type="arabicPeriod" startAt="15"/>
            </a:pPr>
            <a:endParaRPr lang="pt-BR" sz="1600" dirty="0"/>
          </a:p>
          <a:p>
            <a:pPr lvl="2" algn="just"/>
            <a:r>
              <a:rPr lang="pt-BR" sz="1600" dirty="0" smtClean="0"/>
              <a:t>	É necessário adequar os </a:t>
            </a:r>
            <a:r>
              <a:rPr lang="pt-BR" sz="1600" dirty="0"/>
              <a:t>Termos de Referência e os Editais, introduzindo os </a:t>
            </a:r>
            <a:r>
              <a:rPr lang="pt-BR" sz="1600" dirty="0" smtClean="0"/>
              <a:t>	ajustes </a:t>
            </a:r>
            <a:r>
              <a:rPr lang="pt-BR" sz="1600" dirty="0"/>
              <a:t>e acréscimos necessários nas Minutas sugeridas para as licitações </a:t>
            </a:r>
            <a:r>
              <a:rPr lang="pt-BR" sz="1600" dirty="0" smtClean="0"/>
              <a:t>	nacionais</a:t>
            </a:r>
            <a:r>
              <a:rPr lang="pt-BR" sz="1600" dirty="0"/>
              <a:t>, ou adotando os padrões estabelecidos pelos organismos financeiros </a:t>
            </a:r>
            <a:r>
              <a:rPr lang="pt-BR" sz="1600" dirty="0" smtClean="0"/>
              <a:t>	internacionais.</a:t>
            </a:r>
            <a:endParaRPr lang="pt-BR" sz="1600"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
        <p:nvSpPr>
          <p:cNvPr id="7" name="Seta para a direita 6"/>
          <p:cNvSpPr/>
          <p:nvPr/>
        </p:nvSpPr>
        <p:spPr>
          <a:xfrm>
            <a:off x="1043608" y="4581128"/>
            <a:ext cx="576064" cy="3600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Tree>
    <p:extLst>
      <p:ext uri="{BB962C8B-B14F-4D97-AF65-F5344CB8AC3E}">
        <p14:creationId xmlns="" xmlns:p14="http://schemas.microsoft.com/office/powerpoint/2010/main" val="77243013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4062651"/>
          </a:xfrm>
          <a:prstGeom prst="rect">
            <a:avLst/>
          </a:prstGeom>
        </p:spPr>
        <p:txBody>
          <a:bodyPr wrap="square">
            <a:spAutoFit/>
          </a:bodyPr>
          <a:lstStyle/>
          <a:p>
            <a:pPr algn="just"/>
            <a:r>
              <a:rPr lang="pt-BR" b="1" dirty="0" smtClean="0"/>
              <a:t>Pontos controversos </a:t>
            </a:r>
          </a:p>
          <a:p>
            <a:pPr algn="just"/>
            <a:endParaRPr lang="pt-BR" sz="1600" dirty="0"/>
          </a:p>
          <a:p>
            <a:pPr lvl="0" algn="just"/>
            <a:r>
              <a:rPr lang="pt-BR" sz="1600" dirty="0"/>
              <a:t>1- </a:t>
            </a:r>
            <a:r>
              <a:rPr lang="pt-BR" sz="1600" dirty="0" smtClean="0"/>
              <a:t> Forma de divulgação </a:t>
            </a:r>
            <a:r>
              <a:rPr lang="pt-BR" sz="1600" dirty="0"/>
              <a:t>do certame no </a:t>
            </a:r>
            <a:r>
              <a:rPr lang="pt-BR" sz="1600" dirty="0" smtClean="0"/>
              <a:t>exterior.</a:t>
            </a:r>
            <a:endParaRPr lang="pt-BR" sz="1600" dirty="0"/>
          </a:p>
          <a:p>
            <a:pPr lvl="0" algn="just"/>
            <a:endParaRPr lang="pt-BR" sz="1600" dirty="0"/>
          </a:p>
          <a:p>
            <a:pPr algn="just"/>
            <a:r>
              <a:rPr lang="pt-BR" sz="1600" dirty="0"/>
              <a:t>2- Momento da apresentação do decreto de autorização para funcionamento no </a:t>
            </a:r>
            <a:r>
              <a:rPr lang="pt-BR" sz="1600" dirty="0" smtClean="0"/>
              <a:t>País.</a:t>
            </a:r>
            <a:endParaRPr lang="pt-BR" sz="1600" dirty="0"/>
          </a:p>
          <a:p>
            <a:pPr algn="just"/>
            <a:endParaRPr lang="pt-BR" sz="1600" dirty="0"/>
          </a:p>
          <a:p>
            <a:pPr lvl="0" algn="just"/>
            <a:r>
              <a:rPr lang="pt-BR" sz="1600" dirty="0"/>
              <a:t>3- Apresentação de documentos equivalentes pelas empresas estrangeiras que não funcionam no </a:t>
            </a:r>
            <a:r>
              <a:rPr lang="pt-BR" sz="1600" dirty="0" smtClean="0"/>
              <a:t>Brasil.</a:t>
            </a:r>
          </a:p>
          <a:p>
            <a:pPr lvl="0" algn="just"/>
            <a:endParaRPr lang="pt-BR" sz="1600" dirty="0" smtClean="0"/>
          </a:p>
          <a:p>
            <a:pPr lvl="0" algn="just"/>
            <a:r>
              <a:rPr lang="pt-BR" sz="1600" dirty="0" smtClean="0"/>
              <a:t>4-  Regularidade fiscal do estrangeiro que não funciona no Brasil.</a:t>
            </a:r>
            <a:endParaRPr lang="pt-BR" sz="1600" dirty="0"/>
          </a:p>
          <a:p>
            <a:pPr lvl="0" algn="just"/>
            <a:endParaRPr lang="pt-BR" sz="1600" dirty="0"/>
          </a:p>
          <a:p>
            <a:pPr lvl="0" algn="just"/>
            <a:r>
              <a:rPr lang="pt-BR" sz="1600" dirty="0" smtClean="0"/>
              <a:t>5- </a:t>
            </a:r>
            <a:r>
              <a:rPr lang="pt-BR" sz="1600" dirty="0"/>
              <a:t>Equalização tributária das propostas dos </a:t>
            </a:r>
            <a:r>
              <a:rPr lang="pt-BR" sz="1600" dirty="0" smtClean="0"/>
              <a:t>estrangeiros.</a:t>
            </a:r>
            <a:endParaRPr lang="pt-BR" sz="1600" dirty="0"/>
          </a:p>
          <a:p>
            <a:pPr lvl="0" algn="just"/>
            <a:endParaRPr lang="pt-BR" sz="1600" dirty="0"/>
          </a:p>
          <a:p>
            <a:pPr lvl="0" algn="just"/>
            <a:r>
              <a:rPr lang="pt-BR" sz="1600" dirty="0" smtClean="0"/>
              <a:t>6- </a:t>
            </a:r>
            <a:r>
              <a:rPr lang="pt-BR" sz="1600" dirty="0"/>
              <a:t>Liderança de consórcios integrados por empresas nacionais e estrangeiras por uma empresa brasileira.</a:t>
            </a:r>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731158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1631216"/>
          </a:xfrm>
          <a:prstGeom prst="rect">
            <a:avLst/>
          </a:prstGeom>
        </p:spPr>
        <p:txBody>
          <a:bodyPr wrap="square">
            <a:spAutoFit/>
          </a:bodyPr>
          <a:lstStyle/>
          <a:p>
            <a:pPr marL="0" lvl="1"/>
            <a:r>
              <a:rPr lang="pt-BR" b="1" dirty="0" smtClean="0"/>
              <a:t>Leituras Recomendadas</a:t>
            </a:r>
            <a:endParaRPr lang="pt-BR" b="1" dirty="0"/>
          </a:p>
          <a:p>
            <a:pPr marL="0" lvl="1"/>
            <a:endParaRPr lang="pt-BR" sz="1600" dirty="0" smtClean="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4049" y="1988840"/>
            <a:ext cx="1876303" cy="2795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Resultado de imagem para rafael wallbach schwin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1988840"/>
            <a:ext cx="1814170" cy="28083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aixaDeTexto 2"/>
          <p:cNvSpPr txBox="1"/>
          <p:nvPr/>
        </p:nvSpPr>
        <p:spPr>
          <a:xfrm>
            <a:off x="4139952" y="5075892"/>
            <a:ext cx="2217837" cy="369332"/>
          </a:xfrm>
          <a:prstGeom prst="rect">
            <a:avLst/>
          </a:prstGeom>
          <a:noFill/>
        </p:spPr>
        <p:txBody>
          <a:bodyPr wrap="square" rtlCol="0">
            <a:spAutoFit/>
          </a:bodyPr>
          <a:lstStyle/>
          <a:p>
            <a:r>
              <a:rPr lang="pt-BR" i="1" dirty="0" smtClean="0"/>
              <a:t>2013</a:t>
            </a:r>
            <a:endParaRPr lang="pt-BR" i="1" dirty="0"/>
          </a:p>
        </p:txBody>
      </p:sp>
      <p:sp>
        <p:nvSpPr>
          <p:cNvPr id="5" name="Retângulo 4"/>
          <p:cNvSpPr/>
          <p:nvPr/>
        </p:nvSpPr>
        <p:spPr>
          <a:xfrm>
            <a:off x="1763688" y="5075892"/>
            <a:ext cx="652743" cy="369332"/>
          </a:xfrm>
          <a:prstGeom prst="rect">
            <a:avLst/>
          </a:prstGeom>
        </p:spPr>
        <p:txBody>
          <a:bodyPr wrap="none">
            <a:spAutoFit/>
          </a:bodyPr>
          <a:lstStyle/>
          <a:p>
            <a:r>
              <a:rPr lang="pt-BR" i="1" dirty="0"/>
              <a:t>2011</a:t>
            </a:r>
          </a:p>
        </p:txBody>
      </p:sp>
      <p:pic>
        <p:nvPicPr>
          <p:cNvPr id="1032" name="Picture 8" descr="Resultado de imagem para licitações internacionais considerando a lei brasileir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87624" y="2027951"/>
            <a:ext cx="1775130" cy="2697193"/>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aixaDeTexto 12"/>
          <p:cNvSpPr txBox="1"/>
          <p:nvPr/>
        </p:nvSpPr>
        <p:spPr>
          <a:xfrm>
            <a:off x="6530627" y="5075892"/>
            <a:ext cx="2217837" cy="369332"/>
          </a:xfrm>
          <a:prstGeom prst="rect">
            <a:avLst/>
          </a:prstGeom>
          <a:noFill/>
        </p:spPr>
        <p:txBody>
          <a:bodyPr wrap="square" rtlCol="0">
            <a:spAutoFit/>
          </a:bodyPr>
          <a:lstStyle/>
          <a:p>
            <a:r>
              <a:rPr lang="pt-BR" i="1" dirty="0" smtClean="0"/>
              <a:t>2013</a:t>
            </a:r>
            <a:endParaRPr lang="pt-BR" i="1" dirty="0"/>
          </a:p>
        </p:txBody>
      </p:sp>
      <p:sp>
        <p:nvSpPr>
          <p:cNvPr id="12" name="CaixaDeTexto 11"/>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07782463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8" y="0"/>
            <a:ext cx="9145076" cy="6858000"/>
          </a:xfrm>
          <a:prstGeom prst="rect">
            <a:avLst/>
          </a:prstGeom>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9595" y="1916832"/>
            <a:ext cx="5624810" cy="3024336"/>
          </a:xfrm>
          <a:prstGeom prst="rect">
            <a:avLst/>
          </a:prstGeom>
        </p:spPr>
      </p:pic>
      <p:sp>
        <p:nvSpPr>
          <p:cNvPr id="6" name="CaixaDeTexto 5"/>
          <p:cNvSpPr txBox="1"/>
          <p:nvPr/>
        </p:nvSpPr>
        <p:spPr>
          <a:xfrm>
            <a:off x="2024945" y="2420888"/>
            <a:ext cx="5040560" cy="1938992"/>
          </a:xfrm>
          <a:prstGeom prst="rect">
            <a:avLst/>
          </a:prstGeom>
          <a:noFill/>
          <a:ln>
            <a:noFill/>
          </a:ln>
        </p:spPr>
        <p:txBody>
          <a:bodyPr wrap="square" rtlCol="0">
            <a:spAutoFit/>
          </a:bodyPr>
          <a:lstStyle/>
          <a:p>
            <a:pPr algn="ctr"/>
            <a:r>
              <a:rPr lang="pt-BR" sz="4000" b="1" dirty="0" smtClean="0">
                <a:solidFill>
                  <a:prstClr val="black"/>
                </a:solidFill>
              </a:rPr>
              <a:t>Parte 2</a:t>
            </a:r>
          </a:p>
          <a:p>
            <a:pPr algn="ctr"/>
            <a:endParaRPr lang="pt-BR" sz="4000" b="1" dirty="0" smtClean="0">
              <a:solidFill>
                <a:prstClr val="black"/>
              </a:solidFill>
            </a:endParaRPr>
          </a:p>
          <a:p>
            <a:pPr algn="ctr"/>
            <a:r>
              <a:rPr lang="pt-BR" sz="4000" b="1" dirty="0" smtClean="0">
                <a:solidFill>
                  <a:prstClr val="black"/>
                </a:solidFill>
              </a:rPr>
              <a:t> </a:t>
            </a:r>
            <a:r>
              <a:rPr lang="pt-BR" sz="2800" b="1" dirty="0" smtClean="0">
                <a:solidFill>
                  <a:prstClr val="black"/>
                </a:solidFill>
              </a:rPr>
              <a:t>Modelagem e Execução</a:t>
            </a:r>
          </a:p>
        </p:txBody>
      </p:sp>
    </p:spTree>
    <p:extLst>
      <p:ext uri="{BB962C8B-B14F-4D97-AF65-F5344CB8AC3E}">
        <p14:creationId xmlns="" xmlns:p14="http://schemas.microsoft.com/office/powerpoint/2010/main" val="3445486701"/>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2276872"/>
            <a:ext cx="8718792" cy="4062651"/>
          </a:xfrm>
          <a:prstGeom prst="rect">
            <a:avLst/>
          </a:prstGeom>
        </p:spPr>
        <p:txBody>
          <a:bodyPr wrap="square">
            <a:spAutoFit/>
          </a:bodyPr>
          <a:lstStyle/>
          <a:p>
            <a:pPr algn="ctr"/>
            <a:r>
              <a:rPr lang="pt-BR" b="1" dirty="0" smtClean="0"/>
              <a:t>Aviso Importante!</a:t>
            </a:r>
          </a:p>
          <a:p>
            <a:endParaRPr lang="pt-BR" sz="1600" dirty="0" smtClean="0"/>
          </a:p>
          <a:p>
            <a:pPr algn="just"/>
            <a:r>
              <a:rPr lang="pt-BR" sz="1600" dirty="0" smtClean="0"/>
              <a:t>A Lei </a:t>
            </a:r>
            <a:r>
              <a:rPr lang="pt-BR" sz="1600" dirty="0"/>
              <a:t>8.666/93 contém, no que diz respeito às licitações internacionais, </a:t>
            </a:r>
            <a:r>
              <a:rPr lang="pt-BR" sz="1600" dirty="0" smtClean="0"/>
              <a:t>alguns </a:t>
            </a:r>
            <a:r>
              <a:rPr lang="pt-BR" sz="1600" dirty="0"/>
              <a:t>aspectos </a:t>
            </a:r>
            <a:r>
              <a:rPr lang="pt-BR" sz="1600" dirty="0" smtClean="0"/>
              <a:t>controversos, que podem levar a interpretações diversas. </a:t>
            </a:r>
          </a:p>
          <a:p>
            <a:pPr algn="just"/>
            <a:endParaRPr lang="pt-BR" sz="1600" dirty="0" smtClean="0"/>
          </a:p>
          <a:p>
            <a:pPr algn="just"/>
            <a:r>
              <a:rPr lang="pt-BR" sz="1600" dirty="0" smtClean="0"/>
              <a:t>Os procedimentos descritos a seguir constituem os melhores entendimentos da equipe técnica da SUBLOG baseados no que consideram ser as boas práticas. Muitos desses procedimentos ainda estão em análise e construção e podem ser revistos e refinados à medida que novos aspectos se apresentem.</a:t>
            </a:r>
          </a:p>
          <a:p>
            <a:pPr algn="just"/>
            <a:endParaRPr lang="pt-BR" sz="1600" dirty="0" smtClean="0"/>
          </a:p>
          <a:p>
            <a:pPr algn="just"/>
            <a:r>
              <a:rPr lang="pt-BR" sz="1600" dirty="0" smtClean="0"/>
              <a:t>É altamente </a:t>
            </a:r>
            <a:r>
              <a:rPr lang="pt-BR" sz="1600" dirty="0"/>
              <a:t>recomendado que os procedimentos indicados </a:t>
            </a:r>
            <a:r>
              <a:rPr lang="pt-BR" sz="1600" dirty="0" smtClean="0"/>
              <a:t>nessa apresentação sejam </a:t>
            </a:r>
            <a:r>
              <a:rPr lang="pt-BR" sz="1600" dirty="0"/>
              <a:t>cuidadosamente </a:t>
            </a:r>
            <a:r>
              <a:rPr lang="pt-BR" sz="1600" dirty="0" smtClean="0"/>
              <a:t>avaliados, principalmente sob o aspecto jurídico, </a:t>
            </a:r>
            <a:r>
              <a:rPr lang="pt-BR" sz="1600" dirty="0"/>
              <a:t>antes de sua adoção, </a:t>
            </a:r>
            <a:r>
              <a:rPr lang="pt-BR" sz="1600" dirty="0" smtClean="0"/>
              <a:t>considerando </a:t>
            </a:r>
            <a:r>
              <a:rPr lang="pt-BR" sz="1600" dirty="0"/>
              <a:t>as circunstâncias específicas que se apresentam em cada caso.</a:t>
            </a:r>
          </a:p>
          <a:p>
            <a:endParaRPr lang="pt-BR" sz="1600" dirty="0" smtClean="0"/>
          </a:p>
          <a:p>
            <a:pPr marL="285750" lvl="0" indent="-285750" algn="just">
              <a:buFontTx/>
              <a:buChar char="-"/>
            </a:pPr>
            <a:endParaRPr lang="pt-BR" sz="1600" dirty="0"/>
          </a:p>
          <a:p>
            <a:pPr marL="285750" lvl="0" indent="-285750" algn="just">
              <a:buFontTx/>
              <a:buChar char="-"/>
            </a:pPr>
            <a:endParaRPr lang="pt-BR" sz="1600" dirty="0"/>
          </a:p>
          <a:p>
            <a:pPr lvl="2" algn="just"/>
            <a:endParaRPr lang="pt-BR" sz="1600" dirty="0"/>
          </a:p>
        </p:txBody>
      </p:sp>
      <p:pic>
        <p:nvPicPr>
          <p:cNvPr id="6" name="Imagem 5" descr="sinal de atenção.png"/>
          <p:cNvPicPr>
            <a:picLocks noChangeAspect="1"/>
          </p:cNvPicPr>
          <p:nvPr/>
        </p:nvPicPr>
        <p:blipFill>
          <a:blip r:embed="rId2" cstate="print"/>
          <a:stretch>
            <a:fillRect/>
          </a:stretch>
        </p:blipFill>
        <p:spPr>
          <a:xfrm>
            <a:off x="3740845" y="980728"/>
            <a:ext cx="1407219" cy="1146759"/>
          </a:xfrm>
          <a:prstGeom prst="rect">
            <a:avLst/>
          </a:prstGeom>
        </p:spPr>
      </p:pic>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98022440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424936" cy="4585871"/>
          </a:xfrm>
          <a:prstGeom prst="rect">
            <a:avLst/>
          </a:prstGeom>
        </p:spPr>
        <p:txBody>
          <a:bodyPr wrap="square">
            <a:spAutoFit/>
          </a:bodyPr>
          <a:lstStyle/>
          <a:p>
            <a:pPr algn="just"/>
            <a:r>
              <a:rPr lang="pt-BR" b="1" dirty="0" smtClean="0"/>
              <a:t>Benefícios </a:t>
            </a:r>
            <a:endParaRPr lang="pt-BR" b="1" dirty="0"/>
          </a:p>
          <a:p>
            <a:pPr lvl="0" algn="just"/>
            <a:endParaRPr lang="pt-BR" dirty="0"/>
          </a:p>
          <a:p>
            <a:pPr lvl="0" algn="just">
              <a:buFont typeface="Calibri" pitchFamily="34" charset="0"/>
              <a:buChar char="●"/>
            </a:pPr>
            <a:r>
              <a:rPr lang="pt-BR" sz="1600" dirty="0" smtClean="0"/>
              <a:t> Aumento </a:t>
            </a:r>
            <a:r>
              <a:rPr lang="pt-BR" sz="1600" dirty="0"/>
              <a:t>da Competição:</a:t>
            </a:r>
          </a:p>
          <a:p>
            <a:pPr lvl="1" algn="just"/>
            <a:r>
              <a:rPr lang="pt-BR" sz="1600" dirty="0"/>
              <a:t> </a:t>
            </a:r>
          </a:p>
          <a:p>
            <a:pPr lvl="1" algn="just">
              <a:buFont typeface="Wingdings" pitchFamily="2" charset="2"/>
              <a:buChar char="§"/>
            </a:pPr>
            <a:r>
              <a:rPr lang="pt-BR" sz="1600" dirty="0"/>
              <a:t> Obtenção de melhores condições de contratação, tanto em relação a preço como </a:t>
            </a:r>
            <a:r>
              <a:rPr lang="pt-BR" sz="1600" dirty="0" smtClean="0"/>
              <a:t>qualidade.</a:t>
            </a:r>
          </a:p>
          <a:p>
            <a:pPr lvl="2" algn="just">
              <a:buFont typeface="Wingdings" pitchFamily="2" charset="2"/>
              <a:buChar char="ü"/>
            </a:pPr>
            <a:r>
              <a:rPr lang="pt-BR" sz="1600" dirty="0" smtClean="0"/>
              <a:t> Aproveitamento de </a:t>
            </a:r>
            <a:r>
              <a:rPr lang="pt-BR" sz="1600" dirty="0"/>
              <a:t>economias de </a:t>
            </a:r>
            <a:r>
              <a:rPr lang="pt-BR" sz="1600" dirty="0" smtClean="0"/>
              <a:t>escala.</a:t>
            </a:r>
            <a:endParaRPr lang="pt-BR" sz="1600" dirty="0"/>
          </a:p>
          <a:p>
            <a:pPr lvl="2" algn="just">
              <a:buFont typeface="Wingdings" pitchFamily="2" charset="2"/>
              <a:buChar char="ü"/>
            </a:pPr>
            <a:r>
              <a:rPr lang="pt-BR" sz="1600" dirty="0"/>
              <a:t> Afastamento de potenciais conluios </a:t>
            </a:r>
            <a:r>
              <a:rPr lang="pt-BR" sz="1600" dirty="0" smtClean="0"/>
              <a:t>.</a:t>
            </a:r>
            <a:endParaRPr lang="pt-BR" sz="1600" dirty="0"/>
          </a:p>
          <a:p>
            <a:pPr lvl="2" algn="just">
              <a:buFont typeface="Wingdings" pitchFamily="2" charset="2"/>
              <a:buChar char="ü"/>
            </a:pPr>
            <a:r>
              <a:rPr lang="pt-BR" sz="1600" dirty="0" smtClean="0"/>
              <a:t> Erosão </a:t>
            </a:r>
            <a:r>
              <a:rPr lang="pt-BR" sz="1600" dirty="0"/>
              <a:t>de privilégios de fornecedores </a:t>
            </a:r>
            <a:r>
              <a:rPr lang="pt-BR" sz="1600" dirty="0" smtClean="0"/>
              <a:t>articulados.</a:t>
            </a:r>
            <a:endParaRPr lang="pt-BR" sz="1600" dirty="0"/>
          </a:p>
          <a:p>
            <a:pPr algn="just"/>
            <a:r>
              <a:rPr lang="pt-BR" sz="1600" dirty="0"/>
              <a:t> </a:t>
            </a:r>
            <a:endParaRPr lang="pt-BR" sz="1600" dirty="0" smtClean="0"/>
          </a:p>
          <a:p>
            <a:pPr algn="just">
              <a:buFont typeface="Calibri" pitchFamily="34" charset="0"/>
              <a:buChar char="●"/>
            </a:pPr>
            <a:r>
              <a:rPr lang="pt-BR" sz="1600" dirty="0" smtClean="0"/>
              <a:t> Acesso </a:t>
            </a:r>
            <a:r>
              <a:rPr lang="pt-BR" sz="1600" dirty="0"/>
              <a:t>a tecnologias indisponíveis no País:</a:t>
            </a:r>
          </a:p>
          <a:p>
            <a:pPr marL="285750" lvl="0" indent="-285750" algn="just">
              <a:buFontTx/>
              <a:buChar char="-"/>
            </a:pPr>
            <a:endParaRPr lang="pt-BR" sz="1600" dirty="0"/>
          </a:p>
          <a:p>
            <a:pPr lvl="1" algn="just">
              <a:buFont typeface="Wingdings" pitchFamily="2" charset="2"/>
              <a:buChar char="§"/>
            </a:pPr>
            <a:r>
              <a:rPr lang="pt-BR" sz="1600" dirty="0" smtClean="0"/>
              <a:t> Modernização do mercado fornecedor local.</a:t>
            </a:r>
            <a:endParaRPr lang="pt-BR" sz="1600" dirty="0"/>
          </a:p>
          <a:p>
            <a:pPr lvl="1" algn="just">
              <a:buFont typeface="Wingdings" pitchFamily="2" charset="2"/>
              <a:buChar char="§"/>
            </a:pPr>
            <a:r>
              <a:rPr lang="pt-BR" sz="1600" dirty="0" smtClean="0"/>
              <a:t> Redução </a:t>
            </a:r>
            <a:r>
              <a:rPr lang="pt-BR" sz="1600" dirty="0" smtClean="0"/>
              <a:t>de </a:t>
            </a:r>
            <a:r>
              <a:rPr lang="pt-BR" sz="1600" dirty="0"/>
              <a:t>dependência </a:t>
            </a:r>
            <a:r>
              <a:rPr lang="pt-BR" sz="1600" dirty="0" smtClean="0"/>
              <a:t>futura em </a:t>
            </a:r>
            <a:r>
              <a:rPr lang="pt-BR" sz="1600" dirty="0"/>
              <a:t>relação a fornecedores </a:t>
            </a:r>
            <a:r>
              <a:rPr lang="pt-BR" sz="1600" dirty="0" smtClean="0"/>
              <a:t>externos.</a:t>
            </a:r>
            <a:endParaRPr lang="pt-BR" sz="1600" dirty="0"/>
          </a:p>
          <a:p>
            <a:pPr marL="285750" lvl="0" indent="-285750" algn="just">
              <a:buFontTx/>
              <a:buChar char="-"/>
            </a:pPr>
            <a:endParaRPr lang="pt-BR" sz="1600" dirty="0"/>
          </a:p>
          <a:p>
            <a:pPr lvl="0" algn="just">
              <a:buFont typeface="Calibri" pitchFamily="34" charset="0"/>
              <a:buChar char="●"/>
            </a:pPr>
            <a:r>
              <a:rPr lang="pt-BR" sz="1600" dirty="0" smtClean="0"/>
              <a:t> Obtenção </a:t>
            </a:r>
            <a:r>
              <a:rPr lang="pt-BR" sz="1600" dirty="0"/>
              <a:t>de financiamentos internacionais, a juros mais </a:t>
            </a:r>
            <a:r>
              <a:rPr lang="pt-BR" sz="1600" dirty="0" smtClean="0"/>
              <a:t>baixos,  </a:t>
            </a:r>
            <a:r>
              <a:rPr lang="pt-BR" sz="1600" dirty="0"/>
              <a:t>prazos mais </a:t>
            </a:r>
            <a:r>
              <a:rPr lang="pt-BR" sz="1600" dirty="0" smtClean="0"/>
              <a:t>longos e períodos de carência:</a:t>
            </a:r>
            <a:endParaRPr lang="pt-BR" sz="1600" dirty="0"/>
          </a:p>
          <a:p>
            <a:pPr marL="285750" lvl="0" indent="-285750" algn="just">
              <a:buFontTx/>
              <a:buChar char="-"/>
            </a:pPr>
            <a:endParaRPr lang="pt-BR" sz="1600" dirty="0"/>
          </a:p>
          <a:p>
            <a:pPr lvl="1" algn="just">
              <a:buFont typeface="Wingdings" pitchFamily="2" charset="2"/>
              <a:buChar char="§"/>
            </a:pPr>
            <a:r>
              <a:rPr lang="pt-BR" sz="1600" dirty="0" smtClean="0"/>
              <a:t> Adequação </a:t>
            </a:r>
            <a:r>
              <a:rPr lang="pt-BR" sz="1600" dirty="0"/>
              <a:t>do processo licitatório a padrões </a:t>
            </a:r>
            <a:r>
              <a:rPr lang="pt-BR" sz="1600" dirty="0" smtClean="0"/>
              <a:t>internacionais.</a:t>
            </a: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72376896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29672" y="836712"/>
            <a:ext cx="8718792" cy="4062651"/>
          </a:xfrm>
          <a:prstGeom prst="rect">
            <a:avLst/>
          </a:prstGeom>
        </p:spPr>
        <p:txBody>
          <a:bodyPr wrap="square">
            <a:spAutoFit/>
          </a:bodyPr>
          <a:lstStyle/>
          <a:p>
            <a:r>
              <a:rPr lang="pt-BR" b="1" dirty="0" smtClean="0"/>
              <a:t>Definindo a Realização de uma Licitação Internacional e o Regime Jurídico aplicável</a:t>
            </a:r>
            <a:endParaRPr lang="pt-BR" sz="1600" b="1" dirty="0" smtClean="0"/>
          </a:p>
          <a:p>
            <a:endParaRPr lang="pt-BR" sz="1600" dirty="0" smtClean="0"/>
          </a:p>
          <a:p>
            <a:pPr algn="just">
              <a:buFont typeface="Calibri" pitchFamily="34" charset="0"/>
              <a:buChar char="●"/>
            </a:pPr>
            <a:r>
              <a:rPr lang="pt-BR" sz="1600" dirty="0" smtClean="0"/>
              <a:t> A definição pela realização de uma licitação internacional deverá ser feita no âmbito de Estudo Técnico Preliminar, do qual deverá constar:</a:t>
            </a:r>
          </a:p>
          <a:p>
            <a:pPr algn="just">
              <a:buFont typeface="Calibri" pitchFamily="34" charset="0"/>
              <a:buChar char="●"/>
            </a:pPr>
            <a:endParaRPr lang="pt-BR" sz="1600" dirty="0" smtClean="0"/>
          </a:p>
          <a:p>
            <a:pPr lvl="1" algn="just">
              <a:buFont typeface="Wingdings" pitchFamily="2" charset="2"/>
              <a:buChar char="§"/>
            </a:pPr>
            <a:r>
              <a:rPr lang="pt-BR" sz="1600" dirty="0" smtClean="0"/>
              <a:t> Mapeamento do mercado nacional, de modo a demonstrar a indisponibilidade ou as limitações do  objeto  no mercado local. É importante considerar as homologações e certificações locais.</a:t>
            </a:r>
          </a:p>
          <a:p>
            <a:pPr lvl="1" algn="just">
              <a:buFont typeface="Wingdings" pitchFamily="2" charset="2"/>
              <a:buChar char="§"/>
            </a:pPr>
            <a:endParaRPr lang="pt-BR" sz="1600" dirty="0" smtClean="0"/>
          </a:p>
          <a:p>
            <a:pPr lvl="1" algn="just">
              <a:buFont typeface="Wingdings" pitchFamily="2" charset="2"/>
              <a:buChar char="§"/>
            </a:pPr>
            <a:r>
              <a:rPr lang="pt-BR" sz="1600" dirty="0" smtClean="0"/>
              <a:t> Mapeamento do mercado estrangeiro, comparando as características técnicas/operacionais dos produtos ofertados naqueles mercados, demonstrando a sua  vantajosidade para a Administração.  </a:t>
            </a:r>
          </a:p>
          <a:p>
            <a:pPr marL="285750" lvl="0" indent="-285750" algn="just">
              <a:buFont typeface="Calibri" pitchFamily="34" charset="0"/>
              <a:buChar char="●"/>
            </a:pPr>
            <a:endParaRPr lang="pt-BR" sz="1600" dirty="0"/>
          </a:p>
          <a:p>
            <a:pPr marL="285750" lvl="0" indent="-285750" algn="just">
              <a:buFont typeface="Calibri" pitchFamily="34" charset="0"/>
              <a:buChar char="●"/>
            </a:pPr>
            <a:r>
              <a:rPr lang="pt-BR" sz="1600" dirty="0" smtClean="0"/>
              <a:t>Adicionalmente, é importante identificar o regime jurídico da licitação internacional, se sob normas brasileiras ou com financiamento internacional, considerando a natureza do objeto e a conveniência e a possibilidade de obtenção de financiamento internacional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078960153"/>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3077766"/>
          </a:xfrm>
          <a:prstGeom prst="rect">
            <a:avLst/>
          </a:prstGeom>
        </p:spPr>
        <p:txBody>
          <a:bodyPr wrap="square">
            <a:spAutoFit/>
          </a:bodyPr>
          <a:lstStyle/>
          <a:p>
            <a:pPr marL="0" lvl="1"/>
            <a:r>
              <a:rPr lang="pt-BR" b="1" dirty="0" smtClean="0"/>
              <a:t>Definindo a Realização de uma Licitação Internacional e o Regime Jurídico aplicável</a:t>
            </a:r>
            <a:endParaRPr lang="pt-BR" sz="1600" b="1" dirty="0" smtClean="0"/>
          </a:p>
          <a:p>
            <a:pPr lvl="1"/>
            <a:endParaRPr lang="pt-BR" sz="1600" dirty="0"/>
          </a:p>
          <a:p>
            <a:pPr lvl="0" algn="just">
              <a:buFont typeface="Calibri" pitchFamily="34" charset="0"/>
              <a:buChar char="●"/>
            </a:pPr>
            <a:r>
              <a:rPr lang="pt-BR" sz="1600" dirty="0" smtClean="0"/>
              <a:t> Caso o Estudo Técnico Preliminar conclua pela realização de uma Licitação Internacional, deverá ser elaborado um estudo complementar especificando as características específicas desse certame, onde deverão ser analisadas as formas mais adequadas para a apresentação das propostas (moedas e </a:t>
            </a:r>
            <a:r>
              <a:rPr lang="pt-BR" sz="1600" i="1" dirty="0" err="1" smtClean="0"/>
              <a:t>Incoterms</a:t>
            </a:r>
            <a:r>
              <a:rPr lang="pt-BR" sz="1600" dirty="0" smtClean="0"/>
              <a:t>),  modalidades de pagamento  a serem oferecidas aos licitantes  e outras especificidades que devam ser observadas.</a:t>
            </a:r>
          </a:p>
          <a:p>
            <a:pPr lvl="0" algn="just">
              <a:buFontTx/>
              <a:buChar char="-"/>
            </a:pPr>
            <a:endParaRPr lang="pt-BR" sz="1600" dirty="0" smtClean="0"/>
          </a:p>
          <a:p>
            <a:pPr lvl="0" algn="just">
              <a:buFont typeface="Calibri" pitchFamily="34" charset="0"/>
              <a:buChar char="●"/>
            </a:pPr>
            <a:r>
              <a:rPr lang="pt-BR" sz="1600" dirty="0" smtClean="0"/>
              <a:t> Na definição do objeto de uma licitação internacional, é imprescindível </a:t>
            </a:r>
            <a:r>
              <a:rPr lang="pt-BR" sz="1600" dirty="0"/>
              <a:t>ajustar-se às diretrizes da política monetária e do comércio exterior e atender às exigências dos órgãos competentes. (Lei 8.666/93, art. 42, caput). </a:t>
            </a:r>
          </a:p>
          <a:p>
            <a:pPr algn="just">
              <a:buFont typeface="Wingdings" pitchFamily="2" charset="2"/>
              <a:buChar char="§"/>
            </a:pP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08580050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093428"/>
          </a:xfrm>
          <a:prstGeom prst="rect">
            <a:avLst/>
          </a:prstGeom>
        </p:spPr>
        <p:txBody>
          <a:bodyPr wrap="square">
            <a:spAutoFit/>
          </a:bodyPr>
          <a:lstStyle/>
          <a:p>
            <a:pPr marL="0" lvl="1"/>
            <a:r>
              <a:rPr lang="pt-BR" b="1" dirty="0" smtClean="0"/>
              <a:t>Adequação às Diretrizes de Política Monetária e de Comércio Exterior</a:t>
            </a:r>
            <a:endParaRPr lang="pt-BR" sz="1600" b="1" dirty="0" smtClean="0"/>
          </a:p>
          <a:p>
            <a:pPr lvl="1"/>
            <a:endParaRPr lang="pt-BR" dirty="0"/>
          </a:p>
          <a:p>
            <a:pPr lvl="1"/>
            <a:endParaRPr lang="pt-BR" sz="1600" dirty="0"/>
          </a:p>
          <a:p>
            <a:pPr lvl="0" algn="just">
              <a:buFont typeface="Calibri" pitchFamily="34" charset="0"/>
              <a:buChar char="●"/>
            </a:pPr>
            <a:r>
              <a:rPr lang="pt-BR" sz="1600" dirty="0" smtClean="0"/>
              <a:t> </a:t>
            </a:r>
            <a:r>
              <a:rPr lang="pt-BR" sz="1600" dirty="0"/>
              <a:t>Diretrizes importantes da política monetária encontram-se estabelecidas nas normas aplicáveis ao mercado de câmbio, regulamentado pela Resolução BACEN nº 3.568/2008 e respectivas circulares editadas pelo Banco Central do Brasil.</a:t>
            </a:r>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a:t>As diretrizes de comércio exterior encontram-se expostas no Regulamento Aduaneiro, regulamentado pelo Decreto nº </a:t>
            </a:r>
            <a:r>
              <a:rPr lang="pt-BR" sz="1600" dirty="0" smtClean="0"/>
              <a:t>6.759/2009 </a:t>
            </a:r>
            <a:r>
              <a:rPr lang="pt-BR" sz="1600" dirty="0"/>
              <a:t>e este pela Portaria SECEX nº 23/2011, em especial no que se refere a importações restritas, limitadas ou </a:t>
            </a:r>
            <a:r>
              <a:rPr lang="pt-BR" sz="1600" dirty="0" smtClean="0"/>
              <a:t>proibidas.</a:t>
            </a:r>
            <a:endParaRPr lang="pt-BR" sz="1600" dirty="0"/>
          </a:p>
          <a:p>
            <a:pPr algn="just"/>
            <a:r>
              <a:rPr lang="pt-BR" sz="1600" dirty="0"/>
              <a:t> </a:t>
            </a:r>
          </a:p>
          <a:p>
            <a:pPr lvl="0" algn="just">
              <a:buFont typeface="Calibri" pitchFamily="34" charset="0"/>
              <a:buChar char="●"/>
            </a:pPr>
            <a:r>
              <a:rPr lang="pt-BR" sz="1600" dirty="0" smtClean="0"/>
              <a:t> </a:t>
            </a:r>
            <a:r>
              <a:rPr lang="pt-BR" sz="1600" dirty="0"/>
              <a:t>As exigências dos demais órgãos competentes são aquelas necessárias para a obtenção de licenças de </a:t>
            </a:r>
            <a:r>
              <a:rPr lang="pt-BR" sz="1600" dirty="0" smtClean="0"/>
              <a:t>importação, os chamados órgãos anuentes. </a:t>
            </a:r>
            <a:r>
              <a:rPr lang="pt-BR" sz="1600" dirty="0"/>
              <a:t>São ao todo 15 órgãos envolvidos na liberação de licenças de importação, sendo que o conjunto específico de órgãos que devem ser consultados em cada caso depende do objeto para o qual se pretende uma licença. </a:t>
            </a:r>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085800509"/>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29672" y="836712"/>
            <a:ext cx="8718792" cy="4616648"/>
          </a:xfrm>
          <a:prstGeom prst="rect">
            <a:avLst/>
          </a:prstGeom>
        </p:spPr>
        <p:txBody>
          <a:bodyPr wrap="square">
            <a:spAutoFit/>
          </a:bodyPr>
          <a:lstStyle/>
          <a:p>
            <a:pPr marL="0" lvl="1" algn="just"/>
            <a:r>
              <a:rPr lang="pt-BR" b="1" dirty="0"/>
              <a:t>Estimativa do Valor da </a:t>
            </a:r>
            <a:r>
              <a:rPr lang="pt-BR" b="1" dirty="0" smtClean="0"/>
              <a:t>Contratação</a:t>
            </a:r>
            <a:endParaRPr lang="pt-BR" dirty="0"/>
          </a:p>
          <a:p>
            <a:pPr marL="0" lvl="1" algn="just"/>
            <a:endParaRPr lang="pt-BR" dirty="0"/>
          </a:p>
          <a:p>
            <a:pPr marL="0" lvl="1" algn="just">
              <a:buFont typeface="Calibri" pitchFamily="34" charset="0"/>
              <a:buChar char="●"/>
            </a:pPr>
            <a:r>
              <a:rPr lang="pt-BR" sz="1600" dirty="0" smtClean="0"/>
              <a:t> A estimativa do valor de contratação deve ser realizada </a:t>
            </a:r>
            <a:r>
              <a:rPr lang="pt-BR" sz="1600" dirty="0"/>
              <a:t>mediante consulta às fontes diversificadas de pesquisa que sejam capazes de representar a realidade do mercado público (Decreto Estadual nº 46.642/2019, art. 20</a:t>
            </a:r>
            <a:r>
              <a:rPr lang="pt-BR" sz="1600" dirty="0" smtClean="0"/>
              <a:t>).</a:t>
            </a:r>
            <a:endParaRPr lang="pt-BR" sz="1600" dirty="0"/>
          </a:p>
          <a:p>
            <a:pPr marL="0" lvl="1" algn="just">
              <a:buFont typeface="Calibri" pitchFamily="34" charset="0"/>
              <a:buChar char="●"/>
            </a:pPr>
            <a:endParaRPr lang="pt-BR" sz="1600" dirty="0"/>
          </a:p>
          <a:p>
            <a:pPr marL="457200" lvl="2" algn="just">
              <a:buFont typeface="Wingdings" pitchFamily="2" charset="2"/>
              <a:buChar char="§"/>
            </a:pPr>
            <a:r>
              <a:rPr lang="pt-BR" sz="1600" dirty="0" smtClean="0"/>
              <a:t> Nas </a:t>
            </a:r>
            <a:r>
              <a:rPr lang="pt-BR" sz="1600" dirty="0"/>
              <a:t>licitações internacionais, a pesquisa de </a:t>
            </a:r>
            <a:r>
              <a:rPr lang="pt-BR" sz="1600" dirty="0" smtClean="0"/>
              <a:t>preços (baseada em bancos </a:t>
            </a:r>
            <a:r>
              <a:rPr lang="pt-BR" sz="1600" dirty="0"/>
              <a:t>de preços, </a:t>
            </a:r>
            <a:r>
              <a:rPr lang="pt-BR" sz="1600" dirty="0" smtClean="0"/>
              <a:t> </a:t>
            </a:r>
            <a:r>
              <a:rPr lang="pt-BR" sz="1600" dirty="0"/>
              <a:t>pesquisas publicadas em </a:t>
            </a:r>
            <a:r>
              <a:rPr lang="pt-BR" sz="1600" dirty="0" smtClean="0"/>
              <a:t>mídias, </a:t>
            </a:r>
            <a:r>
              <a:rPr lang="pt-BR" sz="1600" dirty="0"/>
              <a:t>em sítios eletrônicos especializados </a:t>
            </a:r>
            <a:r>
              <a:rPr lang="pt-BR" sz="1600" dirty="0" smtClean="0"/>
              <a:t>ou mediante consulta </a:t>
            </a:r>
            <a:r>
              <a:rPr lang="pt-BR" sz="1600" dirty="0"/>
              <a:t>a fornecedores por meio </a:t>
            </a:r>
            <a:r>
              <a:rPr lang="pt-BR" sz="1600" dirty="0" smtClean="0"/>
              <a:t>eletrônico) </a:t>
            </a:r>
            <a:r>
              <a:rPr lang="pt-BR" sz="1600" dirty="0"/>
              <a:t>deverá ter abrangência internacional com vistas à obtenção de estimativas representativas do mercado público em que a licitação se realizará</a:t>
            </a:r>
            <a:r>
              <a:rPr lang="pt-BR" sz="1600" dirty="0" smtClean="0"/>
              <a:t>.</a:t>
            </a:r>
          </a:p>
          <a:p>
            <a:pPr marL="457200" lvl="2" algn="just">
              <a:buFont typeface="Wingdings" pitchFamily="2" charset="2"/>
              <a:buChar char="§"/>
            </a:pPr>
            <a:endParaRPr lang="pt-BR" sz="1600" dirty="0" smtClean="0"/>
          </a:p>
          <a:p>
            <a:pPr marL="457200" lvl="2" algn="just">
              <a:buFont typeface="Wingdings" pitchFamily="2" charset="2"/>
              <a:buChar char="§"/>
            </a:pPr>
            <a:r>
              <a:rPr lang="pt-BR" sz="1600" dirty="0" smtClean="0"/>
              <a:t> Recomenda–se muita cautela nas tratativas com fornecedores estrangeiros para evitar que uma simples troca de mensagens, mesmo que por correio eletrônico, seja reputado como uma proposta firme de negócios, como é praxe no mercado internacional. </a:t>
            </a:r>
            <a:endParaRPr lang="pt-BR" sz="1600"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94546258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3600986"/>
          </a:xfrm>
          <a:prstGeom prst="rect">
            <a:avLst/>
          </a:prstGeom>
        </p:spPr>
        <p:txBody>
          <a:bodyPr wrap="square">
            <a:spAutoFit/>
          </a:bodyPr>
          <a:lstStyle/>
          <a:p>
            <a:pPr marL="0" lvl="1"/>
            <a:r>
              <a:rPr lang="pt-BR" b="1" dirty="0" smtClean="0"/>
              <a:t>Definindo a Modalidade Licitatória</a:t>
            </a:r>
            <a:endParaRPr lang="pt-BR" sz="1600" b="1" dirty="0" smtClean="0"/>
          </a:p>
          <a:p>
            <a:pPr lvl="1"/>
            <a:endParaRPr lang="pt-BR" dirty="0"/>
          </a:p>
          <a:p>
            <a:pPr lvl="1"/>
            <a:endParaRPr lang="pt-BR" sz="1600" dirty="0"/>
          </a:p>
          <a:p>
            <a:pPr lvl="0" algn="just">
              <a:buFont typeface="Calibri" pitchFamily="34" charset="0"/>
              <a:buChar char="●"/>
            </a:pPr>
            <a:r>
              <a:rPr lang="pt-BR" sz="1600" dirty="0" smtClean="0"/>
              <a:t> Nas licitações sob normas brasileiras (Lei 8.666/93), escolher dentre as modalidades previstas na Lei.</a:t>
            </a:r>
          </a:p>
          <a:p>
            <a:pPr lvl="0" algn="just">
              <a:buFont typeface="Calibri" pitchFamily="34" charset="0"/>
              <a:buChar char="●"/>
            </a:pPr>
            <a:endParaRPr lang="pt-BR" sz="1600" dirty="0" smtClean="0"/>
          </a:p>
          <a:p>
            <a:pPr lvl="1" algn="just">
              <a:buFont typeface="Wingdings" pitchFamily="2" charset="2"/>
              <a:buChar char="§"/>
            </a:pPr>
            <a:r>
              <a:rPr lang="pt-BR" sz="1600" dirty="0" smtClean="0"/>
              <a:t> Concorrência ou pregão?</a:t>
            </a:r>
          </a:p>
          <a:p>
            <a:pPr lvl="1" algn="just">
              <a:buFont typeface="Wingdings" pitchFamily="2" charset="2"/>
              <a:buChar char="§"/>
            </a:pPr>
            <a:endParaRPr lang="pt-BR" sz="1600" dirty="0" smtClean="0"/>
          </a:p>
          <a:p>
            <a:pPr lvl="1" algn="just">
              <a:buFont typeface="Wingdings" pitchFamily="2" charset="2"/>
              <a:buChar char="§"/>
            </a:pPr>
            <a:r>
              <a:rPr lang="pt-BR" sz="1600" dirty="0" smtClean="0"/>
              <a:t> Evitar o pregão eletrônico uma vez que os sistemas não estão adequados para o processamento de licitações internacionais.</a:t>
            </a:r>
            <a:endParaRPr lang="pt-BR" sz="1600" dirty="0"/>
          </a:p>
          <a:p>
            <a:pPr algn="just">
              <a:buFont typeface="Calibri" pitchFamily="34" charset="0"/>
              <a:buChar char="●"/>
            </a:pPr>
            <a:endParaRPr lang="pt-BR" sz="1600" dirty="0"/>
          </a:p>
          <a:p>
            <a:pPr lvl="0" algn="just">
              <a:buFont typeface="Calibri" pitchFamily="34" charset="0"/>
              <a:buChar char="●"/>
            </a:pPr>
            <a:r>
              <a:rPr lang="pt-BR" sz="1600" dirty="0" smtClean="0"/>
              <a:t> Nas licitações sob normas internacionais, escolher dentre as modalidades previstas nas normas daquelas entidades.</a:t>
            </a:r>
            <a:endParaRPr lang="pt-BR" sz="1600" dirty="0"/>
          </a:p>
          <a:p>
            <a:pPr algn="just"/>
            <a:r>
              <a:rPr lang="pt-BR" sz="1600" dirty="0"/>
              <a:t> </a:t>
            </a:r>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08580050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830997"/>
          </a:xfrm>
          <a:prstGeom prst="rect">
            <a:avLst/>
          </a:prstGeom>
        </p:spPr>
        <p:txBody>
          <a:bodyPr wrap="square">
            <a:spAutoFit/>
          </a:bodyPr>
          <a:lstStyle/>
          <a:p>
            <a:endParaRPr lang="pt-BR" sz="1600" dirty="0"/>
          </a:p>
          <a:p>
            <a:pPr algn="just"/>
            <a:r>
              <a:rPr lang="pt-BR" sz="1600" dirty="0" smtClean="0"/>
              <a:t>								</a:t>
            </a:r>
            <a:endParaRPr lang="pt-BR" sz="1600" dirty="0"/>
          </a:p>
          <a:p>
            <a:pPr lvl="2" algn="just"/>
            <a:endParaRPr lang="pt-BR" sz="1600" dirty="0"/>
          </a:p>
        </p:txBody>
      </p:sp>
      <p:graphicFrame>
        <p:nvGraphicFramePr>
          <p:cNvPr id="7" name="Tabela 6"/>
          <p:cNvGraphicFramePr>
            <a:graphicFrameLocks noGrp="1"/>
          </p:cNvGraphicFramePr>
          <p:nvPr/>
        </p:nvGraphicFramePr>
        <p:xfrm>
          <a:off x="179513" y="1916832"/>
          <a:ext cx="8784974" cy="3659111"/>
        </p:xfrm>
        <a:graphic>
          <a:graphicData uri="http://schemas.openxmlformats.org/drawingml/2006/table">
            <a:tbl>
              <a:tblPr/>
              <a:tblGrid>
                <a:gridCol w="2633117"/>
                <a:gridCol w="2518871"/>
                <a:gridCol w="3632986"/>
              </a:tblGrid>
              <a:tr h="240027">
                <a:tc>
                  <a:txBody>
                    <a:bodyPr/>
                    <a:lstStyle/>
                    <a:p>
                      <a:pPr algn="ctr">
                        <a:lnSpc>
                          <a:spcPct val="115000"/>
                        </a:lnSpc>
                        <a:spcAft>
                          <a:spcPts val="0"/>
                        </a:spcAft>
                      </a:pPr>
                      <a:r>
                        <a:rPr lang="pt-BR" sz="1400" b="1" dirty="0">
                          <a:latin typeface="Calibri"/>
                          <a:ea typeface="Times New Roman"/>
                          <a:cs typeface="Times New Roman"/>
                        </a:rPr>
                        <a:t>Modalidade BID</a:t>
                      </a:r>
                      <a:endParaRPr lang="pt-BR" sz="1400" dirty="0">
                        <a:latin typeface="Calibri"/>
                        <a:ea typeface="Times New Roman"/>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latin typeface="Calibri"/>
                          <a:ea typeface="Times New Roman"/>
                          <a:cs typeface="Times New Roman"/>
                        </a:rPr>
                        <a:t>Modalidade BIRD</a:t>
                      </a:r>
                      <a:endParaRPr lang="pt-BR" sz="1400">
                        <a:latin typeface="Calibri"/>
                        <a:ea typeface="Times New Roman"/>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latin typeface="Calibri"/>
                          <a:ea typeface="Times New Roman"/>
                          <a:cs typeface="Times New Roman"/>
                        </a:rPr>
                        <a:t>Aplicabilidade</a:t>
                      </a:r>
                      <a:endParaRPr lang="pt-BR" sz="1400">
                        <a:latin typeface="Calibri"/>
                        <a:ea typeface="Times New Roman"/>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just">
                        <a:lnSpc>
                          <a:spcPct val="115000"/>
                        </a:lnSpc>
                        <a:spcAft>
                          <a:spcPts val="0"/>
                        </a:spcAft>
                      </a:pPr>
                      <a:r>
                        <a:rPr lang="pt-BR" sz="1400" dirty="0">
                          <a:latin typeface="Calibri"/>
                          <a:ea typeface="Times New Roman"/>
                          <a:cs typeface="Times New Roman"/>
                        </a:rPr>
                        <a:t>Concorrência Pública Internacional (CPI)</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i="1" dirty="0" err="1">
                          <a:latin typeface="Calibri"/>
                          <a:ea typeface="Times New Roman"/>
                          <a:cs typeface="Times New Roman"/>
                        </a:rPr>
                        <a:t>International</a:t>
                      </a:r>
                      <a:r>
                        <a:rPr lang="pt-BR" sz="1400" i="1" dirty="0">
                          <a:latin typeface="Calibri"/>
                          <a:ea typeface="Times New Roman"/>
                          <a:cs typeface="Times New Roman"/>
                        </a:rPr>
                        <a:t> </a:t>
                      </a:r>
                      <a:r>
                        <a:rPr lang="pt-BR" sz="1400" i="1" dirty="0" err="1">
                          <a:latin typeface="Calibri"/>
                          <a:ea typeface="Times New Roman"/>
                          <a:cs typeface="Times New Roman"/>
                        </a:rPr>
                        <a:t>Competitive</a:t>
                      </a:r>
                      <a:r>
                        <a:rPr lang="pt-BR" sz="1400" i="1" dirty="0">
                          <a:latin typeface="Calibri"/>
                          <a:ea typeface="Times New Roman"/>
                          <a:cs typeface="Times New Roman"/>
                        </a:rPr>
                        <a:t> </a:t>
                      </a:r>
                      <a:r>
                        <a:rPr lang="pt-BR" sz="1400" i="1" dirty="0" err="1">
                          <a:latin typeface="Calibri"/>
                          <a:ea typeface="Times New Roman"/>
                          <a:cs typeface="Times New Roman"/>
                        </a:rPr>
                        <a:t>Bidding</a:t>
                      </a:r>
                      <a:r>
                        <a:rPr lang="pt-BR" sz="1400" dirty="0">
                          <a:latin typeface="Calibri"/>
                          <a:ea typeface="Times New Roman"/>
                          <a:cs typeface="Times New Roman"/>
                        </a:rPr>
                        <a:t> (ICB) – Licitação Pública Internacional </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Procedimento básico aplicável à generalidade dos certames. </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just">
                        <a:lnSpc>
                          <a:spcPct val="115000"/>
                        </a:lnSpc>
                        <a:spcAft>
                          <a:spcPts val="0"/>
                        </a:spcAft>
                      </a:pPr>
                      <a:r>
                        <a:rPr lang="pt-BR" sz="1400">
                          <a:latin typeface="Calibri"/>
                          <a:ea typeface="Times New Roman"/>
                          <a:cs typeface="Times New Roman"/>
                        </a:rPr>
                        <a:t>Concorrência Internacional Limitada (CIL)</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i="1">
                          <a:latin typeface="Calibri"/>
                          <a:ea typeface="Times New Roman"/>
                          <a:cs typeface="Times New Roman"/>
                        </a:rPr>
                        <a:t>Limited International Bidding</a:t>
                      </a:r>
                      <a:r>
                        <a:rPr lang="pt-BR" sz="1400">
                          <a:latin typeface="Calibri"/>
                          <a:ea typeface="Times New Roman"/>
                          <a:cs typeface="Times New Roman"/>
                        </a:rPr>
                        <a:t> (LIB) – Licitação Internacional Limitada </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Procedimento aplicável quando há numero limitado de fornecedores.</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just">
                        <a:lnSpc>
                          <a:spcPct val="115000"/>
                        </a:lnSpc>
                        <a:spcAft>
                          <a:spcPts val="0"/>
                        </a:spcAft>
                      </a:pPr>
                      <a:r>
                        <a:rPr lang="pt-BR" sz="1400">
                          <a:latin typeface="Calibri"/>
                          <a:ea typeface="Times New Roman"/>
                          <a:cs typeface="Times New Roman"/>
                        </a:rPr>
                        <a:t>Licitação Pública Nacional (LPN)</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i="1">
                          <a:latin typeface="Calibri"/>
                          <a:ea typeface="Times New Roman"/>
                          <a:cs typeface="Times New Roman"/>
                        </a:rPr>
                        <a:t>National Competitive Bidding</a:t>
                      </a:r>
                      <a:r>
                        <a:rPr lang="pt-BR" sz="1400">
                          <a:latin typeface="Calibri"/>
                          <a:ea typeface="Times New Roman"/>
                          <a:cs typeface="Times New Roman"/>
                        </a:rPr>
                        <a:t> (NCB) – Licitação Pública Nacional</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Procedimento aplicável quando não existe interesse de licitantes estrangeiros. </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07">
                <a:tc>
                  <a:txBody>
                    <a:bodyPr/>
                    <a:lstStyle/>
                    <a:p>
                      <a:pPr algn="just">
                        <a:lnSpc>
                          <a:spcPct val="115000"/>
                        </a:lnSpc>
                        <a:spcAft>
                          <a:spcPts val="0"/>
                        </a:spcAft>
                      </a:pPr>
                      <a:r>
                        <a:rPr lang="pt-BR" sz="1400">
                          <a:latin typeface="Calibri"/>
                          <a:ea typeface="Times New Roman"/>
                          <a:cs typeface="Times New Roman"/>
                        </a:rPr>
                        <a:t>Comparação de Preços</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i="1">
                          <a:latin typeface="Calibri"/>
                          <a:ea typeface="Times New Roman"/>
                          <a:cs typeface="Times New Roman"/>
                        </a:rPr>
                        <a:t>Shopping</a:t>
                      </a:r>
                      <a:r>
                        <a:rPr lang="pt-BR" sz="1400">
                          <a:latin typeface="Calibri"/>
                          <a:ea typeface="Times New Roman"/>
                          <a:cs typeface="Times New Roman"/>
                        </a:rPr>
                        <a:t> – Comparação de Preços</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a:latin typeface="Calibri"/>
                          <a:ea typeface="Times New Roman"/>
                          <a:cs typeface="Times New Roman"/>
                        </a:rPr>
                        <a:t>Procedimento aplicável à aquisição de bens para entrega imediata e de pequeno valor ou obras civis  simples de pequeno valor. </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just">
                        <a:lnSpc>
                          <a:spcPct val="115000"/>
                        </a:lnSpc>
                        <a:spcAft>
                          <a:spcPts val="0"/>
                        </a:spcAft>
                      </a:pPr>
                      <a:r>
                        <a:rPr lang="pt-BR" sz="1400">
                          <a:latin typeface="Calibri"/>
                          <a:ea typeface="Times New Roman"/>
                          <a:cs typeface="Times New Roman"/>
                        </a:rPr>
                        <a:t>Contratação Direta</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a:latin typeface="Calibri"/>
                          <a:ea typeface="Times New Roman"/>
                          <a:cs typeface="Times New Roman"/>
                        </a:rPr>
                        <a:t>Contratação Direta</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Exceção ao procedimento </a:t>
                      </a:r>
                      <a:r>
                        <a:rPr lang="pt-BR" sz="1400" dirty="0" smtClean="0">
                          <a:latin typeface="Calibri"/>
                          <a:ea typeface="Times New Roman"/>
                          <a:cs typeface="Times New Roman"/>
                        </a:rPr>
                        <a:t>licitatório.</a:t>
                      </a:r>
                      <a:endParaRPr lang="pt-BR" sz="1400" dirty="0">
                        <a:latin typeface="Calibri"/>
                        <a:ea typeface="Times New Roman"/>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aixaDeTexto 7"/>
          <p:cNvSpPr txBox="1"/>
          <p:nvPr/>
        </p:nvSpPr>
        <p:spPr>
          <a:xfrm>
            <a:off x="1547665" y="908720"/>
            <a:ext cx="6048672" cy="892552"/>
          </a:xfrm>
          <a:prstGeom prst="rect">
            <a:avLst/>
          </a:prstGeom>
          <a:noFill/>
        </p:spPr>
        <p:txBody>
          <a:bodyPr wrap="square" rtlCol="0">
            <a:spAutoFit/>
          </a:bodyPr>
          <a:lstStyle/>
          <a:p>
            <a:pPr algn="ctr"/>
            <a:r>
              <a:rPr lang="pt-BR" b="1" dirty="0" smtClean="0"/>
              <a:t>Licitações com Financiamento de Instituições Internacionais</a:t>
            </a:r>
          </a:p>
          <a:p>
            <a:pPr algn="ctr"/>
            <a:r>
              <a:rPr lang="pt-BR" dirty="0" smtClean="0"/>
              <a:t>Modalidades BID e BIRD</a:t>
            </a:r>
          </a:p>
          <a:p>
            <a:pPr algn="ctr"/>
            <a:r>
              <a:rPr lang="pt-BR" sz="1600" dirty="0" smtClean="0"/>
              <a:t>Aquisição de Bens, Contratação de Obras e Serviços</a:t>
            </a:r>
            <a:endParaRPr lang="pt-BR" sz="1600" dirty="0"/>
          </a:p>
        </p:txBody>
      </p:sp>
      <p:sp>
        <p:nvSpPr>
          <p:cNvPr id="9" name="CaixaDeTexto 8"/>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635681918"/>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830997"/>
          </a:xfrm>
          <a:prstGeom prst="rect">
            <a:avLst/>
          </a:prstGeom>
        </p:spPr>
        <p:txBody>
          <a:bodyPr wrap="square">
            <a:spAutoFit/>
          </a:bodyPr>
          <a:lstStyle/>
          <a:p>
            <a:endParaRPr lang="pt-BR" sz="1600" dirty="0"/>
          </a:p>
          <a:p>
            <a:pPr algn="just"/>
            <a:r>
              <a:rPr lang="pt-BR" sz="1600" dirty="0" smtClean="0"/>
              <a:t>								</a:t>
            </a:r>
            <a:endParaRPr lang="pt-BR" sz="1600" dirty="0"/>
          </a:p>
          <a:p>
            <a:pPr lvl="2" algn="just"/>
            <a:endParaRPr lang="pt-BR" sz="1600" dirty="0"/>
          </a:p>
        </p:txBody>
      </p:sp>
      <p:sp>
        <p:nvSpPr>
          <p:cNvPr id="7" name="Retângulo 6"/>
          <p:cNvSpPr/>
          <p:nvPr/>
        </p:nvSpPr>
        <p:spPr>
          <a:xfrm>
            <a:off x="1691680" y="764704"/>
            <a:ext cx="5832648" cy="1200329"/>
          </a:xfrm>
          <a:prstGeom prst="rect">
            <a:avLst/>
          </a:prstGeom>
        </p:spPr>
        <p:txBody>
          <a:bodyPr wrap="square">
            <a:spAutoFit/>
          </a:bodyPr>
          <a:lstStyle/>
          <a:p>
            <a:pPr algn="ctr"/>
            <a:r>
              <a:rPr lang="pt-BR" b="1" dirty="0" smtClean="0"/>
              <a:t>Licitações com Financiamento de Instituições Internacionais</a:t>
            </a:r>
          </a:p>
          <a:p>
            <a:pPr algn="ctr"/>
            <a:r>
              <a:rPr lang="pt-BR" dirty="0" smtClean="0"/>
              <a:t>Modalidades BID e BIRD</a:t>
            </a:r>
          </a:p>
          <a:p>
            <a:pPr algn="ctr"/>
            <a:r>
              <a:rPr lang="pt-BR" sz="1600" dirty="0" smtClean="0"/>
              <a:t>Contratação e Consultores</a:t>
            </a:r>
          </a:p>
          <a:p>
            <a:pPr algn="ctr"/>
            <a:endParaRPr lang="pt-BR" dirty="0"/>
          </a:p>
        </p:txBody>
      </p:sp>
      <p:sp>
        <p:nvSpPr>
          <p:cNvPr id="9" name="CaixaDeTexto 8"/>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graphicFrame>
        <p:nvGraphicFramePr>
          <p:cNvPr id="10" name="Tabela 9"/>
          <p:cNvGraphicFramePr>
            <a:graphicFrameLocks noGrp="1"/>
          </p:cNvGraphicFramePr>
          <p:nvPr/>
        </p:nvGraphicFramePr>
        <p:xfrm>
          <a:off x="251520" y="1700808"/>
          <a:ext cx="8568952" cy="3778330"/>
        </p:xfrm>
        <a:graphic>
          <a:graphicData uri="http://schemas.openxmlformats.org/drawingml/2006/table">
            <a:tbl>
              <a:tblPr/>
              <a:tblGrid>
                <a:gridCol w="2745492"/>
                <a:gridCol w="2523003"/>
                <a:gridCol w="3300457"/>
              </a:tblGrid>
              <a:tr h="254261">
                <a:tc>
                  <a:txBody>
                    <a:bodyPr/>
                    <a:lstStyle/>
                    <a:p>
                      <a:pPr algn="ctr">
                        <a:lnSpc>
                          <a:spcPct val="115000"/>
                        </a:lnSpc>
                        <a:spcAft>
                          <a:spcPts val="0"/>
                        </a:spcAft>
                      </a:pPr>
                      <a:r>
                        <a:rPr lang="pt-BR" sz="1400" b="1" dirty="0">
                          <a:latin typeface="Calibri"/>
                          <a:ea typeface="Times New Roman"/>
                          <a:cs typeface="Times New Roman"/>
                        </a:rPr>
                        <a:t>Modalidade BID</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latin typeface="Calibri"/>
                          <a:ea typeface="Times New Roman"/>
                          <a:cs typeface="Times New Roman"/>
                        </a:rPr>
                        <a:t>Modalidade BIRD</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latin typeface="Calibri"/>
                          <a:ea typeface="Times New Roman"/>
                          <a:cs typeface="Times New Roman"/>
                        </a:rPr>
                        <a:t>Aplicabilidade</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784">
                <a:tc>
                  <a:txBody>
                    <a:bodyPr/>
                    <a:lstStyle/>
                    <a:p>
                      <a:pPr>
                        <a:lnSpc>
                          <a:spcPct val="115000"/>
                        </a:lnSpc>
                        <a:spcAft>
                          <a:spcPts val="0"/>
                        </a:spcAft>
                      </a:pPr>
                      <a:r>
                        <a:rPr lang="en-US" sz="1400" i="1">
                          <a:latin typeface="Calibri"/>
                          <a:ea typeface="Times New Roman"/>
                          <a:cs typeface="Times New Roman"/>
                        </a:rPr>
                        <a:t>Quality- and Cost-Based Selection (QCBS) -</a:t>
                      </a:r>
                      <a:r>
                        <a:rPr lang="en-US" sz="1400">
                          <a:latin typeface="Calibri"/>
                          <a:ea typeface="Times New Roman"/>
                          <a:cs typeface="Times New Roman"/>
                        </a:rPr>
                        <a:t> </a:t>
                      </a:r>
                      <a:r>
                        <a:rPr lang="pt-BR" sz="1400">
                          <a:latin typeface="Calibri"/>
                          <a:ea typeface="Times New Roman"/>
                          <a:cs typeface="Times New Roman"/>
                        </a:rPr>
                        <a:t>Seleção Baseada na Qualidade e Custo (SBQC)</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i="1" dirty="0">
                          <a:latin typeface="Calibri"/>
                          <a:ea typeface="Times New Roman"/>
                          <a:cs typeface="Times New Roman"/>
                        </a:rPr>
                        <a:t>Quality- and Cost-Based Selection (QCBS) -</a:t>
                      </a:r>
                      <a:r>
                        <a:rPr lang="en-US" sz="1400" dirty="0">
                          <a:latin typeface="Calibri"/>
                          <a:ea typeface="Times New Roman"/>
                          <a:cs typeface="Times New Roman"/>
                        </a:rPr>
                        <a:t> </a:t>
                      </a:r>
                      <a:r>
                        <a:rPr lang="pt-BR" sz="1400" dirty="0">
                          <a:latin typeface="Calibri"/>
                          <a:ea typeface="Times New Roman"/>
                          <a:cs typeface="Times New Roman"/>
                        </a:rPr>
                        <a:t>Seleção Baseada na Qualidade e Custo (SBQC)</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a:latin typeface="Calibri"/>
                          <a:ea typeface="Times New Roman"/>
                          <a:cs typeface="Times New Roman"/>
                        </a:rPr>
                        <a:t>É o processo para contratação de consultores cujo critério de seleção baseia-se na qualidade da proposta e no custo dos serviços.</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568">
                <a:tc>
                  <a:txBody>
                    <a:bodyPr/>
                    <a:lstStyle/>
                    <a:p>
                      <a:pPr>
                        <a:lnSpc>
                          <a:spcPct val="115000"/>
                        </a:lnSpc>
                        <a:spcAft>
                          <a:spcPts val="0"/>
                        </a:spcAft>
                      </a:pPr>
                      <a:r>
                        <a:rPr lang="pt-BR" sz="1400" i="1">
                          <a:latin typeface="Calibri"/>
                          <a:ea typeface="Times New Roman"/>
                          <a:cs typeface="Times New Roman"/>
                        </a:rPr>
                        <a:t>Quality-Based Selection (QBS) -</a:t>
                      </a:r>
                      <a:r>
                        <a:rPr lang="pt-BR" sz="1400">
                          <a:latin typeface="Calibri"/>
                          <a:ea typeface="Times New Roman"/>
                          <a:cs typeface="Times New Roman"/>
                        </a:rPr>
                        <a:t> Seleção Baseada na Qualidade (SBQ)</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400" i="1" dirty="0" err="1">
                          <a:latin typeface="Calibri"/>
                          <a:ea typeface="Times New Roman"/>
                          <a:cs typeface="Times New Roman"/>
                        </a:rPr>
                        <a:t>Quality-Based</a:t>
                      </a:r>
                      <a:r>
                        <a:rPr lang="pt-BR" sz="1400" i="1" dirty="0">
                          <a:latin typeface="Calibri"/>
                          <a:ea typeface="Times New Roman"/>
                          <a:cs typeface="Times New Roman"/>
                        </a:rPr>
                        <a:t> </a:t>
                      </a:r>
                      <a:r>
                        <a:rPr lang="pt-BR" sz="1400" i="1" dirty="0" err="1">
                          <a:latin typeface="Calibri"/>
                          <a:ea typeface="Times New Roman"/>
                          <a:cs typeface="Times New Roman"/>
                        </a:rPr>
                        <a:t>Selection</a:t>
                      </a:r>
                      <a:r>
                        <a:rPr lang="pt-BR" sz="1400" i="1" dirty="0">
                          <a:latin typeface="Calibri"/>
                          <a:ea typeface="Times New Roman"/>
                          <a:cs typeface="Times New Roman"/>
                        </a:rPr>
                        <a:t> (QBS) -</a:t>
                      </a:r>
                      <a:r>
                        <a:rPr lang="pt-BR" sz="1400" dirty="0">
                          <a:latin typeface="Calibri"/>
                          <a:ea typeface="Times New Roman"/>
                          <a:cs typeface="Times New Roman"/>
                        </a:rPr>
                        <a:t> Seleção Baseada na Qualidade (SBQ)</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É o processo aplicável a </a:t>
                      </a:r>
                      <a:r>
                        <a:rPr lang="pt-BR" sz="1400" dirty="0" smtClean="0">
                          <a:latin typeface="Calibri"/>
                          <a:ea typeface="Times New Roman"/>
                          <a:cs typeface="Times New Roman"/>
                        </a:rPr>
                        <a:t>serviços </a:t>
                      </a:r>
                      <a:r>
                        <a:rPr lang="pt-BR" sz="1400" dirty="0">
                          <a:latin typeface="Calibri"/>
                          <a:ea typeface="Times New Roman"/>
                          <a:cs typeface="Times New Roman"/>
                        </a:rPr>
                        <a:t>complexos ou muito especializados; </a:t>
                      </a:r>
                      <a:r>
                        <a:rPr lang="pt-BR" sz="1400" dirty="0" smtClean="0">
                          <a:latin typeface="Calibri"/>
                          <a:ea typeface="Times New Roman"/>
                          <a:cs typeface="Times New Roman"/>
                        </a:rPr>
                        <a:t>que </a:t>
                      </a:r>
                      <a:r>
                        <a:rPr lang="pt-BR" sz="1400" dirty="0">
                          <a:latin typeface="Calibri"/>
                          <a:ea typeface="Times New Roman"/>
                          <a:cs typeface="Times New Roman"/>
                        </a:rPr>
                        <a:t>tenham grande impacto ao longo dos </a:t>
                      </a:r>
                      <a:r>
                        <a:rPr lang="pt-BR" sz="1400" dirty="0" smtClean="0">
                          <a:latin typeface="Calibri"/>
                          <a:ea typeface="Times New Roman"/>
                          <a:cs typeface="Times New Roman"/>
                        </a:rPr>
                        <a:t>anos e que </a:t>
                      </a:r>
                      <a:r>
                        <a:rPr lang="pt-BR" sz="1400" dirty="0">
                          <a:latin typeface="Calibri"/>
                          <a:ea typeface="Times New Roman"/>
                          <a:cs typeface="Times New Roman"/>
                        </a:rPr>
                        <a:t>possam ser realizados de </a:t>
                      </a:r>
                      <a:r>
                        <a:rPr lang="pt-BR" sz="1400" dirty="0" smtClean="0">
                          <a:latin typeface="Calibri"/>
                          <a:ea typeface="Times New Roman"/>
                          <a:cs typeface="Times New Roman"/>
                        </a:rPr>
                        <a:t>formas substancialmente diferentes, </a:t>
                      </a:r>
                      <a:r>
                        <a:rPr lang="pt-BR" sz="1400" dirty="0">
                          <a:latin typeface="Calibri"/>
                          <a:ea typeface="Times New Roman"/>
                          <a:cs typeface="Times New Roman"/>
                        </a:rPr>
                        <a:t>de modo que as propostas não podem ser comparadas.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045">
                <a:tc>
                  <a:txBody>
                    <a:bodyPr/>
                    <a:lstStyle/>
                    <a:p>
                      <a:pPr>
                        <a:lnSpc>
                          <a:spcPct val="115000"/>
                        </a:lnSpc>
                        <a:spcAft>
                          <a:spcPts val="0"/>
                        </a:spcAft>
                      </a:pPr>
                      <a:r>
                        <a:rPr lang="en-US" sz="1400" i="1">
                          <a:latin typeface="Calibri"/>
                          <a:ea typeface="Times New Roman"/>
                          <a:cs typeface="Times New Roman"/>
                        </a:rPr>
                        <a:t>Selection under a Fixed Budget (FBS)</a:t>
                      </a:r>
                      <a:r>
                        <a:rPr lang="en-US" sz="1400">
                          <a:latin typeface="Calibri"/>
                          <a:ea typeface="Times New Roman"/>
                          <a:cs typeface="Times New Roman"/>
                        </a:rPr>
                        <a:t> - Seleção com Orçamento Fixo (SOF) </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i="1">
                          <a:latin typeface="Calibri"/>
                          <a:ea typeface="Times New Roman"/>
                          <a:cs typeface="Times New Roman"/>
                        </a:rPr>
                        <a:t>Selection under a Fixed Budget (FBS)</a:t>
                      </a:r>
                      <a:r>
                        <a:rPr lang="en-US" sz="1400">
                          <a:latin typeface="Calibri"/>
                          <a:ea typeface="Times New Roman"/>
                          <a:cs typeface="Times New Roman"/>
                        </a:rPr>
                        <a:t> - </a:t>
                      </a:r>
                      <a:r>
                        <a:rPr lang="pt-BR" sz="1400">
                          <a:latin typeface="Calibri"/>
                          <a:ea typeface="Times New Roman"/>
                          <a:cs typeface="Times New Roman"/>
                        </a:rPr>
                        <a:t>Seleção com Orçamento Fixo (SOF) </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É o processo aplicável para a contratação de serviços simples de consultoria, que possam ser definidos com precisão e cujo orçamento seja fixo. </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932222836"/>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830997"/>
          </a:xfrm>
          <a:prstGeom prst="rect">
            <a:avLst/>
          </a:prstGeom>
        </p:spPr>
        <p:txBody>
          <a:bodyPr wrap="square">
            <a:spAutoFit/>
          </a:bodyPr>
          <a:lstStyle/>
          <a:p>
            <a:endParaRPr lang="pt-BR" sz="1600" dirty="0"/>
          </a:p>
          <a:p>
            <a:pPr algn="just"/>
            <a:r>
              <a:rPr lang="pt-BR" sz="1600" dirty="0" smtClean="0"/>
              <a:t>								</a:t>
            </a:r>
            <a:endParaRPr lang="pt-BR" sz="1600" dirty="0"/>
          </a:p>
          <a:p>
            <a:pPr lvl="2" algn="just"/>
            <a:endParaRPr lang="pt-BR" sz="1600" dirty="0"/>
          </a:p>
        </p:txBody>
      </p:sp>
      <p:sp>
        <p:nvSpPr>
          <p:cNvPr id="7" name="Retângulo 6"/>
          <p:cNvSpPr/>
          <p:nvPr/>
        </p:nvSpPr>
        <p:spPr>
          <a:xfrm>
            <a:off x="1691680" y="764704"/>
            <a:ext cx="5832648" cy="1200329"/>
          </a:xfrm>
          <a:prstGeom prst="rect">
            <a:avLst/>
          </a:prstGeom>
        </p:spPr>
        <p:txBody>
          <a:bodyPr wrap="square">
            <a:spAutoFit/>
          </a:bodyPr>
          <a:lstStyle/>
          <a:p>
            <a:pPr algn="ctr"/>
            <a:r>
              <a:rPr lang="pt-BR" b="1" dirty="0" smtClean="0"/>
              <a:t>Licitações com Financiamento de Instituições Internacionais</a:t>
            </a:r>
          </a:p>
          <a:p>
            <a:pPr algn="ctr"/>
            <a:r>
              <a:rPr lang="pt-BR" dirty="0" smtClean="0"/>
              <a:t>Modalidades BID e BIRD</a:t>
            </a:r>
          </a:p>
          <a:p>
            <a:pPr algn="ctr"/>
            <a:r>
              <a:rPr lang="pt-BR" sz="1600" dirty="0" smtClean="0"/>
              <a:t>Contratação e Consultores</a:t>
            </a:r>
          </a:p>
          <a:p>
            <a:pPr algn="ctr"/>
            <a:endParaRPr lang="pt-BR" dirty="0"/>
          </a:p>
        </p:txBody>
      </p:sp>
      <p:sp>
        <p:nvSpPr>
          <p:cNvPr id="9" name="CaixaDeTexto 8"/>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graphicFrame>
        <p:nvGraphicFramePr>
          <p:cNvPr id="12" name="Tabela 11"/>
          <p:cNvGraphicFramePr>
            <a:graphicFrameLocks noGrp="1"/>
          </p:cNvGraphicFramePr>
          <p:nvPr/>
        </p:nvGraphicFramePr>
        <p:xfrm>
          <a:off x="467544" y="1700242"/>
          <a:ext cx="8352928" cy="4289927"/>
        </p:xfrm>
        <a:graphic>
          <a:graphicData uri="http://schemas.openxmlformats.org/drawingml/2006/table">
            <a:tbl>
              <a:tblPr/>
              <a:tblGrid>
                <a:gridCol w="2722820"/>
                <a:gridCol w="2502172"/>
                <a:gridCol w="3127936"/>
              </a:tblGrid>
              <a:tr h="241275">
                <a:tc>
                  <a:txBody>
                    <a:bodyPr/>
                    <a:lstStyle/>
                    <a:p>
                      <a:pPr algn="ctr">
                        <a:lnSpc>
                          <a:spcPct val="115000"/>
                        </a:lnSpc>
                        <a:spcAft>
                          <a:spcPts val="0"/>
                        </a:spcAft>
                      </a:pPr>
                      <a:r>
                        <a:rPr lang="pt-BR" sz="1400" b="1" dirty="0">
                          <a:latin typeface="Calibri"/>
                          <a:ea typeface="Times New Roman"/>
                          <a:cs typeface="Times New Roman"/>
                        </a:rPr>
                        <a:t>Modalidade BID</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latin typeface="Calibri"/>
                          <a:ea typeface="Times New Roman"/>
                          <a:cs typeface="Times New Roman"/>
                        </a:rPr>
                        <a:t>Modalidade BIRD</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latin typeface="Calibri"/>
                          <a:ea typeface="Times New Roman"/>
                          <a:cs typeface="Times New Roman"/>
                        </a:rPr>
                        <a:t>Aplicabilidade</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5101">
                <a:tc>
                  <a:txBody>
                    <a:bodyPr/>
                    <a:lstStyle/>
                    <a:p>
                      <a:pPr>
                        <a:lnSpc>
                          <a:spcPct val="115000"/>
                        </a:lnSpc>
                        <a:spcAft>
                          <a:spcPts val="0"/>
                        </a:spcAft>
                      </a:pPr>
                      <a:r>
                        <a:rPr lang="en-US" sz="1400" i="1">
                          <a:latin typeface="Calibri"/>
                          <a:ea typeface="Times New Roman"/>
                          <a:cs typeface="Times New Roman"/>
                        </a:rPr>
                        <a:t>Least-Cost Selection (LCS) - </a:t>
                      </a:r>
                      <a:r>
                        <a:rPr lang="en-US" sz="1400">
                          <a:latin typeface="Calibri"/>
                          <a:ea typeface="Times New Roman"/>
                          <a:cs typeface="Times New Roman"/>
                        </a:rPr>
                        <a:t>Seleção Baseada no Menor Custo (SBMC) </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i="1">
                          <a:latin typeface="Calibri"/>
                          <a:ea typeface="Times New Roman"/>
                          <a:cs typeface="Times New Roman"/>
                        </a:rPr>
                        <a:t>Least-Cost Selection (LCS) - </a:t>
                      </a:r>
                      <a:r>
                        <a:rPr lang="en-US" sz="1400">
                          <a:latin typeface="Calibri"/>
                          <a:ea typeface="Times New Roman"/>
                          <a:cs typeface="Times New Roman"/>
                        </a:rPr>
                        <a:t>Seleção Pelo Menos Custo (SMC) </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É o processo aplicável para a seleção de consultores </a:t>
                      </a:r>
                      <a:r>
                        <a:rPr lang="pt-BR" sz="1400" dirty="0" smtClean="0">
                          <a:latin typeface="Calibri"/>
                          <a:ea typeface="Times New Roman"/>
                          <a:cs typeface="Times New Roman"/>
                        </a:rPr>
                        <a:t>para </a:t>
                      </a:r>
                      <a:r>
                        <a:rPr lang="pt-BR" sz="1400" dirty="0">
                          <a:latin typeface="Calibri"/>
                          <a:ea typeface="Times New Roman"/>
                          <a:cs typeface="Times New Roman"/>
                        </a:rPr>
                        <a:t>serviços </a:t>
                      </a:r>
                      <a:r>
                        <a:rPr lang="pt-BR" sz="1400" dirty="0" smtClean="0">
                          <a:latin typeface="Calibri"/>
                          <a:ea typeface="Times New Roman"/>
                          <a:cs typeface="Times New Roman"/>
                        </a:rPr>
                        <a:t>rotineiros, </a:t>
                      </a:r>
                      <a:r>
                        <a:rPr lang="pt-BR" sz="1400" dirty="0">
                          <a:latin typeface="Calibri"/>
                          <a:ea typeface="Times New Roman"/>
                          <a:cs typeface="Times New Roman"/>
                        </a:rPr>
                        <a:t>e já existam práticas e padrões bem definidos.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6376">
                <a:tc>
                  <a:txBody>
                    <a:bodyPr/>
                    <a:lstStyle/>
                    <a:p>
                      <a:pPr>
                        <a:lnSpc>
                          <a:spcPct val="115000"/>
                        </a:lnSpc>
                        <a:spcAft>
                          <a:spcPts val="0"/>
                        </a:spcAft>
                      </a:pPr>
                      <a:r>
                        <a:rPr lang="en-US" sz="1400" i="1">
                          <a:latin typeface="Calibri"/>
                          <a:ea typeface="Times New Roman"/>
                          <a:cs typeface="Times New Roman"/>
                        </a:rPr>
                        <a:t>Selection Based on the Consultants’ Qualifications</a:t>
                      </a:r>
                      <a:r>
                        <a:rPr lang="pt-BR" sz="1400">
                          <a:latin typeface="Calibri"/>
                          <a:ea typeface="Times New Roman"/>
                          <a:cs typeface="Times New Roman"/>
                        </a:rPr>
                        <a:t> (CQS) - Seleção Baseada Nas Qualificações do Consultor (SQC) </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i="1">
                          <a:latin typeface="Calibri"/>
                          <a:ea typeface="Times New Roman"/>
                          <a:cs typeface="Times New Roman"/>
                        </a:rPr>
                        <a:t>Selection Based on the Consultants’ Qualifications</a:t>
                      </a:r>
                      <a:r>
                        <a:rPr lang="pt-BR" sz="1400">
                          <a:latin typeface="Calibri"/>
                          <a:ea typeface="Times New Roman"/>
                          <a:cs typeface="Times New Roman"/>
                        </a:rPr>
                        <a:t> (CQS) - Seleção Baseada Nas Qualificações do Consultor (SQC) </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É o processo aplicável para contratação de serviços pequenos de consultoria, que não justifica a elaboração e avaliação de propostas competitivas.</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6287">
                <a:tc>
                  <a:txBody>
                    <a:bodyPr/>
                    <a:lstStyle/>
                    <a:p>
                      <a:pPr algn="just">
                        <a:lnSpc>
                          <a:spcPct val="115000"/>
                        </a:lnSpc>
                        <a:spcAft>
                          <a:spcPts val="0"/>
                        </a:spcAft>
                      </a:pPr>
                      <a:r>
                        <a:rPr lang="en-US" sz="1400" i="1" dirty="0" smtClean="0">
                          <a:latin typeface="Calibri"/>
                          <a:ea typeface="Times New Roman"/>
                          <a:cs typeface="Times New Roman"/>
                        </a:rPr>
                        <a:t>ingle-Source </a:t>
                      </a:r>
                      <a:r>
                        <a:rPr lang="en-US" sz="1400" i="1" dirty="0">
                          <a:latin typeface="Calibri"/>
                          <a:ea typeface="Times New Roman"/>
                          <a:cs typeface="Times New Roman"/>
                        </a:rPr>
                        <a:t>Selection (SSS) </a:t>
                      </a:r>
                      <a:r>
                        <a:rPr lang="en-US" sz="1400" dirty="0">
                          <a:latin typeface="Calibri"/>
                          <a:ea typeface="Times New Roman"/>
                          <a:cs typeface="Times New Roman"/>
                        </a:rPr>
                        <a:t>- </a:t>
                      </a:r>
                      <a:r>
                        <a:rPr lang="en-US" sz="1400" dirty="0" err="1" smtClean="0">
                          <a:latin typeface="Calibri"/>
                          <a:ea typeface="Times New Roman"/>
                          <a:cs typeface="Times New Roman"/>
                        </a:rPr>
                        <a:t>Contratação</a:t>
                      </a:r>
                      <a:r>
                        <a:rPr lang="en-US" sz="1400" dirty="0" smtClean="0">
                          <a:latin typeface="Calibri"/>
                          <a:ea typeface="Times New Roman"/>
                          <a:cs typeface="Times New Roman"/>
                        </a:rPr>
                        <a:t> </a:t>
                      </a:r>
                      <a:r>
                        <a:rPr lang="en-US" sz="1400" dirty="0" err="1" smtClean="0">
                          <a:latin typeface="Calibri"/>
                          <a:ea typeface="Times New Roman"/>
                          <a:cs typeface="Times New Roman"/>
                        </a:rPr>
                        <a:t>Direta</a:t>
                      </a:r>
                      <a:r>
                        <a:rPr lang="en-US" sz="1400" dirty="0" smtClean="0">
                          <a:latin typeface="Calibri"/>
                          <a:ea typeface="Times New Roman"/>
                          <a:cs typeface="Times New Roman"/>
                        </a:rPr>
                        <a:t> </a:t>
                      </a:r>
                      <a:r>
                        <a:rPr lang="en-US" sz="1400" dirty="0">
                          <a:latin typeface="Calibri"/>
                          <a:ea typeface="Times New Roman"/>
                          <a:cs typeface="Times New Roman"/>
                        </a:rPr>
                        <a:t>(CD) </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i="1" dirty="0">
                          <a:latin typeface="Calibri"/>
                          <a:ea typeface="Times New Roman"/>
                          <a:cs typeface="Times New Roman"/>
                        </a:rPr>
                        <a:t>Single-Source Selection (SSS)-</a:t>
                      </a:r>
                      <a:r>
                        <a:rPr lang="en-US" sz="1400" dirty="0">
                          <a:latin typeface="Calibri"/>
                          <a:ea typeface="Times New Roman"/>
                          <a:cs typeface="Times New Roman"/>
                        </a:rPr>
                        <a:t> </a:t>
                      </a:r>
                      <a:r>
                        <a:rPr lang="en-US" sz="1400" dirty="0" err="1">
                          <a:latin typeface="Calibri"/>
                          <a:ea typeface="Times New Roman"/>
                          <a:cs typeface="Times New Roman"/>
                        </a:rPr>
                        <a:t>Contratação</a:t>
                      </a:r>
                      <a:r>
                        <a:rPr lang="en-US" sz="1400" dirty="0">
                          <a:latin typeface="Calibri"/>
                          <a:ea typeface="Times New Roman"/>
                          <a:cs typeface="Times New Roman"/>
                        </a:rPr>
                        <a:t> </a:t>
                      </a:r>
                      <a:r>
                        <a:rPr lang="en-US" sz="1400" dirty="0" err="1">
                          <a:latin typeface="Calibri"/>
                          <a:ea typeface="Times New Roman"/>
                          <a:cs typeface="Times New Roman"/>
                        </a:rPr>
                        <a:t>Direta</a:t>
                      </a:r>
                      <a:r>
                        <a:rPr lang="en-US" sz="1400" dirty="0">
                          <a:latin typeface="Calibri"/>
                          <a:ea typeface="Times New Roman"/>
                          <a:cs typeface="Times New Roman"/>
                        </a:rPr>
                        <a:t> </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É o processo aplicável para exceções </a:t>
                      </a:r>
                      <a:r>
                        <a:rPr lang="pt-BR" sz="1400" dirty="0" smtClean="0">
                          <a:latin typeface="Calibri"/>
                          <a:ea typeface="Times New Roman"/>
                          <a:cs typeface="Times New Roman"/>
                        </a:rPr>
                        <a:t>justificáveis como serviços  continuados decorrentes </a:t>
                      </a:r>
                      <a:r>
                        <a:rPr lang="pt-BR" sz="1400" dirty="0">
                          <a:latin typeface="Calibri"/>
                          <a:ea typeface="Times New Roman"/>
                          <a:cs typeface="Times New Roman"/>
                        </a:rPr>
                        <a:t>de trabalhos anteriores, executados pelo mesmo </a:t>
                      </a:r>
                      <a:r>
                        <a:rPr lang="pt-BR" sz="1400" dirty="0" smtClean="0">
                          <a:latin typeface="Calibri"/>
                          <a:ea typeface="Times New Roman"/>
                          <a:cs typeface="Times New Roman"/>
                        </a:rPr>
                        <a:t>consultor,  emergências, </a:t>
                      </a:r>
                      <a:r>
                        <a:rPr lang="pt-BR" sz="1400" dirty="0">
                          <a:latin typeface="Calibri"/>
                          <a:ea typeface="Times New Roman"/>
                          <a:cs typeface="Times New Roman"/>
                        </a:rPr>
                        <a:t>serviços muito </a:t>
                      </a:r>
                      <a:r>
                        <a:rPr lang="pt-BR" sz="1400" dirty="0" smtClean="0">
                          <a:latin typeface="Calibri"/>
                          <a:ea typeface="Times New Roman"/>
                          <a:cs typeface="Times New Roman"/>
                        </a:rPr>
                        <a:t>pequenos ou </a:t>
                      </a:r>
                      <a:r>
                        <a:rPr lang="pt-BR" sz="1400" dirty="0">
                          <a:latin typeface="Calibri"/>
                          <a:ea typeface="Times New Roman"/>
                          <a:cs typeface="Times New Roman"/>
                        </a:rPr>
                        <a:t>quando só um consultor mostra-se </a:t>
                      </a:r>
                      <a:r>
                        <a:rPr lang="pt-BR" sz="1400" dirty="0" smtClean="0">
                          <a:latin typeface="Calibri"/>
                          <a:ea typeface="Times New Roman"/>
                          <a:cs typeface="Times New Roman"/>
                        </a:rPr>
                        <a:t>qualificado.</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932222836"/>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1815882"/>
          </a:xfrm>
          <a:prstGeom prst="rect">
            <a:avLst/>
          </a:prstGeom>
        </p:spPr>
        <p:txBody>
          <a:bodyPr wrap="square">
            <a:spAutoFit/>
          </a:bodyPr>
          <a:lstStyle/>
          <a:p>
            <a:pPr marL="285750" lvl="0" indent="-285750" algn="ctr"/>
            <a:endParaRPr lang="pt-BR" sz="1600" dirty="0" smtClean="0"/>
          </a:p>
          <a:p>
            <a:pPr marL="285750" lvl="0" indent="-285750" algn="ctr"/>
            <a:endParaRPr lang="pt-BR" sz="1600" dirty="0" smtClean="0"/>
          </a:p>
          <a:p>
            <a:pPr lvl="0" algn="ctr"/>
            <a:r>
              <a:rPr lang="pt-BR" sz="1600" dirty="0" smtClean="0"/>
              <a:t>Recursos </a:t>
            </a:r>
            <a:r>
              <a:rPr lang="pt-BR" sz="1600" dirty="0"/>
              <a:t>provenientes exclusivamente do governo </a:t>
            </a:r>
            <a:r>
              <a:rPr lang="pt-BR" sz="1600" dirty="0" smtClean="0"/>
              <a:t>brasileiro</a:t>
            </a:r>
            <a:endParaRPr lang="pt-BR" sz="1600" dirty="0"/>
          </a:p>
          <a:p>
            <a:pPr algn="just"/>
            <a:endParaRPr lang="pt-BR" sz="1600" dirty="0"/>
          </a:p>
          <a:p>
            <a:pPr lvl="0" algn="just"/>
            <a:endParaRPr lang="pt-BR" sz="1600" dirty="0"/>
          </a:p>
          <a:p>
            <a:pPr algn="just"/>
            <a:r>
              <a:rPr lang="pt-BR" sz="1600" dirty="0" smtClean="0"/>
              <a:t>								</a:t>
            </a:r>
            <a:endParaRPr lang="pt-BR" sz="1600" dirty="0"/>
          </a:p>
          <a:p>
            <a:pPr lvl="2" algn="just"/>
            <a:endParaRPr lang="pt-BR" sz="1600" dirty="0"/>
          </a:p>
        </p:txBody>
      </p:sp>
      <p:sp>
        <p:nvSpPr>
          <p:cNvPr id="7" name="Retângulo 6"/>
          <p:cNvSpPr/>
          <p:nvPr/>
        </p:nvSpPr>
        <p:spPr>
          <a:xfrm>
            <a:off x="611560" y="4602614"/>
            <a:ext cx="7632848" cy="338554"/>
          </a:xfrm>
          <a:prstGeom prst="rect">
            <a:avLst/>
          </a:prstGeom>
        </p:spPr>
        <p:txBody>
          <a:bodyPr wrap="square">
            <a:spAutoFit/>
          </a:bodyPr>
          <a:lstStyle/>
          <a:p>
            <a:pPr algn="ctr"/>
            <a:r>
              <a:rPr lang="pt-BR" sz="1600" dirty="0" smtClean="0"/>
              <a:t>Recursos provenientes de outras fontes</a:t>
            </a:r>
            <a:endParaRPr lang="pt-BR" dirty="0"/>
          </a:p>
        </p:txBody>
      </p:sp>
      <p:sp>
        <p:nvSpPr>
          <p:cNvPr id="10" name="Retângulo 9"/>
          <p:cNvSpPr/>
          <p:nvPr/>
        </p:nvSpPr>
        <p:spPr>
          <a:xfrm>
            <a:off x="1691680" y="764704"/>
            <a:ext cx="5832648" cy="923330"/>
          </a:xfrm>
          <a:prstGeom prst="rect">
            <a:avLst/>
          </a:prstGeom>
        </p:spPr>
        <p:txBody>
          <a:bodyPr wrap="square">
            <a:spAutoFit/>
          </a:bodyPr>
          <a:lstStyle/>
          <a:p>
            <a:pPr algn="ctr"/>
            <a:r>
              <a:rPr lang="pt-BR" b="1" dirty="0" smtClean="0"/>
              <a:t>Licitações com Financiamento de Instituições Internacionais</a:t>
            </a:r>
          </a:p>
          <a:p>
            <a:pPr algn="ctr"/>
            <a:r>
              <a:rPr lang="pt-BR" dirty="0" smtClean="0"/>
              <a:t>Modalidades PNUD</a:t>
            </a:r>
          </a:p>
          <a:p>
            <a:pPr algn="ctr"/>
            <a:endParaRPr lang="pt-BR" dirty="0"/>
          </a:p>
        </p:txBody>
      </p:sp>
      <p:sp>
        <p:nvSpPr>
          <p:cNvPr id="11" name="CaixaDeTexto 10"/>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graphicFrame>
        <p:nvGraphicFramePr>
          <p:cNvPr id="13" name="Tabela 12"/>
          <p:cNvGraphicFramePr>
            <a:graphicFrameLocks noGrp="1"/>
          </p:cNvGraphicFramePr>
          <p:nvPr/>
        </p:nvGraphicFramePr>
        <p:xfrm>
          <a:off x="395536" y="2060847"/>
          <a:ext cx="8424936" cy="1997575"/>
        </p:xfrm>
        <a:graphic>
          <a:graphicData uri="http://schemas.openxmlformats.org/drawingml/2006/table">
            <a:tbl>
              <a:tblPr/>
              <a:tblGrid>
                <a:gridCol w="4031196"/>
                <a:gridCol w="4393740"/>
              </a:tblGrid>
              <a:tr h="285367">
                <a:tc>
                  <a:txBody>
                    <a:bodyPr/>
                    <a:lstStyle/>
                    <a:p>
                      <a:pPr marL="457200" algn="ctr">
                        <a:lnSpc>
                          <a:spcPct val="115000"/>
                        </a:lnSpc>
                        <a:spcBef>
                          <a:spcPts val="1200"/>
                        </a:spcBef>
                        <a:spcAft>
                          <a:spcPts val="0"/>
                        </a:spcAft>
                      </a:pPr>
                      <a:r>
                        <a:rPr lang="pt-BR" sz="1400" b="1" dirty="0">
                          <a:latin typeface="Calibri"/>
                          <a:ea typeface="Times New Roman"/>
                          <a:cs typeface="Times New Roman"/>
                        </a:rPr>
                        <a:t>Modalidade</a:t>
                      </a:r>
                      <a:endParaRPr lang="pt-BR"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Bef>
                          <a:spcPts val="1200"/>
                        </a:spcBef>
                        <a:spcAft>
                          <a:spcPts val="0"/>
                        </a:spcAft>
                      </a:pPr>
                      <a:r>
                        <a:rPr lang="pt-BR" sz="1400" b="1">
                          <a:latin typeface="Calibri"/>
                          <a:ea typeface="Times New Roman"/>
                          <a:cs typeface="Times New Roman"/>
                        </a:rPr>
                        <a:t>Aplicabilidade</a:t>
                      </a:r>
                      <a:endParaRPr lang="pt-BR"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736">
                <a:tc>
                  <a:txBody>
                    <a:bodyPr/>
                    <a:lstStyle/>
                    <a:p>
                      <a:pPr marL="457200" algn="just">
                        <a:lnSpc>
                          <a:spcPct val="115000"/>
                        </a:lnSpc>
                        <a:spcBef>
                          <a:spcPts val="1200"/>
                        </a:spcBef>
                        <a:spcAft>
                          <a:spcPts val="0"/>
                        </a:spcAft>
                      </a:pPr>
                      <a:r>
                        <a:rPr lang="pt-BR" sz="1400" dirty="0">
                          <a:latin typeface="Calibri"/>
                          <a:ea typeface="Times New Roman"/>
                          <a:cs typeface="Times New Roman"/>
                        </a:rPr>
                        <a:t>Solicitação de Cotação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1200"/>
                        </a:spcBef>
                        <a:spcAft>
                          <a:spcPts val="0"/>
                        </a:spcAft>
                      </a:pPr>
                      <a:r>
                        <a:rPr lang="pt-BR" sz="1400" dirty="0">
                          <a:latin typeface="Calibri"/>
                          <a:ea typeface="Times New Roman"/>
                          <a:cs typeface="Times New Roman"/>
                        </a:rPr>
                        <a:t>Objetos de especificação e cognição simples até US$ 50.000 ou US$ 30.000, conforme o caso.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736">
                <a:tc>
                  <a:txBody>
                    <a:bodyPr/>
                    <a:lstStyle/>
                    <a:p>
                      <a:pPr marL="457200" algn="just">
                        <a:lnSpc>
                          <a:spcPct val="115000"/>
                        </a:lnSpc>
                        <a:spcBef>
                          <a:spcPts val="1200"/>
                        </a:spcBef>
                        <a:spcAft>
                          <a:spcPts val="0"/>
                        </a:spcAft>
                      </a:pPr>
                      <a:r>
                        <a:rPr lang="pt-BR" sz="1400" dirty="0">
                          <a:latin typeface="Calibri"/>
                          <a:ea typeface="Times New Roman"/>
                          <a:cs typeface="Times New Roman"/>
                        </a:rPr>
                        <a:t>Solicitação de Propostas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1200"/>
                        </a:spcBef>
                        <a:spcAft>
                          <a:spcPts val="0"/>
                        </a:spcAft>
                      </a:pPr>
                      <a:r>
                        <a:rPr lang="pt-BR" sz="1400" dirty="0">
                          <a:latin typeface="Calibri"/>
                          <a:ea typeface="Times New Roman"/>
                          <a:cs typeface="Times New Roman"/>
                        </a:rPr>
                        <a:t>Obras e serviços de engenharia até US$ 500.000 ou US$ 200.000, conforme o caso.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736">
                <a:tc>
                  <a:txBody>
                    <a:bodyPr/>
                    <a:lstStyle/>
                    <a:p>
                      <a:pPr marL="457200" algn="just">
                        <a:lnSpc>
                          <a:spcPct val="115000"/>
                        </a:lnSpc>
                        <a:spcBef>
                          <a:spcPts val="1200"/>
                        </a:spcBef>
                        <a:spcAft>
                          <a:spcPts val="0"/>
                        </a:spcAft>
                      </a:pPr>
                      <a:r>
                        <a:rPr lang="pt-BR" sz="1400">
                          <a:latin typeface="Calibri"/>
                          <a:ea typeface="Times New Roman"/>
                          <a:cs typeface="Times New Roman"/>
                        </a:rPr>
                        <a:t>Concorrência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Bef>
                          <a:spcPts val="1200"/>
                        </a:spcBef>
                        <a:spcAft>
                          <a:spcPts val="0"/>
                        </a:spcAft>
                      </a:pPr>
                      <a:r>
                        <a:rPr lang="pt-BR" sz="1400" dirty="0">
                          <a:latin typeface="Calibri"/>
                          <a:ea typeface="Times New Roman"/>
                          <a:cs typeface="Times New Roman"/>
                        </a:rPr>
                        <a:t>Obras e serviços acima de US$ 500.000 e de bens e serviços, conforme o tio, acima de US$ 200.000.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Tabela 15"/>
          <p:cNvGraphicFramePr>
            <a:graphicFrameLocks noGrp="1"/>
          </p:cNvGraphicFramePr>
          <p:nvPr/>
        </p:nvGraphicFramePr>
        <p:xfrm>
          <a:off x="395536" y="5010882"/>
          <a:ext cx="8424936" cy="736092"/>
        </p:xfrm>
        <a:graphic>
          <a:graphicData uri="http://schemas.openxmlformats.org/drawingml/2006/table">
            <a:tbl>
              <a:tblPr/>
              <a:tblGrid>
                <a:gridCol w="3437069"/>
                <a:gridCol w="4987867"/>
              </a:tblGrid>
              <a:tr h="0">
                <a:tc>
                  <a:txBody>
                    <a:bodyPr/>
                    <a:lstStyle/>
                    <a:p>
                      <a:pPr algn="ctr">
                        <a:lnSpc>
                          <a:spcPct val="115000"/>
                        </a:lnSpc>
                        <a:spcAft>
                          <a:spcPts val="0"/>
                        </a:spcAft>
                      </a:pPr>
                      <a:r>
                        <a:rPr lang="pt-BR" sz="1400" b="1" dirty="0">
                          <a:latin typeface="Calibri"/>
                          <a:ea typeface="Times New Roman"/>
                          <a:cs typeface="Times New Roman"/>
                        </a:rPr>
                        <a:t>Modalidade</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latin typeface="Calibri"/>
                          <a:ea typeface="Times New Roman"/>
                          <a:cs typeface="Times New Roman"/>
                        </a:rPr>
                        <a:t>Aplicabilidade</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pt-BR" sz="1400">
                          <a:latin typeface="Calibri"/>
                          <a:ea typeface="Times New Roman"/>
                          <a:cs typeface="Times New Roman"/>
                        </a:rPr>
                        <a:t>Aplicam-se as normas das instituições financiadoras.</a:t>
                      </a:r>
                      <a:endParaRPr lang="pt-B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400" dirty="0">
                          <a:latin typeface="Calibri"/>
                          <a:ea typeface="Times New Roman"/>
                          <a:cs typeface="Times New Roman"/>
                        </a:rPr>
                        <a:t>Conforme os critérios da respectiva instituição.</a:t>
                      </a:r>
                      <a:endParaRPr lang="pt-B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268198144"/>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4832092"/>
          </a:xfrm>
          <a:prstGeom prst="rect">
            <a:avLst/>
          </a:prstGeom>
        </p:spPr>
        <p:txBody>
          <a:bodyPr wrap="square">
            <a:spAutoFit/>
          </a:bodyPr>
          <a:lstStyle/>
          <a:p>
            <a:r>
              <a:rPr lang="pt-BR" b="1" dirty="0" smtClean="0"/>
              <a:t>Moeda</a:t>
            </a:r>
          </a:p>
          <a:p>
            <a:endParaRPr lang="pt-BR" dirty="0"/>
          </a:p>
          <a:p>
            <a:pPr lvl="0" algn="just">
              <a:buFont typeface="Calibri" pitchFamily="34" charset="0"/>
              <a:buChar char="●"/>
            </a:pPr>
            <a:r>
              <a:rPr lang="pt-BR" sz="1600" dirty="0" smtClean="0"/>
              <a:t> </a:t>
            </a:r>
            <a:r>
              <a:rPr lang="pt-BR" sz="1600" dirty="0"/>
              <a:t>Pode haver apresentação de propostas em moeda estrangeira, desde que assegurado o mesmo direito aos licitantes brasileiros (Lei 8.666/93, art. 42, §1º</a:t>
            </a:r>
            <a:r>
              <a:rPr lang="pt-BR" sz="1600" dirty="0" smtClean="0"/>
              <a:t>).</a:t>
            </a:r>
            <a:endParaRPr lang="pt-BR" sz="1600" dirty="0"/>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a:t>Embora não haja limitação legal em relação aos tipos ou ao número de diferentes moedas que poderão vir a ser permitidas, é recomendado que as mesmas sejam restritas às moedas de livre conversibilidade para evitar possíveis dificuldades com a sua obtenção para fins de pagamento na eventualidade de o licitante vencedor seja </a:t>
            </a:r>
            <a:r>
              <a:rPr lang="pt-BR" sz="1600" dirty="0" smtClean="0"/>
              <a:t>estrangeiro.</a:t>
            </a:r>
            <a:endParaRPr lang="pt-BR" sz="1600" dirty="0"/>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a:t>A relação das moedas de livre conversibilidade, que é mutável de acordo com as circunstâncias legais e de mercado, pode ser obtida em sítios e publicações especializados em câmbio e comércio </a:t>
            </a:r>
            <a:r>
              <a:rPr lang="pt-BR" sz="1600" dirty="0" smtClean="0"/>
              <a:t>internacional, tais como por exemplo:</a:t>
            </a:r>
          </a:p>
          <a:p>
            <a:pPr lvl="0" algn="just"/>
            <a:endParaRPr lang="pt-BR" sz="1600" dirty="0" smtClean="0"/>
          </a:p>
          <a:p>
            <a:pPr lvl="0" algn="ctr"/>
            <a:r>
              <a:rPr lang="pt-BR" sz="1600" dirty="0" smtClean="0">
                <a:hlinkClick r:id="rId2"/>
              </a:rPr>
              <a:t>https://www.b2bpay.co/pt/moedas-conversibilidade-plena</a:t>
            </a:r>
            <a:r>
              <a:rPr lang="pt-BR" sz="1600" dirty="0" smtClean="0"/>
              <a:t> </a:t>
            </a:r>
          </a:p>
          <a:p>
            <a:pPr lvl="0" algn="just"/>
            <a:r>
              <a:rPr lang="pt-BR" sz="1600" dirty="0" smtClean="0"/>
              <a:t> </a:t>
            </a:r>
            <a:endParaRPr lang="pt-BR" sz="1600"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23126310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424936" cy="3600986"/>
          </a:xfrm>
          <a:prstGeom prst="rect">
            <a:avLst/>
          </a:prstGeom>
        </p:spPr>
        <p:txBody>
          <a:bodyPr wrap="square">
            <a:spAutoFit/>
          </a:bodyPr>
          <a:lstStyle/>
          <a:p>
            <a:pPr algn="just"/>
            <a:r>
              <a:rPr lang="pt-BR" b="1" dirty="0" smtClean="0"/>
              <a:t>Benefícios </a:t>
            </a:r>
          </a:p>
          <a:p>
            <a:pPr algn="just"/>
            <a:endParaRPr lang="pt-BR" dirty="0"/>
          </a:p>
          <a:p>
            <a:pPr lvl="0">
              <a:buFont typeface="Calibri" pitchFamily="34" charset="0"/>
              <a:buChar char="●"/>
            </a:pPr>
            <a:r>
              <a:rPr lang="pt-BR" sz="1600" dirty="0" smtClean="0"/>
              <a:t> Adicionalmente, as licitações internacionais podem proporcionar outros ganhos indiretos:</a:t>
            </a:r>
          </a:p>
          <a:p>
            <a:pPr lvl="0">
              <a:buFont typeface="Calibri" pitchFamily="34" charset="0"/>
              <a:buChar char="●"/>
            </a:pPr>
            <a:endParaRPr lang="pt-BR" sz="1600" dirty="0" smtClean="0"/>
          </a:p>
          <a:p>
            <a:pPr lvl="1" algn="just">
              <a:buFont typeface="Wingdings" pitchFamily="2" charset="2"/>
              <a:buChar char="§"/>
            </a:pPr>
            <a:r>
              <a:rPr lang="pt-BR" sz="1600" dirty="0" smtClean="0"/>
              <a:t> As médias e pequenas empresas locais, que não teriam condições de arcar sozinhas com um contrato, podem se beneficiar das oportunidades criadas pelas necessidades de subcontratação, o que não só gera renda local, mas proporciona também transferência de tecnologia para as empresas nacionais; e</a:t>
            </a:r>
          </a:p>
          <a:p>
            <a:pPr lvl="1">
              <a:buFont typeface="Wingdings" pitchFamily="2" charset="2"/>
              <a:buChar char="§"/>
            </a:pPr>
            <a:endParaRPr lang="pt-BR" sz="1600" dirty="0" smtClean="0"/>
          </a:p>
          <a:p>
            <a:pPr lvl="1" algn="just">
              <a:buFont typeface="Wingdings" pitchFamily="2" charset="2"/>
              <a:buChar char="§"/>
            </a:pPr>
            <a:r>
              <a:rPr lang="pt-BR" sz="1600" dirty="0" smtClean="0"/>
              <a:t> Empresas estrangeiras que ainda não atuam no País teriam nas contratações públicas uma fonte inicial para a obtenção de recursos no mercado local, recursos esses que poderão financiar a sua instalação e eventual expansão no País, o que resultará em geração de renda, empregos e arrecadação no futuro. </a:t>
            </a:r>
          </a:p>
          <a:p>
            <a:pPr lvl="0" algn="just">
              <a:buFont typeface="Calibri" pitchFamily="34" charset="0"/>
              <a:buChar char="●"/>
            </a:pP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723768960"/>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3816429"/>
          </a:xfrm>
          <a:prstGeom prst="rect">
            <a:avLst/>
          </a:prstGeom>
        </p:spPr>
        <p:txBody>
          <a:bodyPr wrap="square">
            <a:spAutoFit/>
          </a:bodyPr>
          <a:lstStyle/>
          <a:p>
            <a:pPr marL="0" lvl="1" algn="just"/>
            <a:r>
              <a:rPr lang="pt-BR" b="1" dirty="0" smtClean="0"/>
              <a:t>Local de Destino</a:t>
            </a:r>
          </a:p>
          <a:p>
            <a:pPr lvl="1" algn="just"/>
            <a:endParaRPr lang="pt-BR" sz="1600" dirty="0"/>
          </a:p>
          <a:p>
            <a:pPr lvl="0" algn="just">
              <a:buFont typeface="Calibri" pitchFamily="34" charset="0"/>
              <a:buChar char="●"/>
            </a:pPr>
            <a:r>
              <a:rPr lang="pt-BR" sz="1600" dirty="0" smtClean="0"/>
              <a:t> </a:t>
            </a:r>
            <a:r>
              <a:rPr lang="pt-BR" sz="1600" dirty="0"/>
              <a:t>Todas as propostas deverão ser feitas para o mesmo local de destino (Lei 8.666/93, art. 42, §6º).</a:t>
            </a:r>
          </a:p>
          <a:p>
            <a:pPr algn="just"/>
            <a:r>
              <a:rPr lang="pt-BR" sz="1600" dirty="0"/>
              <a:t> </a:t>
            </a:r>
          </a:p>
          <a:p>
            <a:pPr lvl="0" algn="just">
              <a:buFont typeface="Calibri" pitchFamily="34" charset="0"/>
              <a:buChar char="●"/>
            </a:pPr>
            <a:r>
              <a:rPr lang="pt-BR" sz="1600" dirty="0" smtClean="0"/>
              <a:t> </a:t>
            </a:r>
            <a:r>
              <a:rPr lang="pt-BR" sz="1600" dirty="0"/>
              <a:t>É possível a indicação de local de destino no exterior, desde que comprovadamente vantajoso para a administração. </a:t>
            </a:r>
          </a:p>
          <a:p>
            <a:pPr algn="just"/>
            <a:r>
              <a:rPr lang="pt-BR" sz="1600" dirty="0"/>
              <a:t> </a:t>
            </a:r>
          </a:p>
          <a:p>
            <a:pPr lvl="0" algn="just">
              <a:buFont typeface="Calibri" pitchFamily="34" charset="0"/>
              <a:buChar char="●"/>
            </a:pPr>
            <a:r>
              <a:rPr lang="pt-BR" sz="1600" dirty="0" smtClean="0"/>
              <a:t> </a:t>
            </a:r>
            <a:r>
              <a:rPr lang="pt-BR" sz="1600" dirty="0"/>
              <a:t>O local de destino é a referência para a cotação do preço e deve corresponder, via de regra, ao local onde o objeto deverá ser entregue ou executado.</a:t>
            </a:r>
          </a:p>
          <a:p>
            <a:pPr algn="just"/>
            <a:r>
              <a:rPr lang="pt-BR" sz="1600" dirty="0"/>
              <a:t> </a:t>
            </a:r>
          </a:p>
          <a:p>
            <a:pPr lvl="0" algn="just">
              <a:buFont typeface="Calibri" pitchFamily="34" charset="0"/>
              <a:buChar char="●"/>
            </a:pPr>
            <a:r>
              <a:rPr lang="pt-BR" sz="1600" dirty="0" smtClean="0"/>
              <a:t> </a:t>
            </a:r>
            <a:r>
              <a:rPr lang="pt-BR" sz="1600" dirty="0"/>
              <a:t>O local de destino pode ser eventualmente diferente do local do uso, desde que demonstrados os benefícios de se adotar esse critério.</a:t>
            </a:r>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15395859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7694414"/>
          </a:xfrm>
          <a:prstGeom prst="rect">
            <a:avLst/>
          </a:prstGeom>
        </p:spPr>
        <p:txBody>
          <a:bodyPr wrap="square">
            <a:spAutoFit/>
          </a:bodyPr>
          <a:lstStyle/>
          <a:p>
            <a:pPr marL="285750" indent="-285750" algn="just"/>
            <a:r>
              <a:rPr lang="pt-BR" b="1" i="1" dirty="0" err="1" smtClean="0"/>
              <a:t>Incoterms</a:t>
            </a:r>
            <a:endParaRPr lang="pt-BR" b="1" i="1" dirty="0"/>
          </a:p>
          <a:p>
            <a:pPr marL="285750" lvl="0" indent="-285750" algn="just">
              <a:buFontTx/>
              <a:buChar char="-"/>
            </a:pPr>
            <a:endParaRPr lang="pt-BR" sz="1600" dirty="0" smtClean="0"/>
          </a:p>
          <a:p>
            <a:pPr marL="285750" lvl="0" indent="-285750" algn="just">
              <a:buFont typeface="Calibri" pitchFamily="34" charset="0"/>
              <a:buChar char="●"/>
            </a:pPr>
            <a:r>
              <a:rPr lang="pt-BR" sz="1600" dirty="0" smtClean="0"/>
              <a:t>Os </a:t>
            </a:r>
            <a:r>
              <a:rPr lang="pt-BR" sz="1600" i="1" dirty="0" err="1" smtClean="0"/>
              <a:t>Incoterms</a:t>
            </a:r>
            <a:r>
              <a:rPr lang="pt-BR" sz="1600" dirty="0" smtClean="0"/>
              <a:t> são acrônimos para </a:t>
            </a:r>
            <a:r>
              <a:rPr lang="pt-BR" sz="1600" i="1" dirty="0" err="1" smtClean="0"/>
              <a:t>International</a:t>
            </a:r>
            <a:r>
              <a:rPr lang="pt-BR" sz="1600" i="1" dirty="0" smtClean="0"/>
              <a:t> </a:t>
            </a:r>
            <a:r>
              <a:rPr lang="pt-BR" sz="1600" i="1" dirty="0" err="1" smtClean="0"/>
              <a:t>Commercial</a:t>
            </a:r>
            <a:r>
              <a:rPr lang="pt-BR" sz="1600" i="1" dirty="0" smtClean="0"/>
              <a:t> </a:t>
            </a:r>
            <a:r>
              <a:rPr lang="pt-BR" sz="1600" i="1" dirty="0" err="1" smtClean="0"/>
              <a:t>Terms</a:t>
            </a:r>
            <a:r>
              <a:rPr lang="pt-BR" sz="1600" i="1" dirty="0" smtClean="0"/>
              <a:t> </a:t>
            </a:r>
            <a:r>
              <a:rPr lang="pt-BR" sz="1600" dirty="0" smtClean="0"/>
              <a:t>(Termos Internacionais de Comércio).</a:t>
            </a:r>
          </a:p>
          <a:p>
            <a:pPr marL="285750" lvl="0" indent="-285750" algn="just">
              <a:buFont typeface="Calibri" pitchFamily="34" charset="0"/>
              <a:buChar char="●"/>
            </a:pPr>
            <a:endParaRPr lang="pt-BR" sz="1600" dirty="0" smtClean="0"/>
          </a:p>
          <a:p>
            <a:pPr marL="285750" lvl="0" indent="-285750" algn="just">
              <a:buFont typeface="Calibri" pitchFamily="34" charset="0"/>
              <a:buChar char="●"/>
            </a:pPr>
            <a:r>
              <a:rPr lang="pt-BR" sz="1600" dirty="0" smtClean="0"/>
              <a:t>Os </a:t>
            </a:r>
            <a:r>
              <a:rPr lang="pt-BR" sz="1600" i="1" dirty="0" err="1" smtClean="0"/>
              <a:t>Incoterms</a:t>
            </a:r>
            <a:r>
              <a:rPr lang="pt-BR" sz="1600" dirty="0" smtClean="0"/>
              <a:t> são uma convenção de termos </a:t>
            </a:r>
            <a:r>
              <a:rPr lang="pt-BR" sz="1600" dirty="0"/>
              <a:t>padronizados pelo ICC – </a:t>
            </a:r>
            <a:r>
              <a:rPr lang="pt-BR" sz="1600" i="1" dirty="0" err="1"/>
              <a:t>International</a:t>
            </a:r>
            <a:r>
              <a:rPr lang="pt-BR" sz="1600" i="1" dirty="0"/>
              <a:t> </a:t>
            </a:r>
            <a:r>
              <a:rPr lang="pt-BR" sz="1600" i="1" dirty="0" err="1"/>
              <a:t>Chamber</a:t>
            </a:r>
            <a:r>
              <a:rPr lang="pt-BR" sz="1600" i="1" dirty="0"/>
              <a:t> </a:t>
            </a:r>
            <a:r>
              <a:rPr lang="pt-BR" sz="1600" i="1" dirty="0" err="1"/>
              <a:t>of</a:t>
            </a:r>
            <a:r>
              <a:rPr lang="pt-BR" sz="1600" i="1" dirty="0"/>
              <a:t> </a:t>
            </a:r>
            <a:r>
              <a:rPr lang="pt-BR" sz="1600" i="1" dirty="0" err="1" smtClean="0"/>
              <a:t>Commerce</a:t>
            </a:r>
            <a:r>
              <a:rPr lang="pt-BR" sz="1600" i="1" dirty="0" smtClean="0"/>
              <a:t> </a:t>
            </a:r>
            <a:r>
              <a:rPr lang="pt-BR" sz="1600" dirty="0" smtClean="0"/>
              <a:t>(</a:t>
            </a:r>
            <a:r>
              <a:rPr lang="pt-BR" sz="1600" dirty="0"/>
              <a:t>Câmara Internacional de Comércio</a:t>
            </a:r>
            <a:r>
              <a:rPr lang="pt-BR" sz="1600" dirty="0" smtClean="0"/>
              <a:t>). </a:t>
            </a:r>
          </a:p>
          <a:p>
            <a:pPr marL="285750" lvl="0" indent="-285750" algn="just">
              <a:buFont typeface="Calibri" pitchFamily="34" charset="0"/>
              <a:buChar char="●"/>
            </a:pPr>
            <a:endParaRPr lang="pt-BR" sz="1600" dirty="0"/>
          </a:p>
          <a:p>
            <a:pPr marL="285750" lvl="0" indent="-285750" algn="just">
              <a:buFont typeface="Calibri" pitchFamily="34" charset="0"/>
              <a:buChar char="●"/>
            </a:pPr>
            <a:r>
              <a:rPr lang="pt-BR" sz="1600" dirty="0" smtClean="0"/>
              <a:t>A</a:t>
            </a:r>
            <a:r>
              <a:rPr lang="pt-BR" sz="1600" dirty="0"/>
              <a:t> ICC é </a:t>
            </a:r>
            <a:r>
              <a:rPr lang="pt-BR" sz="1600" dirty="0" smtClean="0"/>
              <a:t>uma</a:t>
            </a:r>
            <a:r>
              <a:rPr lang="pt-BR" sz="1600" dirty="0"/>
              <a:t> </a:t>
            </a:r>
            <a:r>
              <a:rPr lang="pt-BR" sz="1600" dirty="0" smtClean="0"/>
              <a:t>organização internacional</a:t>
            </a:r>
            <a:r>
              <a:rPr lang="pt-BR" sz="1600" dirty="0"/>
              <a:t> não governamental que visa promover e assessorar o comércio internacional e </a:t>
            </a:r>
            <a:r>
              <a:rPr lang="pt-BR" sz="1600" dirty="0" smtClean="0"/>
              <a:t>a</a:t>
            </a:r>
            <a:r>
              <a:rPr lang="pt-BR" sz="1600" dirty="0"/>
              <a:t> </a:t>
            </a:r>
            <a:r>
              <a:rPr lang="pt-BR" sz="1600" dirty="0" smtClean="0"/>
              <a:t>globalização. </a:t>
            </a:r>
            <a:r>
              <a:rPr lang="pt-BR" sz="1600" dirty="0"/>
              <a:t>As atividades da ICC abrangem arbitragem, resoluções concernentes ao livre mercado, </a:t>
            </a:r>
            <a:r>
              <a:rPr lang="pt-BR" sz="1600" dirty="0" smtClean="0"/>
              <a:t>ao</a:t>
            </a:r>
            <a:r>
              <a:rPr lang="pt-BR" sz="1600" dirty="0"/>
              <a:t> </a:t>
            </a:r>
            <a:r>
              <a:rPr lang="pt-BR" sz="1600" dirty="0" smtClean="0"/>
              <a:t>sistema financeiro e </a:t>
            </a:r>
            <a:r>
              <a:rPr lang="pt-BR" sz="1600" dirty="0"/>
              <a:t>à regulação de negócios</a:t>
            </a:r>
            <a:r>
              <a:rPr lang="pt-BR" sz="1600" dirty="0" smtClean="0"/>
              <a:t>. Foi fundada em 1919 e é sediada em Paris.</a:t>
            </a:r>
            <a:endParaRPr lang="pt-BR" sz="1600" dirty="0"/>
          </a:p>
          <a:p>
            <a:pPr marL="285750" lvl="0" indent="-285750" algn="just">
              <a:buFont typeface="Calibri" pitchFamily="34" charset="0"/>
              <a:buChar char="●"/>
            </a:pPr>
            <a:endParaRPr lang="pt-BR" sz="1600" dirty="0"/>
          </a:p>
          <a:p>
            <a:pPr marL="285750" lvl="0" indent="-285750" algn="just">
              <a:buFont typeface="Calibri" pitchFamily="34" charset="0"/>
              <a:buChar char="●"/>
            </a:pPr>
            <a:r>
              <a:rPr lang="pt-BR" sz="1600" dirty="0" smtClean="0"/>
              <a:t>Os </a:t>
            </a:r>
            <a:r>
              <a:rPr lang="pt-BR" sz="1600" i="1" dirty="0" err="1" smtClean="0"/>
              <a:t>Incoterms</a:t>
            </a:r>
            <a:r>
              <a:rPr lang="pt-BR" sz="1600" dirty="0" smtClean="0"/>
              <a:t> estabelecem </a:t>
            </a:r>
            <a:r>
              <a:rPr lang="pt-BR" sz="1600" dirty="0"/>
              <a:t>a divisão, entre compradores vendedores, das responsabilidades pelo transporte e logística da mercadoria entre a origem e o destino, sendo assim importantes fatores na determinação do </a:t>
            </a:r>
            <a:r>
              <a:rPr lang="pt-BR" sz="1600" dirty="0" smtClean="0"/>
              <a:t>preço.</a:t>
            </a:r>
          </a:p>
          <a:p>
            <a:pPr lvl="0" algn="just">
              <a:buFont typeface="Calibri" pitchFamily="34" charset="0"/>
              <a:buChar char="●"/>
            </a:pPr>
            <a:endParaRPr lang="pt-BR" sz="1600" dirty="0"/>
          </a:p>
          <a:p>
            <a:pPr marL="285750" lvl="0" indent="-285750" algn="just">
              <a:buFont typeface="Calibri" pitchFamily="34" charset="0"/>
              <a:buChar char="●"/>
            </a:pPr>
            <a:r>
              <a:rPr lang="pt-BR" sz="1600" dirty="0"/>
              <a:t>A </a:t>
            </a:r>
            <a:r>
              <a:rPr lang="pt-BR" sz="1600" dirty="0" smtClean="0"/>
              <a:t>primeira edição foi publicada em 1936. A última </a:t>
            </a:r>
            <a:r>
              <a:rPr lang="pt-BR" sz="1600" dirty="0"/>
              <a:t>edição dos </a:t>
            </a:r>
            <a:r>
              <a:rPr lang="pt-BR" sz="1600" i="1" dirty="0" err="1"/>
              <a:t>Incoterms</a:t>
            </a:r>
            <a:r>
              <a:rPr lang="pt-BR" sz="1600" dirty="0"/>
              <a:t> </a:t>
            </a:r>
            <a:r>
              <a:rPr lang="pt-BR" sz="1600" dirty="0" smtClean="0"/>
              <a:t>foi publicada em </a:t>
            </a:r>
            <a:r>
              <a:rPr lang="pt-BR" sz="1600" dirty="0"/>
              <a:t>2010 e prevê-se para 2020 a divulgação </a:t>
            </a:r>
            <a:r>
              <a:rPr lang="pt-BR" sz="1600" dirty="0" smtClean="0"/>
              <a:t>de uma </a:t>
            </a:r>
            <a:r>
              <a:rPr lang="pt-BR" sz="1600" dirty="0"/>
              <a:t>nova </a:t>
            </a:r>
            <a:r>
              <a:rPr lang="pt-BR" sz="1600" dirty="0" smtClean="0"/>
              <a:t>edição.</a:t>
            </a:r>
            <a:endParaRPr lang="pt-BR" sz="1600" dirty="0"/>
          </a:p>
          <a:p>
            <a:pPr marL="285750" lvl="0" indent="-285750" algn="just">
              <a:buFontTx/>
              <a:buChar char="-"/>
            </a:pP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algn="just"/>
            <a:endParaRPr lang="pt-BR" i="1" dirty="0"/>
          </a:p>
          <a:p>
            <a:pPr algn="just"/>
            <a:r>
              <a:rPr lang="pt-BR" sz="1600" dirty="0"/>
              <a:t>							Continua...</a:t>
            </a:r>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322851290"/>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1077218"/>
          </a:xfrm>
          <a:prstGeom prst="rect">
            <a:avLst/>
          </a:prstGeom>
        </p:spPr>
        <p:txBody>
          <a:bodyPr wrap="square">
            <a:spAutoFit/>
          </a:bodyPr>
          <a:lstStyle/>
          <a:p>
            <a:pPr algn="just"/>
            <a:r>
              <a:rPr lang="pt-BR" sz="1600" dirty="0"/>
              <a:t>			</a:t>
            </a:r>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graphicFrame>
        <p:nvGraphicFramePr>
          <p:cNvPr id="8" name="Tabela 7"/>
          <p:cNvGraphicFramePr>
            <a:graphicFrameLocks noGrp="1"/>
          </p:cNvGraphicFramePr>
          <p:nvPr>
            <p:extLst>
              <p:ext uri="{D42A27DB-BD31-4B8C-83A1-F6EECF244321}">
                <p14:modId xmlns="" xmlns:p14="http://schemas.microsoft.com/office/powerpoint/2010/main" val="4255431079"/>
              </p:ext>
            </p:extLst>
          </p:nvPr>
        </p:nvGraphicFramePr>
        <p:xfrm>
          <a:off x="395536" y="908720"/>
          <a:ext cx="8208912" cy="4713158"/>
        </p:xfrm>
        <a:graphic>
          <a:graphicData uri="http://schemas.openxmlformats.org/drawingml/2006/table">
            <a:tbl>
              <a:tblPr/>
              <a:tblGrid>
                <a:gridCol w="792088"/>
                <a:gridCol w="7416824"/>
              </a:tblGrid>
              <a:tr h="4713158">
                <a:tc>
                  <a:txBody>
                    <a:bodyPr/>
                    <a:lstStyle/>
                    <a:p>
                      <a:pPr fontAlgn="base"/>
                      <a:r>
                        <a:rPr lang="pt-BR" sz="1400" dirty="0">
                          <a:effectLst/>
                        </a:rPr>
                        <a:t>EXW</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r>
                        <a:rPr lang="pt-BR" sz="1400" dirty="0">
                          <a:effectLst/>
                        </a:rPr>
                        <a:t>EX WORKS (</a:t>
                      </a:r>
                      <a:r>
                        <a:rPr lang="pt-BR" sz="1400" dirty="0" err="1">
                          <a:effectLst/>
                        </a:rPr>
                        <a:t>named</a:t>
                      </a:r>
                      <a:r>
                        <a:rPr lang="pt-BR" sz="1400" dirty="0">
                          <a:effectLst/>
                        </a:rPr>
                        <a:t> </a:t>
                      </a:r>
                      <a:r>
                        <a:rPr lang="pt-BR" sz="1400" dirty="0" err="1">
                          <a:effectLst/>
                        </a:rPr>
                        <a:t>place</a:t>
                      </a:r>
                      <a:r>
                        <a:rPr lang="pt-BR" sz="1400" dirty="0">
                          <a:effectLst/>
                        </a:rPr>
                        <a:t> </a:t>
                      </a:r>
                      <a:r>
                        <a:rPr lang="pt-BR" sz="1400" dirty="0" err="1">
                          <a:effectLst/>
                        </a:rPr>
                        <a:t>of</a:t>
                      </a:r>
                      <a:r>
                        <a:rPr lang="pt-BR" sz="1400" dirty="0">
                          <a:effectLst/>
                        </a:rPr>
                        <a:t> delivery)</a:t>
                      </a:r>
                    </a:p>
                    <a:p>
                      <a:pPr fontAlgn="base"/>
                      <a:r>
                        <a:rPr lang="pt-BR" sz="1400" dirty="0">
                          <a:effectLst/>
                        </a:rPr>
                        <a:t>NA ORIGEM (local de entrega nomeado)</a:t>
                      </a:r>
                    </a:p>
                    <a:p>
                      <a:pPr fontAlgn="base"/>
                      <a:r>
                        <a:rPr lang="pt-BR" sz="1400" dirty="0">
                          <a:effectLst/>
                        </a:rPr>
                        <a:t>O vendedor limita-se a colocar a mercadoria à disposição do comprador no seu domicílio, no prazo estabelecido, não se responsabilizando pelo desembaraço para exportação nem pelo carregamento da mercadoria em qualquer veículo coletor.</a:t>
                      </a:r>
                    </a:p>
                    <a:p>
                      <a:pPr fontAlgn="base"/>
                      <a:r>
                        <a:rPr lang="pt-BR" sz="1400" dirty="0">
                          <a:effectLst/>
                        </a:rPr>
                        <a:t>Utilizável em qualquer modalidade de transporte.</a:t>
                      </a:r>
                    </a:p>
                    <a:p>
                      <a:pPr fontAlgn="base"/>
                      <a:r>
                        <a:rPr lang="pt-BR" sz="1400" dirty="0">
                          <a:effectLst/>
                        </a:rPr>
                        <a:t>Nota: em virtude de o comprador estrangeiro não dispor de condições legais para providenciar o desembaraço para saída de bens do País, fica subentendido que esta providência é adotada pelo vendedor, sob suas expensas e riscos, no caso da exportação brasileira</a:t>
                      </a:r>
                      <a:r>
                        <a:rPr lang="pt-BR" sz="1400" dirty="0" smtClean="0">
                          <a:effectLst/>
                        </a:rPr>
                        <a:t>.</a:t>
                      </a:r>
                    </a:p>
                    <a:p>
                      <a:pPr fontAlgn="base"/>
                      <a:endParaRPr lang="pt-BR" sz="1400" dirty="0" smtClean="0">
                        <a:effectLst/>
                      </a:endParaRPr>
                    </a:p>
                    <a:p>
                      <a:pPr fontAlgn="base"/>
                      <a:endParaRPr lang="pt-BR" sz="1400" dirty="0" smtClean="0">
                        <a:effectLst/>
                      </a:endParaRPr>
                    </a:p>
                    <a:p>
                      <a:pPr fontAlgn="base"/>
                      <a:endParaRPr lang="pt-BR" sz="1400" dirty="0" smtClean="0">
                        <a:effectLst/>
                      </a:endParaRPr>
                    </a:p>
                    <a:p>
                      <a:pPr fontAlgn="base"/>
                      <a:endParaRPr lang="pt-BR" sz="14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9" name="Tabela 8"/>
          <p:cNvGraphicFramePr>
            <a:graphicFrameLocks noGrp="1"/>
          </p:cNvGraphicFramePr>
          <p:nvPr>
            <p:extLst>
              <p:ext uri="{D42A27DB-BD31-4B8C-83A1-F6EECF244321}">
                <p14:modId xmlns="" xmlns:p14="http://schemas.microsoft.com/office/powerpoint/2010/main" val="4066570216"/>
              </p:ext>
            </p:extLst>
          </p:nvPr>
        </p:nvGraphicFramePr>
        <p:xfrm>
          <a:off x="395536" y="2884542"/>
          <a:ext cx="8064896" cy="1375410"/>
        </p:xfrm>
        <a:graphic>
          <a:graphicData uri="http://schemas.openxmlformats.org/drawingml/2006/table">
            <a:tbl>
              <a:tblPr/>
              <a:tblGrid>
                <a:gridCol w="792088"/>
                <a:gridCol w="7272808"/>
              </a:tblGrid>
              <a:tr h="1029082">
                <a:tc>
                  <a:txBody>
                    <a:bodyPr/>
                    <a:lstStyle/>
                    <a:p>
                      <a:pPr fontAlgn="base"/>
                      <a:r>
                        <a:rPr lang="pt-BR" sz="1400" dirty="0">
                          <a:effectLst/>
                        </a:rPr>
                        <a:t>FCA</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r>
                        <a:rPr lang="pt-BR" sz="1400" dirty="0">
                          <a:effectLst/>
                        </a:rPr>
                        <a:t>FREE CARRIER (</a:t>
                      </a:r>
                      <a:r>
                        <a:rPr lang="pt-BR" sz="1400" dirty="0" err="1">
                          <a:effectLst/>
                        </a:rPr>
                        <a:t>named</a:t>
                      </a:r>
                      <a:r>
                        <a:rPr lang="pt-BR" sz="1400" dirty="0">
                          <a:effectLst/>
                        </a:rPr>
                        <a:t> </a:t>
                      </a:r>
                      <a:r>
                        <a:rPr lang="pt-BR" sz="1400" dirty="0" err="1">
                          <a:effectLst/>
                        </a:rPr>
                        <a:t>place</a:t>
                      </a:r>
                      <a:r>
                        <a:rPr lang="pt-BR" sz="1400" dirty="0">
                          <a:effectLst/>
                        </a:rPr>
                        <a:t> </a:t>
                      </a:r>
                      <a:r>
                        <a:rPr lang="pt-BR" sz="1400" dirty="0" err="1">
                          <a:effectLst/>
                        </a:rPr>
                        <a:t>of</a:t>
                      </a:r>
                      <a:r>
                        <a:rPr lang="pt-BR" sz="1400" dirty="0">
                          <a:effectLst/>
                        </a:rPr>
                        <a:t> delivery)</a:t>
                      </a:r>
                    </a:p>
                    <a:p>
                      <a:pPr fontAlgn="base"/>
                      <a:r>
                        <a:rPr lang="pt-BR" sz="1400" dirty="0">
                          <a:effectLst/>
                        </a:rPr>
                        <a:t>LIVRE NO TRANSPORTADOR (local de entrega nomeado)</a:t>
                      </a:r>
                    </a:p>
                    <a:p>
                      <a:pPr fontAlgn="base"/>
                      <a:r>
                        <a:rPr lang="pt-BR" sz="1400" dirty="0">
                          <a:effectLst/>
                        </a:rPr>
                        <a:t>O vendedor completa suas obrigações e encerra sua responsabilidade quando entrega a mercadoria, desembaraçada para a exportação, ao transportador ou a outra pessoa indicada pelo comprador, no local nomeado do país de origem.</a:t>
                      </a:r>
                    </a:p>
                    <a:p>
                      <a:pPr fontAlgn="base"/>
                      <a:r>
                        <a:rPr lang="pt-BR" sz="1400" dirty="0">
                          <a:effectLst/>
                        </a:rPr>
                        <a:t>Utilizável em qualquer modalidade de transporte.</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10" name="Tabela 9"/>
          <p:cNvGraphicFramePr>
            <a:graphicFrameLocks noGrp="1"/>
          </p:cNvGraphicFramePr>
          <p:nvPr>
            <p:extLst>
              <p:ext uri="{D42A27DB-BD31-4B8C-83A1-F6EECF244321}">
                <p14:modId xmlns="" xmlns:p14="http://schemas.microsoft.com/office/powerpoint/2010/main" val="1935704688"/>
              </p:ext>
            </p:extLst>
          </p:nvPr>
        </p:nvGraphicFramePr>
        <p:xfrm>
          <a:off x="395536" y="4252694"/>
          <a:ext cx="7848872" cy="1588770"/>
        </p:xfrm>
        <a:graphic>
          <a:graphicData uri="http://schemas.openxmlformats.org/drawingml/2006/table">
            <a:tbl>
              <a:tblPr/>
              <a:tblGrid>
                <a:gridCol w="792088"/>
                <a:gridCol w="7056784"/>
              </a:tblGrid>
              <a:tr h="0">
                <a:tc>
                  <a:txBody>
                    <a:bodyPr/>
                    <a:lstStyle/>
                    <a:p>
                      <a:pPr fontAlgn="base"/>
                      <a:r>
                        <a:rPr lang="pt-BR" sz="1400" dirty="0">
                          <a:effectLst/>
                        </a:rPr>
                        <a:t>FAS</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r>
                        <a:rPr lang="pt-BR" sz="1400" dirty="0">
                          <a:effectLst/>
                        </a:rPr>
                        <a:t>FREE ALONGSIDE SHIP (</a:t>
                      </a:r>
                      <a:r>
                        <a:rPr lang="pt-BR" sz="1400" dirty="0" err="1">
                          <a:effectLst/>
                        </a:rPr>
                        <a:t>named</a:t>
                      </a:r>
                      <a:r>
                        <a:rPr lang="pt-BR" sz="1400" dirty="0">
                          <a:effectLst/>
                        </a:rPr>
                        <a:t> </a:t>
                      </a:r>
                      <a:r>
                        <a:rPr lang="pt-BR" sz="1400" dirty="0" err="1">
                          <a:effectLst/>
                        </a:rPr>
                        <a:t>port</a:t>
                      </a:r>
                      <a:r>
                        <a:rPr lang="pt-BR" sz="1400" dirty="0">
                          <a:effectLst/>
                        </a:rPr>
                        <a:t> </a:t>
                      </a:r>
                      <a:r>
                        <a:rPr lang="pt-BR" sz="1400" dirty="0" err="1">
                          <a:effectLst/>
                        </a:rPr>
                        <a:t>of</a:t>
                      </a:r>
                      <a:r>
                        <a:rPr lang="pt-BR" sz="1400" dirty="0">
                          <a:effectLst/>
                        </a:rPr>
                        <a:t> </a:t>
                      </a:r>
                      <a:r>
                        <a:rPr lang="pt-BR" sz="1400" dirty="0" err="1">
                          <a:effectLst/>
                        </a:rPr>
                        <a:t>shipment</a:t>
                      </a:r>
                      <a:r>
                        <a:rPr lang="pt-BR" sz="1400" dirty="0">
                          <a:effectLst/>
                        </a:rPr>
                        <a:t>)</a:t>
                      </a:r>
                    </a:p>
                    <a:p>
                      <a:pPr fontAlgn="base"/>
                      <a:r>
                        <a:rPr lang="pt-BR" sz="1400" dirty="0">
                          <a:effectLst/>
                        </a:rPr>
                        <a:t>LIVRE AO LADO DO NAVIO (porto de embarque nomeado)</a:t>
                      </a:r>
                    </a:p>
                    <a:p>
                      <a:pPr fontAlgn="base"/>
                      <a:r>
                        <a:rPr lang="pt-BR" sz="1400" dirty="0">
                          <a:effectLst/>
                        </a:rPr>
                        <a:t>O vendedor encerra suas obrigações no momento em que a mercadoria é colocada, desembaraçada para exportação, ao longo do costado do navio transportador indicado pelo comprador, no cais ou em embarcações utilizadas para carregamento da mercadoria, no porto de embarque nomeado pelo comprador.</a:t>
                      </a:r>
                    </a:p>
                    <a:p>
                      <a:pPr fontAlgn="base"/>
                      <a:r>
                        <a:rPr lang="pt-BR" sz="1400" dirty="0">
                          <a:effectLst/>
                        </a:rPr>
                        <a:t>Utilizável exclusivamente no transporte </a:t>
                      </a:r>
                      <a:r>
                        <a:rPr lang="pt-BR" sz="1400" dirty="0" err="1">
                          <a:effectLst/>
                        </a:rPr>
                        <a:t>aquaviário</a:t>
                      </a:r>
                      <a:r>
                        <a:rPr lang="pt-BR" sz="1400" dirty="0">
                          <a:effectLst/>
                        </a:rPr>
                        <a:t> (marítimo ou hidroviário interior).</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sp>
        <p:nvSpPr>
          <p:cNvPr id="12" name="CaixaDeTexto 11"/>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210356295"/>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1077218"/>
          </a:xfrm>
          <a:prstGeom prst="rect">
            <a:avLst/>
          </a:prstGeom>
        </p:spPr>
        <p:txBody>
          <a:bodyPr wrap="square">
            <a:spAutoFit/>
          </a:bodyPr>
          <a:lstStyle/>
          <a:p>
            <a:pPr algn="just"/>
            <a:r>
              <a:rPr lang="pt-BR" sz="1600" dirty="0"/>
              <a:t>			</a:t>
            </a:r>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graphicFrame>
        <p:nvGraphicFramePr>
          <p:cNvPr id="10" name="Tabela 9"/>
          <p:cNvGraphicFramePr>
            <a:graphicFrameLocks noGrp="1"/>
          </p:cNvGraphicFramePr>
          <p:nvPr>
            <p:extLst>
              <p:ext uri="{D42A27DB-BD31-4B8C-83A1-F6EECF244321}">
                <p14:modId xmlns="" xmlns:p14="http://schemas.microsoft.com/office/powerpoint/2010/main" val="905486889"/>
              </p:ext>
            </p:extLst>
          </p:nvPr>
        </p:nvGraphicFramePr>
        <p:xfrm>
          <a:off x="1331640" y="4077072"/>
          <a:ext cx="6210300" cy="278130"/>
        </p:xfrm>
        <a:graphic>
          <a:graphicData uri="http://schemas.openxmlformats.org/drawingml/2006/table">
            <a:tbl>
              <a:tblPr/>
              <a:tblGrid>
                <a:gridCol w="723900"/>
                <a:gridCol w="5486400"/>
              </a:tblGrid>
              <a:tr h="0">
                <a:tc>
                  <a:txBody>
                    <a:bodyPr/>
                    <a:lstStyle/>
                    <a:p>
                      <a:pPr fontAlgn="base"/>
                      <a:endParaRPr lang="pt-BR" sz="12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endParaRPr lang="pt-BR" sz="12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2" name="Tabela 1"/>
          <p:cNvGraphicFramePr>
            <a:graphicFrameLocks noGrp="1"/>
          </p:cNvGraphicFramePr>
          <p:nvPr>
            <p:extLst>
              <p:ext uri="{D42A27DB-BD31-4B8C-83A1-F6EECF244321}">
                <p14:modId xmlns="" xmlns:p14="http://schemas.microsoft.com/office/powerpoint/2010/main" val="66773969"/>
              </p:ext>
            </p:extLst>
          </p:nvPr>
        </p:nvGraphicFramePr>
        <p:xfrm>
          <a:off x="611560" y="1045478"/>
          <a:ext cx="7992889" cy="1375410"/>
        </p:xfrm>
        <a:graphic>
          <a:graphicData uri="http://schemas.openxmlformats.org/drawingml/2006/table">
            <a:tbl>
              <a:tblPr/>
              <a:tblGrid>
                <a:gridCol w="648072"/>
                <a:gridCol w="7344817"/>
              </a:tblGrid>
              <a:tr h="0">
                <a:tc>
                  <a:txBody>
                    <a:bodyPr/>
                    <a:lstStyle/>
                    <a:p>
                      <a:pPr fontAlgn="base"/>
                      <a:r>
                        <a:rPr lang="pt-BR" sz="1400" dirty="0">
                          <a:effectLst/>
                        </a:rPr>
                        <a:t>FOB</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algn="just" fontAlgn="base"/>
                      <a:r>
                        <a:rPr lang="pt-BR" sz="1400" dirty="0">
                          <a:effectLst/>
                        </a:rPr>
                        <a:t>FREE ON BOARD (</a:t>
                      </a:r>
                      <a:r>
                        <a:rPr lang="pt-BR" sz="1400" dirty="0" err="1">
                          <a:effectLst/>
                        </a:rPr>
                        <a:t>named</a:t>
                      </a:r>
                      <a:r>
                        <a:rPr lang="pt-BR" sz="1400" dirty="0">
                          <a:effectLst/>
                        </a:rPr>
                        <a:t> </a:t>
                      </a:r>
                      <a:r>
                        <a:rPr lang="pt-BR" sz="1400" dirty="0" err="1">
                          <a:effectLst/>
                        </a:rPr>
                        <a:t>port</a:t>
                      </a:r>
                      <a:r>
                        <a:rPr lang="pt-BR" sz="1400" dirty="0">
                          <a:effectLst/>
                        </a:rPr>
                        <a:t> </a:t>
                      </a:r>
                      <a:r>
                        <a:rPr lang="pt-BR" sz="1400" dirty="0" err="1">
                          <a:effectLst/>
                        </a:rPr>
                        <a:t>of</a:t>
                      </a:r>
                      <a:r>
                        <a:rPr lang="pt-BR" sz="1400" dirty="0">
                          <a:effectLst/>
                        </a:rPr>
                        <a:t> </a:t>
                      </a:r>
                      <a:r>
                        <a:rPr lang="pt-BR" sz="1400" dirty="0" err="1">
                          <a:effectLst/>
                        </a:rPr>
                        <a:t>shipment</a:t>
                      </a:r>
                      <a:r>
                        <a:rPr lang="pt-BR" sz="1400" dirty="0">
                          <a:effectLst/>
                        </a:rPr>
                        <a:t>)</a:t>
                      </a:r>
                    </a:p>
                    <a:p>
                      <a:pPr algn="just" fontAlgn="base"/>
                      <a:r>
                        <a:rPr lang="pt-BR" sz="1400" dirty="0">
                          <a:effectLst/>
                        </a:rPr>
                        <a:t>LIVRE A BORDO (porto de embarque nomeado)</a:t>
                      </a:r>
                    </a:p>
                    <a:p>
                      <a:pPr algn="just" fontAlgn="base"/>
                      <a:r>
                        <a:rPr lang="pt-BR" sz="1400" dirty="0">
                          <a:effectLst/>
                        </a:rPr>
                        <a:t>O vendedor encerra suas obrigações e responsabilidades quando a mercadoria, desembaraçada para a exportação, é entregue, arrumada, a bordo do navio no porto de embarque, ambos indicados pelo comprador, na data ou dentro do período acordado.</a:t>
                      </a:r>
                    </a:p>
                    <a:p>
                      <a:pPr algn="just" fontAlgn="base"/>
                      <a:r>
                        <a:rPr lang="pt-BR" sz="1400" dirty="0">
                          <a:effectLst/>
                        </a:rPr>
                        <a:t>Utilizável exclusivamente no transporte </a:t>
                      </a:r>
                      <a:r>
                        <a:rPr lang="pt-BR" sz="1400" dirty="0" err="1">
                          <a:effectLst/>
                        </a:rPr>
                        <a:t>aquaviário</a:t>
                      </a:r>
                      <a:r>
                        <a:rPr lang="pt-BR" sz="1400" dirty="0">
                          <a:effectLst/>
                        </a:rPr>
                        <a:t> (marítimo ou hidroviário interior).</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3" name="Tabela 2"/>
          <p:cNvGraphicFramePr>
            <a:graphicFrameLocks noGrp="1"/>
          </p:cNvGraphicFramePr>
          <p:nvPr>
            <p:extLst>
              <p:ext uri="{D42A27DB-BD31-4B8C-83A1-F6EECF244321}">
                <p14:modId xmlns="" xmlns:p14="http://schemas.microsoft.com/office/powerpoint/2010/main" val="2331449790"/>
              </p:ext>
            </p:extLst>
          </p:nvPr>
        </p:nvGraphicFramePr>
        <p:xfrm>
          <a:off x="611560" y="2410966"/>
          <a:ext cx="7992887" cy="1162050"/>
        </p:xfrm>
        <a:graphic>
          <a:graphicData uri="http://schemas.openxmlformats.org/drawingml/2006/table">
            <a:tbl>
              <a:tblPr/>
              <a:tblGrid>
                <a:gridCol w="648072"/>
                <a:gridCol w="7344815"/>
              </a:tblGrid>
              <a:tr h="0">
                <a:tc>
                  <a:txBody>
                    <a:bodyPr/>
                    <a:lstStyle/>
                    <a:p>
                      <a:pPr fontAlgn="base"/>
                      <a:r>
                        <a:rPr lang="pt-BR" sz="1400" dirty="0">
                          <a:effectLst/>
                        </a:rPr>
                        <a:t>CFR</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r>
                        <a:rPr lang="pt-BR" sz="1400" dirty="0">
                          <a:effectLst/>
                        </a:rPr>
                        <a:t>COST AND FREIGHT (</a:t>
                      </a:r>
                      <a:r>
                        <a:rPr lang="pt-BR" sz="1400" dirty="0" err="1">
                          <a:effectLst/>
                        </a:rPr>
                        <a:t>named</a:t>
                      </a:r>
                      <a:r>
                        <a:rPr lang="pt-BR" sz="1400" dirty="0">
                          <a:effectLst/>
                        </a:rPr>
                        <a:t> </a:t>
                      </a:r>
                      <a:r>
                        <a:rPr lang="pt-BR" sz="1400" dirty="0" err="1">
                          <a:effectLst/>
                        </a:rPr>
                        <a:t>port</a:t>
                      </a:r>
                      <a:r>
                        <a:rPr lang="pt-BR" sz="1400" dirty="0">
                          <a:effectLst/>
                        </a:rPr>
                        <a:t> </a:t>
                      </a:r>
                      <a:r>
                        <a:rPr lang="pt-BR" sz="1400" dirty="0" err="1">
                          <a:effectLst/>
                        </a:rPr>
                        <a:t>of</a:t>
                      </a:r>
                      <a:r>
                        <a:rPr lang="pt-BR" sz="1400" dirty="0">
                          <a:effectLst/>
                        </a:rPr>
                        <a:t> </a:t>
                      </a:r>
                      <a:r>
                        <a:rPr lang="pt-BR" sz="1400" dirty="0" err="1">
                          <a:effectLst/>
                        </a:rPr>
                        <a:t>destination</a:t>
                      </a:r>
                      <a:r>
                        <a:rPr lang="pt-BR" sz="1400" dirty="0">
                          <a:effectLst/>
                        </a:rPr>
                        <a:t>)</a:t>
                      </a:r>
                    </a:p>
                    <a:p>
                      <a:pPr fontAlgn="base"/>
                      <a:r>
                        <a:rPr lang="pt-BR" sz="1400" dirty="0">
                          <a:effectLst/>
                        </a:rPr>
                        <a:t>CUSTO E FRETE (porto de destino nomeado)</a:t>
                      </a:r>
                    </a:p>
                    <a:p>
                      <a:pPr fontAlgn="base"/>
                      <a:r>
                        <a:rPr lang="pt-BR" sz="1400" dirty="0">
                          <a:effectLst/>
                        </a:rPr>
                        <a:t>Além de arcar com obrigações e riscos previstos para o termo FOB, o vendedor contrata e paga frete e custos necessários para levar a mercadoria até o porto de destino combinado.</a:t>
                      </a:r>
                    </a:p>
                    <a:p>
                      <a:pPr fontAlgn="base"/>
                      <a:r>
                        <a:rPr lang="pt-BR" sz="1400" dirty="0">
                          <a:effectLst/>
                        </a:rPr>
                        <a:t>Utilizável exclusivamente no transporte </a:t>
                      </a:r>
                      <a:r>
                        <a:rPr lang="pt-BR" sz="1400" dirty="0" err="1">
                          <a:effectLst/>
                        </a:rPr>
                        <a:t>aquaviário</a:t>
                      </a:r>
                      <a:r>
                        <a:rPr lang="pt-BR" sz="1400" dirty="0">
                          <a:effectLst/>
                        </a:rPr>
                        <a:t> (marítimo ou hidroviário interior</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5" name="Tabela 4"/>
          <p:cNvGraphicFramePr>
            <a:graphicFrameLocks noGrp="1"/>
          </p:cNvGraphicFramePr>
          <p:nvPr>
            <p:extLst>
              <p:ext uri="{D42A27DB-BD31-4B8C-83A1-F6EECF244321}">
                <p14:modId xmlns="" xmlns:p14="http://schemas.microsoft.com/office/powerpoint/2010/main" val="2710641840"/>
              </p:ext>
            </p:extLst>
          </p:nvPr>
        </p:nvGraphicFramePr>
        <p:xfrm>
          <a:off x="611560" y="3635102"/>
          <a:ext cx="7992889" cy="1162050"/>
        </p:xfrm>
        <a:graphic>
          <a:graphicData uri="http://schemas.openxmlformats.org/drawingml/2006/table">
            <a:tbl>
              <a:tblPr/>
              <a:tblGrid>
                <a:gridCol w="648072"/>
                <a:gridCol w="7344817"/>
              </a:tblGrid>
              <a:tr h="0">
                <a:tc>
                  <a:txBody>
                    <a:bodyPr/>
                    <a:lstStyle/>
                    <a:p>
                      <a:pPr fontAlgn="base"/>
                      <a:r>
                        <a:rPr lang="pt-BR" sz="1400" dirty="0">
                          <a:effectLst/>
                        </a:rPr>
                        <a:t>CIF</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r>
                        <a:rPr lang="pt-BR" sz="1400" dirty="0">
                          <a:effectLst/>
                        </a:rPr>
                        <a:t>COST, INSURANCE AND FREIGHT (</a:t>
                      </a:r>
                      <a:r>
                        <a:rPr lang="pt-BR" sz="1400" dirty="0" err="1">
                          <a:effectLst/>
                        </a:rPr>
                        <a:t>named</a:t>
                      </a:r>
                      <a:r>
                        <a:rPr lang="pt-BR" sz="1400" dirty="0">
                          <a:effectLst/>
                        </a:rPr>
                        <a:t> </a:t>
                      </a:r>
                      <a:r>
                        <a:rPr lang="pt-BR" sz="1400" dirty="0" err="1">
                          <a:effectLst/>
                        </a:rPr>
                        <a:t>port</a:t>
                      </a:r>
                      <a:r>
                        <a:rPr lang="pt-BR" sz="1400" dirty="0">
                          <a:effectLst/>
                        </a:rPr>
                        <a:t> </a:t>
                      </a:r>
                      <a:r>
                        <a:rPr lang="pt-BR" sz="1400" dirty="0" err="1">
                          <a:effectLst/>
                        </a:rPr>
                        <a:t>of</a:t>
                      </a:r>
                      <a:r>
                        <a:rPr lang="pt-BR" sz="1400" dirty="0">
                          <a:effectLst/>
                        </a:rPr>
                        <a:t> </a:t>
                      </a:r>
                      <a:r>
                        <a:rPr lang="pt-BR" sz="1400" dirty="0" err="1">
                          <a:effectLst/>
                        </a:rPr>
                        <a:t>destination</a:t>
                      </a:r>
                      <a:r>
                        <a:rPr lang="pt-BR" sz="1400" dirty="0">
                          <a:effectLst/>
                        </a:rPr>
                        <a:t>)</a:t>
                      </a:r>
                    </a:p>
                    <a:p>
                      <a:pPr fontAlgn="base"/>
                      <a:r>
                        <a:rPr lang="pt-BR" sz="1400" dirty="0">
                          <a:effectLst/>
                        </a:rPr>
                        <a:t>CUSTO, SEGURO E FRETE (porto de destino nomeado)</a:t>
                      </a:r>
                    </a:p>
                    <a:p>
                      <a:pPr fontAlgn="base"/>
                      <a:r>
                        <a:rPr lang="pt-BR" sz="1400" dirty="0">
                          <a:effectLst/>
                        </a:rPr>
                        <a:t>Além de arcar com obrigações e riscos previstos para o termo FOB, o vendedor contrata e paga frete, custos e seguro relativos ao transporte da mercadoria até o porto de destino combinado.</a:t>
                      </a:r>
                    </a:p>
                    <a:p>
                      <a:pPr fontAlgn="base"/>
                      <a:r>
                        <a:rPr lang="pt-BR" sz="1400" dirty="0">
                          <a:effectLst/>
                        </a:rPr>
                        <a:t>Utilizável exclusivamente no transporte </a:t>
                      </a:r>
                      <a:r>
                        <a:rPr lang="pt-BR" sz="1400" dirty="0" err="1">
                          <a:effectLst/>
                        </a:rPr>
                        <a:t>aquaviário</a:t>
                      </a:r>
                      <a:r>
                        <a:rPr lang="pt-BR" sz="1400" dirty="0">
                          <a:effectLst/>
                        </a:rPr>
                        <a:t> (marítimo ou hidroviário interior).</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6" name="Tabela 5"/>
          <p:cNvGraphicFramePr>
            <a:graphicFrameLocks noGrp="1"/>
          </p:cNvGraphicFramePr>
          <p:nvPr>
            <p:extLst>
              <p:ext uri="{D42A27DB-BD31-4B8C-83A1-F6EECF244321}">
                <p14:modId xmlns="" xmlns:p14="http://schemas.microsoft.com/office/powerpoint/2010/main" val="222914582"/>
              </p:ext>
            </p:extLst>
          </p:nvPr>
        </p:nvGraphicFramePr>
        <p:xfrm>
          <a:off x="683568" y="4787230"/>
          <a:ext cx="7920880" cy="1162050"/>
        </p:xfrm>
        <a:graphic>
          <a:graphicData uri="http://schemas.openxmlformats.org/drawingml/2006/table">
            <a:tbl>
              <a:tblPr/>
              <a:tblGrid>
                <a:gridCol w="576064"/>
                <a:gridCol w="7344816"/>
              </a:tblGrid>
              <a:tr h="1077466">
                <a:tc>
                  <a:txBody>
                    <a:bodyPr/>
                    <a:lstStyle/>
                    <a:p>
                      <a:pPr fontAlgn="base"/>
                      <a:r>
                        <a:rPr lang="pt-BR" sz="1100" dirty="0">
                          <a:effectLst/>
                        </a:rPr>
                        <a:t>CPT</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r>
                        <a:rPr lang="pt-BR" sz="1400" dirty="0">
                          <a:effectLst/>
                        </a:rPr>
                        <a:t>CARRIAGE PAID TO (</a:t>
                      </a:r>
                      <a:r>
                        <a:rPr lang="pt-BR" sz="1400" dirty="0" err="1">
                          <a:effectLst/>
                        </a:rPr>
                        <a:t>named</a:t>
                      </a:r>
                      <a:r>
                        <a:rPr lang="pt-BR" sz="1400" dirty="0">
                          <a:effectLst/>
                        </a:rPr>
                        <a:t> </a:t>
                      </a:r>
                      <a:r>
                        <a:rPr lang="pt-BR" sz="1400" dirty="0" err="1">
                          <a:effectLst/>
                        </a:rPr>
                        <a:t>place</a:t>
                      </a:r>
                      <a:r>
                        <a:rPr lang="pt-BR" sz="1400" dirty="0">
                          <a:effectLst/>
                        </a:rPr>
                        <a:t> </a:t>
                      </a:r>
                      <a:r>
                        <a:rPr lang="pt-BR" sz="1400" dirty="0" err="1">
                          <a:effectLst/>
                        </a:rPr>
                        <a:t>of</a:t>
                      </a:r>
                      <a:r>
                        <a:rPr lang="pt-BR" sz="1400" dirty="0">
                          <a:effectLst/>
                        </a:rPr>
                        <a:t> </a:t>
                      </a:r>
                      <a:r>
                        <a:rPr lang="pt-BR" sz="1400" dirty="0" err="1">
                          <a:effectLst/>
                        </a:rPr>
                        <a:t>destination</a:t>
                      </a:r>
                      <a:r>
                        <a:rPr lang="pt-BR" sz="1400" dirty="0">
                          <a:effectLst/>
                        </a:rPr>
                        <a:t>)</a:t>
                      </a:r>
                    </a:p>
                    <a:p>
                      <a:pPr fontAlgn="base"/>
                      <a:r>
                        <a:rPr lang="pt-BR" sz="1400" dirty="0">
                          <a:effectLst/>
                        </a:rPr>
                        <a:t>TRANSPORTE PAGO ATÉ (local de destino nomeado)</a:t>
                      </a:r>
                    </a:p>
                    <a:p>
                      <a:pPr fontAlgn="base"/>
                      <a:r>
                        <a:rPr lang="pt-BR" sz="1400" dirty="0">
                          <a:effectLst/>
                        </a:rPr>
                        <a:t>Além de arcar com obrigações e riscos previstos para o termo FCA, o vendedor contrata e paga frete e custos necessários para levar a mercadoria até o local de destino combinado.</a:t>
                      </a:r>
                    </a:p>
                    <a:p>
                      <a:pPr fontAlgn="base"/>
                      <a:r>
                        <a:rPr lang="pt-BR" sz="1400" dirty="0">
                          <a:effectLst/>
                        </a:rPr>
                        <a:t>Utilizável em qualquer modalidade de transporte.</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sp>
        <p:nvSpPr>
          <p:cNvPr id="11" name="CaixaDeTexto 10"/>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380370649"/>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1077218"/>
          </a:xfrm>
          <a:prstGeom prst="rect">
            <a:avLst/>
          </a:prstGeom>
        </p:spPr>
        <p:txBody>
          <a:bodyPr wrap="square">
            <a:spAutoFit/>
          </a:bodyPr>
          <a:lstStyle/>
          <a:p>
            <a:pPr algn="just"/>
            <a:r>
              <a:rPr lang="pt-BR" sz="1600" dirty="0"/>
              <a:t>			</a:t>
            </a:r>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graphicFrame>
        <p:nvGraphicFramePr>
          <p:cNvPr id="10" name="Tabela 9"/>
          <p:cNvGraphicFramePr>
            <a:graphicFrameLocks noGrp="1"/>
          </p:cNvGraphicFramePr>
          <p:nvPr>
            <p:extLst>
              <p:ext uri="{D42A27DB-BD31-4B8C-83A1-F6EECF244321}">
                <p14:modId xmlns="" xmlns:p14="http://schemas.microsoft.com/office/powerpoint/2010/main" val="1163693302"/>
              </p:ext>
            </p:extLst>
          </p:nvPr>
        </p:nvGraphicFramePr>
        <p:xfrm>
          <a:off x="1331640" y="4077072"/>
          <a:ext cx="6210300" cy="278130"/>
        </p:xfrm>
        <a:graphic>
          <a:graphicData uri="http://schemas.openxmlformats.org/drawingml/2006/table">
            <a:tbl>
              <a:tblPr/>
              <a:tblGrid>
                <a:gridCol w="723900"/>
                <a:gridCol w="5486400"/>
              </a:tblGrid>
              <a:tr h="0">
                <a:tc>
                  <a:txBody>
                    <a:bodyPr/>
                    <a:lstStyle/>
                    <a:p>
                      <a:pPr fontAlgn="base"/>
                      <a:endParaRPr lang="pt-BR" sz="12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endParaRPr lang="pt-BR" sz="12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3" name="Tabela 2"/>
          <p:cNvGraphicFramePr>
            <a:graphicFrameLocks noGrp="1"/>
          </p:cNvGraphicFramePr>
          <p:nvPr>
            <p:extLst>
              <p:ext uri="{D42A27DB-BD31-4B8C-83A1-F6EECF244321}">
                <p14:modId xmlns="" xmlns:p14="http://schemas.microsoft.com/office/powerpoint/2010/main" val="798732014"/>
              </p:ext>
            </p:extLst>
          </p:nvPr>
        </p:nvGraphicFramePr>
        <p:xfrm>
          <a:off x="1409821" y="1988840"/>
          <a:ext cx="6210300" cy="262890"/>
        </p:xfrm>
        <a:graphic>
          <a:graphicData uri="http://schemas.openxmlformats.org/drawingml/2006/table">
            <a:tbl>
              <a:tblPr/>
              <a:tblGrid>
                <a:gridCol w="723900"/>
                <a:gridCol w="5486400"/>
              </a:tblGrid>
              <a:tr h="0">
                <a:tc>
                  <a:txBody>
                    <a:bodyPr/>
                    <a:lstStyle/>
                    <a:p>
                      <a:pPr fontAlgn="base"/>
                      <a:endParaRPr lang="pt-BR" sz="11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endParaRPr lang="pt-BR" sz="11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7" name="Tabela 6"/>
          <p:cNvGraphicFramePr>
            <a:graphicFrameLocks noGrp="1"/>
          </p:cNvGraphicFramePr>
          <p:nvPr>
            <p:extLst>
              <p:ext uri="{D42A27DB-BD31-4B8C-83A1-F6EECF244321}">
                <p14:modId xmlns="" xmlns:p14="http://schemas.microsoft.com/office/powerpoint/2010/main" val="4194342117"/>
              </p:ext>
            </p:extLst>
          </p:nvPr>
        </p:nvGraphicFramePr>
        <p:xfrm>
          <a:off x="827584" y="908720"/>
          <a:ext cx="7416824" cy="1375410"/>
        </p:xfrm>
        <a:graphic>
          <a:graphicData uri="http://schemas.openxmlformats.org/drawingml/2006/table">
            <a:tbl>
              <a:tblPr/>
              <a:tblGrid>
                <a:gridCol w="936104"/>
                <a:gridCol w="6480720"/>
              </a:tblGrid>
              <a:tr h="0">
                <a:tc>
                  <a:txBody>
                    <a:bodyPr/>
                    <a:lstStyle/>
                    <a:p>
                      <a:pPr fontAlgn="base"/>
                      <a:r>
                        <a:rPr lang="pt-BR" sz="1400" dirty="0">
                          <a:effectLst/>
                        </a:rPr>
                        <a:t>CIP</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algn="just" fontAlgn="base"/>
                      <a:r>
                        <a:rPr lang="pt-BR" sz="1400" dirty="0">
                          <a:effectLst/>
                        </a:rPr>
                        <a:t>CARRIAGE AND INSURANCE PAID TO (</a:t>
                      </a:r>
                      <a:r>
                        <a:rPr lang="pt-BR" sz="1400" dirty="0" err="1">
                          <a:effectLst/>
                        </a:rPr>
                        <a:t>named</a:t>
                      </a:r>
                      <a:r>
                        <a:rPr lang="pt-BR" sz="1400" dirty="0">
                          <a:effectLst/>
                        </a:rPr>
                        <a:t> </a:t>
                      </a:r>
                      <a:r>
                        <a:rPr lang="pt-BR" sz="1400" dirty="0" err="1">
                          <a:effectLst/>
                        </a:rPr>
                        <a:t>place</a:t>
                      </a:r>
                      <a:r>
                        <a:rPr lang="pt-BR" sz="1400" dirty="0">
                          <a:effectLst/>
                        </a:rPr>
                        <a:t> </a:t>
                      </a:r>
                      <a:r>
                        <a:rPr lang="pt-BR" sz="1400" dirty="0" err="1">
                          <a:effectLst/>
                        </a:rPr>
                        <a:t>of</a:t>
                      </a:r>
                      <a:r>
                        <a:rPr lang="pt-BR" sz="1400" dirty="0">
                          <a:effectLst/>
                        </a:rPr>
                        <a:t> </a:t>
                      </a:r>
                      <a:r>
                        <a:rPr lang="pt-BR" sz="1400" dirty="0" err="1">
                          <a:effectLst/>
                        </a:rPr>
                        <a:t>destination</a:t>
                      </a:r>
                      <a:r>
                        <a:rPr lang="pt-BR" sz="1400" dirty="0">
                          <a:effectLst/>
                        </a:rPr>
                        <a:t>)</a:t>
                      </a:r>
                    </a:p>
                    <a:p>
                      <a:pPr algn="just" fontAlgn="base"/>
                      <a:r>
                        <a:rPr lang="pt-BR" sz="1400" dirty="0">
                          <a:effectLst/>
                        </a:rPr>
                        <a:t>TRANSPORTE E SEGURO PAGOS ATÉ (local de destino nomeado)</a:t>
                      </a:r>
                    </a:p>
                    <a:p>
                      <a:pPr algn="just" fontAlgn="base"/>
                      <a:r>
                        <a:rPr lang="pt-BR" sz="1400" dirty="0">
                          <a:effectLst/>
                        </a:rPr>
                        <a:t>Além de arcar com obrigações e riscos previstos para o termo FCA, o vendedor contrata e paga frete, custos e seguro relativos ao transporte da mercadoria até o local de destino combinado.</a:t>
                      </a:r>
                    </a:p>
                    <a:p>
                      <a:pPr algn="just" fontAlgn="base"/>
                      <a:r>
                        <a:rPr lang="pt-BR" sz="1400" dirty="0">
                          <a:effectLst/>
                        </a:rPr>
                        <a:t>Utilizável em qualquer modalidade de transporte.</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8" name="Tabela 7"/>
          <p:cNvGraphicFramePr>
            <a:graphicFrameLocks noGrp="1"/>
          </p:cNvGraphicFramePr>
          <p:nvPr>
            <p:extLst>
              <p:ext uri="{D42A27DB-BD31-4B8C-83A1-F6EECF244321}">
                <p14:modId xmlns="" xmlns:p14="http://schemas.microsoft.com/office/powerpoint/2010/main" val="1739398209"/>
              </p:ext>
            </p:extLst>
          </p:nvPr>
        </p:nvGraphicFramePr>
        <p:xfrm>
          <a:off x="827584" y="2348880"/>
          <a:ext cx="7416824" cy="1802130"/>
        </p:xfrm>
        <a:graphic>
          <a:graphicData uri="http://schemas.openxmlformats.org/drawingml/2006/table">
            <a:tbl>
              <a:tblPr/>
              <a:tblGrid>
                <a:gridCol w="936104"/>
                <a:gridCol w="6480720"/>
              </a:tblGrid>
              <a:tr h="1449526">
                <a:tc>
                  <a:txBody>
                    <a:bodyPr/>
                    <a:lstStyle/>
                    <a:p>
                      <a:pPr fontAlgn="base"/>
                      <a:r>
                        <a:rPr lang="pt-BR" sz="1400" dirty="0">
                          <a:effectLst/>
                        </a:rPr>
                        <a:t>DAT</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algn="just" fontAlgn="base"/>
                      <a:r>
                        <a:rPr lang="pt-BR" sz="1400" dirty="0">
                          <a:effectLst/>
                        </a:rPr>
                        <a:t>DELIVERED AT TERMINAL (</a:t>
                      </a:r>
                      <a:r>
                        <a:rPr lang="pt-BR" sz="1400" dirty="0" err="1">
                          <a:effectLst/>
                        </a:rPr>
                        <a:t>named</a:t>
                      </a:r>
                      <a:r>
                        <a:rPr lang="pt-BR" sz="1400" dirty="0">
                          <a:effectLst/>
                        </a:rPr>
                        <a:t> terminal </a:t>
                      </a:r>
                      <a:r>
                        <a:rPr lang="pt-BR" sz="1400" dirty="0" err="1">
                          <a:effectLst/>
                        </a:rPr>
                        <a:t>at</a:t>
                      </a:r>
                      <a:r>
                        <a:rPr lang="pt-BR" sz="1400" dirty="0">
                          <a:effectLst/>
                        </a:rPr>
                        <a:t>  </a:t>
                      </a:r>
                      <a:r>
                        <a:rPr lang="pt-BR" sz="1400" dirty="0" err="1">
                          <a:effectLst/>
                        </a:rPr>
                        <a:t>port</a:t>
                      </a:r>
                      <a:r>
                        <a:rPr lang="pt-BR" sz="1400" dirty="0">
                          <a:effectLst/>
                        </a:rPr>
                        <a:t> </a:t>
                      </a:r>
                      <a:r>
                        <a:rPr lang="pt-BR" sz="1400" dirty="0" err="1">
                          <a:effectLst/>
                        </a:rPr>
                        <a:t>or</a:t>
                      </a:r>
                      <a:r>
                        <a:rPr lang="pt-BR" sz="1400" dirty="0">
                          <a:effectLst/>
                        </a:rPr>
                        <a:t> </a:t>
                      </a:r>
                      <a:r>
                        <a:rPr lang="pt-BR" sz="1400" dirty="0" err="1">
                          <a:effectLst/>
                        </a:rPr>
                        <a:t>place</a:t>
                      </a:r>
                      <a:r>
                        <a:rPr lang="pt-BR" sz="1400" dirty="0">
                          <a:effectLst/>
                        </a:rPr>
                        <a:t> </a:t>
                      </a:r>
                      <a:r>
                        <a:rPr lang="pt-BR" sz="1400" dirty="0" err="1">
                          <a:effectLst/>
                        </a:rPr>
                        <a:t>of</a:t>
                      </a:r>
                      <a:r>
                        <a:rPr lang="pt-BR" sz="1400" dirty="0">
                          <a:effectLst/>
                        </a:rPr>
                        <a:t> </a:t>
                      </a:r>
                      <a:r>
                        <a:rPr lang="pt-BR" sz="1400" dirty="0" err="1">
                          <a:effectLst/>
                        </a:rPr>
                        <a:t>destination</a:t>
                      </a:r>
                      <a:r>
                        <a:rPr lang="pt-BR" sz="1400" dirty="0">
                          <a:effectLst/>
                        </a:rPr>
                        <a:t>)</a:t>
                      </a:r>
                    </a:p>
                    <a:p>
                      <a:pPr algn="just" fontAlgn="base"/>
                      <a:r>
                        <a:rPr lang="pt-BR" sz="1400" dirty="0">
                          <a:effectLst/>
                        </a:rPr>
                        <a:t>ENTREGUE NO TERMINAL (terminal nomeado no porto ou local de destino)</a:t>
                      </a:r>
                    </a:p>
                    <a:p>
                      <a:pPr algn="just" fontAlgn="base"/>
                      <a:r>
                        <a:rPr lang="pt-BR" sz="1400" dirty="0">
                          <a:effectLst/>
                        </a:rPr>
                        <a:t>O vendedor completa suas obrigações e encerra sua responsabilidade quando a mercadoria é colocada à disposição do comprador, na data ou dentro do período acordado, num terminal de destino nomeado (cais, terminal de contêineres ou armazém, dentre outros), descarregada do veículo transportador mas não desembaraçada para importação.</a:t>
                      </a:r>
                    </a:p>
                    <a:p>
                      <a:pPr algn="just" fontAlgn="base"/>
                      <a:r>
                        <a:rPr lang="pt-BR" sz="1400" dirty="0">
                          <a:effectLst/>
                        </a:rPr>
                        <a:t>Utilizável em qualquer modalidade de transporte.</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9" name="Tabela 8"/>
          <p:cNvGraphicFramePr>
            <a:graphicFrameLocks noGrp="1"/>
          </p:cNvGraphicFramePr>
          <p:nvPr>
            <p:extLst>
              <p:ext uri="{D42A27DB-BD31-4B8C-83A1-F6EECF244321}">
                <p14:modId xmlns="" xmlns:p14="http://schemas.microsoft.com/office/powerpoint/2010/main" val="3687021456"/>
              </p:ext>
            </p:extLst>
          </p:nvPr>
        </p:nvGraphicFramePr>
        <p:xfrm>
          <a:off x="827584" y="4128110"/>
          <a:ext cx="7434436" cy="1588770"/>
        </p:xfrm>
        <a:graphic>
          <a:graphicData uri="http://schemas.openxmlformats.org/drawingml/2006/table">
            <a:tbl>
              <a:tblPr/>
              <a:tblGrid>
                <a:gridCol w="936104"/>
                <a:gridCol w="6498332"/>
              </a:tblGrid>
              <a:tr h="0">
                <a:tc>
                  <a:txBody>
                    <a:bodyPr/>
                    <a:lstStyle/>
                    <a:p>
                      <a:pPr fontAlgn="base"/>
                      <a:r>
                        <a:rPr lang="pt-BR" sz="1400" dirty="0" smtClean="0">
                          <a:effectLst/>
                        </a:rPr>
                        <a:t>DAP               </a:t>
                      </a:r>
                      <a:endParaRPr lang="pt-BR" sz="14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algn="just" fontAlgn="base"/>
                      <a:r>
                        <a:rPr lang="pt-BR" sz="1400" dirty="0">
                          <a:effectLst/>
                        </a:rPr>
                        <a:t>DELIVERED AT PLACE (</a:t>
                      </a:r>
                      <a:r>
                        <a:rPr lang="pt-BR" sz="1400" dirty="0" err="1">
                          <a:effectLst/>
                        </a:rPr>
                        <a:t>named</a:t>
                      </a:r>
                      <a:r>
                        <a:rPr lang="pt-BR" sz="1400" dirty="0">
                          <a:effectLst/>
                        </a:rPr>
                        <a:t> </a:t>
                      </a:r>
                      <a:r>
                        <a:rPr lang="pt-BR" sz="1400" dirty="0" err="1">
                          <a:effectLst/>
                        </a:rPr>
                        <a:t>place</a:t>
                      </a:r>
                      <a:r>
                        <a:rPr lang="pt-BR" sz="1400" dirty="0">
                          <a:effectLst/>
                        </a:rPr>
                        <a:t> </a:t>
                      </a:r>
                      <a:r>
                        <a:rPr lang="pt-BR" sz="1400" dirty="0" err="1">
                          <a:effectLst/>
                        </a:rPr>
                        <a:t>of</a:t>
                      </a:r>
                      <a:r>
                        <a:rPr lang="pt-BR" sz="1400" dirty="0">
                          <a:effectLst/>
                        </a:rPr>
                        <a:t> </a:t>
                      </a:r>
                      <a:r>
                        <a:rPr lang="pt-BR" sz="1400" dirty="0" err="1">
                          <a:effectLst/>
                        </a:rPr>
                        <a:t>destination</a:t>
                      </a:r>
                      <a:r>
                        <a:rPr lang="pt-BR" sz="1400" dirty="0">
                          <a:effectLst/>
                        </a:rPr>
                        <a:t>)</a:t>
                      </a:r>
                    </a:p>
                    <a:p>
                      <a:pPr algn="just" fontAlgn="base"/>
                      <a:r>
                        <a:rPr lang="pt-BR" sz="1400" dirty="0">
                          <a:effectLst/>
                        </a:rPr>
                        <a:t>ENTREGUE NO LOCAL (local de destino nomeado)</a:t>
                      </a:r>
                    </a:p>
                    <a:p>
                      <a:pPr algn="just" fontAlgn="base"/>
                      <a:r>
                        <a:rPr lang="pt-BR" sz="1400" dirty="0">
                          <a:effectLst/>
                        </a:rPr>
                        <a:t>O vendedor completa suas obrigações e encerra sua responsabilidade quando coloca a mercadoria à disposição do comprador, na data ou dentro do período acordado, num local de destino indicado que não seja um terminal, pronta para ser descarregada do veículo transportador e não desembaraçada para importação.</a:t>
                      </a:r>
                    </a:p>
                    <a:p>
                      <a:pPr algn="just" fontAlgn="base"/>
                      <a:r>
                        <a:rPr lang="pt-BR" sz="1400" dirty="0">
                          <a:effectLst/>
                        </a:rPr>
                        <a:t>Utilizável em qualquer modalidade de transporte.</a:t>
                      </a: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sp>
        <p:nvSpPr>
          <p:cNvPr id="11" name="CaixaDeTexto 10"/>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061618020"/>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1077218"/>
          </a:xfrm>
          <a:prstGeom prst="rect">
            <a:avLst/>
          </a:prstGeom>
        </p:spPr>
        <p:txBody>
          <a:bodyPr wrap="square">
            <a:spAutoFit/>
          </a:bodyPr>
          <a:lstStyle/>
          <a:p>
            <a:pPr algn="just"/>
            <a:r>
              <a:rPr lang="pt-BR" sz="1600" dirty="0"/>
              <a:t>			</a:t>
            </a:r>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graphicFrame>
        <p:nvGraphicFramePr>
          <p:cNvPr id="10" name="Tabela 9"/>
          <p:cNvGraphicFramePr>
            <a:graphicFrameLocks noGrp="1"/>
          </p:cNvGraphicFramePr>
          <p:nvPr>
            <p:extLst>
              <p:ext uri="{D42A27DB-BD31-4B8C-83A1-F6EECF244321}">
                <p14:modId xmlns="" xmlns:p14="http://schemas.microsoft.com/office/powerpoint/2010/main" val="739704695"/>
              </p:ext>
            </p:extLst>
          </p:nvPr>
        </p:nvGraphicFramePr>
        <p:xfrm>
          <a:off x="1331640" y="4077072"/>
          <a:ext cx="6210300" cy="278130"/>
        </p:xfrm>
        <a:graphic>
          <a:graphicData uri="http://schemas.openxmlformats.org/drawingml/2006/table">
            <a:tbl>
              <a:tblPr/>
              <a:tblGrid>
                <a:gridCol w="723900"/>
                <a:gridCol w="5486400"/>
              </a:tblGrid>
              <a:tr h="0">
                <a:tc>
                  <a:txBody>
                    <a:bodyPr/>
                    <a:lstStyle/>
                    <a:p>
                      <a:pPr fontAlgn="base"/>
                      <a:endParaRPr lang="pt-BR" sz="12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endParaRPr lang="pt-BR" sz="12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3" name="Tabela 2"/>
          <p:cNvGraphicFramePr>
            <a:graphicFrameLocks noGrp="1"/>
          </p:cNvGraphicFramePr>
          <p:nvPr>
            <p:extLst>
              <p:ext uri="{D42A27DB-BD31-4B8C-83A1-F6EECF244321}">
                <p14:modId xmlns="" xmlns:p14="http://schemas.microsoft.com/office/powerpoint/2010/main" val="1597736517"/>
              </p:ext>
            </p:extLst>
          </p:nvPr>
        </p:nvGraphicFramePr>
        <p:xfrm>
          <a:off x="1409821" y="1988840"/>
          <a:ext cx="6210300" cy="262890"/>
        </p:xfrm>
        <a:graphic>
          <a:graphicData uri="http://schemas.openxmlformats.org/drawingml/2006/table">
            <a:tbl>
              <a:tblPr/>
              <a:tblGrid>
                <a:gridCol w="723900"/>
                <a:gridCol w="5486400"/>
              </a:tblGrid>
              <a:tr h="0">
                <a:tc>
                  <a:txBody>
                    <a:bodyPr/>
                    <a:lstStyle/>
                    <a:p>
                      <a:pPr fontAlgn="base"/>
                      <a:endParaRPr lang="pt-BR" sz="11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endParaRPr lang="pt-BR" sz="1100" dirty="0">
                        <a:effectLst/>
                      </a:endParaRPr>
                    </a:p>
                  </a:txBody>
                  <a:tcPr marL="95250" marR="95250" marT="47625" marB="47625">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graphicFrame>
        <p:nvGraphicFramePr>
          <p:cNvPr id="2" name="Tabela 1"/>
          <p:cNvGraphicFramePr>
            <a:graphicFrameLocks noGrp="1"/>
          </p:cNvGraphicFramePr>
          <p:nvPr>
            <p:extLst>
              <p:ext uri="{D42A27DB-BD31-4B8C-83A1-F6EECF244321}">
                <p14:modId xmlns="" xmlns:p14="http://schemas.microsoft.com/office/powerpoint/2010/main" val="516035400"/>
              </p:ext>
            </p:extLst>
          </p:nvPr>
        </p:nvGraphicFramePr>
        <p:xfrm>
          <a:off x="683568" y="1268760"/>
          <a:ext cx="7704856" cy="4525963"/>
        </p:xfrm>
        <a:graphic>
          <a:graphicData uri="http://schemas.openxmlformats.org/drawingml/2006/table">
            <a:tbl>
              <a:tblPr/>
              <a:tblGrid>
                <a:gridCol w="765427"/>
                <a:gridCol w="6939429"/>
              </a:tblGrid>
              <a:tr h="4525963">
                <a:tc>
                  <a:txBody>
                    <a:bodyPr/>
                    <a:lstStyle/>
                    <a:p>
                      <a:pPr fontAlgn="base"/>
                      <a:r>
                        <a:rPr lang="pt-BR" sz="1400" dirty="0">
                          <a:effectLst/>
                        </a:rPr>
                        <a:t>DDP</a:t>
                      </a:r>
                    </a:p>
                  </a:txBody>
                  <a:tcPr marL="85654" marR="85654" marT="42827" marB="42827">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c>
                  <a:txBody>
                    <a:bodyPr/>
                    <a:lstStyle/>
                    <a:p>
                      <a:pPr fontAlgn="base"/>
                      <a:r>
                        <a:rPr lang="pt-BR" sz="1400" dirty="0">
                          <a:effectLst/>
                        </a:rPr>
                        <a:t>DELIVERED DUTY PAID (</a:t>
                      </a:r>
                      <a:r>
                        <a:rPr lang="pt-BR" sz="1400" dirty="0" err="1">
                          <a:effectLst/>
                        </a:rPr>
                        <a:t>named</a:t>
                      </a:r>
                      <a:r>
                        <a:rPr lang="pt-BR" sz="1400" dirty="0">
                          <a:effectLst/>
                        </a:rPr>
                        <a:t> </a:t>
                      </a:r>
                      <a:r>
                        <a:rPr lang="pt-BR" sz="1400" dirty="0" err="1">
                          <a:effectLst/>
                        </a:rPr>
                        <a:t>place</a:t>
                      </a:r>
                      <a:r>
                        <a:rPr lang="pt-BR" sz="1400" dirty="0">
                          <a:effectLst/>
                        </a:rPr>
                        <a:t> </a:t>
                      </a:r>
                      <a:r>
                        <a:rPr lang="pt-BR" sz="1400" dirty="0" err="1">
                          <a:effectLst/>
                        </a:rPr>
                        <a:t>of</a:t>
                      </a:r>
                      <a:r>
                        <a:rPr lang="pt-BR" sz="1400" dirty="0">
                          <a:effectLst/>
                        </a:rPr>
                        <a:t> </a:t>
                      </a:r>
                      <a:r>
                        <a:rPr lang="pt-BR" sz="1400" dirty="0" err="1">
                          <a:effectLst/>
                        </a:rPr>
                        <a:t>destination</a:t>
                      </a:r>
                      <a:r>
                        <a:rPr lang="pt-BR" sz="1400" dirty="0">
                          <a:effectLst/>
                        </a:rPr>
                        <a:t>)</a:t>
                      </a:r>
                    </a:p>
                    <a:p>
                      <a:pPr fontAlgn="base"/>
                      <a:r>
                        <a:rPr lang="pt-BR" sz="1400" dirty="0">
                          <a:effectLst/>
                        </a:rPr>
                        <a:t>ENTREGUE COM DIREITOS PAGOS (local de destino nomeado)</a:t>
                      </a:r>
                    </a:p>
                    <a:p>
                      <a:pPr algn="just" fontAlgn="base"/>
                      <a:r>
                        <a:rPr lang="pt-BR" sz="1400" dirty="0">
                          <a:effectLst/>
                        </a:rPr>
                        <a:t>O vendedor completa suas obrigações e encerra sua responsabilidade quando a mercadoria é colocada à disposição do comprador, na data ou dentro do período acordado, no local de destino designado no país importador, não descarregada do meio de transporte. O vendedor, além do desembaraço, assume todos os riscos e custos, inclusive impostos, taxas e outros encargos incidentes na importação.</a:t>
                      </a:r>
                    </a:p>
                    <a:p>
                      <a:pPr algn="just" fontAlgn="base"/>
                      <a:r>
                        <a:rPr lang="pt-BR" sz="1400" dirty="0">
                          <a:effectLst/>
                        </a:rPr>
                        <a:t>Utilizável em qualquer modalidade de transporte.</a:t>
                      </a:r>
                    </a:p>
                    <a:p>
                      <a:pPr fontAlgn="base"/>
                      <a:endParaRPr lang="pt-BR" sz="1400" b="1" dirty="0" smtClean="0">
                        <a:effectLst/>
                      </a:endParaRPr>
                    </a:p>
                    <a:p>
                      <a:pPr algn="just" fontAlgn="base"/>
                      <a:r>
                        <a:rPr lang="pt-BR" sz="1400" b="1" dirty="0" smtClean="0">
                          <a:effectLst/>
                        </a:rPr>
                        <a:t>Nota</a:t>
                      </a:r>
                      <a:r>
                        <a:rPr lang="pt-BR" sz="1400" b="1" dirty="0">
                          <a:effectLst/>
                        </a:rPr>
                        <a:t>:</a:t>
                      </a:r>
                      <a:r>
                        <a:rPr lang="pt-BR" sz="1400" dirty="0">
                          <a:effectLst/>
                        </a:rPr>
                        <a:t> em virtude de o vendedor estrangeiro não dispor de condições legais para providenciar o desembaraço para entrada de bens do País, </a:t>
                      </a:r>
                      <a:r>
                        <a:rPr lang="pt-BR" sz="1400" u="sng" dirty="0">
                          <a:effectLst/>
                        </a:rPr>
                        <a:t>este termo não pode ser utilizado na importação brasileira</a:t>
                      </a:r>
                      <a:r>
                        <a:rPr lang="pt-BR" sz="1400" dirty="0">
                          <a:effectLst/>
                        </a:rPr>
                        <a:t>, devendo ser escolhido o DAT ou DAP no caso de preferência por condição disciplinada pela ICC.</a:t>
                      </a:r>
                    </a:p>
                  </a:txBody>
                  <a:tcPr marL="85654" marR="85654" marT="42827" marB="42827">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solidFill>
                      <a:srgbClr val="FFFFFF"/>
                    </a:solidFill>
                  </a:tcPr>
                </a:tc>
              </a:tr>
            </a:tbl>
          </a:graphicData>
        </a:graphic>
      </p:graphicFrame>
      <p:sp>
        <p:nvSpPr>
          <p:cNvPr id="9" name="CaixaDeTexto 8"/>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
        <p:nvSpPr>
          <p:cNvPr id="11" name="CaixaDeTexto 10"/>
          <p:cNvSpPr txBox="1"/>
          <p:nvPr/>
        </p:nvSpPr>
        <p:spPr>
          <a:xfrm>
            <a:off x="3131840" y="5533864"/>
            <a:ext cx="2016224" cy="307777"/>
          </a:xfrm>
          <a:prstGeom prst="rect">
            <a:avLst/>
          </a:prstGeom>
          <a:noFill/>
        </p:spPr>
        <p:txBody>
          <a:bodyPr wrap="square" rtlCol="0">
            <a:spAutoFit/>
          </a:bodyPr>
          <a:lstStyle/>
          <a:p>
            <a:pPr algn="ctr"/>
            <a:r>
              <a:rPr lang="pt-BR" sz="1400" dirty="0" smtClean="0"/>
              <a:t>Fonte: CAMEX</a:t>
            </a:r>
            <a:endParaRPr lang="pt-BR" sz="1400" dirty="0"/>
          </a:p>
        </p:txBody>
      </p:sp>
    </p:spTree>
    <p:extLst>
      <p:ext uri="{BB962C8B-B14F-4D97-AF65-F5344CB8AC3E}">
        <p14:creationId xmlns="" xmlns:p14="http://schemas.microsoft.com/office/powerpoint/2010/main" val="29286055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2555776" y="5589240"/>
            <a:ext cx="4392488" cy="338554"/>
          </a:xfrm>
          <a:prstGeom prst="rect">
            <a:avLst/>
          </a:prstGeom>
          <a:noFill/>
        </p:spPr>
        <p:txBody>
          <a:bodyPr wrap="square" rtlCol="0">
            <a:spAutoFit/>
          </a:bodyPr>
          <a:lstStyle/>
          <a:p>
            <a:r>
              <a:rPr lang="pt-BR" sz="1600" dirty="0" smtClean="0"/>
              <a:t>Fonte: </a:t>
            </a:r>
            <a:r>
              <a:rPr lang="pt-BR" sz="1600" dirty="0"/>
              <a:t>AGC Business Consulting </a:t>
            </a:r>
            <a:r>
              <a:rPr lang="pt-BR" sz="1600" dirty="0" err="1"/>
              <a:t>Ltd</a:t>
            </a:r>
            <a:r>
              <a:rPr lang="pt-BR" sz="1600" dirty="0"/>
              <a:t>.</a:t>
            </a:r>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6994" y="1882552"/>
            <a:ext cx="7970049" cy="2832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54942" y="836712"/>
            <a:ext cx="1132682" cy="369332"/>
          </a:xfrm>
          <a:prstGeom prst="rect">
            <a:avLst/>
          </a:prstGeom>
        </p:spPr>
        <p:txBody>
          <a:bodyPr wrap="none">
            <a:spAutoFit/>
          </a:bodyPr>
          <a:lstStyle/>
          <a:p>
            <a:pPr marL="285750" indent="-285750" algn="just"/>
            <a:r>
              <a:rPr lang="pt-BR" b="1" i="1" dirty="0" err="1" smtClean="0"/>
              <a:t>Incoterms</a:t>
            </a:r>
            <a:endParaRPr lang="pt-BR" b="1" i="1" dirty="0"/>
          </a:p>
        </p:txBody>
      </p:sp>
      <p:sp>
        <p:nvSpPr>
          <p:cNvPr id="8" name="CaixaDeTexto 7"/>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4157629953"/>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26" name="Picture 2" descr="Incoterms   20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0041" y="908720"/>
            <a:ext cx="7668343" cy="45964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aixaDeTexto 1"/>
          <p:cNvSpPr txBox="1"/>
          <p:nvPr/>
        </p:nvSpPr>
        <p:spPr>
          <a:xfrm>
            <a:off x="2555776" y="5589240"/>
            <a:ext cx="4392488" cy="338554"/>
          </a:xfrm>
          <a:prstGeom prst="rect">
            <a:avLst/>
          </a:prstGeom>
          <a:noFill/>
        </p:spPr>
        <p:txBody>
          <a:bodyPr wrap="square" rtlCol="0">
            <a:spAutoFit/>
          </a:bodyPr>
          <a:lstStyle/>
          <a:p>
            <a:r>
              <a:rPr lang="pt-BR" sz="1600" dirty="0" smtClean="0"/>
              <a:t>Fonte: </a:t>
            </a:r>
            <a:r>
              <a:rPr lang="pt-BR" sz="1600" i="1" dirty="0" err="1"/>
              <a:t>International</a:t>
            </a:r>
            <a:r>
              <a:rPr lang="pt-BR" sz="1600" i="1" dirty="0"/>
              <a:t> </a:t>
            </a:r>
            <a:r>
              <a:rPr lang="pt-BR" sz="1600" i="1" dirty="0" err="1"/>
              <a:t>Chamber</a:t>
            </a:r>
            <a:r>
              <a:rPr lang="pt-BR" sz="1600" i="1" dirty="0"/>
              <a:t> </a:t>
            </a:r>
            <a:r>
              <a:rPr lang="pt-BR" sz="1600" i="1" dirty="0" err="1"/>
              <a:t>of</a:t>
            </a:r>
            <a:r>
              <a:rPr lang="pt-BR" sz="1600" i="1" dirty="0"/>
              <a:t> </a:t>
            </a:r>
            <a:r>
              <a:rPr lang="pt-BR" sz="1600" i="1" dirty="0" err="1"/>
              <a:t>Commerce</a:t>
            </a:r>
            <a:r>
              <a:rPr lang="pt-BR" sz="1600" dirty="0" smtClean="0"/>
              <a:t> </a:t>
            </a:r>
            <a:endParaRPr lang="pt-BR" sz="1600" dirty="0"/>
          </a:p>
        </p:txBody>
      </p:sp>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94011744"/>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7171194"/>
          </a:xfrm>
          <a:prstGeom prst="rect">
            <a:avLst/>
          </a:prstGeom>
        </p:spPr>
        <p:txBody>
          <a:bodyPr wrap="square">
            <a:spAutoFit/>
          </a:bodyPr>
          <a:lstStyle/>
          <a:p>
            <a:pPr algn="just"/>
            <a:r>
              <a:rPr lang="pt-BR" b="1" i="1" dirty="0" err="1" smtClean="0"/>
              <a:t>Incoterms</a:t>
            </a:r>
            <a:endParaRPr lang="pt-BR" b="1" i="1" dirty="0" smtClean="0"/>
          </a:p>
          <a:p>
            <a:pPr algn="just">
              <a:buFontTx/>
              <a:buChar char="-"/>
            </a:pPr>
            <a:endParaRPr lang="pt-BR" sz="1600" dirty="0" smtClean="0"/>
          </a:p>
          <a:p>
            <a:pPr algn="just">
              <a:buFont typeface="Calibri" pitchFamily="34" charset="0"/>
              <a:buChar char="●"/>
            </a:pPr>
            <a:r>
              <a:rPr lang="pt-BR" sz="1600" dirty="0" smtClean="0"/>
              <a:t> Os </a:t>
            </a:r>
            <a:r>
              <a:rPr lang="pt-BR" sz="1600" dirty="0" err="1" smtClean="0"/>
              <a:t>Incoterms</a:t>
            </a:r>
            <a:r>
              <a:rPr lang="pt-BR" sz="1600" dirty="0" smtClean="0"/>
              <a:t> somente são utilizados nas operações envolvendo o comércio internacional, não sendo aplicáveis nas operações domésticas.</a:t>
            </a:r>
          </a:p>
          <a:p>
            <a:pPr algn="just">
              <a:buFont typeface="Calibri" pitchFamily="34" charset="0"/>
              <a:buChar char="●"/>
            </a:pPr>
            <a:endParaRPr lang="pt-BR" sz="1600" dirty="0" smtClean="0"/>
          </a:p>
          <a:p>
            <a:pPr algn="just">
              <a:buFont typeface="Calibri" pitchFamily="34" charset="0"/>
              <a:buChar char="●"/>
            </a:pPr>
            <a:r>
              <a:rPr lang="pt-BR" sz="1600" dirty="0" smtClean="0"/>
              <a:t> São utilizados somente na importação de mercadorias, não se aplicando à importação de serviços.</a:t>
            </a:r>
          </a:p>
          <a:p>
            <a:pPr algn="just">
              <a:buFont typeface="Calibri" pitchFamily="34" charset="0"/>
              <a:buChar char="●"/>
            </a:pPr>
            <a:endParaRPr lang="pt-BR" sz="1600" dirty="0" smtClean="0"/>
          </a:p>
          <a:p>
            <a:pPr algn="just">
              <a:buFont typeface="Calibri" pitchFamily="34" charset="0"/>
              <a:buChar char="●"/>
            </a:pPr>
            <a:r>
              <a:rPr lang="pt-BR" sz="1600" dirty="0" smtClean="0"/>
              <a:t> Indicado </a:t>
            </a:r>
            <a:r>
              <a:rPr lang="pt-BR" sz="1600" dirty="0"/>
              <a:t>um </a:t>
            </a:r>
            <a:r>
              <a:rPr lang="pt-BR" sz="1600" i="1" dirty="0" err="1"/>
              <a:t>Incoterm</a:t>
            </a:r>
            <a:r>
              <a:rPr lang="pt-BR" sz="1600" dirty="0"/>
              <a:t>, o mesmo deverá ser idêntico para todas as </a:t>
            </a:r>
            <a:r>
              <a:rPr lang="pt-BR" sz="1600" dirty="0" smtClean="0"/>
              <a:t>propostas.</a:t>
            </a:r>
          </a:p>
          <a:p>
            <a:pPr lvl="0" algn="just">
              <a:buFont typeface="Calibri" pitchFamily="34" charset="0"/>
              <a:buChar char="●"/>
            </a:pPr>
            <a:endParaRPr lang="pt-BR" sz="1600" dirty="0" smtClean="0"/>
          </a:p>
          <a:p>
            <a:pPr lvl="0" algn="just">
              <a:buFont typeface="Calibri" pitchFamily="34" charset="0"/>
              <a:buChar char="●"/>
            </a:pPr>
            <a:r>
              <a:rPr lang="pt-BR" sz="1600" dirty="0" smtClean="0"/>
              <a:t> Em </a:t>
            </a:r>
            <a:r>
              <a:rPr lang="pt-BR" sz="1600" dirty="0"/>
              <a:t>virtude de o vendedor estrangeiro não dispor de condições legais para providenciar o desembaraço para entrada de bens no País, o termo DDP não poderá ser utilizado na importação brasileira, devendo ser escolhido o DAT ou o DAP no caso de preferência por condição disciplinada pela ICC (Resolução CAMEX 21/2011, art. 2º, inciso I</a:t>
            </a:r>
            <a:r>
              <a:rPr lang="pt-BR" sz="1600" dirty="0" smtClean="0"/>
              <a:t>).</a:t>
            </a:r>
            <a:endParaRPr lang="pt-BR" sz="1600" dirty="0"/>
          </a:p>
          <a:p>
            <a:pPr algn="just"/>
            <a:endParaRPr lang="pt-BR" i="1" dirty="0"/>
          </a:p>
          <a:p>
            <a:pPr lvl="0" algn="just">
              <a:buFont typeface="Calibri" pitchFamily="34" charset="0"/>
              <a:buChar char="●"/>
            </a:pPr>
            <a:r>
              <a:rPr lang="pt-BR" sz="1600" dirty="0" smtClean="0"/>
              <a:t> Quando </a:t>
            </a:r>
            <a:r>
              <a:rPr lang="pt-BR" sz="1600" dirty="0" smtClean="0"/>
              <a:t>o local de destino situar-se em território nacional, o </a:t>
            </a:r>
            <a:r>
              <a:rPr lang="pt-BR" sz="1600" i="1" dirty="0" err="1" smtClean="0"/>
              <a:t>Incoterm</a:t>
            </a:r>
            <a:r>
              <a:rPr lang="pt-BR" sz="1600" i="1" dirty="0" smtClean="0"/>
              <a:t> </a:t>
            </a:r>
            <a:r>
              <a:rPr lang="pt-BR" sz="1600" dirty="0" smtClean="0"/>
              <a:t>mais indicado é o DAP no local de destino.</a:t>
            </a:r>
          </a:p>
          <a:p>
            <a:pPr algn="just">
              <a:buFont typeface="Calibri" pitchFamily="34" charset="0"/>
              <a:buChar char="●"/>
            </a:pPr>
            <a:endParaRPr lang="pt-BR" sz="1600" dirty="0" smtClean="0"/>
          </a:p>
          <a:p>
            <a:pPr lvl="0" algn="just">
              <a:buFont typeface="Calibri" pitchFamily="34" charset="0"/>
              <a:buChar char="●"/>
            </a:pPr>
            <a:r>
              <a:rPr lang="pt-BR" sz="1600" dirty="0" smtClean="0"/>
              <a:t> Podem ser utilizados alternativamente o CIP ou o DAT sendo que, se o local de destino for diferente do local indicado no </a:t>
            </a:r>
            <a:r>
              <a:rPr lang="pt-BR" sz="1600" i="1" dirty="0" err="1" smtClean="0"/>
              <a:t>Incoterm</a:t>
            </a:r>
            <a:r>
              <a:rPr lang="pt-BR" sz="1600" dirty="0" smtClean="0"/>
              <a:t>, o preço final deverá refletir o custo da movimentação da mercadoria até o local de destino.</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algn="just"/>
            <a:endParaRPr lang="pt-BR" i="1" dirty="0"/>
          </a:p>
          <a:p>
            <a:pPr algn="just"/>
            <a:r>
              <a:rPr lang="pt-BR" sz="1600" dirty="0"/>
              <a:t>							</a:t>
            </a:r>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22046615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 name="Retângulo 5"/>
          <p:cNvSpPr/>
          <p:nvPr/>
        </p:nvSpPr>
        <p:spPr>
          <a:xfrm>
            <a:off x="35496" y="836712"/>
            <a:ext cx="8718792" cy="6647974"/>
          </a:xfrm>
          <a:prstGeom prst="rect">
            <a:avLst/>
          </a:prstGeom>
        </p:spPr>
        <p:txBody>
          <a:bodyPr wrap="square">
            <a:spAutoFit/>
          </a:bodyPr>
          <a:lstStyle/>
          <a:p>
            <a:pPr algn="just"/>
            <a:r>
              <a:rPr lang="pt-BR" b="1" dirty="0" smtClean="0"/>
              <a:t>Idioma</a:t>
            </a:r>
          </a:p>
          <a:p>
            <a:pPr algn="just"/>
            <a:endParaRPr lang="pt-BR" sz="1600" dirty="0"/>
          </a:p>
          <a:p>
            <a:pPr lvl="0" algn="just">
              <a:buFont typeface="Calibri" pitchFamily="34" charset="0"/>
              <a:buChar char="●"/>
            </a:pPr>
            <a:r>
              <a:rPr lang="pt-BR" sz="1600" dirty="0" smtClean="0"/>
              <a:t> Para </a:t>
            </a:r>
            <a:r>
              <a:rPr lang="pt-BR" sz="1600" dirty="0"/>
              <a:t>fins de ordenamento do processo licitatório, deve ser estabelecido um idioma oficial para a apresentação das propostas.</a:t>
            </a:r>
          </a:p>
          <a:p>
            <a:pPr algn="just">
              <a:buFont typeface="Calibri" pitchFamily="34" charset="0"/>
              <a:buChar char="●"/>
            </a:pPr>
            <a:endParaRPr lang="pt-BR" sz="1600" dirty="0"/>
          </a:p>
          <a:p>
            <a:pPr lvl="0" algn="just">
              <a:buFont typeface="Calibri" pitchFamily="34" charset="0"/>
              <a:buChar char="●"/>
            </a:pPr>
            <a:r>
              <a:rPr lang="pt-BR" sz="1600" dirty="0" smtClean="0"/>
              <a:t> Uma </a:t>
            </a:r>
            <a:r>
              <a:rPr lang="pt-BR" sz="1600" dirty="0"/>
              <a:t>vez que não existem determinações expressas relativamente à definição do idioma, um critério sugerido para a escolha do idioma é orientar-se pelo idioma das normas que regerão o certame: Assim:</a:t>
            </a:r>
          </a:p>
          <a:p>
            <a:pPr algn="just"/>
            <a:r>
              <a:rPr lang="pt-BR" sz="1600" dirty="0"/>
              <a:t> </a:t>
            </a:r>
          </a:p>
          <a:p>
            <a:pPr lvl="1" algn="just">
              <a:buFont typeface="Wingdings" pitchFamily="2" charset="2"/>
              <a:buChar char="§"/>
            </a:pPr>
            <a:r>
              <a:rPr lang="pt-BR" sz="1600" dirty="0" smtClean="0"/>
              <a:t> Numa </a:t>
            </a:r>
            <a:r>
              <a:rPr lang="pt-BR" sz="1600" dirty="0"/>
              <a:t>licitação sob normas brasileiras, o idioma deverá ser o português, que é o  idioma oficial do </a:t>
            </a:r>
            <a:r>
              <a:rPr lang="pt-BR" sz="1600" dirty="0" smtClean="0"/>
              <a:t>País. </a:t>
            </a:r>
            <a:endParaRPr lang="pt-BR" sz="1600" dirty="0"/>
          </a:p>
          <a:p>
            <a:pPr lvl="1" algn="just">
              <a:buFont typeface="Wingdings" pitchFamily="2" charset="2"/>
              <a:buChar char="§"/>
            </a:pPr>
            <a:endParaRPr lang="pt-BR" sz="1600" dirty="0"/>
          </a:p>
          <a:p>
            <a:pPr lvl="1" algn="just">
              <a:buFont typeface="Wingdings" pitchFamily="2" charset="2"/>
              <a:buChar char="§"/>
            </a:pPr>
            <a:r>
              <a:rPr lang="pt-BR" sz="1600" dirty="0" smtClean="0"/>
              <a:t> Numa </a:t>
            </a:r>
            <a:r>
              <a:rPr lang="pt-BR" sz="1600" dirty="0"/>
              <a:t>licitação sob normas internacionais, </a:t>
            </a:r>
            <a:r>
              <a:rPr lang="pt-BR" sz="1600" dirty="0" smtClean="0"/>
              <a:t>adotar os idiomas previstos em seus normas:</a:t>
            </a:r>
          </a:p>
          <a:p>
            <a:pPr lvl="2" algn="just">
              <a:buFont typeface="Wingdings" pitchFamily="2" charset="2"/>
              <a:buChar char="ü"/>
            </a:pPr>
            <a:r>
              <a:rPr lang="pt-BR" sz="1600" dirty="0" smtClean="0"/>
              <a:t>BIRD: inglês, francês ou espanhol</a:t>
            </a:r>
          </a:p>
          <a:p>
            <a:pPr lvl="2" algn="just">
              <a:buFont typeface="Wingdings" pitchFamily="2" charset="2"/>
              <a:buChar char="ü"/>
            </a:pPr>
            <a:r>
              <a:rPr lang="pt-BR" sz="1600" dirty="0" smtClean="0"/>
              <a:t>BID – inglês, francês, espanhol ou português</a:t>
            </a:r>
            <a:endParaRPr lang="pt-BR" sz="1600" dirty="0"/>
          </a:p>
          <a:p>
            <a:pPr algn="just"/>
            <a:r>
              <a:rPr lang="pt-BR" sz="1600" dirty="0"/>
              <a:t> </a:t>
            </a:r>
          </a:p>
          <a:p>
            <a:pPr lvl="0" algn="just">
              <a:buFont typeface="Calibri" pitchFamily="34" charset="0"/>
              <a:buChar char="●"/>
            </a:pPr>
            <a:r>
              <a:rPr lang="pt-BR" sz="1600" dirty="0" smtClean="0"/>
              <a:t> No </a:t>
            </a:r>
            <a:r>
              <a:rPr lang="pt-BR" sz="1600" dirty="0"/>
              <a:t>pregão presencial, os licitantes devem ser orientados a se fazer representar por pessoas que tenham proficiência no idioma estabelecido para o certame ou se fazer acompanhar por tradutores públicos correspondentemente habilitados para fazer a interpretação comercial.</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69580763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424936" cy="5293757"/>
          </a:xfrm>
          <a:prstGeom prst="rect">
            <a:avLst/>
          </a:prstGeom>
        </p:spPr>
        <p:txBody>
          <a:bodyPr wrap="square">
            <a:spAutoFit/>
          </a:bodyPr>
          <a:lstStyle/>
          <a:p>
            <a:pPr marL="285750" indent="-285750" algn="just"/>
            <a:r>
              <a:rPr lang="pt-BR" b="1" dirty="0" smtClean="0"/>
              <a:t>Dificuldades </a:t>
            </a:r>
            <a:endParaRPr lang="pt-BR" b="1" dirty="0"/>
          </a:p>
          <a:p>
            <a:pPr marL="285750" indent="-285750" algn="just">
              <a:buFont typeface="Arial" pitchFamily="34" charset="0"/>
              <a:buChar char="•"/>
            </a:pPr>
            <a:endParaRPr lang="pt-BR" sz="1600" dirty="0"/>
          </a:p>
          <a:p>
            <a:pPr algn="just">
              <a:buFont typeface="Calibri" pitchFamily="34" charset="0"/>
              <a:buChar char="●"/>
            </a:pPr>
            <a:r>
              <a:rPr lang="pt-BR" sz="1600" dirty="0" smtClean="0"/>
              <a:t> A </a:t>
            </a:r>
            <a:r>
              <a:rPr lang="pt-BR" sz="1600" dirty="0"/>
              <a:t>Lei tem muitas indefinições, </a:t>
            </a:r>
            <a:r>
              <a:rPr lang="pt-BR" sz="1600" dirty="0" smtClean="0"/>
              <a:t>sujeitando </a:t>
            </a:r>
            <a:r>
              <a:rPr lang="pt-BR" sz="1600" dirty="0"/>
              <a:t>o gestor a insegurança jurídica</a:t>
            </a:r>
            <a:r>
              <a:rPr lang="pt-BR" sz="1600" dirty="0" smtClean="0"/>
              <a:t>:</a:t>
            </a:r>
          </a:p>
          <a:p>
            <a:pPr lvl="1" algn="just">
              <a:buFont typeface="Wingdings" pitchFamily="2" charset="2"/>
              <a:buChar char="§"/>
            </a:pPr>
            <a:endParaRPr lang="pt-BR" sz="1600" dirty="0" smtClean="0"/>
          </a:p>
          <a:p>
            <a:pPr lvl="1" algn="just">
              <a:buFont typeface="Wingdings" pitchFamily="2" charset="2"/>
              <a:buChar char="§"/>
            </a:pPr>
            <a:r>
              <a:rPr lang="pt-BR" sz="1600" dirty="0" smtClean="0"/>
              <a:t>Conceito.</a:t>
            </a:r>
            <a:endParaRPr lang="pt-BR" sz="1600" dirty="0"/>
          </a:p>
          <a:p>
            <a:pPr lvl="1" algn="just">
              <a:buFont typeface="Wingdings" pitchFamily="2" charset="2"/>
              <a:buChar char="§"/>
            </a:pPr>
            <a:r>
              <a:rPr lang="pt-BR" sz="1600" dirty="0"/>
              <a:t>Economicidade x desenvolvimento </a:t>
            </a:r>
            <a:r>
              <a:rPr lang="pt-BR" sz="1600" dirty="0" smtClean="0"/>
              <a:t>nacional.</a:t>
            </a:r>
          </a:p>
          <a:p>
            <a:pPr lvl="1" algn="just">
              <a:buFont typeface="Wingdings" pitchFamily="2" charset="2"/>
              <a:buChar char="§"/>
            </a:pPr>
            <a:r>
              <a:rPr lang="pt-BR" sz="1600" dirty="0" smtClean="0"/>
              <a:t>Equalização tributária.</a:t>
            </a:r>
          </a:p>
          <a:p>
            <a:pPr lvl="1" algn="just">
              <a:buFont typeface="Wingdings" pitchFamily="2" charset="2"/>
              <a:buChar char="§"/>
            </a:pPr>
            <a:r>
              <a:rPr lang="pt-BR" sz="1600" dirty="0" smtClean="0"/>
              <a:t>Documentos equivalentes.</a:t>
            </a:r>
            <a:endParaRPr lang="pt-BR" sz="1600" dirty="0"/>
          </a:p>
          <a:p>
            <a:pPr algn="just">
              <a:buFontTx/>
              <a:buChar char="-"/>
            </a:pPr>
            <a:endParaRPr lang="pt-BR" sz="1600" dirty="0"/>
          </a:p>
          <a:p>
            <a:pPr algn="just">
              <a:buFont typeface="Calibri" pitchFamily="34" charset="0"/>
              <a:buChar char="●"/>
            </a:pPr>
            <a:r>
              <a:rPr lang="pt-BR" sz="1600" dirty="0" smtClean="0"/>
              <a:t> Uma </a:t>
            </a:r>
            <a:r>
              <a:rPr lang="pt-BR" sz="1600" dirty="0"/>
              <a:t>licitação internacional envolve operações de comércio exterior, que trazem diversas complexidades que não existem nas licitações </a:t>
            </a:r>
            <a:r>
              <a:rPr lang="pt-BR" sz="1600" dirty="0" smtClean="0"/>
              <a:t>nacionais:</a:t>
            </a:r>
          </a:p>
          <a:p>
            <a:pPr lvl="1" algn="just">
              <a:buFont typeface="Wingdings" pitchFamily="2" charset="2"/>
              <a:buChar char="§"/>
            </a:pPr>
            <a:endParaRPr lang="pt-BR" sz="1600" dirty="0" smtClean="0"/>
          </a:p>
          <a:p>
            <a:pPr lvl="1" algn="just">
              <a:buFont typeface="Wingdings" pitchFamily="2" charset="2"/>
              <a:buChar char="§"/>
            </a:pPr>
            <a:r>
              <a:rPr lang="pt-BR" sz="1600" dirty="0" smtClean="0"/>
              <a:t>Divulgação no </a:t>
            </a:r>
            <a:r>
              <a:rPr lang="pt-BR" sz="1600" dirty="0" smtClean="0"/>
              <a:t>exterior</a:t>
            </a:r>
            <a:r>
              <a:rPr lang="pt-BR" sz="1600" dirty="0" smtClean="0"/>
              <a:t>.</a:t>
            </a:r>
          </a:p>
          <a:p>
            <a:pPr lvl="1" algn="just">
              <a:buFont typeface="Wingdings" pitchFamily="2" charset="2"/>
              <a:buChar char="§"/>
            </a:pPr>
            <a:r>
              <a:rPr lang="pt-BR" sz="1600" dirty="0" smtClean="0"/>
              <a:t>Importação e </a:t>
            </a:r>
            <a:r>
              <a:rPr lang="pt-BR" sz="1600" dirty="0" smtClean="0"/>
              <a:t>desembaraço </a:t>
            </a:r>
            <a:r>
              <a:rPr lang="pt-BR" sz="1600" dirty="0" smtClean="0"/>
              <a:t>alfandegário.</a:t>
            </a:r>
            <a:endParaRPr lang="pt-BR" sz="1600" dirty="0"/>
          </a:p>
          <a:p>
            <a:pPr lvl="1" algn="just">
              <a:buFont typeface="Wingdings" pitchFamily="2" charset="2"/>
              <a:buChar char="§"/>
            </a:pPr>
            <a:r>
              <a:rPr lang="pt-BR" sz="1600" dirty="0" smtClean="0"/>
              <a:t>Pagamentos internacionais.</a:t>
            </a:r>
            <a:endParaRPr lang="pt-BR" sz="1600" dirty="0"/>
          </a:p>
          <a:p>
            <a:pPr algn="just">
              <a:buFontTx/>
              <a:buChar char="-"/>
            </a:pPr>
            <a:endParaRPr lang="pt-BR" sz="1600" dirty="0"/>
          </a:p>
          <a:p>
            <a:pPr algn="just">
              <a:buFont typeface="Calibri" pitchFamily="34" charset="0"/>
              <a:buChar char="●"/>
            </a:pPr>
            <a:r>
              <a:rPr lang="pt-BR" sz="1600" dirty="0"/>
              <a:t>Uma licitação internacional requer um planejamento muito mais cuidadoso, sob pena de anular os benefícios que ela pode produzir.</a:t>
            </a:r>
          </a:p>
          <a:p>
            <a:pPr lvl="1" algn="just">
              <a:buFont typeface="Wingdings" pitchFamily="2" charset="2"/>
              <a:buChar char="§"/>
            </a:pPr>
            <a:endParaRPr lang="pt-BR" sz="1600" dirty="0" smtClean="0"/>
          </a:p>
          <a:p>
            <a:pPr lvl="1" algn="just">
              <a:buFont typeface="Wingdings" pitchFamily="2" charset="2"/>
              <a:buChar char="§"/>
            </a:pPr>
            <a:r>
              <a:rPr lang="pt-BR" sz="1600" dirty="0" smtClean="0"/>
              <a:t> A não adequação </a:t>
            </a:r>
            <a:r>
              <a:rPr lang="pt-BR" sz="1600" dirty="0"/>
              <a:t>às políticas cambial e de comércio </a:t>
            </a:r>
            <a:r>
              <a:rPr lang="pt-BR" sz="1600" dirty="0" smtClean="0"/>
              <a:t>exterior pode inviabilizar o resultado pretendido.</a:t>
            </a:r>
            <a:endParaRPr lang="pt-BR"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149429605"/>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909310"/>
          </a:xfrm>
          <a:prstGeom prst="rect">
            <a:avLst/>
          </a:prstGeom>
        </p:spPr>
        <p:txBody>
          <a:bodyPr wrap="square">
            <a:spAutoFit/>
          </a:bodyPr>
          <a:lstStyle/>
          <a:p>
            <a:pPr algn="just"/>
            <a:r>
              <a:rPr lang="pt-BR" b="1" dirty="0" smtClean="0"/>
              <a:t>Modalidades </a:t>
            </a:r>
            <a:r>
              <a:rPr lang="pt-BR" b="1" dirty="0"/>
              <a:t>de Pagamento Internacional </a:t>
            </a:r>
            <a:r>
              <a:rPr lang="pt-BR" b="1" dirty="0" smtClean="0"/>
              <a:t> (Mercadorias)</a:t>
            </a:r>
            <a:endParaRPr lang="pt-BR" b="1" dirty="0"/>
          </a:p>
          <a:p>
            <a:pPr marL="285750" indent="-285750" algn="just">
              <a:buFont typeface="Arial" pitchFamily="34" charset="0"/>
              <a:buChar char="•"/>
            </a:pPr>
            <a:endParaRPr lang="pt-BR" sz="1600" dirty="0"/>
          </a:p>
          <a:p>
            <a:pPr marL="342900" indent="-342900" algn="just">
              <a:buAutoNum type="arabicPeriod"/>
            </a:pPr>
            <a:r>
              <a:rPr lang="pt-BR" sz="1600" dirty="0" smtClean="0"/>
              <a:t>Remessa Sem Saque 	Exportador embarca a mercadoria e envia os documentos ao 				importador, que pode então retirar a mercadoria e depois 				providenciar o pagamento mediante uma remessa.  </a:t>
            </a:r>
            <a:endParaRPr lang="pt-BR" sz="1600" dirty="0"/>
          </a:p>
          <a:p>
            <a:pPr marL="285750" indent="-285750" algn="just">
              <a:buFont typeface="Arial" pitchFamily="34" charset="0"/>
              <a:buChar char="•"/>
            </a:pPr>
            <a:endParaRPr lang="pt-BR" sz="1600" dirty="0"/>
          </a:p>
          <a:p>
            <a:pPr algn="just"/>
            <a:r>
              <a:rPr lang="pt-BR" sz="1600" dirty="0" smtClean="0"/>
              <a:t>2. Pagamento Antecipado	O importador adianta os recursos ao exportador mediante uma 				remessa.</a:t>
            </a:r>
          </a:p>
          <a:p>
            <a:pPr algn="just"/>
            <a:endParaRPr lang="pt-BR" sz="1600" dirty="0" smtClean="0"/>
          </a:p>
          <a:p>
            <a:pPr algn="just"/>
            <a:r>
              <a:rPr lang="pt-BR" sz="1600" dirty="0" smtClean="0"/>
              <a:t>3. </a:t>
            </a:r>
            <a:r>
              <a:rPr lang="pt-BR" sz="1600" dirty="0"/>
              <a:t>Cobrança </a:t>
            </a:r>
            <a:r>
              <a:rPr lang="pt-BR" sz="1600" dirty="0" smtClean="0"/>
              <a:t>Documentária	Exportador embarca a mercadoria e envia os documentos a um 				banco, que avisa o importador, que paga ao banco, recebendo então 			os documentos e que lhe possibilita retirar e mercadoria . </a:t>
            </a:r>
            <a:endParaRPr lang="pt-BR" sz="1600" dirty="0"/>
          </a:p>
          <a:p>
            <a:pPr algn="just"/>
            <a:endParaRPr lang="pt-BR" sz="1600" dirty="0"/>
          </a:p>
          <a:p>
            <a:pPr algn="just"/>
            <a:r>
              <a:rPr lang="pt-BR" sz="1600" dirty="0"/>
              <a:t>4. </a:t>
            </a:r>
            <a:r>
              <a:rPr lang="pt-BR" sz="1600" dirty="0" smtClean="0"/>
              <a:t>Carta de Crédito		Vide o diagrama a seguir</a:t>
            </a:r>
          </a:p>
          <a:p>
            <a:pPr algn="just"/>
            <a:r>
              <a:rPr lang="pt-BR" sz="1600" dirty="0" smtClean="0"/>
              <a:t>    (Recomendada)</a:t>
            </a:r>
          </a:p>
          <a:p>
            <a:pPr algn="just"/>
            <a:endParaRPr lang="pt-BR" sz="1600" dirty="0" smtClean="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88794983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1196752"/>
            <a:ext cx="8718792" cy="2215991"/>
          </a:xfrm>
          <a:prstGeom prst="rect">
            <a:avLst/>
          </a:prstGeom>
        </p:spPr>
        <p:txBody>
          <a:bodyPr wrap="square">
            <a:spAutoFit/>
          </a:bodyPr>
          <a:lstStyle/>
          <a:p>
            <a:pPr marL="285750" indent="-285750" algn="just">
              <a:buFont typeface="Arial" pitchFamily="34" charset="0"/>
              <a:buChar char="•"/>
            </a:pPr>
            <a:endParaRPr lang="pt-BR"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0121" y="1844824"/>
            <a:ext cx="6181359" cy="29066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259632" y="4849996"/>
            <a:ext cx="6840760" cy="523220"/>
          </a:xfrm>
          <a:prstGeom prst="rect">
            <a:avLst/>
          </a:prstGeom>
          <a:noFill/>
        </p:spPr>
        <p:txBody>
          <a:bodyPr wrap="square" rtlCol="0">
            <a:spAutoFit/>
          </a:bodyPr>
          <a:lstStyle/>
          <a:p>
            <a:pPr algn="just"/>
            <a:r>
              <a:rPr lang="pt-BR" sz="1400" dirty="0" smtClean="0"/>
              <a:t>Fonte: </a:t>
            </a:r>
            <a:r>
              <a:rPr lang="pt-BR" sz="1400" dirty="0">
                <a:hlinkClick r:id="rId3"/>
              </a:rPr>
              <a:t>http://</a:t>
            </a:r>
            <a:r>
              <a:rPr lang="pt-BR" sz="1400" dirty="0" smtClean="0">
                <a:hlinkClick r:id="rId3"/>
              </a:rPr>
              <a:t>www.aprendendoaexportar.gov.br/index.php/planejando-a-exportacao/2-uncategorised/380-carta-de-credito-sexta-etapa</a:t>
            </a:r>
            <a:r>
              <a:rPr lang="pt-BR" sz="1400" dirty="0" smtClean="0"/>
              <a:t> (Ministério da Economia)</a:t>
            </a:r>
            <a:endParaRPr lang="pt-BR" sz="1400" dirty="0"/>
          </a:p>
        </p:txBody>
      </p:sp>
      <p:sp>
        <p:nvSpPr>
          <p:cNvPr id="8" name="CaixaDeTexto 7"/>
          <p:cNvSpPr txBox="1"/>
          <p:nvPr/>
        </p:nvSpPr>
        <p:spPr>
          <a:xfrm>
            <a:off x="35496" y="836712"/>
            <a:ext cx="6048672" cy="369332"/>
          </a:xfrm>
          <a:prstGeom prst="rect">
            <a:avLst/>
          </a:prstGeom>
          <a:noFill/>
        </p:spPr>
        <p:txBody>
          <a:bodyPr wrap="square" rtlCol="0">
            <a:spAutoFit/>
          </a:bodyPr>
          <a:lstStyle/>
          <a:p>
            <a:pPr algn="just"/>
            <a:r>
              <a:rPr lang="pt-BR" b="1" dirty="0" smtClean="0"/>
              <a:t>Modalidades de Pagamento Internacional  (Mercadorias)</a:t>
            </a:r>
            <a:endParaRPr lang="pt-BR" b="1" dirty="0"/>
          </a:p>
        </p:txBody>
      </p:sp>
      <p:sp>
        <p:nvSpPr>
          <p:cNvPr id="9" name="CaixaDeTexto 8"/>
          <p:cNvSpPr txBox="1"/>
          <p:nvPr/>
        </p:nvSpPr>
        <p:spPr>
          <a:xfrm>
            <a:off x="2051720" y="1412776"/>
            <a:ext cx="4896544" cy="369332"/>
          </a:xfrm>
          <a:prstGeom prst="rect">
            <a:avLst/>
          </a:prstGeom>
          <a:noFill/>
        </p:spPr>
        <p:txBody>
          <a:bodyPr wrap="square" rtlCol="0">
            <a:spAutoFit/>
          </a:bodyPr>
          <a:lstStyle/>
          <a:p>
            <a:pPr algn="ctr"/>
            <a:r>
              <a:rPr lang="pt-BR" dirty="0" smtClean="0"/>
              <a:t>Representação Esquemática da Carta de Crédito</a:t>
            </a:r>
            <a:endParaRPr lang="pt-BR" dirty="0"/>
          </a:p>
        </p:txBody>
      </p:sp>
      <p:sp>
        <p:nvSpPr>
          <p:cNvPr id="10" name="CaixaDeTexto 9"/>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192772321"/>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6924973"/>
          </a:xfrm>
          <a:prstGeom prst="rect">
            <a:avLst/>
          </a:prstGeom>
        </p:spPr>
        <p:txBody>
          <a:bodyPr wrap="square">
            <a:spAutoFit/>
          </a:bodyPr>
          <a:lstStyle/>
          <a:p>
            <a:pPr algn="just"/>
            <a:r>
              <a:rPr lang="pt-BR" b="1" dirty="0" smtClean="0"/>
              <a:t>Modalidades </a:t>
            </a:r>
            <a:r>
              <a:rPr lang="pt-BR" b="1" dirty="0"/>
              <a:t>de Pagamento Internacional </a:t>
            </a:r>
            <a:r>
              <a:rPr lang="pt-BR" b="1" dirty="0" smtClean="0"/>
              <a:t> (Serviços)</a:t>
            </a:r>
            <a:endParaRPr lang="pt-BR" b="1" dirty="0"/>
          </a:p>
          <a:p>
            <a:pPr algn="just"/>
            <a:endParaRPr lang="pt-BR" dirty="0"/>
          </a:p>
          <a:p>
            <a:pPr marL="342900" indent="-342900" algn="just">
              <a:buAutoNum type="arabicPeriod"/>
            </a:pPr>
            <a:r>
              <a:rPr lang="pt-BR" sz="1600" dirty="0" smtClean="0"/>
              <a:t>Entrega		Transmissão de numerário ao beneficiário.</a:t>
            </a:r>
          </a:p>
          <a:p>
            <a:pPr marL="342900" indent="-342900" algn="just">
              <a:buAutoNum type="arabicPeriod"/>
            </a:pPr>
            <a:endParaRPr lang="pt-BR" sz="1600" dirty="0"/>
          </a:p>
          <a:p>
            <a:pPr algn="just"/>
            <a:r>
              <a:rPr lang="pt-BR" sz="1600" dirty="0"/>
              <a:t>2. </a:t>
            </a:r>
            <a:r>
              <a:rPr lang="pt-BR" sz="1600" dirty="0" smtClean="0"/>
              <a:t>Remessa		Transferência de recursos ao exterior.</a:t>
            </a:r>
            <a:endParaRPr lang="pt-BR" sz="1600" dirty="0"/>
          </a:p>
          <a:p>
            <a:pPr algn="just"/>
            <a:endParaRPr lang="pt-BR" sz="1600" dirty="0" smtClean="0"/>
          </a:p>
          <a:p>
            <a:pPr algn="just"/>
            <a:r>
              <a:rPr lang="pt-BR" sz="1600" dirty="0" smtClean="0"/>
              <a:t>3</a:t>
            </a:r>
            <a:r>
              <a:rPr lang="pt-BR" sz="1600" dirty="0"/>
              <a:t>. </a:t>
            </a:r>
            <a:r>
              <a:rPr lang="pt-BR" sz="1600" dirty="0" smtClean="0"/>
              <a:t>Transferência		Outras transferências que não configurem as alternativas anteriores</a:t>
            </a:r>
            <a:endParaRPr lang="pt-BR" sz="1600" dirty="0"/>
          </a:p>
          <a:p>
            <a:pPr algn="just"/>
            <a:endParaRPr lang="pt-BR" sz="1600" dirty="0"/>
          </a:p>
          <a:p>
            <a:pPr algn="just"/>
            <a:r>
              <a:rPr lang="pt-BR" sz="1600" dirty="0"/>
              <a:t>4. </a:t>
            </a:r>
            <a:r>
              <a:rPr lang="pt-BR" sz="1600" dirty="0" smtClean="0"/>
              <a:t>Crédito			Registro contábil numa conta à disposição do beneficiário.</a:t>
            </a:r>
            <a:endParaRPr lang="pt-BR" sz="1600" dirty="0"/>
          </a:p>
          <a:p>
            <a:pPr algn="just"/>
            <a:endParaRPr lang="pt-BR" sz="1600" dirty="0"/>
          </a:p>
          <a:p>
            <a:pPr algn="just"/>
            <a:r>
              <a:rPr lang="pt-BR" sz="1600" dirty="0"/>
              <a:t>5. </a:t>
            </a:r>
            <a:r>
              <a:rPr lang="pt-BR" sz="1600" dirty="0" smtClean="0"/>
              <a:t>Emprego		Uma aplicação por conta e ordem do beneficiário.</a:t>
            </a:r>
            <a:endParaRPr lang="pt-BR" sz="1600" dirty="0"/>
          </a:p>
          <a:p>
            <a:pPr algn="just"/>
            <a:endParaRPr lang="pt-BR" sz="1600" dirty="0"/>
          </a:p>
          <a:p>
            <a:pPr algn="just"/>
            <a:endParaRPr lang="pt-BR" sz="1600" dirty="0"/>
          </a:p>
          <a:p>
            <a:pPr algn="just"/>
            <a:endParaRPr lang="pt-BR" sz="1600" dirty="0"/>
          </a:p>
          <a:p>
            <a:pPr lvl="8" algn="just"/>
            <a:r>
              <a:rPr lang="pt-BR" sz="1600" dirty="0" smtClean="0"/>
              <a:t>		</a:t>
            </a:r>
          </a:p>
          <a:p>
            <a:pPr lvl="8" algn="just"/>
            <a:endParaRPr lang="pt-BR" sz="1600" dirty="0" smtClean="0"/>
          </a:p>
          <a:p>
            <a:pPr lvl="8" algn="just"/>
            <a:endParaRPr lang="pt-BR" sz="1600" dirty="0" smtClean="0"/>
          </a:p>
          <a:p>
            <a:pPr lvl="8" algn="just"/>
            <a:endParaRPr lang="pt-BR" sz="1600" dirty="0" smtClean="0"/>
          </a:p>
          <a:p>
            <a:pPr lvl="8" algn="just"/>
            <a:r>
              <a:rPr lang="pt-BR" sz="1600" dirty="0" smtClean="0"/>
              <a:t>		Fonte</a:t>
            </a:r>
            <a:r>
              <a:rPr lang="pt-BR" sz="1600" dirty="0"/>
              <a:t>: Manual do SISCOSERV</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556370731"/>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6155531"/>
          </a:xfrm>
          <a:prstGeom prst="rect">
            <a:avLst/>
          </a:prstGeom>
        </p:spPr>
        <p:txBody>
          <a:bodyPr wrap="square">
            <a:spAutoFit/>
          </a:bodyPr>
          <a:lstStyle/>
          <a:p>
            <a:pPr marL="285750" indent="-285750"/>
            <a:r>
              <a:rPr lang="pt-BR" b="1" dirty="0" smtClean="0"/>
              <a:t>Forma de Apresentação das Propostas</a:t>
            </a:r>
            <a:endParaRPr lang="pt-BR" b="1" dirty="0"/>
          </a:p>
          <a:p>
            <a:pPr marL="285750" indent="-285750" algn="just">
              <a:buFont typeface="Arial" pitchFamily="34" charset="0"/>
              <a:buChar char="•"/>
            </a:pPr>
            <a:endParaRPr lang="pt-BR" sz="1600" dirty="0"/>
          </a:p>
          <a:p>
            <a:pPr lvl="0" algn="just">
              <a:buFont typeface="Calibri" pitchFamily="34" charset="0"/>
              <a:buChar char="●"/>
            </a:pPr>
            <a:r>
              <a:rPr lang="pt-BR" sz="1600" dirty="0" smtClean="0"/>
              <a:t> </a:t>
            </a:r>
            <a:r>
              <a:rPr lang="pt-BR" sz="1600" dirty="0"/>
              <a:t>Os licitantes deverão apresentar, junto com as suas propostas, planilha de preços que demonstre a composição do preço, evidenciando os preços intermediários e os custos acrescentados em cada etapa.</a:t>
            </a:r>
          </a:p>
          <a:p>
            <a:pPr algn="just">
              <a:buFont typeface="Calibri" pitchFamily="34" charset="0"/>
              <a:buChar char="●"/>
            </a:pPr>
            <a:endParaRPr lang="pt-BR" sz="1600" dirty="0"/>
          </a:p>
          <a:p>
            <a:pPr lvl="1" algn="just">
              <a:buFont typeface="Wingdings" pitchFamily="2" charset="2"/>
              <a:buChar char="§"/>
            </a:pPr>
            <a:r>
              <a:rPr lang="pt-BR" sz="1600" dirty="0" smtClean="0"/>
              <a:t> </a:t>
            </a:r>
            <a:r>
              <a:rPr lang="pt-BR" sz="1600" dirty="0"/>
              <a:t>Nas propostas de empresas estrangeiras, quando o objeto se tratar de mercadoria, independentemente do </a:t>
            </a:r>
            <a:r>
              <a:rPr lang="pt-BR" sz="1600" i="1" dirty="0" err="1"/>
              <a:t>Incoterm</a:t>
            </a:r>
            <a:r>
              <a:rPr lang="pt-BR" sz="1600" i="1" dirty="0"/>
              <a:t> </a:t>
            </a:r>
            <a:r>
              <a:rPr lang="pt-BR" sz="1600" dirty="0"/>
              <a:t>aplicável ao certame, devem ser indicados os preços correspondentes FOB e CIP ou DAT, para fins de instrução da importação e circulação da mercadoria em território nacional.</a:t>
            </a:r>
          </a:p>
          <a:p>
            <a:pPr lvl="1" algn="just">
              <a:buFont typeface="Wingdings" pitchFamily="2" charset="2"/>
              <a:buChar char="§"/>
            </a:pPr>
            <a:endParaRPr lang="pt-BR" sz="1600" dirty="0"/>
          </a:p>
          <a:p>
            <a:pPr lvl="1" algn="just">
              <a:buFont typeface="Wingdings" pitchFamily="2" charset="2"/>
              <a:buChar char="§"/>
            </a:pPr>
            <a:r>
              <a:rPr lang="pt-BR" sz="1600" dirty="0" smtClean="0"/>
              <a:t> </a:t>
            </a:r>
            <a:r>
              <a:rPr lang="pt-BR" sz="1600" dirty="0"/>
              <a:t>Nas propostas de brasileiros devem ser indicados os valores de impostos (ICMS e IPI) necessários para o cálculo da equalização tributária na fase de julgamento das propostas.</a:t>
            </a:r>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a:t>Nas licitações internacionais sob normas brasileiras aplicam-se as disposições contidas no Convênio CONFAZ nº 026/2003, que autoriza os Estados e o Distrito Federal a conceder isenção de ICMS nas operações ou prestações internas destinadas a órgãos da Administração Pública Estadual Direta e suas Fundações e Autarquias (Convênio CONFAZ 026/2003, Cláusula Primeira).  </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4241637561"/>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42336" y="836712"/>
            <a:ext cx="8718792" cy="6924973"/>
          </a:xfrm>
          <a:prstGeom prst="rect">
            <a:avLst/>
          </a:prstGeom>
        </p:spPr>
        <p:txBody>
          <a:bodyPr wrap="square">
            <a:spAutoFit/>
          </a:bodyPr>
          <a:lstStyle/>
          <a:p>
            <a:pPr marL="0" lvl="1"/>
            <a:r>
              <a:rPr lang="pt-BR" b="1" dirty="0" smtClean="0"/>
              <a:t>Documentos Equivalentes</a:t>
            </a:r>
          </a:p>
          <a:p>
            <a:pPr lvl="1"/>
            <a:endParaRPr lang="pt-BR" dirty="0"/>
          </a:p>
          <a:p>
            <a:pPr lvl="0" algn="just">
              <a:buFont typeface="Calibri" pitchFamily="34" charset="0"/>
              <a:buChar char="●"/>
            </a:pPr>
            <a:r>
              <a:rPr lang="pt-BR" sz="1600" dirty="0" smtClean="0"/>
              <a:t> As </a:t>
            </a:r>
            <a:r>
              <a:rPr lang="pt-BR" sz="1600" dirty="0"/>
              <a:t>empresas estrangeiras que não funcionem no País, tanto quanto possível, atenderão, nas licitações internacionais, às exigências dos parágrafos anteriores mediante documentos equivalentes, autenticados pelos respectivos consulados e traduzidos por tradutor juramentado, devendo ter representação legal no Brasil com poderes expressos para receber citação e responder administrativa ou judicialmente (Lei 8.666/93, art.32, §4º).</a:t>
            </a:r>
          </a:p>
          <a:p>
            <a:pPr algn="just"/>
            <a:r>
              <a:rPr lang="pt-BR" sz="1600" dirty="0"/>
              <a:t> </a:t>
            </a:r>
          </a:p>
          <a:p>
            <a:pPr lvl="0" algn="just">
              <a:buFont typeface="Calibri" pitchFamily="34" charset="0"/>
              <a:buChar char="●"/>
            </a:pPr>
            <a:r>
              <a:rPr lang="pt-BR" sz="1600" dirty="0" smtClean="0"/>
              <a:t> Pode </a:t>
            </a:r>
            <a:r>
              <a:rPr lang="pt-BR" sz="1600" dirty="0"/>
              <a:t>ser considerado documento equivalente aquele destinado ao mesmo fim que o documento exigido do licitante nacional, que contenha as mesmas informações que constariam de um documento emitido no Brasil e que demonstram a qualificação da empresa para atender as exigências estabelecidas no edital.</a:t>
            </a:r>
          </a:p>
          <a:p>
            <a:pPr algn="just"/>
            <a:r>
              <a:rPr lang="pt-BR" sz="1600" dirty="0"/>
              <a:t> </a:t>
            </a:r>
          </a:p>
          <a:p>
            <a:pPr lvl="0" algn="just">
              <a:buFont typeface="Calibri" pitchFamily="34" charset="0"/>
              <a:buChar char="●"/>
            </a:pPr>
            <a:r>
              <a:rPr lang="pt-BR" sz="1600" dirty="0" smtClean="0"/>
              <a:t> A </a:t>
            </a:r>
            <a:r>
              <a:rPr lang="pt-BR" sz="1600" dirty="0"/>
              <a:t>avaliação da equivalência dos documentos apresentados pela empresa estrangeira compete aos membros da comissão de licitação, cumprindo-lhes promover todas as diligências que entenderem necessárias para verificar a equivalência de tais documentos</a:t>
            </a:r>
            <a:r>
              <a:rPr lang="pt-BR" sz="1600" dirty="0" smtClean="0"/>
              <a:t>.</a:t>
            </a:r>
          </a:p>
          <a:p>
            <a:pPr lvl="0" algn="just">
              <a:buFont typeface="Calibri" pitchFamily="34" charset="0"/>
              <a:buChar char="●"/>
            </a:pPr>
            <a:endParaRPr lang="pt-BR" sz="1600" dirty="0" smtClean="0"/>
          </a:p>
          <a:p>
            <a:pPr lvl="0" algn="just">
              <a:buFont typeface="Calibri" pitchFamily="34" charset="0"/>
              <a:buChar char="●"/>
            </a:pPr>
            <a:r>
              <a:rPr lang="pt-BR" sz="1600" dirty="0" smtClean="0"/>
              <a:t> Caso </a:t>
            </a:r>
            <a:r>
              <a:rPr lang="pt-BR" sz="1600" dirty="0" smtClean="0"/>
              <a:t>não seja possível apresentar documentos equivalentes em função de sua inexistência no país de origem da empresa estrangeira, ou de norma legal que proíba a sua divulgação, deve ser apresentada pela empresa estrangeira declaração de que o documento não existe ou é proibida a sua divulgação. </a:t>
            </a: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034564214"/>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0" y="836712"/>
            <a:ext cx="8718792" cy="4185761"/>
          </a:xfrm>
          <a:prstGeom prst="rect">
            <a:avLst/>
          </a:prstGeom>
        </p:spPr>
        <p:txBody>
          <a:bodyPr wrap="square">
            <a:spAutoFit/>
          </a:bodyPr>
          <a:lstStyle/>
          <a:p>
            <a:pPr marL="0" lvl="1"/>
            <a:r>
              <a:rPr lang="pt-BR" b="1" dirty="0" err="1" smtClean="0"/>
              <a:t>Consularização</a:t>
            </a:r>
            <a:endParaRPr lang="pt-BR" dirty="0"/>
          </a:p>
          <a:p>
            <a:pPr lvl="0" algn="just">
              <a:buFont typeface="Calibri" pitchFamily="34" charset="0"/>
              <a:buChar char="●"/>
            </a:pPr>
            <a:endParaRPr lang="pt-BR" sz="1600" dirty="0" smtClean="0"/>
          </a:p>
          <a:p>
            <a:pPr lvl="0" algn="just">
              <a:buFont typeface="Calibri" pitchFamily="34" charset="0"/>
              <a:buChar char="●"/>
            </a:pPr>
            <a:r>
              <a:rPr lang="pt-BR" sz="1600" dirty="0" smtClean="0"/>
              <a:t> É autenticação de documento emitido no estrangeiro.</a:t>
            </a:r>
          </a:p>
          <a:p>
            <a:pPr lvl="0" algn="just">
              <a:buFont typeface="Calibri" pitchFamily="34" charset="0"/>
              <a:buChar char="●"/>
            </a:pPr>
            <a:endParaRPr lang="pt-BR" sz="1600" dirty="0" smtClean="0"/>
          </a:p>
          <a:p>
            <a:pPr lvl="0" algn="just">
              <a:buFont typeface="Calibri" pitchFamily="34" charset="0"/>
              <a:buChar char="●"/>
            </a:pPr>
            <a:r>
              <a:rPr lang="pt-BR" sz="1600" dirty="0" smtClean="0"/>
              <a:t> </a:t>
            </a:r>
            <a:r>
              <a:rPr lang="pt-BR" sz="1600" dirty="0" smtClean="0"/>
              <a:t>É promovida </a:t>
            </a:r>
            <a:r>
              <a:rPr lang="pt-BR" sz="1600" dirty="0" smtClean="0"/>
              <a:t>pelo Consulado brasileiro com jurisdição sobre a área onde foi emitido o documento.  </a:t>
            </a:r>
            <a:endParaRPr lang="pt-BR" sz="1600" dirty="0"/>
          </a:p>
          <a:p>
            <a:pPr algn="just">
              <a:buFont typeface="Calibri" pitchFamily="34" charset="0"/>
              <a:buChar char="●"/>
            </a:pPr>
            <a:endParaRPr lang="pt-BR" sz="1600" dirty="0"/>
          </a:p>
          <a:p>
            <a:pPr lvl="0" algn="just">
              <a:buFont typeface="Calibri" pitchFamily="34" charset="0"/>
              <a:buChar char="●"/>
            </a:pPr>
            <a:endParaRPr lang="pt-BR" sz="1600" dirty="0" smtClean="0"/>
          </a:p>
          <a:p>
            <a:pPr lvl="0" algn="just">
              <a:buFont typeface="Calibri" pitchFamily="34" charset="0"/>
              <a:buChar char="●"/>
            </a:pPr>
            <a:endParaRPr lang="pt-BR" sz="1600" dirty="0" smtClean="0"/>
          </a:p>
          <a:p>
            <a:pPr lvl="0" algn="just">
              <a:buFont typeface="Calibri" pitchFamily="34" charset="0"/>
              <a:buChar char="●"/>
            </a:pP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pic>
        <p:nvPicPr>
          <p:cNvPr id="7" name="Imagem 6" descr="Resultado de imagem para autenticação consular"/>
          <p:cNvPicPr/>
          <p:nvPr/>
        </p:nvPicPr>
        <p:blipFill>
          <a:blip r:embed="rId2" cstate="print"/>
          <a:srcRect/>
          <a:stretch>
            <a:fillRect/>
          </a:stretch>
        </p:blipFill>
        <p:spPr bwMode="auto">
          <a:xfrm>
            <a:off x="1907704" y="2542381"/>
            <a:ext cx="4762500" cy="3190875"/>
          </a:xfrm>
          <a:prstGeom prst="rect">
            <a:avLst/>
          </a:prstGeom>
          <a:noFill/>
          <a:ln w="9525">
            <a:noFill/>
            <a:miter lim="800000"/>
            <a:headEnd/>
            <a:tailEnd/>
          </a:ln>
        </p:spPr>
      </p:pic>
    </p:spTree>
    <p:extLst>
      <p:ext uri="{BB962C8B-B14F-4D97-AF65-F5344CB8AC3E}">
        <p14:creationId xmlns="" xmlns:p14="http://schemas.microsoft.com/office/powerpoint/2010/main" val="1550338164"/>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0" y="836712"/>
            <a:ext cx="8718792" cy="5909310"/>
          </a:xfrm>
          <a:prstGeom prst="rect">
            <a:avLst/>
          </a:prstGeom>
        </p:spPr>
        <p:txBody>
          <a:bodyPr wrap="square">
            <a:spAutoFit/>
          </a:bodyPr>
          <a:lstStyle/>
          <a:p>
            <a:pPr marL="0" lvl="1"/>
            <a:r>
              <a:rPr lang="pt-BR" b="1" dirty="0" err="1" smtClean="0"/>
              <a:t>Consularização</a:t>
            </a:r>
            <a:endParaRPr lang="pt-BR" dirty="0"/>
          </a:p>
          <a:p>
            <a:pPr lvl="0" algn="just">
              <a:buFont typeface="Calibri" pitchFamily="34" charset="0"/>
              <a:buChar char="●"/>
            </a:pPr>
            <a:endParaRPr lang="pt-BR" sz="1600" dirty="0" smtClean="0"/>
          </a:p>
          <a:p>
            <a:pPr lvl="0" algn="just">
              <a:buFont typeface="Calibri" pitchFamily="34" charset="0"/>
              <a:buChar char="●"/>
            </a:pPr>
            <a:r>
              <a:rPr lang="pt-BR" sz="1600" dirty="0" smtClean="0"/>
              <a:t> </a:t>
            </a:r>
            <a:r>
              <a:rPr lang="pt-BR" sz="1600" dirty="0" smtClean="0"/>
              <a:t>Para </a:t>
            </a:r>
            <a:r>
              <a:rPr lang="pt-BR" sz="1600" dirty="0"/>
              <a:t>a certificação da autenticidade de documentos, no caso de documento emitido em país signatário da Convenção de Haia sobre a Eliminação da Exigência de Legalização de Documentos Públicos Estrangeiros, da qual o Brasil é signatário, e que entrou em vigor no Brasil a partir de janeiro de 2016 quando foi promulgada por meio da edição Decreto nº </a:t>
            </a:r>
            <a:r>
              <a:rPr lang="pt-BR" sz="1600" dirty="0" smtClean="0"/>
              <a:t>8.660/2016, </a:t>
            </a:r>
            <a:r>
              <a:rPr lang="pt-BR" sz="1600" dirty="0"/>
              <a:t>a autenticação de documento emitido em países signatários da Convenção passou a se dar por meio da validação da sua apostila, que corresponde a um certificado aposto no documento. </a:t>
            </a:r>
            <a:endParaRPr lang="pt-BR" sz="1600" dirty="0" smtClean="0"/>
          </a:p>
          <a:p>
            <a:pPr lvl="0" algn="just">
              <a:buFont typeface="Calibri" pitchFamily="34" charset="0"/>
              <a:buChar char="●"/>
            </a:pPr>
            <a:endParaRPr lang="pt-BR" sz="1600" dirty="0" smtClean="0"/>
          </a:p>
          <a:p>
            <a:pPr lvl="0" algn="just">
              <a:buFont typeface="Calibri" pitchFamily="34" charset="0"/>
              <a:buChar char="●"/>
            </a:pPr>
            <a:r>
              <a:rPr lang="pt-BR" sz="1600" dirty="0" smtClean="0"/>
              <a:t> A </a:t>
            </a:r>
            <a:r>
              <a:rPr lang="pt-BR" sz="1600" dirty="0" smtClean="0"/>
              <a:t>relação dos países signatários da Convenção de Haia pode ser obtida na mesma página disponibilizada pelo CNJ para a validação de apostilas.</a:t>
            </a:r>
          </a:p>
          <a:p>
            <a:pPr lvl="0" algn="just">
              <a:buFont typeface="Calibri" pitchFamily="34" charset="0"/>
              <a:buChar char="●"/>
            </a:pPr>
            <a:endParaRPr lang="pt-BR" sz="1600" dirty="0" smtClean="0"/>
          </a:p>
          <a:p>
            <a:pPr lvl="0" algn="just">
              <a:buFont typeface="Calibri" pitchFamily="34" charset="0"/>
              <a:buChar char="●"/>
            </a:pPr>
            <a:r>
              <a:rPr lang="pt-BR" sz="1600" dirty="0" smtClean="0"/>
              <a:t> No caso de documento emitido em país que não seja signatário da Convenção de Haia, o documento deverá ser autenticado da forma antiga por consulado brasileiro no país de sua emissão.</a:t>
            </a:r>
          </a:p>
          <a:p>
            <a:pPr algn="just"/>
            <a:r>
              <a:rPr lang="pt-BR" sz="1600" dirty="0" smtClean="0"/>
              <a:t> </a:t>
            </a:r>
          </a:p>
          <a:p>
            <a:pPr lvl="0" algn="just">
              <a:buFont typeface="Calibri" pitchFamily="34" charset="0"/>
              <a:buChar char="●"/>
            </a:pP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550338164"/>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0" y="836712"/>
            <a:ext cx="8718792" cy="2708434"/>
          </a:xfrm>
          <a:prstGeom prst="rect">
            <a:avLst/>
          </a:prstGeom>
        </p:spPr>
        <p:txBody>
          <a:bodyPr wrap="square">
            <a:spAutoFit/>
          </a:bodyPr>
          <a:lstStyle/>
          <a:p>
            <a:pPr marL="0" lvl="1"/>
            <a:r>
              <a:rPr lang="pt-BR" b="1" dirty="0" err="1" smtClean="0"/>
              <a:t>Consularização</a:t>
            </a:r>
            <a:endParaRPr lang="pt-BR" dirty="0"/>
          </a:p>
          <a:p>
            <a:pPr lvl="0" algn="just">
              <a:buFont typeface="Calibri" pitchFamily="34" charset="0"/>
              <a:buChar char="●"/>
            </a:pPr>
            <a:endParaRPr lang="pt-BR" sz="1600" dirty="0" smtClean="0"/>
          </a:p>
          <a:p>
            <a:pPr lvl="0" algn="just">
              <a:buFont typeface="Calibri" pitchFamily="34" charset="0"/>
              <a:buChar char="●"/>
            </a:pPr>
            <a:r>
              <a:rPr lang="pt-BR" sz="1600" dirty="0" smtClean="0"/>
              <a:t> Apostila</a:t>
            </a: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pic>
        <p:nvPicPr>
          <p:cNvPr id="7" name="Imagem 6" descr="Resultado de imagem para apostila haia"/>
          <p:cNvPicPr/>
          <p:nvPr/>
        </p:nvPicPr>
        <p:blipFill>
          <a:blip r:embed="rId2" cstate="print"/>
          <a:srcRect/>
          <a:stretch>
            <a:fillRect/>
          </a:stretch>
        </p:blipFill>
        <p:spPr bwMode="auto">
          <a:xfrm>
            <a:off x="562372" y="1772816"/>
            <a:ext cx="3073524" cy="3600401"/>
          </a:xfrm>
          <a:prstGeom prst="rect">
            <a:avLst/>
          </a:prstGeom>
          <a:noFill/>
          <a:ln w="9525">
            <a:noFill/>
            <a:miter lim="800000"/>
            <a:headEnd/>
            <a:tailEnd/>
          </a:ln>
        </p:spPr>
      </p:pic>
      <p:pic>
        <p:nvPicPr>
          <p:cNvPr id="8" name="Imagem 7" descr="Imagem relacionada"/>
          <p:cNvPicPr/>
          <p:nvPr/>
        </p:nvPicPr>
        <p:blipFill>
          <a:blip r:embed="rId3" cstate="print"/>
          <a:srcRect/>
          <a:stretch>
            <a:fillRect/>
          </a:stretch>
        </p:blipFill>
        <p:spPr bwMode="auto">
          <a:xfrm>
            <a:off x="4433267" y="1057275"/>
            <a:ext cx="3667125" cy="4743450"/>
          </a:xfrm>
          <a:prstGeom prst="rect">
            <a:avLst/>
          </a:prstGeom>
          <a:noFill/>
          <a:ln w="9525">
            <a:noFill/>
            <a:miter lim="800000"/>
            <a:headEnd/>
            <a:tailEnd/>
          </a:ln>
        </p:spPr>
      </p:pic>
    </p:spTree>
    <p:extLst>
      <p:ext uri="{BB962C8B-B14F-4D97-AF65-F5344CB8AC3E}">
        <p14:creationId xmlns="" xmlns:p14="http://schemas.microsoft.com/office/powerpoint/2010/main" val="1550338164"/>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0" y="836712"/>
            <a:ext cx="8718792" cy="5693866"/>
          </a:xfrm>
          <a:prstGeom prst="rect">
            <a:avLst/>
          </a:prstGeom>
        </p:spPr>
        <p:txBody>
          <a:bodyPr wrap="square">
            <a:spAutoFit/>
          </a:bodyPr>
          <a:lstStyle/>
          <a:p>
            <a:pPr marL="0" lvl="1"/>
            <a:r>
              <a:rPr lang="pt-BR" b="1" dirty="0" smtClean="0"/>
              <a:t>Tradução</a:t>
            </a:r>
            <a:endParaRPr lang="pt-BR" dirty="0"/>
          </a:p>
          <a:p>
            <a:pPr marL="285750" indent="-285750" algn="just">
              <a:buFont typeface="Calibri" pitchFamily="34" charset="0"/>
              <a:buChar char="●"/>
            </a:pPr>
            <a:endParaRPr lang="pt-BR" i="1" dirty="0" smtClean="0"/>
          </a:p>
          <a:p>
            <a:pPr lvl="0" algn="just">
              <a:buFont typeface="Calibri" pitchFamily="34" charset="0"/>
              <a:buChar char="●"/>
            </a:pPr>
            <a:r>
              <a:rPr lang="pt-BR" sz="1600" dirty="0" smtClean="0"/>
              <a:t> A </a:t>
            </a:r>
            <a:r>
              <a:rPr lang="pt-BR" sz="1600" dirty="0"/>
              <a:t>tradução que acompanhar o documento em língua estrangeira deverá ser impressa em papel timbrado, carimbada e assinada por tradutor público juramentado,  devidamente autenticada em cartório</a:t>
            </a:r>
            <a:r>
              <a:rPr lang="pt-BR" sz="1600" dirty="0" smtClean="0"/>
              <a:t>. </a:t>
            </a:r>
          </a:p>
          <a:p>
            <a:pPr lvl="0" algn="just">
              <a:buFont typeface="Calibri" pitchFamily="34" charset="0"/>
              <a:buChar char="●"/>
            </a:pPr>
            <a:endParaRPr lang="pt-BR" sz="1600" dirty="0" smtClean="0"/>
          </a:p>
          <a:p>
            <a:pPr lvl="0" algn="just">
              <a:buFont typeface="Calibri" pitchFamily="34" charset="0"/>
              <a:buChar char="●"/>
            </a:pPr>
            <a:r>
              <a:rPr lang="pt-BR" sz="1600" dirty="0" smtClean="0"/>
              <a:t> Os </a:t>
            </a:r>
            <a:r>
              <a:rPr lang="pt-BR" sz="1600" dirty="0" smtClean="0"/>
              <a:t>tradutores públicos devem ser matriculados nas Juntas Comerciais das Unidades da Federação onde estejam estabelecidos, a quem compete o seu registro (Decreto 13.609/43, art. 29 e Instrução Normativa DREI nº 17/2013, art. 9º).  </a:t>
            </a:r>
          </a:p>
          <a:p>
            <a:pPr algn="just">
              <a:buFont typeface="Calibri" pitchFamily="34" charset="0"/>
              <a:buChar char="●"/>
            </a:pPr>
            <a:endParaRPr lang="pt-BR" sz="1600" dirty="0" smtClean="0"/>
          </a:p>
          <a:p>
            <a:pPr lvl="0" algn="just">
              <a:buFont typeface="Calibri" pitchFamily="34" charset="0"/>
              <a:buChar char="●"/>
            </a:pPr>
            <a:r>
              <a:rPr lang="pt-BR" sz="1600" dirty="0" smtClean="0"/>
              <a:t> A lista com todas as Juntas Comerciais do País encontra-se disponível para acesso no endereço: </a:t>
            </a:r>
            <a:r>
              <a:rPr lang="pt-BR" sz="1600" u="sng" dirty="0" smtClean="0">
                <a:hlinkClick r:id="rId2"/>
              </a:rPr>
              <a:t>http://www.mdic.gov.br/index.</a:t>
            </a:r>
            <a:r>
              <a:rPr lang="pt-BR" sz="1600" u="sng" dirty="0" err="1" smtClean="0">
                <a:hlinkClick r:id="rId2"/>
              </a:rPr>
              <a:t>php</a:t>
            </a:r>
            <a:r>
              <a:rPr lang="pt-BR" sz="1600" u="sng" dirty="0" smtClean="0">
                <a:hlinkClick r:id="rId2"/>
              </a:rPr>
              <a:t>/</a:t>
            </a:r>
            <a:r>
              <a:rPr lang="pt-BR" sz="1600" u="sng" dirty="0" err="1" smtClean="0">
                <a:hlinkClick r:id="rId2"/>
              </a:rPr>
              <a:t>micro-e-pequenas-empresa</a:t>
            </a:r>
            <a:r>
              <a:rPr lang="pt-BR" sz="1600" u="sng" dirty="0" smtClean="0">
                <a:hlinkClick r:id="rId2"/>
              </a:rPr>
              <a:t>/</a:t>
            </a:r>
            <a:r>
              <a:rPr lang="pt-BR" sz="1600" u="sng" dirty="0" err="1" smtClean="0">
                <a:hlinkClick r:id="rId2"/>
              </a:rPr>
              <a:t>drei</a:t>
            </a:r>
            <a:r>
              <a:rPr lang="pt-BR" sz="1600" u="sng" dirty="0" smtClean="0">
                <a:hlinkClick r:id="rId2"/>
              </a:rPr>
              <a:t>/</a:t>
            </a:r>
            <a:r>
              <a:rPr lang="pt-BR" sz="1600" u="sng" dirty="0" err="1" smtClean="0">
                <a:hlinkClick r:id="rId2"/>
              </a:rPr>
              <a:t>drei-bne</a:t>
            </a:r>
            <a:endParaRPr lang="pt-BR" sz="1600" dirty="0" smtClean="0"/>
          </a:p>
          <a:p>
            <a:pPr algn="just">
              <a:buFont typeface="Calibri" pitchFamily="34" charset="0"/>
              <a:buChar char="●"/>
            </a:pPr>
            <a:endParaRPr lang="pt-BR" sz="1600" dirty="0" smtClean="0"/>
          </a:p>
          <a:p>
            <a:pPr lvl="0" algn="just">
              <a:buFont typeface="Calibri" pitchFamily="34" charset="0"/>
              <a:buChar char="●"/>
            </a:pPr>
            <a:r>
              <a:rPr lang="pt-BR" sz="1600" dirty="0" smtClean="0"/>
              <a:t> Independentemente da Unidade da Federação em que estejam matriculados, os tradutores públicos juramentados têm fé pública em todo o território nacional (Decreto nº 13.609/43, art. 20).</a:t>
            </a: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4113288165"/>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0" y="836712"/>
            <a:ext cx="8718792" cy="3724096"/>
          </a:xfrm>
          <a:prstGeom prst="rect">
            <a:avLst/>
          </a:prstGeom>
        </p:spPr>
        <p:txBody>
          <a:bodyPr wrap="square">
            <a:spAutoFit/>
          </a:bodyPr>
          <a:lstStyle/>
          <a:p>
            <a:pPr marL="0" lvl="1"/>
            <a:r>
              <a:rPr lang="pt-BR" b="1" dirty="0" smtClean="0"/>
              <a:t>Representação no País</a:t>
            </a:r>
          </a:p>
          <a:p>
            <a:pPr lvl="1" algn="just"/>
            <a:endParaRPr lang="pt-BR" sz="1600" dirty="0" smtClean="0"/>
          </a:p>
          <a:p>
            <a:pPr lvl="0" algn="just">
              <a:buFont typeface="Calibri" pitchFamily="34" charset="0"/>
              <a:buChar char="●"/>
            </a:pPr>
            <a:r>
              <a:rPr lang="pt-BR" sz="1600" dirty="0" smtClean="0"/>
              <a:t> A </a:t>
            </a:r>
            <a:r>
              <a:rPr lang="pt-BR" sz="1600" dirty="0"/>
              <a:t>comprovação da constituição de representante legal para receber citação e responder administrativa ou judicialmente pode se dar por meio de apresentação de procuração simples, pública ou privada, ou de contrato de agenciamento, uma vez que não existe previsão legal sobre forma em deve se dar essa representação.</a:t>
            </a:r>
          </a:p>
          <a:p>
            <a:pPr lvl="1"/>
            <a:endParaRPr lang="pt-BR"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34951072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424936" cy="4985980"/>
          </a:xfrm>
          <a:prstGeom prst="rect">
            <a:avLst/>
          </a:prstGeom>
        </p:spPr>
        <p:txBody>
          <a:bodyPr wrap="square">
            <a:spAutoFit/>
          </a:bodyPr>
          <a:lstStyle/>
          <a:p>
            <a:pPr algn="just"/>
            <a:r>
              <a:rPr lang="pt-BR" b="1" dirty="0"/>
              <a:t>O que diz a Lei 8.666/93</a:t>
            </a:r>
          </a:p>
          <a:p>
            <a:pPr algn="just"/>
            <a:endParaRPr lang="pt-BR" sz="1500" dirty="0"/>
          </a:p>
          <a:p>
            <a:pPr algn="just">
              <a:buFont typeface="Calibri" pitchFamily="34" charset="0"/>
              <a:buChar char="●"/>
            </a:pPr>
            <a:r>
              <a:rPr lang="pt-BR" sz="1500" dirty="0" smtClean="0"/>
              <a:t> </a:t>
            </a:r>
            <a:r>
              <a:rPr lang="pt-BR" sz="1500" dirty="0"/>
              <a:t>Art. 3</a:t>
            </a:r>
            <a:r>
              <a:rPr lang="pt-BR" sz="1500" u="sng" baseline="30000" dirty="0"/>
              <a:t>o</a:t>
            </a:r>
            <a:r>
              <a:rPr lang="pt-BR" sz="1500" dirty="0"/>
              <a:t>  A licitação destina-se a garantir a observância do princípio constitucional da isonomia, a </a:t>
            </a:r>
            <a:r>
              <a:rPr lang="pt-BR" sz="1500" b="1" dirty="0"/>
              <a:t>seleção da proposta mais vantajosa </a:t>
            </a:r>
            <a:r>
              <a:rPr lang="pt-BR" sz="1500" dirty="0"/>
              <a:t>para a administração e a </a:t>
            </a:r>
            <a:r>
              <a:rPr lang="pt-BR" sz="1500" b="1" dirty="0"/>
              <a:t>promoção do desenvolvimento nacional sustentável</a:t>
            </a:r>
            <a:r>
              <a:rPr lang="pt-BR" sz="1500" dirty="0"/>
              <a:t> e será processada e julgada em estrita conformidade com os princípios básicos da legalidade, da impessoalidade, da moralidade, da igualdade, da publicidade, da probidade administrativa, da vinculação ao instrumento convocatório, do julgamento objetivo e dos que lhes são correlatos. </a:t>
            </a:r>
          </a:p>
          <a:p>
            <a:pPr lvl="2" algn="just"/>
            <a:endParaRPr lang="pt-BR" sz="1500" dirty="0" smtClean="0"/>
          </a:p>
          <a:p>
            <a:pPr lvl="2" algn="just"/>
            <a:r>
              <a:rPr lang="pt-BR" sz="1500" dirty="0" smtClean="0"/>
              <a:t>§</a:t>
            </a:r>
            <a:r>
              <a:rPr lang="pt-BR" sz="1500" dirty="0"/>
              <a:t> 1</a:t>
            </a:r>
            <a:r>
              <a:rPr lang="pt-BR" sz="1500" u="sng" baseline="30000" dirty="0"/>
              <a:t>o</a:t>
            </a:r>
            <a:r>
              <a:rPr lang="pt-BR" sz="1500" dirty="0"/>
              <a:t>  </a:t>
            </a:r>
            <a:r>
              <a:rPr lang="pt-BR" sz="1500" b="1" dirty="0"/>
              <a:t>É vedado </a:t>
            </a:r>
            <a:r>
              <a:rPr lang="pt-BR" sz="1500" dirty="0"/>
              <a:t>aos agentes públicos:</a:t>
            </a:r>
          </a:p>
          <a:p>
            <a:pPr lvl="3" algn="just"/>
            <a:r>
              <a:rPr lang="pt-BR" sz="1500" dirty="0" smtClean="0"/>
              <a:t>I </a:t>
            </a:r>
            <a:r>
              <a:rPr lang="pt-BR" sz="1500" dirty="0"/>
              <a:t>- admitir, prever, incluir ou tolerar, nos atos de convocação, cláusulas ou condições que comprometam, restrinjam ou frustrem o seu caráter competitivo, inclusive nos casos de sociedades cooperativas, e estabeleçam </a:t>
            </a:r>
            <a:r>
              <a:rPr lang="pt-BR" sz="1500" b="1" dirty="0"/>
              <a:t>preferências ou distinções em razão da naturalidade, da sede ou domicílio dos licitantes </a:t>
            </a:r>
            <a:r>
              <a:rPr lang="pt-BR" sz="1500" dirty="0"/>
              <a:t>ou de qualquer outra circunstância impertinente ou irrelevante para o específico objeto do contrato, ressalvado o disposto nos §§ 5</a:t>
            </a:r>
            <a:r>
              <a:rPr lang="pt-BR" sz="1500" u="sng" baseline="30000" dirty="0"/>
              <a:t>o</a:t>
            </a:r>
            <a:r>
              <a:rPr lang="pt-BR" sz="1500" dirty="0"/>
              <a:t> a 12 deste artigo e no </a:t>
            </a:r>
            <a:r>
              <a:rPr lang="pt-BR" sz="1500" dirty="0">
                <a:hlinkClick r:id="rId2"/>
              </a:rPr>
              <a:t>art. 3o da Lei no 8.248, de 23 de outubro de 1991</a:t>
            </a:r>
            <a:r>
              <a:rPr lang="pt-BR" sz="1500" dirty="0"/>
              <a:t>;                   </a:t>
            </a:r>
            <a:r>
              <a:rPr lang="pt-BR" sz="1500" dirty="0">
                <a:hlinkClick r:id="rId3"/>
              </a:rPr>
              <a:t>(Redação dada pela Lei nº 12.349, de 2010)</a:t>
            </a:r>
            <a:endParaRPr lang="pt-BR" sz="1500" dirty="0"/>
          </a:p>
          <a:p>
            <a:pPr lvl="3" algn="just"/>
            <a:r>
              <a:rPr lang="pt-BR" sz="1500" dirty="0"/>
              <a:t>II - </a:t>
            </a:r>
            <a:r>
              <a:rPr lang="pt-BR" sz="1500" b="1" dirty="0"/>
              <a:t>estabelecer tratamento diferenciado </a:t>
            </a:r>
            <a:r>
              <a:rPr lang="pt-BR" sz="1500" dirty="0"/>
              <a:t>de natureza comercial, legal, trabalhista, previdenciária ou qualquer outra, </a:t>
            </a:r>
            <a:r>
              <a:rPr lang="pt-BR" sz="1500" b="1" dirty="0"/>
              <a:t>entre empresas brasileiras e estrangeiras</a:t>
            </a:r>
            <a:r>
              <a:rPr lang="pt-BR" sz="1500" dirty="0"/>
              <a:t>, inclusive no que se refere a moeda, modalidade e local de pagamentos, mesmo quando envolvidos financiamentos de agências internacionais, ressalvado o disposto no parágrafo seguinte e no </a:t>
            </a:r>
            <a:r>
              <a:rPr lang="pt-BR" sz="1500" dirty="0">
                <a:hlinkClick r:id="rId2"/>
              </a:rPr>
              <a:t>art. 3</a:t>
            </a:r>
            <a:r>
              <a:rPr lang="pt-BR" sz="1500" u="sng" baseline="30000" dirty="0">
                <a:hlinkClick r:id="rId2"/>
              </a:rPr>
              <a:t>o</a:t>
            </a:r>
            <a:r>
              <a:rPr lang="pt-BR" sz="1500" dirty="0">
                <a:hlinkClick r:id="rId2"/>
              </a:rPr>
              <a:t> da Lei n</a:t>
            </a:r>
            <a:r>
              <a:rPr lang="pt-BR" sz="1500" u="sng" baseline="30000" dirty="0">
                <a:hlinkClick r:id="rId2"/>
              </a:rPr>
              <a:t>o</a:t>
            </a:r>
            <a:r>
              <a:rPr lang="pt-BR" sz="1500" dirty="0">
                <a:hlinkClick r:id="rId2"/>
              </a:rPr>
              <a:t> 8.248, de 23 de outubro de 1991</a:t>
            </a:r>
            <a:r>
              <a:rPr lang="pt-BR" sz="1500" dirty="0"/>
              <a:t>.</a:t>
            </a:r>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90915947"/>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29672" y="836712"/>
            <a:ext cx="8718792" cy="5740033"/>
          </a:xfrm>
          <a:prstGeom prst="rect">
            <a:avLst/>
          </a:prstGeom>
        </p:spPr>
        <p:txBody>
          <a:bodyPr wrap="square">
            <a:spAutoFit/>
          </a:bodyPr>
          <a:lstStyle/>
          <a:p>
            <a:pPr marL="0" lvl="1"/>
            <a:r>
              <a:rPr lang="pt-BR" b="1" dirty="0"/>
              <a:t>Divulgação no Exterior</a:t>
            </a:r>
          </a:p>
          <a:p>
            <a:pPr algn="just"/>
            <a:r>
              <a:rPr lang="pt-BR" sz="1600" b="1" dirty="0"/>
              <a:t> </a:t>
            </a:r>
            <a:endParaRPr lang="pt-BR" sz="1600" dirty="0"/>
          </a:p>
          <a:p>
            <a:pPr lvl="0" algn="just">
              <a:buFont typeface="Calibri" pitchFamily="34" charset="0"/>
              <a:buChar char="●"/>
            </a:pPr>
            <a:r>
              <a:rPr lang="pt-BR" sz="1500" dirty="0" smtClean="0"/>
              <a:t> A </a:t>
            </a:r>
            <a:r>
              <a:rPr lang="pt-BR" sz="1500" dirty="0"/>
              <a:t>licitação internacional deverá ser divulgada no exterior como forma de aumentar a publicidade, fomentar a competição e contribuir para a obtenção de melhores condições de contratação.</a:t>
            </a:r>
          </a:p>
          <a:p>
            <a:pPr algn="just"/>
            <a:r>
              <a:rPr lang="pt-BR" sz="1500" dirty="0"/>
              <a:t> </a:t>
            </a:r>
          </a:p>
          <a:p>
            <a:pPr lvl="0" algn="just">
              <a:buFont typeface="Calibri" pitchFamily="34" charset="0"/>
              <a:buChar char="●"/>
            </a:pPr>
            <a:r>
              <a:rPr lang="pt-BR" sz="1500" dirty="0" smtClean="0"/>
              <a:t> Para </a:t>
            </a:r>
            <a:r>
              <a:rPr lang="pt-BR" sz="1500" dirty="0"/>
              <a:t>a adequada divulgação, </a:t>
            </a:r>
            <a:r>
              <a:rPr lang="pt-BR" sz="1500" dirty="0" smtClean="0"/>
              <a:t>podem </a:t>
            </a:r>
            <a:r>
              <a:rPr lang="pt-BR" sz="1500" dirty="0"/>
              <a:t>ser considerados os seguintes procedimentos:</a:t>
            </a:r>
          </a:p>
          <a:p>
            <a:pPr algn="just"/>
            <a:r>
              <a:rPr lang="pt-BR" sz="1500" dirty="0"/>
              <a:t> </a:t>
            </a:r>
          </a:p>
          <a:p>
            <a:pPr lvl="1" algn="just">
              <a:buFont typeface="Wingdings" pitchFamily="2" charset="2"/>
              <a:buChar char="§"/>
            </a:pPr>
            <a:r>
              <a:rPr lang="pt-BR" sz="1500" dirty="0" smtClean="0"/>
              <a:t> Disponibilização </a:t>
            </a:r>
            <a:r>
              <a:rPr lang="pt-BR" sz="1500" dirty="0"/>
              <a:t>do edital em portal eletrônico do Governo do Estado;</a:t>
            </a:r>
          </a:p>
          <a:p>
            <a:pPr lvl="1" algn="just"/>
            <a:r>
              <a:rPr lang="pt-BR" sz="1500" dirty="0"/>
              <a:t> </a:t>
            </a:r>
          </a:p>
          <a:p>
            <a:pPr lvl="1" algn="just">
              <a:buFont typeface="Wingdings" pitchFamily="2" charset="2"/>
              <a:buChar char="§"/>
            </a:pPr>
            <a:r>
              <a:rPr lang="pt-BR" sz="1500" dirty="0" smtClean="0"/>
              <a:t> Encaminhamento </a:t>
            </a:r>
            <a:r>
              <a:rPr lang="pt-BR" sz="1500" dirty="0"/>
              <a:t>de aviso a câmaras de comércio internacional que atuam no País, para divulgação entre seus associados;</a:t>
            </a:r>
          </a:p>
          <a:p>
            <a:pPr lvl="1" algn="just"/>
            <a:r>
              <a:rPr lang="pt-BR" sz="1500" dirty="0"/>
              <a:t> </a:t>
            </a:r>
          </a:p>
          <a:p>
            <a:pPr lvl="1" algn="just">
              <a:buFont typeface="Wingdings" pitchFamily="2" charset="2"/>
              <a:buChar char="§"/>
            </a:pPr>
            <a:r>
              <a:rPr lang="pt-BR" sz="1500" dirty="0" smtClean="0"/>
              <a:t> Divulgação </a:t>
            </a:r>
            <a:r>
              <a:rPr lang="pt-BR" sz="1500" dirty="0"/>
              <a:t>de aviso através das representações diplomáticas, tanto as estrangeiras credenciadas no Brasil quanto as brasileiras em funcionamento no exterior; </a:t>
            </a:r>
          </a:p>
          <a:p>
            <a:pPr lvl="1" algn="just"/>
            <a:r>
              <a:rPr lang="pt-BR" sz="1500" dirty="0"/>
              <a:t> </a:t>
            </a:r>
          </a:p>
          <a:p>
            <a:pPr lvl="1" algn="just">
              <a:buFont typeface="Wingdings" pitchFamily="2" charset="2"/>
              <a:buChar char="§"/>
            </a:pPr>
            <a:r>
              <a:rPr lang="pt-BR" sz="1500" dirty="0" smtClean="0"/>
              <a:t> Publicação </a:t>
            </a:r>
            <a:r>
              <a:rPr lang="pt-BR" sz="1500" dirty="0"/>
              <a:t>de aviso em sítios especializados em divulgação internacional de licitações e oportunidades de negócios com entes governamentais; e</a:t>
            </a:r>
          </a:p>
          <a:p>
            <a:pPr lvl="1" algn="just"/>
            <a:r>
              <a:rPr lang="pt-BR" sz="1500" dirty="0" smtClean="0"/>
              <a:t> </a:t>
            </a:r>
            <a:endParaRPr lang="pt-BR" sz="1500" dirty="0"/>
          </a:p>
          <a:p>
            <a:pPr lvl="1" algn="just">
              <a:buFont typeface="Wingdings" pitchFamily="2" charset="2"/>
              <a:buChar char="§"/>
            </a:pPr>
            <a:r>
              <a:rPr lang="pt-BR" sz="1500" dirty="0" smtClean="0"/>
              <a:t> Divulgação </a:t>
            </a:r>
            <a:r>
              <a:rPr lang="pt-BR" sz="1500" dirty="0"/>
              <a:t>de comunicado (</a:t>
            </a:r>
            <a:r>
              <a:rPr lang="pt-BR" sz="1500" i="1" dirty="0" err="1"/>
              <a:t>press</a:t>
            </a:r>
            <a:r>
              <a:rPr lang="pt-BR" sz="1500" i="1" dirty="0"/>
              <a:t> release</a:t>
            </a:r>
            <a:r>
              <a:rPr lang="pt-BR" sz="1500" dirty="0"/>
              <a:t>) para jornais e revistas nas praças identificadas como domicílio dos maiores números de potenciais interessados e para as principais agências noticiosas de negócios e mercados internacionais.</a:t>
            </a:r>
          </a:p>
          <a:p>
            <a:pPr marL="800100" lvl="1" indent="-342900" algn="just">
              <a:buFont typeface="+mj-lt"/>
              <a:buAutoNum type="arabicPeriod"/>
            </a:pPr>
            <a:endParaRPr lang="pt-BR" sz="1600" dirty="0"/>
          </a:p>
          <a:p>
            <a:pPr lvl="1" algn="just"/>
            <a:r>
              <a:rPr lang="pt-BR" sz="1600" dirty="0" smtClean="0"/>
              <a:t>								</a:t>
            </a:r>
            <a:endParaRPr lang="pt-BR" sz="1600" dirty="0"/>
          </a:p>
          <a:p>
            <a:pPr lvl="3"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531692898"/>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539978"/>
          </a:xfrm>
          <a:prstGeom prst="rect">
            <a:avLst/>
          </a:prstGeom>
        </p:spPr>
        <p:txBody>
          <a:bodyPr wrap="square">
            <a:spAutoFit/>
          </a:bodyPr>
          <a:lstStyle/>
          <a:p>
            <a:pPr marL="0" lvl="1"/>
            <a:r>
              <a:rPr lang="pt-BR" b="1" dirty="0"/>
              <a:t>Divulgação no Exterior</a:t>
            </a:r>
          </a:p>
          <a:p>
            <a:pPr algn="just"/>
            <a:r>
              <a:rPr lang="pt-BR" sz="1600" b="1" dirty="0"/>
              <a:t> </a:t>
            </a:r>
            <a:endParaRPr lang="pt-BR" sz="1600" dirty="0"/>
          </a:p>
          <a:p>
            <a:pPr lvl="0" algn="just">
              <a:buFont typeface="Calibri" pitchFamily="34" charset="0"/>
              <a:buChar char="●"/>
            </a:pPr>
            <a:r>
              <a:rPr lang="pt-BR" sz="1600" dirty="0" smtClean="0"/>
              <a:t> Para </a:t>
            </a:r>
            <a:r>
              <a:rPr lang="pt-BR" sz="1600" dirty="0"/>
              <a:t>a divulgação no exterior, o órgão ou entidade contratante deverá elaborar um aviso sucinto, preferencialmente </a:t>
            </a:r>
            <a:r>
              <a:rPr lang="pt-BR" sz="1600" dirty="0" smtClean="0"/>
              <a:t>no idioma local, </a:t>
            </a:r>
            <a:r>
              <a:rPr lang="pt-BR" sz="1600" dirty="0"/>
              <a:t>idioma preponderante nas negociações no mercado internacional, contendo, no mínimo, os seguintes elementos: </a:t>
            </a:r>
          </a:p>
          <a:p>
            <a:pPr algn="just"/>
            <a:r>
              <a:rPr lang="pt-BR" sz="1600" dirty="0"/>
              <a:t> </a:t>
            </a:r>
          </a:p>
          <a:p>
            <a:pPr lvl="1" algn="just">
              <a:buFont typeface="Wingdings" pitchFamily="2" charset="2"/>
              <a:buChar char="§"/>
            </a:pPr>
            <a:r>
              <a:rPr lang="pt-BR" sz="1600" dirty="0" smtClean="0"/>
              <a:t> Data </a:t>
            </a:r>
            <a:r>
              <a:rPr lang="pt-BR" sz="1600" dirty="0"/>
              <a:t>de abertura do procedimento licitatório, indicando o órgão ou entidade contratante, a entidade organizadora do certame e a especificação da modalidade licitatória a ser utilizada;</a:t>
            </a:r>
          </a:p>
          <a:p>
            <a:pPr lvl="1" algn="just">
              <a:buFont typeface="Wingdings" pitchFamily="2" charset="2"/>
              <a:buChar char="§"/>
            </a:pPr>
            <a:endParaRPr lang="pt-BR" sz="1600" dirty="0"/>
          </a:p>
          <a:p>
            <a:pPr lvl="1" algn="just">
              <a:buFont typeface="Wingdings" pitchFamily="2" charset="2"/>
              <a:buChar char="§"/>
            </a:pPr>
            <a:r>
              <a:rPr lang="pt-BR" sz="1600" dirty="0" smtClean="0"/>
              <a:t> Descrição </a:t>
            </a:r>
            <a:r>
              <a:rPr lang="pt-BR" sz="1600" dirty="0"/>
              <a:t>resumida do objeto, com as informações mínimas necessárias para permitir o seu entendimento;</a:t>
            </a:r>
          </a:p>
          <a:p>
            <a:pPr lvl="1" algn="just">
              <a:buFont typeface="Wingdings" pitchFamily="2" charset="2"/>
              <a:buChar char="§"/>
            </a:pPr>
            <a:endParaRPr lang="pt-BR" sz="1600" dirty="0"/>
          </a:p>
          <a:p>
            <a:pPr lvl="1" algn="just">
              <a:buFont typeface="Wingdings" pitchFamily="2" charset="2"/>
              <a:buChar char="§"/>
            </a:pPr>
            <a:r>
              <a:rPr lang="pt-BR" sz="1600" dirty="0" smtClean="0"/>
              <a:t> Indicação </a:t>
            </a:r>
            <a:r>
              <a:rPr lang="pt-BR" sz="1600" dirty="0"/>
              <a:t>dos quantitativos, quando for o caso;</a:t>
            </a:r>
          </a:p>
          <a:p>
            <a:pPr lvl="1" algn="just">
              <a:buFont typeface="Wingdings" pitchFamily="2" charset="2"/>
              <a:buChar char="§"/>
            </a:pPr>
            <a:endParaRPr lang="pt-BR" sz="1600" dirty="0"/>
          </a:p>
          <a:p>
            <a:pPr lvl="1" algn="just">
              <a:buFont typeface="Wingdings" pitchFamily="2" charset="2"/>
              <a:buChar char="§"/>
            </a:pPr>
            <a:r>
              <a:rPr lang="pt-BR" sz="1600" dirty="0" smtClean="0"/>
              <a:t> Local </a:t>
            </a:r>
            <a:r>
              <a:rPr lang="pt-BR" sz="1600" dirty="0"/>
              <a:t>e data da realização do certame;</a:t>
            </a:r>
          </a:p>
          <a:p>
            <a:pPr lvl="1" algn="just">
              <a:buFont typeface="Wingdings" pitchFamily="2" charset="2"/>
              <a:buChar char="§"/>
            </a:pPr>
            <a:endParaRPr lang="pt-BR" sz="1600" dirty="0"/>
          </a:p>
          <a:p>
            <a:pPr lvl="1" algn="just">
              <a:buFont typeface="Wingdings" pitchFamily="2" charset="2"/>
              <a:buChar char="§"/>
            </a:pPr>
            <a:r>
              <a:rPr lang="pt-BR" sz="1600" dirty="0" smtClean="0"/>
              <a:t> Local </a:t>
            </a:r>
            <a:r>
              <a:rPr lang="pt-BR" sz="1600" dirty="0"/>
              <a:t>e prazo para a habilitação dos interessados; e</a:t>
            </a:r>
          </a:p>
          <a:p>
            <a:pPr lvl="1" algn="just">
              <a:buFont typeface="Wingdings" pitchFamily="2" charset="2"/>
              <a:buChar char="§"/>
            </a:pPr>
            <a:endParaRPr lang="pt-BR" sz="1600" dirty="0"/>
          </a:p>
          <a:p>
            <a:pPr lvl="1" algn="just">
              <a:buFont typeface="Wingdings" pitchFamily="2" charset="2"/>
              <a:buChar char="§"/>
            </a:pPr>
            <a:r>
              <a:rPr lang="pt-BR" sz="1600" dirty="0" smtClean="0"/>
              <a:t> Local </a:t>
            </a:r>
            <a:r>
              <a:rPr lang="pt-BR" sz="1600" dirty="0"/>
              <a:t>para a obtenção ou consulta do edital.</a:t>
            </a:r>
          </a:p>
          <a:p>
            <a:pPr marL="800100" lvl="1" indent="-342900" algn="just">
              <a:buFont typeface="+mj-lt"/>
              <a:buAutoNum type="arabicPeriod"/>
            </a:pPr>
            <a:endParaRPr lang="pt-BR" sz="1600" dirty="0"/>
          </a:p>
          <a:p>
            <a:pPr lvl="1" algn="just"/>
            <a:r>
              <a:rPr lang="pt-BR" sz="1600" dirty="0" smtClean="0"/>
              <a:t>								</a:t>
            </a:r>
            <a:endParaRPr lang="pt-BR" sz="1600" dirty="0"/>
          </a:p>
          <a:p>
            <a:pPr lvl="3"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12485841"/>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4862870"/>
          </a:xfrm>
          <a:prstGeom prst="rect">
            <a:avLst/>
          </a:prstGeom>
        </p:spPr>
        <p:txBody>
          <a:bodyPr wrap="square">
            <a:spAutoFit/>
          </a:bodyPr>
          <a:lstStyle/>
          <a:p>
            <a:pPr marL="0" lvl="1"/>
            <a:r>
              <a:rPr lang="pt-BR" b="1" dirty="0"/>
              <a:t>Divulgação no Exterior</a:t>
            </a:r>
          </a:p>
          <a:p>
            <a:pPr algn="just"/>
            <a:r>
              <a:rPr lang="pt-BR" sz="1600" b="1" dirty="0"/>
              <a:t> </a:t>
            </a:r>
            <a:endParaRPr lang="pt-BR" sz="1600" dirty="0"/>
          </a:p>
          <a:p>
            <a:pPr lvl="0" algn="just">
              <a:buFont typeface="Calibri" pitchFamily="34" charset="0"/>
              <a:buChar char="●"/>
            </a:pPr>
            <a:r>
              <a:rPr lang="pt-BR" sz="1600" dirty="0" smtClean="0"/>
              <a:t> O </a:t>
            </a:r>
            <a:r>
              <a:rPr lang="pt-BR" sz="1600" dirty="0"/>
              <a:t>edital disponibilizado no portal do Governo do Estado, em português, não necessita dispor de versões em língua estrangeira, nem mesmo em inglês, cabendo aos </a:t>
            </a:r>
            <a:r>
              <a:rPr lang="pt-BR" sz="1600" dirty="0" smtClean="0"/>
              <a:t>interessados </a:t>
            </a:r>
            <a:r>
              <a:rPr lang="pt-BR" sz="1600" dirty="0"/>
              <a:t>providenciar a sua </a:t>
            </a:r>
            <a:r>
              <a:rPr lang="pt-BR" sz="1600" dirty="0" smtClean="0"/>
              <a:t>tradução.</a:t>
            </a:r>
            <a:endParaRPr lang="pt-BR" sz="1600" dirty="0"/>
          </a:p>
          <a:p>
            <a:pPr algn="just">
              <a:buFont typeface="Calibri" pitchFamily="34" charset="0"/>
              <a:buChar char="●"/>
            </a:pPr>
            <a:endParaRPr lang="pt-BR" sz="1600" dirty="0"/>
          </a:p>
          <a:p>
            <a:pPr lvl="0" algn="just">
              <a:buFont typeface="Calibri" pitchFamily="34" charset="0"/>
              <a:buChar char="●"/>
            </a:pPr>
            <a:r>
              <a:rPr lang="pt-BR" sz="1600" dirty="0" smtClean="0"/>
              <a:t> A </a:t>
            </a:r>
            <a:r>
              <a:rPr lang="pt-BR" sz="1600" dirty="0"/>
              <a:t>divulgação para as câmaras de comércio internacional deverá ser direcionada ao menos para aquelas de que participem países identificados como domicílio dos maiores números de potenciais interessados. </a:t>
            </a:r>
          </a:p>
          <a:p>
            <a:pPr algn="just"/>
            <a:r>
              <a:rPr lang="pt-BR" sz="1600" dirty="0"/>
              <a:t> </a:t>
            </a:r>
          </a:p>
          <a:p>
            <a:pPr lvl="0" algn="just">
              <a:buFont typeface="Calibri" pitchFamily="34" charset="0"/>
              <a:buChar char="●"/>
            </a:pPr>
            <a:r>
              <a:rPr lang="pt-BR" sz="1600" dirty="0" smtClean="0"/>
              <a:t> A </a:t>
            </a:r>
            <a:r>
              <a:rPr lang="pt-BR" sz="1600" dirty="0"/>
              <a:t>divulgação através das representações diplomáticas estrangeiras credenciadas no Brasil deverá ser direcionada ao menos para aquelas dos países identificados como domicílio dos maiores números de potenciais interessados, cujas informações de contato poderão ser obtidas na lista de Embaixadas e Consulados Estrangeiros no Brasil, do Ministério das Relações Exteriores, disponível na seguinte página:</a:t>
            </a:r>
          </a:p>
          <a:p>
            <a:pPr algn="just"/>
            <a:r>
              <a:rPr lang="pt-BR" sz="1600" u="sng" dirty="0">
                <a:hlinkClick r:id="rId2"/>
              </a:rPr>
              <a:t>http://www.itamaraty.gov.br/pt-BR/representacoes-diplomaticas-estrangeiras-no-brasil/18166-embaixadas</a:t>
            </a:r>
            <a:endParaRPr lang="pt-BR" sz="1600" dirty="0"/>
          </a:p>
          <a:p>
            <a:pPr marL="800100" lvl="1" indent="-342900" algn="just">
              <a:buFont typeface="+mj-lt"/>
              <a:buAutoNum type="arabicPeriod"/>
            </a:pPr>
            <a:endParaRPr lang="pt-BR" sz="1600" dirty="0"/>
          </a:p>
          <a:p>
            <a:pPr lvl="1" algn="just"/>
            <a:r>
              <a:rPr lang="pt-BR" sz="1600" dirty="0" smtClean="0"/>
              <a:t>								</a:t>
            </a:r>
            <a:endParaRPr lang="pt-BR" sz="1600" dirty="0"/>
          </a:p>
          <a:p>
            <a:pPr lvl="3"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560185321"/>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786199"/>
          </a:xfrm>
          <a:prstGeom prst="rect">
            <a:avLst/>
          </a:prstGeom>
        </p:spPr>
        <p:txBody>
          <a:bodyPr wrap="square">
            <a:spAutoFit/>
          </a:bodyPr>
          <a:lstStyle/>
          <a:p>
            <a:pPr marL="0" lvl="1"/>
            <a:r>
              <a:rPr lang="pt-BR" b="1" dirty="0"/>
              <a:t>Divulgação no Exterior</a:t>
            </a:r>
          </a:p>
          <a:p>
            <a:pPr algn="just"/>
            <a:r>
              <a:rPr lang="pt-BR" sz="1600" b="1" dirty="0"/>
              <a:t> </a:t>
            </a:r>
            <a:endParaRPr lang="pt-BR" sz="1600" dirty="0"/>
          </a:p>
          <a:p>
            <a:pPr lvl="0" algn="just">
              <a:buFont typeface="Calibri" pitchFamily="34" charset="0"/>
              <a:buChar char="●"/>
            </a:pPr>
            <a:r>
              <a:rPr lang="pt-BR" sz="1600" dirty="0" smtClean="0"/>
              <a:t> Para </a:t>
            </a:r>
            <a:r>
              <a:rPr lang="pt-BR" sz="1600" dirty="0"/>
              <a:t>a divulgação em sítios especializados em divulgação internacional de licitações e oportunidades de negócios com entes governamentais podem ser utilizados sítios como o </a:t>
            </a:r>
            <a:r>
              <a:rPr lang="pt-BR" sz="1600" b="1" i="1" dirty="0"/>
              <a:t>dgmarkets.com</a:t>
            </a:r>
            <a:r>
              <a:rPr lang="pt-BR" sz="1600" dirty="0"/>
              <a:t> e o </a:t>
            </a:r>
            <a:r>
              <a:rPr lang="pt-BR" sz="1600" i="1" dirty="0"/>
              <a:t>tenderstontime.com</a:t>
            </a:r>
            <a:r>
              <a:rPr lang="pt-BR" sz="1600" dirty="0"/>
              <a:t>, além de outros que possam ser identificados como relevantes.</a:t>
            </a:r>
          </a:p>
          <a:p>
            <a:pPr algn="just">
              <a:buFont typeface="Calibri" pitchFamily="34" charset="0"/>
              <a:buChar char="●"/>
            </a:pPr>
            <a:endParaRPr lang="pt-BR" sz="1600" dirty="0"/>
          </a:p>
          <a:p>
            <a:pPr lvl="0" algn="just">
              <a:buFont typeface="Calibri" pitchFamily="34" charset="0"/>
              <a:buChar char="●"/>
            </a:pPr>
            <a:r>
              <a:rPr lang="pt-BR" sz="1600" dirty="0" smtClean="0"/>
              <a:t> Para </a:t>
            </a:r>
            <a:r>
              <a:rPr lang="pt-BR" sz="1600" dirty="0"/>
              <a:t>a divulgação entre as agências noticiosas de negócios e mercados internacionais, os comunicados devem ser direcionados para as agências consideradas como as de grande audiência, a exemplo de Reuters, </a:t>
            </a:r>
            <a:r>
              <a:rPr lang="pt-BR" sz="1600" dirty="0" err="1"/>
              <a:t>Bloomberg</a:t>
            </a:r>
            <a:r>
              <a:rPr lang="pt-BR" sz="1600" dirty="0"/>
              <a:t> e CNN, além de outras.  </a:t>
            </a:r>
          </a:p>
          <a:p>
            <a:pPr algn="just">
              <a:buFont typeface="Calibri" pitchFamily="34" charset="0"/>
              <a:buChar char="●"/>
            </a:pPr>
            <a:endParaRPr lang="pt-BR" sz="1600" dirty="0"/>
          </a:p>
          <a:p>
            <a:pPr lvl="0" algn="just">
              <a:buFont typeface="Calibri" pitchFamily="34" charset="0"/>
              <a:buChar char="●"/>
            </a:pPr>
            <a:r>
              <a:rPr lang="pt-BR" sz="1600" dirty="0" smtClean="0"/>
              <a:t> Deverá </a:t>
            </a:r>
            <a:r>
              <a:rPr lang="pt-BR" sz="1600" dirty="0"/>
              <a:t>ser considerada, ainda, a publicação do aviso em mídia impressa (jornais ou revistas de ampla circulação ou especializadas no ramo do objeto), preferivelmente nas praças identificadas como </a:t>
            </a:r>
            <a:r>
              <a:rPr lang="pt-BR" sz="1600" dirty="0" err="1"/>
              <a:t>pólos</a:t>
            </a:r>
            <a:r>
              <a:rPr lang="pt-BR" sz="1600" dirty="0"/>
              <a:t> expressivos na produção ou comercialização do </a:t>
            </a:r>
            <a:r>
              <a:rPr lang="pt-BR" sz="1600" dirty="0" smtClean="0"/>
              <a:t>objeto*. </a:t>
            </a:r>
            <a:endParaRPr lang="pt-BR" sz="1600" dirty="0"/>
          </a:p>
          <a:p>
            <a:pPr algn="just">
              <a:buFont typeface="Calibri" pitchFamily="34" charset="0"/>
              <a:buChar char="●"/>
            </a:pPr>
            <a:endParaRPr lang="pt-BR" sz="1600" dirty="0"/>
          </a:p>
          <a:p>
            <a:pPr lvl="0" algn="just">
              <a:buFont typeface="Calibri" pitchFamily="34" charset="0"/>
              <a:buChar char="●"/>
            </a:pPr>
            <a:r>
              <a:rPr lang="pt-BR" sz="1600" dirty="0" smtClean="0"/>
              <a:t> A </a:t>
            </a:r>
            <a:r>
              <a:rPr lang="pt-BR" sz="1600" dirty="0"/>
              <a:t>divulgação deverá ser feita com a antecedência considerada suficiente para a habilitação de licitantes estrangeiros, de quem se requer a autenticação consular e tradução juramentada de documentos, devendo ser observados, em qualquer hipótese, os prazos mínimos previstos na Lei 8.666/93 para a respectiva modalidade licitatória</a:t>
            </a:r>
            <a:r>
              <a:rPr lang="pt-BR" sz="1600" dirty="0" smtClean="0"/>
              <a:t>.</a:t>
            </a:r>
          </a:p>
          <a:p>
            <a:pPr lvl="0" algn="just">
              <a:buFont typeface="Calibri" pitchFamily="34" charset="0"/>
              <a:buChar char="●"/>
            </a:pPr>
            <a:endParaRPr lang="pt-BR" sz="1600" dirty="0" smtClean="0"/>
          </a:p>
          <a:p>
            <a:pPr lvl="0" algn="just"/>
            <a:r>
              <a:rPr lang="pt-BR" sz="1600" dirty="0" smtClean="0"/>
              <a:t>						* Atentar para a MP 896/2019</a:t>
            </a:r>
          </a:p>
          <a:p>
            <a:pPr marL="800100" lvl="1" indent="-342900" algn="just">
              <a:buFont typeface="+mj-lt"/>
              <a:buAutoNum type="arabicPeriod"/>
            </a:pPr>
            <a:endParaRPr lang="pt-BR" sz="1600" dirty="0" smtClean="0"/>
          </a:p>
          <a:p>
            <a:pPr lvl="1" algn="just"/>
            <a:r>
              <a:rPr lang="pt-BR" sz="1600" dirty="0" smtClean="0"/>
              <a:t>								</a:t>
            </a:r>
          </a:p>
          <a:p>
            <a:pPr lvl="3"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96365412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6401753"/>
          </a:xfrm>
          <a:prstGeom prst="rect">
            <a:avLst/>
          </a:prstGeom>
        </p:spPr>
        <p:txBody>
          <a:bodyPr wrap="square">
            <a:spAutoFit/>
          </a:bodyPr>
          <a:lstStyle/>
          <a:p>
            <a:r>
              <a:rPr lang="pt-BR" b="1" dirty="0"/>
              <a:t>Divulgação no </a:t>
            </a:r>
            <a:r>
              <a:rPr lang="pt-BR" b="1" dirty="0" smtClean="0"/>
              <a:t>Exterior de Licitações com Financiamento de Instituições Internacionais</a:t>
            </a:r>
          </a:p>
          <a:p>
            <a:endParaRPr lang="pt-BR" dirty="0" smtClean="0"/>
          </a:p>
          <a:p>
            <a:pPr marL="285750" indent="-285750" algn="just">
              <a:buFont typeface="Calibri" pitchFamily="34" charset="0"/>
              <a:buChar char="●"/>
            </a:pPr>
            <a:r>
              <a:rPr lang="pt-BR" sz="1600" dirty="0" smtClean="0"/>
              <a:t>Nas </a:t>
            </a:r>
            <a:r>
              <a:rPr lang="pt-BR" sz="1600" dirty="0"/>
              <a:t>licitações com recursos provenientes de financiamento internacional, a divulgação deverá ser efetuada de acordo com as normas expedidas pelas respectivas </a:t>
            </a:r>
            <a:r>
              <a:rPr lang="pt-BR" sz="1600" dirty="0" smtClean="0"/>
              <a:t>agências.</a:t>
            </a:r>
          </a:p>
          <a:p>
            <a:pPr marL="285750" indent="-285750" algn="just">
              <a:buFont typeface="Calibri" pitchFamily="34" charset="0"/>
              <a:buChar char="●"/>
            </a:pPr>
            <a:endParaRPr lang="pt-BR" sz="1600" dirty="0" smtClean="0"/>
          </a:p>
          <a:p>
            <a:pPr marL="285750" lvl="0" indent="-285750" algn="just">
              <a:buFont typeface="Calibri" pitchFamily="34" charset="0"/>
              <a:buChar char="●"/>
            </a:pPr>
            <a:r>
              <a:rPr lang="pt-BR" sz="1600" dirty="0"/>
              <a:t>Em qualquer hipótese, a divulgação no exterior não dispensa divulgação nacional nos termos da Lei 8.666/93</a:t>
            </a:r>
            <a:r>
              <a:rPr lang="pt-BR" sz="1600" dirty="0" smtClean="0"/>
              <a:t>.</a:t>
            </a:r>
            <a:endParaRPr lang="pt-BR" sz="1600" i="1" dirty="0"/>
          </a:p>
          <a:p>
            <a:pPr marL="285750" indent="-285750" algn="just">
              <a:buFont typeface="Calibri" pitchFamily="34" charset="0"/>
              <a:buChar char="●"/>
            </a:pPr>
            <a:endParaRPr lang="pt-BR" sz="1600" i="1" dirty="0" smtClean="0"/>
          </a:p>
          <a:p>
            <a:pPr marL="285750" indent="-285750" algn="just">
              <a:buFont typeface="Calibri" pitchFamily="34" charset="0"/>
              <a:buChar char="●"/>
            </a:pPr>
            <a:r>
              <a:rPr lang="pt-BR" sz="1600" dirty="0" smtClean="0"/>
              <a:t> No caso de BID e BIRD,  deverá </a:t>
            </a:r>
            <a:r>
              <a:rPr lang="pt-BR" sz="1600" dirty="0"/>
              <a:t>ser elaborado um Aviso Geral de Licitações que será publicado pelo banco no </a:t>
            </a:r>
            <a:r>
              <a:rPr lang="pt-BR" sz="1600" i="1" dirty="0"/>
              <a:t>UN </a:t>
            </a:r>
            <a:r>
              <a:rPr lang="pt-BR" sz="1600" i="1" dirty="0" err="1"/>
              <a:t>Development</a:t>
            </a:r>
            <a:r>
              <a:rPr lang="pt-BR" sz="1600" i="1" dirty="0"/>
              <a:t> Business online</a:t>
            </a:r>
            <a:r>
              <a:rPr lang="pt-BR" sz="1600" dirty="0"/>
              <a:t> (</a:t>
            </a:r>
            <a:r>
              <a:rPr lang="pt-BR" sz="1600" i="1" dirty="0"/>
              <a:t>UNDB online</a:t>
            </a:r>
            <a:r>
              <a:rPr lang="pt-BR" sz="1600" dirty="0"/>
              <a:t>) e no seu portal; </a:t>
            </a:r>
          </a:p>
          <a:p>
            <a:pPr lvl="1" algn="just">
              <a:buFont typeface="Wingdings" pitchFamily="2" charset="2"/>
              <a:buChar char="§"/>
            </a:pPr>
            <a:endParaRPr lang="pt-BR" sz="1600" dirty="0"/>
          </a:p>
          <a:p>
            <a:pPr lvl="1" algn="just">
              <a:buFont typeface="Wingdings" pitchFamily="2" charset="2"/>
              <a:buChar char="§"/>
            </a:pPr>
            <a:r>
              <a:rPr lang="pt-BR" sz="1600" dirty="0" smtClean="0"/>
              <a:t> Os </a:t>
            </a:r>
            <a:r>
              <a:rPr lang="pt-BR" sz="1600" dirty="0"/>
              <a:t>convites para pré-qualificação ou para licitação, conforme o caso, terão de ser publicados como Avisos Específicos de Licitação em pelo menos um jornal de circulação nacional no país do Mutuário ou no Diário Oficial ou em um website ou portal eletrônico amplamente visitado e de livre acesso nacional e internacional, em inglês, francês ou espanhol.</a:t>
            </a:r>
          </a:p>
          <a:p>
            <a:pPr marL="285750" indent="-285750" algn="just">
              <a:buFontTx/>
              <a:buChar char="-"/>
            </a:pPr>
            <a:endParaRPr lang="pt-BR" i="1" dirty="0" smtClean="0"/>
          </a:p>
          <a:p>
            <a:pPr marL="285750" indent="-285750" algn="just">
              <a:buFont typeface="Calibri" pitchFamily="34" charset="0"/>
              <a:buChar char="●"/>
            </a:pPr>
            <a:r>
              <a:rPr lang="pt-BR" sz="1600" dirty="0" smtClean="0"/>
              <a:t>No caso do PNUD, devem ser divulgados Avisos de Licitação com antecedência mínima que varia conforme a modalidade; e</a:t>
            </a:r>
          </a:p>
          <a:p>
            <a:pPr lvl="1" algn="just"/>
            <a:r>
              <a:rPr lang="pt-BR" sz="1600" dirty="0" smtClean="0"/>
              <a:t> </a:t>
            </a:r>
          </a:p>
          <a:p>
            <a:pPr lvl="1" algn="just">
              <a:buFont typeface="Wingdings" pitchFamily="2" charset="2"/>
              <a:buChar char="§"/>
            </a:pPr>
            <a:r>
              <a:rPr lang="pt-BR" sz="1600" dirty="0" smtClean="0"/>
              <a:t> O instrumento convocatório deve ser divulgado na página do Programa ou da UNESCO.</a:t>
            </a:r>
          </a:p>
          <a:p>
            <a:r>
              <a:rPr lang="pt-BR" dirty="0" smtClean="0"/>
              <a:t> </a:t>
            </a:r>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4071095941"/>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416868"/>
          </a:xfrm>
          <a:prstGeom prst="rect">
            <a:avLst/>
          </a:prstGeom>
        </p:spPr>
        <p:txBody>
          <a:bodyPr wrap="square">
            <a:spAutoFit/>
          </a:bodyPr>
          <a:lstStyle/>
          <a:p>
            <a:pPr marL="0" lvl="1"/>
            <a:r>
              <a:rPr lang="pt-BR" b="1" dirty="0"/>
              <a:t>Conversão dos Preços das Propostas</a:t>
            </a:r>
          </a:p>
          <a:p>
            <a:pPr marL="342900" lvl="0" indent="-342900" algn="just">
              <a:buFont typeface="Calibri" pitchFamily="34" charset="0"/>
              <a:buChar char="●"/>
            </a:pPr>
            <a:endParaRPr lang="pt-BR" sz="1600" dirty="0" smtClean="0"/>
          </a:p>
          <a:p>
            <a:pPr marL="342900" lvl="0" indent="-342900" algn="just">
              <a:buFont typeface="Calibri" pitchFamily="34" charset="0"/>
              <a:buChar char="●"/>
            </a:pPr>
            <a:r>
              <a:rPr lang="pt-BR" sz="1600" dirty="0" smtClean="0"/>
              <a:t>Para a conversão das propostas apresentadas em moeda estrangeira para a moeda nacional, deverão ser utilizadas as respectivas as taxas médias de venda de câmbio vigentes no dia útil anterior à data do julgamento, divulgadas diariamente pelo Banco Central do Brasil. </a:t>
            </a:r>
          </a:p>
          <a:p>
            <a:pPr marL="342900" lvl="0" indent="-342900" algn="just">
              <a:buFont typeface="Calibri" pitchFamily="34" charset="0"/>
              <a:buChar char="●"/>
            </a:pPr>
            <a:endParaRPr lang="pt-BR" sz="1600" dirty="0" smtClean="0"/>
          </a:p>
          <a:p>
            <a:pPr marL="342900" lvl="0" indent="-342900" algn="just">
              <a:buFont typeface="Calibri" pitchFamily="34" charset="0"/>
              <a:buChar char="●"/>
            </a:pPr>
            <a:r>
              <a:rPr lang="pt-BR" sz="1600" dirty="0" smtClean="0"/>
              <a:t>Para ver as consultas automatizadas às taxas de câmbio disponíveis, clicar na opção “Todas as moedas”, para as cotações da data mais recente disponível, ou na opção “Cotações e boletins »  Cotações de fechamento de todas as moedas em uma data”, para datas mais antigas, disponíveis no site: </a:t>
            </a:r>
            <a:r>
              <a:rPr lang="pt-BR" sz="1600" u="sng" dirty="0" smtClean="0">
                <a:hlinkClick r:id="rId2"/>
              </a:rPr>
              <a:t>https://www4.bcb.gov.br/pec/taxas/port/ptaxnpesq.asp?frame=1</a:t>
            </a:r>
            <a:endParaRPr lang="pt-BR" sz="1600" dirty="0" smtClean="0"/>
          </a:p>
          <a:p>
            <a:pPr marL="342900" indent="-342900" algn="just"/>
            <a:r>
              <a:rPr lang="pt-BR" sz="1600" dirty="0" smtClean="0"/>
              <a:t> </a:t>
            </a:r>
          </a:p>
          <a:p>
            <a:pPr marL="342900" lvl="0" indent="-342900" algn="just">
              <a:buFont typeface="Calibri" pitchFamily="34" charset="0"/>
              <a:buChar char="●"/>
            </a:pPr>
            <a:r>
              <a:rPr lang="pt-BR" sz="1600" dirty="0" smtClean="0"/>
              <a:t>Caso se necessite converter as propostas para outra moeda que não a nacional, deverão ser utilizadas as paridades médias </a:t>
            </a:r>
            <a:r>
              <a:rPr lang="pt-BR" sz="1600" dirty="0"/>
              <a:t>de venda de câmbio disponibilizadas da mesma forma como descrito no item anterior. </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689286642"/>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447645"/>
          </a:xfrm>
          <a:prstGeom prst="rect">
            <a:avLst/>
          </a:prstGeom>
        </p:spPr>
        <p:txBody>
          <a:bodyPr wrap="square">
            <a:spAutoFit/>
          </a:bodyPr>
          <a:lstStyle/>
          <a:p>
            <a:pPr marL="0" lvl="1"/>
            <a:r>
              <a:rPr lang="pt-BR" b="1" dirty="0"/>
              <a:t>Equalização Tributária</a:t>
            </a:r>
          </a:p>
          <a:p>
            <a:pPr marL="742950" lvl="1" indent="-285750">
              <a:buFont typeface="Arial" pitchFamily="34" charset="0"/>
              <a:buChar char="•"/>
            </a:pPr>
            <a:endParaRPr lang="pt-BR" dirty="0"/>
          </a:p>
          <a:p>
            <a:pPr lvl="0" algn="just">
              <a:buFont typeface="Calibri" pitchFamily="34" charset="0"/>
              <a:buChar char="●"/>
            </a:pPr>
            <a:r>
              <a:rPr lang="pt-BR" sz="1600" dirty="0" smtClean="0"/>
              <a:t> Nas </a:t>
            </a:r>
            <a:r>
              <a:rPr lang="pt-BR" sz="1600" dirty="0"/>
              <a:t>licitações internacionais sob leis </a:t>
            </a:r>
            <a:r>
              <a:rPr lang="pt-BR" sz="1600" dirty="0" smtClean="0"/>
              <a:t>brasileiras, </a:t>
            </a:r>
            <a:r>
              <a:rPr lang="pt-BR" sz="1600" dirty="0"/>
              <a:t>para fins de julgamento da licitação, as propostas apresentadas por licitantes estrangeiros serão acrescidas dos gravames consequentes dos mesmos tributos que oneram exclusivamente os licitantes brasileiros quanto à operação final de venda (Lei 8666/93, art. 42, §4º</a:t>
            </a:r>
            <a:r>
              <a:rPr lang="pt-BR" sz="1600" dirty="0" smtClean="0"/>
              <a:t>).</a:t>
            </a:r>
          </a:p>
          <a:p>
            <a:pPr lvl="0" algn="just">
              <a:buFont typeface="Calibri" pitchFamily="34" charset="0"/>
              <a:buChar char="●"/>
            </a:pPr>
            <a:endParaRPr lang="pt-BR" sz="1600" dirty="0" smtClean="0"/>
          </a:p>
          <a:p>
            <a:pPr lvl="0" algn="just">
              <a:buFont typeface="Calibri" pitchFamily="34" charset="0"/>
              <a:buChar char="●"/>
            </a:pPr>
            <a:r>
              <a:rPr lang="pt-BR" sz="1600" dirty="0" smtClean="0"/>
              <a:t> Nas </a:t>
            </a:r>
            <a:r>
              <a:rPr lang="pt-BR" sz="1600" dirty="0" smtClean="0"/>
              <a:t>licitações internacionais sob normas internacionais, </a:t>
            </a:r>
            <a:r>
              <a:rPr lang="pt-BR" sz="1600" dirty="0" smtClean="0"/>
              <a:t>O TCU entende que, a despeito das </a:t>
            </a:r>
            <a:r>
              <a:rPr lang="pt-BR" sz="1600" dirty="0" smtClean="0"/>
              <a:t>normas desses </a:t>
            </a:r>
            <a:r>
              <a:rPr lang="pt-BR" sz="1600" dirty="0" smtClean="0"/>
              <a:t>organismos, que já </a:t>
            </a:r>
            <a:r>
              <a:rPr lang="pt-BR" sz="1600" dirty="0" err="1" smtClean="0"/>
              <a:t>prevêem</a:t>
            </a:r>
            <a:r>
              <a:rPr lang="pt-BR" sz="1600" smtClean="0"/>
              <a:t> </a:t>
            </a:r>
            <a:r>
              <a:rPr lang="pt-BR" sz="1600" dirty="0" smtClean="0"/>
              <a:t>critérios diferenciados para a apresentação das propostas por nacionais e estrangeiros, ainda assim é aplicável </a:t>
            </a:r>
            <a:r>
              <a:rPr lang="pt-BR" sz="1600" dirty="0" smtClean="0"/>
              <a:t>a equalização (Acórdão TCU nº 2238/2013).</a:t>
            </a:r>
            <a:endParaRPr lang="pt-BR" sz="1600" dirty="0"/>
          </a:p>
          <a:p>
            <a:pPr algn="just">
              <a:buFont typeface="Calibri" pitchFamily="34" charset="0"/>
              <a:buChar char="●"/>
            </a:pPr>
            <a:endParaRPr lang="pt-BR" sz="1600" dirty="0"/>
          </a:p>
          <a:p>
            <a:pPr lvl="0" algn="just">
              <a:buFont typeface="Calibri" pitchFamily="34" charset="0"/>
              <a:buChar char="●"/>
            </a:pPr>
            <a:r>
              <a:rPr lang="pt-BR" sz="1600" dirty="0" smtClean="0"/>
              <a:t> O </a:t>
            </a:r>
            <a:r>
              <a:rPr lang="pt-BR" sz="1600" dirty="0"/>
              <a:t>processo de equalização tributária previsto no §4º do art. 42 da lei 8.666/93 deverá ser aplicado </a:t>
            </a:r>
            <a:r>
              <a:rPr lang="pt-BR" sz="1600" dirty="0" smtClean="0"/>
              <a:t>nos </a:t>
            </a:r>
            <a:r>
              <a:rPr lang="pt-BR" sz="1600" dirty="0"/>
              <a:t>casos em que o local de destino se situe em território nacional, não </a:t>
            </a:r>
            <a:r>
              <a:rPr lang="pt-BR" sz="1600" dirty="0" smtClean="0"/>
              <a:t>estando claro se é aplicável no </a:t>
            </a:r>
            <a:r>
              <a:rPr lang="pt-BR" sz="1600" dirty="0"/>
              <a:t>caso em que o local de destino estiver no exterior.</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182030004"/>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5693866"/>
          </a:xfrm>
          <a:prstGeom prst="rect">
            <a:avLst/>
          </a:prstGeom>
        </p:spPr>
        <p:txBody>
          <a:bodyPr wrap="square">
            <a:spAutoFit/>
          </a:bodyPr>
          <a:lstStyle/>
          <a:p>
            <a:pPr marL="0" lvl="1"/>
            <a:r>
              <a:rPr lang="pt-BR" b="1" dirty="0"/>
              <a:t>Equalização Tributária</a:t>
            </a:r>
          </a:p>
          <a:p>
            <a:pPr marL="742950" lvl="1" indent="-285750">
              <a:buFont typeface="Arial" pitchFamily="34" charset="0"/>
              <a:buChar char="•"/>
            </a:pPr>
            <a:endParaRPr lang="pt-BR" dirty="0"/>
          </a:p>
          <a:p>
            <a:pPr lvl="0">
              <a:buFont typeface="Calibri" pitchFamily="34" charset="0"/>
              <a:buChar char="●"/>
            </a:pPr>
            <a:r>
              <a:rPr lang="pt-BR" sz="1600" dirty="0" smtClean="0"/>
              <a:t> Uma possível  solução , proposta da Equipe Técnica da SUBLOG, para o processo </a:t>
            </a:r>
            <a:r>
              <a:rPr lang="pt-BR" sz="1600" dirty="0"/>
              <a:t>de equalização tributária </a:t>
            </a:r>
            <a:r>
              <a:rPr lang="pt-BR" sz="1600" dirty="0" smtClean="0"/>
              <a:t>pode consistir </a:t>
            </a:r>
            <a:r>
              <a:rPr lang="pt-BR" sz="1600" dirty="0"/>
              <a:t>dos seguintes procedimentos:</a:t>
            </a:r>
          </a:p>
          <a:p>
            <a:r>
              <a:rPr lang="pt-BR" sz="1600" dirty="0"/>
              <a:t> </a:t>
            </a:r>
          </a:p>
          <a:p>
            <a:pPr lvl="1"/>
            <a:r>
              <a:rPr lang="pt-BR" sz="1600" dirty="0" smtClean="0"/>
              <a:t>1.Todas </a:t>
            </a:r>
            <a:r>
              <a:rPr lang="pt-BR" sz="1600" dirty="0"/>
              <a:t>as propostas recebidas serão classificadas, separadas e agregadas em um dos dois grupos seguintes: licitantes brasileiros e licitantes estrangeiros;</a:t>
            </a:r>
          </a:p>
          <a:p>
            <a:pPr lvl="1"/>
            <a:r>
              <a:rPr lang="pt-BR" sz="1600" dirty="0"/>
              <a:t> </a:t>
            </a:r>
          </a:p>
          <a:p>
            <a:pPr lvl="1"/>
            <a:r>
              <a:rPr lang="pt-BR" sz="1600" dirty="0" smtClean="0"/>
              <a:t>2.Para </a:t>
            </a:r>
            <a:r>
              <a:rPr lang="pt-BR" sz="1600" dirty="0"/>
              <a:t>as finalidades da alínea “a” acima, são considerados estrangeiros as empresas que não tem autorização para funcionamento no Brasil e como brasileiros as empresas estrangeiras que têm autorização para funcionamento no Brasil</a:t>
            </a:r>
            <a:r>
              <a:rPr lang="pt-BR" sz="1600" dirty="0" smtClean="0"/>
              <a:t>;</a:t>
            </a:r>
          </a:p>
          <a:p>
            <a:pPr lvl="1"/>
            <a:endParaRPr lang="pt-BR" sz="1600" dirty="0" smtClean="0"/>
          </a:p>
          <a:p>
            <a:pPr lvl="1"/>
            <a:r>
              <a:rPr lang="pt-BR" sz="1600" dirty="0" smtClean="0"/>
              <a:t>3. Em cada grupo, as propostas respectivas ordenadas de modo a se estabelecer, segundo o critério de julgamento aplicável ao certame, a melhor proposta dentre aquelas do respectivo grupo;</a:t>
            </a:r>
            <a:endParaRPr lang="pt-BR" sz="1600" dirty="0"/>
          </a:p>
          <a:p>
            <a:pPr marL="285750" lvl="0" indent="-285750" algn="just">
              <a:buFontTx/>
              <a:buChar char="-"/>
            </a:pP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algn="just"/>
            <a:r>
              <a:rPr lang="pt-BR" sz="1600" dirty="0" smtClean="0"/>
              <a:t>								</a:t>
            </a:r>
            <a:endParaRPr lang="pt-BR" sz="1600" dirty="0"/>
          </a:p>
          <a:p>
            <a:pPr lvl="2" algn="just"/>
            <a:endParaRPr lang="pt-BR" sz="1600" dirty="0"/>
          </a:p>
        </p:txBody>
      </p:sp>
      <p:sp>
        <p:nvSpPr>
          <p:cNvPr id="2" name="CaixaDeTexto 1"/>
          <p:cNvSpPr txBox="1"/>
          <p:nvPr/>
        </p:nvSpPr>
        <p:spPr>
          <a:xfrm>
            <a:off x="7127776" y="5085184"/>
            <a:ext cx="2016224" cy="307777"/>
          </a:xfrm>
          <a:prstGeom prst="rect">
            <a:avLst/>
          </a:prstGeom>
          <a:noFill/>
        </p:spPr>
        <p:txBody>
          <a:bodyPr wrap="square" rtlCol="0">
            <a:spAutoFit/>
          </a:bodyPr>
          <a:lstStyle/>
          <a:p>
            <a:r>
              <a:rPr lang="pt-BR" sz="1400" i="1" dirty="0" smtClean="0"/>
              <a:t>Continua...</a:t>
            </a:r>
            <a:endParaRPr lang="pt-BR" sz="1400" i="1" dirty="0"/>
          </a:p>
        </p:txBody>
      </p:sp>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396977118"/>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764704"/>
            <a:ext cx="8718792" cy="6432530"/>
          </a:xfrm>
          <a:prstGeom prst="rect">
            <a:avLst/>
          </a:prstGeom>
        </p:spPr>
        <p:txBody>
          <a:bodyPr wrap="square">
            <a:spAutoFit/>
          </a:bodyPr>
          <a:lstStyle/>
          <a:p>
            <a:pPr marL="0" lvl="1"/>
            <a:r>
              <a:rPr lang="pt-BR" b="1" dirty="0"/>
              <a:t>Equalização Tributária</a:t>
            </a:r>
          </a:p>
          <a:p>
            <a:pPr marL="742950" lvl="1" indent="-285750">
              <a:buFont typeface="Arial" pitchFamily="34" charset="0"/>
              <a:buChar char="•"/>
            </a:pPr>
            <a:endParaRPr lang="pt-BR" dirty="0"/>
          </a:p>
          <a:p>
            <a:pPr lvl="1" algn="just"/>
            <a:r>
              <a:rPr lang="pt-BR" sz="1500" dirty="0"/>
              <a:t>  </a:t>
            </a:r>
          </a:p>
          <a:p>
            <a:pPr lvl="1" algn="just"/>
            <a:r>
              <a:rPr lang="pt-BR" sz="1500" dirty="0" smtClean="0"/>
              <a:t>4. Da </a:t>
            </a:r>
            <a:r>
              <a:rPr lang="pt-BR" sz="1500" dirty="0"/>
              <a:t>melhor proposta dentre aquelas do grupo de licitantes brasileiros, serão extraídos os valores informados na respectiva planilha de preços relativamente ao ICMS E IPI, cujo somatório constituirá o valor do gravame decorrente de impostos que oneram exclusivamente o licitante brasileiro quanto à operação final de venda; </a:t>
            </a:r>
          </a:p>
          <a:p>
            <a:pPr lvl="1" algn="just"/>
            <a:r>
              <a:rPr lang="pt-BR" sz="1500" dirty="0"/>
              <a:t> </a:t>
            </a:r>
          </a:p>
          <a:p>
            <a:pPr lvl="1" algn="just"/>
            <a:r>
              <a:rPr lang="pt-BR" sz="1500" dirty="0" smtClean="0"/>
              <a:t>5. O </a:t>
            </a:r>
            <a:r>
              <a:rPr lang="pt-BR" sz="1500" dirty="0"/>
              <a:t>preço da melhor proposta dentre </a:t>
            </a:r>
            <a:r>
              <a:rPr lang="pt-BR" sz="1500" dirty="0" smtClean="0"/>
              <a:t>os </a:t>
            </a:r>
            <a:r>
              <a:rPr lang="pt-BR" sz="1500" dirty="0"/>
              <a:t>licitantes estrangeiros será convertido para a moeda nacional pela taxa média de venda da respectiva moeda vigente no dia útil anterior ao da data do julgamento, conforme informado pelo sistema de informações do Banco Central do Brasil;</a:t>
            </a:r>
          </a:p>
          <a:p>
            <a:pPr lvl="1" algn="just"/>
            <a:r>
              <a:rPr lang="pt-BR" sz="1500" dirty="0"/>
              <a:t> </a:t>
            </a:r>
          </a:p>
          <a:p>
            <a:pPr lvl="1" algn="just"/>
            <a:r>
              <a:rPr lang="pt-BR" sz="1500" dirty="0" smtClean="0"/>
              <a:t>6. Ao </a:t>
            </a:r>
            <a:r>
              <a:rPr lang="pt-BR" sz="1500" dirty="0"/>
              <a:t>preço equivalente em reais da melhor proposta dentre os licitantes estrangeiros será acrescido o gravame apurado conforme </a:t>
            </a:r>
            <a:r>
              <a:rPr lang="pt-BR" sz="1500" dirty="0" smtClean="0"/>
              <a:t> o item 5 </a:t>
            </a:r>
            <a:r>
              <a:rPr lang="pt-BR" sz="1500" dirty="0"/>
              <a:t>acima para a obtenção do preço final ajustado do melhor licitante estrangeiro; e</a:t>
            </a:r>
          </a:p>
          <a:p>
            <a:pPr lvl="1" algn="just"/>
            <a:r>
              <a:rPr lang="pt-BR" sz="1500" dirty="0"/>
              <a:t> </a:t>
            </a:r>
          </a:p>
          <a:p>
            <a:pPr lvl="1" algn="just"/>
            <a:r>
              <a:rPr lang="pt-BR" sz="1500" dirty="0" smtClean="0"/>
              <a:t>7. O </a:t>
            </a:r>
            <a:r>
              <a:rPr lang="pt-BR" sz="1500" dirty="0"/>
              <a:t>preço da proposta do melhor licitante brasileiro será comparado com o preço final ajustado do melhor licitante estrangeiro para fins de julgamento.</a:t>
            </a:r>
          </a:p>
          <a:p>
            <a:pPr marL="285750" lvl="0" indent="-285750" algn="just">
              <a:buFontTx/>
              <a:buChar char="-"/>
            </a:pPr>
            <a:endParaRPr lang="pt-BR" sz="1600"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865467970"/>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447645"/>
          </a:xfrm>
          <a:prstGeom prst="rect">
            <a:avLst/>
          </a:prstGeom>
        </p:spPr>
        <p:txBody>
          <a:bodyPr wrap="square">
            <a:spAutoFit/>
          </a:bodyPr>
          <a:lstStyle/>
          <a:p>
            <a:pPr lvl="1"/>
            <a:endParaRPr lang="pt-BR" dirty="0" smtClean="0"/>
          </a:p>
          <a:p>
            <a:pPr marL="742950" lvl="1" indent="-285750">
              <a:buFont typeface="Arial" pitchFamily="34" charset="0"/>
              <a:buChar char="•"/>
            </a:pPr>
            <a:endParaRPr lang="pt-BR" sz="1600" dirty="0" smtClean="0"/>
          </a:p>
          <a:p>
            <a:pPr lvl="0" algn="just">
              <a:buFont typeface="Calibri" pitchFamily="34" charset="0"/>
              <a:buChar char="●"/>
            </a:pPr>
            <a:r>
              <a:rPr lang="pt-BR" sz="1600" dirty="0" smtClean="0"/>
              <a:t> </a:t>
            </a:r>
            <a:r>
              <a:rPr lang="pt-BR" sz="1600" dirty="0" smtClean="0"/>
              <a:t>Se </a:t>
            </a:r>
            <a:r>
              <a:rPr lang="pt-BR" sz="1600" dirty="0"/>
              <a:t>exigidas garantias do contratado, ele poderá optar entre as modalidades: caução em dinheiro, títulos públicos custodiados em sistema autorizado pelo Banco Central do Brasil, seguro-garantia e fiança bancária (Lei 8.666/93, art. 56</a:t>
            </a:r>
            <a:r>
              <a:rPr lang="pt-BR" sz="1600" dirty="0" smtClean="0"/>
              <a:t>).</a:t>
            </a:r>
            <a:endParaRPr lang="pt-BR" sz="1600" dirty="0"/>
          </a:p>
          <a:p>
            <a:pPr marL="285750" lvl="0" indent="-285750" algn="just">
              <a:buFont typeface="Calibri" pitchFamily="34" charset="0"/>
              <a:buChar char="●"/>
            </a:pPr>
            <a:endParaRPr lang="pt-BR" sz="1600" dirty="0"/>
          </a:p>
          <a:p>
            <a:pPr algn="just">
              <a:buFont typeface="Calibri" pitchFamily="34" charset="0"/>
              <a:buChar char="●"/>
            </a:pPr>
            <a:r>
              <a:rPr lang="pt-BR" sz="1600" dirty="0" smtClean="0"/>
              <a:t> Embora </a:t>
            </a:r>
            <a:r>
              <a:rPr lang="pt-BR" sz="1600" dirty="0"/>
              <a:t>sejam modalidades adequadas para o contratante brasileiro, podem ser inconvenientes para o contratado estrangeiro em função de dificuldades para a sua obtenção, já que este não dispõe de contas e arranjos creditícios no </a:t>
            </a:r>
            <a:r>
              <a:rPr lang="pt-BR" sz="1600" dirty="0" smtClean="0"/>
              <a:t>Brasil.</a:t>
            </a:r>
          </a:p>
          <a:p>
            <a:pPr algn="just">
              <a:buFont typeface="Calibri" pitchFamily="34" charset="0"/>
              <a:buChar char="●"/>
            </a:pPr>
            <a:endParaRPr lang="pt-BR" sz="1600" dirty="0" smtClean="0"/>
          </a:p>
          <a:p>
            <a:pPr algn="just"/>
            <a:endParaRPr lang="pt-BR" sz="1600" dirty="0"/>
          </a:p>
          <a:p>
            <a:pPr marL="285750" indent="-285750" algn="just">
              <a:buFontTx/>
              <a:buChar char="-"/>
            </a:pPr>
            <a:endParaRPr lang="pt-BR" sz="1600" dirty="0"/>
          </a:p>
          <a:p>
            <a:pPr lvl="0"/>
            <a:endParaRPr lang="pt-BR" sz="1600" dirty="0"/>
          </a:p>
          <a:p>
            <a:pPr marL="742950" lvl="1" indent="-285750">
              <a:buFont typeface="Arial" pitchFamily="34" charset="0"/>
              <a:buChar char="•"/>
            </a:pPr>
            <a:endParaRPr lang="pt-BR"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2" name="CaixaDeTexto 1"/>
          <p:cNvSpPr txBox="1"/>
          <p:nvPr/>
        </p:nvSpPr>
        <p:spPr>
          <a:xfrm>
            <a:off x="35496" y="846560"/>
            <a:ext cx="2400201" cy="646331"/>
          </a:xfrm>
          <a:prstGeom prst="rect">
            <a:avLst/>
          </a:prstGeom>
          <a:noFill/>
        </p:spPr>
        <p:txBody>
          <a:bodyPr wrap="square" rtlCol="0">
            <a:spAutoFit/>
          </a:bodyPr>
          <a:lstStyle/>
          <a:p>
            <a:pPr marL="0" lvl="1"/>
            <a:r>
              <a:rPr lang="pt-BR" b="1" dirty="0" smtClean="0"/>
              <a:t>Garantias</a:t>
            </a:r>
            <a:endParaRPr lang="pt-BR" b="1" dirty="0"/>
          </a:p>
          <a:p>
            <a:endParaRPr lang="pt-BR" dirty="0"/>
          </a:p>
        </p:txBody>
      </p:sp>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89302609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424936" cy="2831544"/>
          </a:xfrm>
          <a:prstGeom prst="rect">
            <a:avLst/>
          </a:prstGeom>
        </p:spPr>
        <p:txBody>
          <a:bodyPr wrap="square">
            <a:spAutoFit/>
          </a:bodyPr>
          <a:lstStyle/>
          <a:p>
            <a:pPr marL="285750" indent="-285750" algn="just"/>
            <a:r>
              <a:rPr lang="pt-BR" b="1" dirty="0" smtClean="0"/>
              <a:t>O que diz a Lei 8.666/93</a:t>
            </a:r>
          </a:p>
          <a:p>
            <a:pPr marL="285750" indent="-285750" algn="just">
              <a:buFontTx/>
              <a:buChar char="-"/>
            </a:pPr>
            <a:endParaRPr lang="pt-BR" sz="1600" dirty="0" smtClean="0"/>
          </a:p>
          <a:p>
            <a:pPr marL="285750" indent="-285750" algn="just">
              <a:buFont typeface="Calibri" pitchFamily="34" charset="0"/>
              <a:buChar char="●"/>
            </a:pPr>
            <a:r>
              <a:rPr lang="pt-BR" sz="1600" dirty="0" smtClean="0"/>
              <a:t>Art</a:t>
            </a:r>
            <a:r>
              <a:rPr lang="pt-BR" sz="1600" dirty="0"/>
              <a:t>. 23.  As modalidades de licitação a que se referem os incisos I a III do artigo anterior serão determinadas em função dos seguintes limites, tendo em vista o valor estimado da contratação:</a:t>
            </a:r>
          </a:p>
          <a:p>
            <a:pPr lvl="2" algn="just"/>
            <a:endParaRPr lang="pt-BR" sz="1600" dirty="0" smtClean="0"/>
          </a:p>
          <a:p>
            <a:pPr lvl="2" algn="just"/>
            <a:r>
              <a:rPr lang="pt-BR" sz="1600" dirty="0" smtClean="0"/>
              <a:t>§</a:t>
            </a:r>
            <a:r>
              <a:rPr lang="pt-BR" sz="1600" dirty="0"/>
              <a:t> 3</a:t>
            </a:r>
            <a:r>
              <a:rPr lang="pt-BR" sz="1600" u="sng" baseline="30000" dirty="0"/>
              <a:t>o</a:t>
            </a:r>
            <a:r>
              <a:rPr lang="pt-BR" sz="1600" dirty="0"/>
              <a:t>  A </a:t>
            </a:r>
            <a:r>
              <a:rPr lang="pt-BR" sz="1600" b="1" dirty="0"/>
              <a:t>concorrência é a modalidade de licitação cabível</a:t>
            </a:r>
            <a:r>
              <a:rPr lang="pt-BR" sz="1600" dirty="0"/>
              <a:t>, qualquer que seja o valor de seu objeto, tanto na compra ou alienação de bens imóveis, ressalvado o disposto no art. 19, como nas concessões de direito real de uso e </a:t>
            </a:r>
            <a:r>
              <a:rPr lang="pt-BR" sz="1600" b="1" dirty="0"/>
              <a:t>nas licitações internacionais</a:t>
            </a:r>
            <a:r>
              <a:rPr lang="pt-BR" sz="1600" dirty="0"/>
              <a:t>, admitindo-se neste último caso, observados os limites deste artigo, a tomada de preços, quando o órgão ou entidade dispuser de cadastro internacional de fornecedores ou o convite, quando não houver fornecedor do bem ou serviço no País</a:t>
            </a:r>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310269178"/>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5575" y="836712"/>
            <a:ext cx="8718792" cy="6678751"/>
          </a:xfrm>
          <a:prstGeom prst="rect">
            <a:avLst/>
          </a:prstGeom>
        </p:spPr>
        <p:txBody>
          <a:bodyPr wrap="square">
            <a:spAutoFit/>
          </a:bodyPr>
          <a:lstStyle/>
          <a:p>
            <a:pPr lvl="1"/>
            <a:endParaRPr lang="pt-BR" dirty="0" smtClean="0"/>
          </a:p>
          <a:p>
            <a:pPr marL="285750" indent="-285750" algn="just">
              <a:buFontTx/>
              <a:buChar char="-"/>
            </a:pPr>
            <a:endParaRPr lang="pt-BR" sz="1400" dirty="0" smtClean="0"/>
          </a:p>
          <a:p>
            <a:pPr lvl="0" algn="just">
              <a:buFont typeface="Calibri" pitchFamily="34" charset="0"/>
              <a:buChar char="●"/>
            </a:pPr>
            <a:r>
              <a:rPr lang="pt-BR" sz="1600" dirty="0" smtClean="0"/>
              <a:t> Assim, deve ser avaliada a conveniência e a legalidade do recebimento de garantias equivalentes no exterior, adicional e alternativamente às modalidades já previstas na lei, considerando:</a:t>
            </a:r>
          </a:p>
          <a:p>
            <a:r>
              <a:rPr lang="pt-BR" sz="1600" dirty="0" smtClean="0"/>
              <a:t> </a:t>
            </a:r>
          </a:p>
          <a:p>
            <a:pPr lvl="1" algn="just">
              <a:buFont typeface="Wingdings" pitchFamily="2" charset="2"/>
              <a:buChar char="§"/>
            </a:pPr>
            <a:r>
              <a:rPr lang="pt-BR" sz="1600" dirty="0" smtClean="0"/>
              <a:t> Relativamente à caução em dinheiro, depósitos em moeda estrangeira a serem mantidos em conta bancária no exterior;</a:t>
            </a:r>
          </a:p>
          <a:p>
            <a:pPr lvl="1">
              <a:buFont typeface="Wingdings" pitchFamily="2" charset="2"/>
              <a:buChar char="§"/>
            </a:pPr>
            <a:endParaRPr lang="pt-BR" sz="1600" dirty="0" smtClean="0"/>
          </a:p>
          <a:p>
            <a:pPr lvl="1">
              <a:buFont typeface="Wingdings" pitchFamily="2" charset="2"/>
              <a:buChar char="§"/>
            </a:pPr>
            <a:r>
              <a:rPr lang="pt-BR" sz="1600" dirty="0" smtClean="0"/>
              <a:t> Relativamente aos títulos públicos, títulos emitidos por governos estrangeiros considerados de baixo risco a serem mantidos em contas de custódia de títulos no exterior, mediante autorização do Banco Central; e</a:t>
            </a:r>
          </a:p>
          <a:p>
            <a:pPr lvl="1">
              <a:buFont typeface="Wingdings" pitchFamily="2" charset="2"/>
              <a:buChar char="§"/>
            </a:pPr>
            <a:endParaRPr lang="pt-BR" sz="1600" dirty="0" smtClean="0"/>
          </a:p>
          <a:p>
            <a:pPr lvl="1" algn="just">
              <a:buFont typeface="Wingdings" pitchFamily="2" charset="2"/>
              <a:buChar char="§"/>
            </a:pPr>
            <a:r>
              <a:rPr lang="pt-BR" sz="1600" dirty="0" smtClean="0"/>
              <a:t> Relativamente ao seguro-garantia e à fiança bancária, instrumentos de crédito emitidos sob as normas do UPC 600 (</a:t>
            </a:r>
            <a:r>
              <a:rPr lang="pt-BR" sz="1600" i="1" dirty="0" err="1" smtClean="0"/>
              <a:t>Uniform</a:t>
            </a:r>
            <a:r>
              <a:rPr lang="pt-BR" sz="1600" i="1" dirty="0" smtClean="0"/>
              <a:t> </a:t>
            </a:r>
            <a:r>
              <a:rPr lang="pt-BR" sz="1600" i="1" dirty="0" err="1" smtClean="0"/>
              <a:t>Customs</a:t>
            </a:r>
            <a:r>
              <a:rPr lang="pt-BR" sz="1600" i="1" dirty="0" smtClean="0"/>
              <a:t> </a:t>
            </a:r>
            <a:r>
              <a:rPr lang="pt-BR" sz="1600" i="1" dirty="0" err="1" smtClean="0"/>
              <a:t>and</a:t>
            </a:r>
            <a:r>
              <a:rPr lang="pt-BR" sz="1600" i="1" dirty="0" smtClean="0"/>
              <a:t> </a:t>
            </a:r>
            <a:r>
              <a:rPr lang="pt-BR" sz="1600" i="1" dirty="0" err="1" smtClean="0"/>
              <a:t>Practice</a:t>
            </a:r>
            <a:r>
              <a:rPr lang="pt-BR" sz="1600" i="1" dirty="0" smtClean="0"/>
              <a:t> for </a:t>
            </a:r>
            <a:r>
              <a:rPr lang="pt-BR" sz="1600" i="1" dirty="0" err="1" smtClean="0"/>
              <a:t>Documentary</a:t>
            </a:r>
            <a:r>
              <a:rPr lang="pt-BR" sz="1600" i="1" dirty="0" smtClean="0"/>
              <a:t> </a:t>
            </a:r>
            <a:r>
              <a:rPr lang="pt-BR" sz="1600" i="1" dirty="0" err="1" smtClean="0"/>
              <a:t>Credits</a:t>
            </a:r>
            <a:r>
              <a:rPr lang="pt-BR" sz="1600" dirty="0" smtClean="0"/>
              <a:t>) da Câmara Internacional do Comércio (ICC), tais como </a:t>
            </a:r>
            <a:r>
              <a:rPr lang="pt-BR" sz="1600" i="1" dirty="0" smtClean="0"/>
              <a:t>Performance </a:t>
            </a:r>
            <a:r>
              <a:rPr lang="pt-BR" sz="1600" i="1" dirty="0" err="1" smtClean="0"/>
              <a:t>Bonds</a:t>
            </a:r>
            <a:r>
              <a:rPr lang="pt-BR" sz="1600" i="1" dirty="0" smtClean="0"/>
              <a:t> </a:t>
            </a:r>
            <a:r>
              <a:rPr lang="pt-BR" sz="1600" dirty="0" smtClean="0"/>
              <a:t>e </a:t>
            </a:r>
            <a:r>
              <a:rPr lang="pt-BR" sz="1600" i="1" dirty="0" err="1" smtClean="0"/>
              <a:t>Standby</a:t>
            </a:r>
            <a:r>
              <a:rPr lang="pt-BR" sz="1600" i="1" dirty="0" smtClean="0"/>
              <a:t> </a:t>
            </a:r>
            <a:r>
              <a:rPr lang="pt-BR" sz="1600" i="1" dirty="0" err="1" smtClean="0"/>
              <a:t>Letters</a:t>
            </a:r>
            <a:r>
              <a:rPr lang="pt-BR" sz="1600" i="1" dirty="0" smtClean="0"/>
              <a:t> </a:t>
            </a:r>
            <a:r>
              <a:rPr lang="pt-BR" sz="1600" i="1" dirty="0" err="1" smtClean="0"/>
              <a:t>of</a:t>
            </a:r>
            <a:r>
              <a:rPr lang="pt-BR" sz="1600" i="1" dirty="0" smtClean="0"/>
              <a:t> </a:t>
            </a:r>
            <a:r>
              <a:rPr lang="pt-BR" sz="1600" i="1" dirty="0" err="1" smtClean="0"/>
              <a:t>Credit</a:t>
            </a:r>
            <a:r>
              <a:rPr lang="pt-BR" sz="1600" i="1" dirty="0" smtClean="0"/>
              <a:t>, </a:t>
            </a:r>
            <a:r>
              <a:rPr lang="pt-BR" sz="1600" dirty="0" smtClean="0"/>
              <a:t>dentre outros, sendo importante assegurar que haja uma instituição financeira correspondente no Brasil para garantir a execução .  </a:t>
            </a:r>
          </a:p>
          <a:p>
            <a:pPr marL="742950" lvl="1" indent="-285750">
              <a:buFont typeface="Arial" pitchFamily="34" charset="0"/>
              <a:buChar char="•"/>
            </a:pPr>
            <a:endParaRPr lang="pt-BR" dirty="0"/>
          </a:p>
          <a:p>
            <a:pPr marL="742950" lvl="1" indent="-285750">
              <a:buFont typeface="Arial" pitchFamily="34" charset="0"/>
              <a:buChar char="•"/>
            </a:pPr>
            <a:endParaRPr lang="pt-BR"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2" name="CaixaDeTexto 1"/>
          <p:cNvSpPr txBox="1"/>
          <p:nvPr/>
        </p:nvSpPr>
        <p:spPr>
          <a:xfrm>
            <a:off x="107504" y="846560"/>
            <a:ext cx="2400201" cy="646331"/>
          </a:xfrm>
          <a:prstGeom prst="rect">
            <a:avLst/>
          </a:prstGeom>
          <a:noFill/>
        </p:spPr>
        <p:txBody>
          <a:bodyPr wrap="square" rtlCol="0">
            <a:spAutoFit/>
          </a:bodyPr>
          <a:lstStyle/>
          <a:p>
            <a:pPr marL="0" lvl="1"/>
            <a:r>
              <a:rPr lang="pt-BR" b="1" dirty="0" smtClean="0"/>
              <a:t>Garantias</a:t>
            </a:r>
            <a:endParaRPr lang="pt-BR" b="1" dirty="0"/>
          </a:p>
          <a:p>
            <a:endParaRPr lang="pt-BR" dirty="0"/>
          </a:p>
        </p:txBody>
      </p:sp>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912983395"/>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29672" y="908720"/>
            <a:ext cx="8718792" cy="6909584"/>
          </a:xfrm>
          <a:prstGeom prst="rect">
            <a:avLst/>
          </a:prstGeom>
        </p:spPr>
        <p:txBody>
          <a:bodyPr wrap="square">
            <a:spAutoFit/>
          </a:bodyPr>
          <a:lstStyle/>
          <a:p>
            <a:pPr marL="0" lvl="1"/>
            <a:r>
              <a:rPr lang="pt-BR" b="1" dirty="0"/>
              <a:t>Autorizações e Licenças Necessárias para a Execução do Objeto</a:t>
            </a:r>
          </a:p>
          <a:p>
            <a:pPr lvl="0" algn="just"/>
            <a:endParaRPr lang="pt-BR" sz="1500" dirty="0" smtClean="0"/>
          </a:p>
          <a:p>
            <a:pPr lvl="0" algn="just">
              <a:buFont typeface="Calibri" pitchFamily="34" charset="0"/>
              <a:buChar char="●"/>
            </a:pPr>
            <a:r>
              <a:rPr lang="pt-BR" sz="1600" dirty="0" smtClean="0"/>
              <a:t> Caso </a:t>
            </a:r>
            <a:r>
              <a:rPr lang="pt-BR" sz="1600" dirty="0"/>
              <a:t>a execução do objeto implique na realização de atividades no País, como a prestação de serviços local, a empresa estrangeira deverá apresentar, por ocasião da contratação, decreto de autorização para funcionamento no país, expedido nos termos do art. 1.134 do Código Civil e regulamentado pelo Decreto nº 2.627/40. </a:t>
            </a:r>
          </a:p>
          <a:p>
            <a:pPr algn="just">
              <a:buFont typeface="Calibri" pitchFamily="34" charset="0"/>
              <a:buChar char="●"/>
            </a:pPr>
            <a:endParaRPr lang="pt-BR" sz="1600" dirty="0"/>
          </a:p>
          <a:p>
            <a:pPr lvl="0" algn="just">
              <a:buFont typeface="Calibri" pitchFamily="34" charset="0"/>
              <a:buChar char="●"/>
            </a:pPr>
            <a:r>
              <a:rPr lang="pt-BR" sz="1600" dirty="0" smtClean="0"/>
              <a:t> Caso </a:t>
            </a:r>
            <a:r>
              <a:rPr lang="pt-BR" sz="1600" dirty="0"/>
              <a:t>a execução do objeto implique na realização de atividades profissionais regulamentadas por associações profissionais, tais como CREA, CRC e outros, a empresa estrangeira deverá apresentar, no ato da contratação, registro de autorização para o exercício de atividades profissionais expedidos pelas respectivas associações para os profissionais que serão alocados para tais atividades.</a:t>
            </a:r>
          </a:p>
          <a:p>
            <a:pPr algn="just">
              <a:buFont typeface="Calibri" pitchFamily="34" charset="0"/>
              <a:buChar char="●"/>
            </a:pPr>
            <a:endParaRPr lang="pt-BR" sz="1600" dirty="0"/>
          </a:p>
          <a:p>
            <a:pPr lvl="0" algn="just">
              <a:buFont typeface="Calibri" pitchFamily="34" charset="0"/>
              <a:buChar char="●"/>
            </a:pPr>
            <a:r>
              <a:rPr lang="pt-BR" sz="1600" dirty="0" smtClean="0"/>
              <a:t> Caso </a:t>
            </a:r>
            <a:r>
              <a:rPr lang="pt-BR" sz="1600" dirty="0"/>
              <a:t>a execução do objeto implique na obtenção de licenças ou autorizações por outros órgãos, tais como licenças ambientais, a empresa estrangeira deverá, apresentar, no ato da contratação, as respectivas licenças a autorizações necessárias.   </a:t>
            </a:r>
          </a:p>
          <a:p>
            <a:pPr algn="just">
              <a:buFont typeface="Calibri" pitchFamily="34" charset="0"/>
              <a:buChar char="●"/>
            </a:pPr>
            <a:endParaRPr lang="pt-BR" sz="1600" dirty="0"/>
          </a:p>
          <a:p>
            <a:pPr lvl="0" algn="just">
              <a:buFont typeface="Calibri" pitchFamily="34" charset="0"/>
              <a:buChar char="●"/>
            </a:pPr>
            <a:r>
              <a:rPr lang="pt-BR" sz="1600" dirty="0" smtClean="0"/>
              <a:t> Todas </a:t>
            </a:r>
            <a:r>
              <a:rPr lang="pt-BR" sz="1600" dirty="0"/>
              <a:t>as autorizações e licenças referidas nesta seção deverão ser mantidas durante todo o prazo da contratação, cabendo às empresas contratadas as renovações, substituições e demais providências relacionadas à sua atuação regular, competindo ao órgão contratante a sua adequada fiscalização.  </a:t>
            </a:r>
          </a:p>
          <a:p>
            <a:pPr marL="742950" lvl="1" indent="-285750">
              <a:buFont typeface="Arial" pitchFamily="34" charset="0"/>
              <a:buChar char="•"/>
            </a:pPr>
            <a:endParaRPr lang="pt-BR"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505821589"/>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4647426"/>
          </a:xfrm>
          <a:prstGeom prst="rect">
            <a:avLst/>
          </a:prstGeom>
        </p:spPr>
        <p:txBody>
          <a:bodyPr wrap="square">
            <a:spAutoFit/>
          </a:bodyPr>
          <a:lstStyle/>
          <a:p>
            <a:pPr marL="0" lvl="1"/>
            <a:r>
              <a:rPr lang="pt-BR" b="1" dirty="0" smtClean="0"/>
              <a:t>Importação de Materiais</a:t>
            </a:r>
            <a:endParaRPr lang="pt-BR" b="1" dirty="0"/>
          </a:p>
          <a:p>
            <a:pPr marL="285750" indent="-285750" algn="just">
              <a:buFontTx/>
              <a:buChar char="-"/>
            </a:pPr>
            <a:endParaRPr lang="pt-BR" i="1" dirty="0"/>
          </a:p>
          <a:p>
            <a:pPr lvl="0" algn="just">
              <a:buFont typeface="Calibri" pitchFamily="34" charset="0"/>
              <a:buChar char="●"/>
            </a:pPr>
            <a:r>
              <a:rPr lang="pt-BR" sz="1600" dirty="0" smtClean="0"/>
              <a:t> A </a:t>
            </a:r>
            <a:r>
              <a:rPr lang="pt-BR" sz="1600" dirty="0"/>
              <a:t>vedação de instituir impostos de que trata a alínea "a" do inciso VI do art. 150 da Constituição Federal (CF) aplica-se às importações realizadas pela União, Estados, Distrito Federal e Municípios, não sendo exigível o imposto de importação e o imposto sobre produtos industrializados nessas operações (Ato Declaratório Interpretativo SRF 20/2002, § Único).</a:t>
            </a:r>
          </a:p>
          <a:p>
            <a:pPr algn="just">
              <a:buFont typeface="Calibri" pitchFamily="34" charset="0"/>
              <a:buChar char="●"/>
            </a:pPr>
            <a:endParaRPr lang="pt-BR" sz="1600" dirty="0"/>
          </a:p>
          <a:p>
            <a:pPr lvl="0" algn="just">
              <a:buFont typeface="Calibri" pitchFamily="34" charset="0"/>
              <a:buChar char="●"/>
            </a:pPr>
            <a:r>
              <a:rPr lang="pt-BR" sz="1600" dirty="0" smtClean="0"/>
              <a:t> As </a:t>
            </a:r>
            <a:r>
              <a:rPr lang="pt-BR" sz="1600" dirty="0"/>
              <a:t>importações realizadas pela União, Estados e Municípios são isentas do Imposto de Importação (Decreto nº 6.759/2009, art. 136, inciso I, alínea a).</a:t>
            </a:r>
          </a:p>
          <a:p>
            <a:pPr algn="just">
              <a:buFont typeface="Calibri" pitchFamily="34" charset="0"/>
              <a:buChar char="●"/>
            </a:pPr>
            <a:endParaRPr lang="pt-BR" sz="1600" dirty="0"/>
          </a:p>
          <a:p>
            <a:pPr lvl="0" algn="just">
              <a:buFont typeface="Calibri" pitchFamily="34" charset="0"/>
              <a:buChar char="●"/>
            </a:pPr>
            <a:r>
              <a:rPr lang="pt-BR" sz="1600" dirty="0" smtClean="0"/>
              <a:t> As </a:t>
            </a:r>
            <a:r>
              <a:rPr lang="pt-BR" sz="1600" dirty="0"/>
              <a:t>importações realizadas pela União, Estados e Municípios são igualmente isentas do IPI - Imposto </a:t>
            </a:r>
            <a:r>
              <a:rPr lang="pt-BR" sz="1600" dirty="0" smtClean="0"/>
              <a:t>sobre </a:t>
            </a:r>
            <a:r>
              <a:rPr lang="pt-BR" sz="1600" dirty="0"/>
              <a:t>Produtos Industrializados (Decreto nº 6.759/2009, art. 245, inciso I) e das contribuições do PIS/PASEP - Importação e COFINS – Importação (Decreto nº 6.759/2009, art. 256, inciso I, a). </a:t>
            </a:r>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653888779"/>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4293483"/>
          </a:xfrm>
          <a:prstGeom prst="rect">
            <a:avLst/>
          </a:prstGeom>
        </p:spPr>
        <p:txBody>
          <a:bodyPr wrap="square">
            <a:spAutoFit/>
          </a:bodyPr>
          <a:lstStyle/>
          <a:p>
            <a:pPr marL="0" lvl="1"/>
            <a:r>
              <a:rPr lang="pt-BR" b="1" dirty="0" smtClean="0"/>
              <a:t>Importação de Materiais</a:t>
            </a:r>
            <a:endParaRPr lang="pt-BR" b="1" dirty="0"/>
          </a:p>
          <a:p>
            <a:pPr marL="285750" indent="-285750" algn="just">
              <a:buFontTx/>
              <a:buChar char="-"/>
            </a:pPr>
            <a:endParaRPr lang="pt-BR" sz="1500" i="1" dirty="0"/>
          </a:p>
          <a:p>
            <a:pPr lvl="0" algn="just">
              <a:buFont typeface="Calibri" pitchFamily="34" charset="0"/>
              <a:buChar char="●"/>
            </a:pPr>
            <a:r>
              <a:rPr lang="pt-BR" sz="1600" dirty="0" smtClean="0"/>
              <a:t> A </a:t>
            </a:r>
            <a:r>
              <a:rPr lang="pt-BR" sz="1600" dirty="0"/>
              <a:t>isenção do imposto de importação para autarquias aplica-se somente a bens de consumo bens de consumo quando direta e estritamente relacionados com a atividade dos beneficiários e desde que necessários a complementar a oferta do similar nacional, não alcançando equipamentos, máquinas, aparelhos ou instrumentos, destinados a obras de construção, ampliação, exploração e conservação de serviços públicos operados direta ou indiretamente pelos titulares do benefício e partes, peças, acessórios, ferramentas e utensílios que, em quantidade normal, acompanhem os bens de que trata o inciso I ou que se destinem a reparo ou a manutenção do equipamento, máquina, aparelho ou instrumento de procedência estrangeira instalado no País (Decreto nº 6.759/2009, art. 140).</a:t>
            </a:r>
          </a:p>
          <a:p>
            <a:pPr algn="just">
              <a:buFont typeface="Calibri" pitchFamily="34" charset="0"/>
              <a:buChar char="●"/>
            </a:pPr>
            <a:endParaRPr lang="pt-BR" sz="1600" dirty="0"/>
          </a:p>
          <a:p>
            <a:pPr lvl="0" algn="just">
              <a:buFont typeface="Calibri" pitchFamily="34" charset="0"/>
              <a:buChar char="●"/>
            </a:pPr>
            <a:r>
              <a:rPr lang="pt-BR" sz="1600" dirty="0" smtClean="0"/>
              <a:t> Não </a:t>
            </a:r>
            <a:r>
              <a:rPr lang="pt-BR" sz="1600" dirty="0"/>
              <a:t>se aplicam as isenções acima referidas quando a importação for realizada por terceiro que atue por conta e ordem do importador, tendo em vista a ausência de previsão normativa que preveja, expressamente, a exclusão do crédito tributário na hipótese em questão (Solução de Consulta RFB nº 418 – </a:t>
            </a:r>
            <a:r>
              <a:rPr lang="pt-BR" sz="1600" dirty="0" err="1"/>
              <a:t>Cosit</a:t>
            </a:r>
            <a:r>
              <a:rPr lang="pt-BR" sz="1600" dirty="0"/>
              <a:t>/2017).</a:t>
            </a:r>
          </a:p>
          <a:p>
            <a:pPr algn="just"/>
            <a:r>
              <a:rPr lang="pt-BR" sz="1600" dirty="0"/>
              <a:t> </a:t>
            </a:r>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4261232208"/>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647700"/>
          </a:xfrm>
          <a:prstGeom prst="rect">
            <a:avLst/>
          </a:prstGeom>
        </p:spPr>
        <p:txBody>
          <a:bodyPr wrap="square">
            <a:spAutoFit/>
          </a:bodyPr>
          <a:lstStyle/>
          <a:p>
            <a:pPr marL="0" lvl="1"/>
            <a:r>
              <a:rPr lang="pt-BR" b="1" dirty="0" smtClean="0"/>
              <a:t>Importação de Materiais</a:t>
            </a:r>
            <a:endParaRPr lang="pt-BR" b="1" dirty="0"/>
          </a:p>
          <a:p>
            <a:pPr marL="285750" indent="-285750" algn="just">
              <a:buFontTx/>
              <a:buChar char="-"/>
            </a:pPr>
            <a:endParaRPr lang="pt-BR" sz="1500" i="1" dirty="0"/>
          </a:p>
          <a:p>
            <a:pPr lvl="0" algn="just">
              <a:buFont typeface="Calibri" pitchFamily="34" charset="0"/>
              <a:buChar char="●"/>
            </a:pPr>
            <a:r>
              <a:rPr lang="pt-BR" sz="1600" dirty="0" smtClean="0"/>
              <a:t> </a:t>
            </a:r>
            <a:r>
              <a:rPr lang="pt-BR" sz="1600" dirty="0"/>
              <a:t>Consideram-se bens estrangeiros, sujeitos à importação, os bens nacionais ou nacionalizados exportados, que retornem ao País, os equipamentos, as máquinas, os veículos, os aparelhos e os instrumentos, bem como as partes, as peças, os acessórios e os componentes, de fabricação nacional, adquiridos no mercado interno pelas empresas nacionais de engenharia e exportados para a execução de obras contratadas no exterior, na hipótese de retornarem ao País (Lei 10.865/2004, art. 1º, §2º).</a:t>
            </a:r>
          </a:p>
          <a:p>
            <a:pPr algn="just">
              <a:buFont typeface="Calibri" pitchFamily="34" charset="0"/>
              <a:buChar char="●"/>
            </a:pPr>
            <a:endParaRPr lang="pt-BR" sz="1600" i="1" dirty="0"/>
          </a:p>
          <a:p>
            <a:pPr lvl="0" algn="just">
              <a:buFont typeface="Calibri" pitchFamily="34" charset="0"/>
              <a:buChar char="●"/>
            </a:pPr>
            <a:r>
              <a:rPr lang="pt-BR" sz="1600" dirty="0" smtClean="0"/>
              <a:t> Para </a:t>
            </a:r>
            <a:r>
              <a:rPr lang="pt-BR" sz="1600" dirty="0"/>
              <a:t>efetuar a importação em nome próprio, o órgão ou entidade deverá se fazer representar por servidor ou funcionário especialmente designado perante a Secretaria da Receita Federal (Decreto nº 6.759, art. 809, inciso II) ou despachante aduaneiro, livremente contratado dentre os despachantes aduaneiros registrados junto à Secretaria da Receita Federal (Decreto nº 6.759/2009, art. 810) e munido de poderes específicos para representar o órgão ou entidade (Decreto nº 6.759, art. 809, §2).</a:t>
            </a:r>
          </a:p>
          <a:p>
            <a:pPr algn="just"/>
            <a:r>
              <a:rPr lang="pt-BR" sz="1600" dirty="0"/>
              <a:t> </a:t>
            </a:r>
          </a:p>
          <a:p>
            <a:pPr lvl="0" algn="just">
              <a:buFont typeface="Calibri" pitchFamily="34" charset="0"/>
              <a:buChar char="●"/>
            </a:pPr>
            <a:r>
              <a:rPr lang="pt-BR" sz="1600" dirty="0" smtClean="0"/>
              <a:t> Para </a:t>
            </a:r>
            <a:r>
              <a:rPr lang="pt-BR" sz="1600" dirty="0"/>
              <a:t>fazer jus às isenções tributárias, os documentos necessários à instrução do despacho de importação, tais como a fatura comercial e os respectivos documentos de embarque, deverão ser necessariamente emitidos em nome do próprio órgão ou entidade. </a:t>
            </a:r>
          </a:p>
          <a:p>
            <a:pPr algn="just"/>
            <a:endParaRPr lang="pt-BR" sz="1600" i="1" dirty="0"/>
          </a:p>
          <a:p>
            <a:pPr marL="285750" indent="-285750" algn="just">
              <a:buFontTx/>
              <a:buChar char="-"/>
            </a:pPr>
            <a:endParaRPr lang="pt-BR" sz="1600"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197032357"/>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785926"/>
          </a:xfrm>
          <a:prstGeom prst="rect">
            <a:avLst/>
          </a:prstGeom>
        </p:spPr>
        <p:txBody>
          <a:bodyPr wrap="square">
            <a:spAutoFit/>
          </a:bodyPr>
          <a:lstStyle/>
          <a:p>
            <a:pPr marL="0" lvl="1"/>
            <a:r>
              <a:rPr lang="pt-BR" b="1" dirty="0" smtClean="0"/>
              <a:t>Importação de Materiais</a:t>
            </a:r>
            <a:endParaRPr lang="pt-BR" b="1" dirty="0"/>
          </a:p>
          <a:p>
            <a:pPr marL="285750" indent="-285750" algn="just">
              <a:buFontTx/>
              <a:buChar char="-"/>
            </a:pPr>
            <a:endParaRPr lang="pt-BR" sz="1500" i="1" dirty="0" smtClean="0"/>
          </a:p>
          <a:p>
            <a:pPr lvl="0" algn="just">
              <a:buFont typeface="Calibri" pitchFamily="34" charset="0"/>
              <a:buChar char="●"/>
            </a:pPr>
            <a:r>
              <a:rPr lang="pt-BR" sz="1600" dirty="0" smtClean="0"/>
              <a:t> </a:t>
            </a:r>
            <a:r>
              <a:rPr lang="pt-BR" sz="1600" dirty="0"/>
              <a:t>Informações detalhadas sobre todo o processo de importação podem ser obtida no Manual de Importações elaborado pela Secretaria da Receita Federal do Brasil, o qual pode ser acessado na </a:t>
            </a:r>
            <a:r>
              <a:rPr lang="pt-BR" sz="1600" dirty="0" smtClean="0"/>
              <a:t>página: </a:t>
            </a:r>
            <a:r>
              <a:rPr lang="pt-BR" sz="1600" u="sng" dirty="0" smtClean="0">
                <a:hlinkClick r:id="rId2"/>
              </a:rPr>
              <a:t>http</a:t>
            </a:r>
            <a:r>
              <a:rPr lang="pt-BR" sz="1600" u="sng" dirty="0">
                <a:hlinkClick r:id="rId2"/>
              </a:rPr>
              <a:t>://receita.economia.gov.br/orientacao/aduaneira/manuais/despacho-de-importacao/topicos-1</a:t>
            </a:r>
            <a:r>
              <a:rPr lang="pt-BR" sz="1600" dirty="0"/>
              <a:t> </a:t>
            </a:r>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smtClean="0"/>
              <a:t>A </a:t>
            </a:r>
            <a:r>
              <a:rPr lang="pt-BR" sz="1600" dirty="0"/>
              <a:t>importação de mercadoria, conforme o caso, pode necessitar da anuência de diversos órgãos a cujo cargo esteja o controle das respectivas importações, o que pode acarretar em dificuldades ou demoras na obtenção do licenciamento, implicando consequentemente em atrasos na liberação da mercadoria e custos de armazenamento indesejáveis, sendo assim altamente recomendável que se proceda a um cuidadoso planejamento prévio da importação, mediante a realização de simulações no SISCOMEX e consulta aos normativos aplicáveis editados pelos órgãos cuja anuência é necessária para a obtenção da licença de importação.</a:t>
            </a:r>
          </a:p>
          <a:p>
            <a:pPr algn="just"/>
            <a:endParaRPr lang="pt-BR" sz="1600" i="1" dirty="0"/>
          </a:p>
          <a:p>
            <a:pPr marL="285750" indent="-285750" algn="just">
              <a:buFontTx/>
              <a:buChar char="-"/>
            </a:pPr>
            <a:endParaRPr lang="pt-BR" sz="1600"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916070991"/>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5740033"/>
          </a:xfrm>
          <a:prstGeom prst="rect">
            <a:avLst/>
          </a:prstGeom>
        </p:spPr>
        <p:txBody>
          <a:bodyPr wrap="square">
            <a:spAutoFit/>
          </a:bodyPr>
          <a:lstStyle/>
          <a:p>
            <a:pPr marL="0" lvl="1"/>
            <a:r>
              <a:rPr lang="pt-BR" b="1" dirty="0" smtClean="0"/>
              <a:t>Importação de Materiais</a:t>
            </a:r>
            <a:endParaRPr lang="pt-BR" b="1" dirty="0"/>
          </a:p>
          <a:p>
            <a:pPr marL="285750" indent="-285750" algn="just">
              <a:buFontTx/>
              <a:buChar char="-"/>
            </a:pPr>
            <a:endParaRPr lang="pt-BR" sz="1500" i="1" dirty="0"/>
          </a:p>
          <a:p>
            <a:pPr lvl="0" algn="just">
              <a:buFont typeface="Calibri" pitchFamily="34" charset="0"/>
              <a:buChar char="●"/>
            </a:pPr>
            <a:r>
              <a:rPr lang="pt-BR" sz="1600" dirty="0" smtClean="0"/>
              <a:t> Órgãos Anuentes:</a:t>
            </a:r>
          </a:p>
          <a:p>
            <a:pPr lvl="0" algn="just">
              <a:buFont typeface="Calibri" pitchFamily="34" charset="0"/>
              <a:buChar char="●"/>
            </a:pPr>
            <a:endParaRPr lang="pt-BR" sz="1600" i="1" dirty="0"/>
          </a:p>
          <a:p>
            <a:pPr marL="800100" lvl="1" indent="-342900">
              <a:buFont typeface="+mj-lt"/>
              <a:buAutoNum type="arabicPeriod"/>
            </a:pPr>
            <a:r>
              <a:rPr lang="pt-BR" sz="1600" u="sng" dirty="0" smtClean="0">
                <a:hlinkClick r:id="rId2"/>
              </a:rPr>
              <a:t>Agência Nacional de Energia Elétrica - ANEEL</a:t>
            </a:r>
            <a:r>
              <a:rPr lang="pt-BR" sz="1600" dirty="0" smtClean="0"/>
              <a:t>;</a:t>
            </a:r>
          </a:p>
          <a:p>
            <a:pPr marL="800100" lvl="1" indent="-342900">
              <a:buFont typeface="+mj-lt"/>
              <a:buAutoNum type="arabicPeriod"/>
            </a:pPr>
            <a:r>
              <a:rPr lang="pt-BR" sz="1600" u="sng" dirty="0" smtClean="0">
                <a:hlinkClick r:id="rId3"/>
              </a:rPr>
              <a:t>Agência Nacional de Vigilância Sanitária - ANVISA</a:t>
            </a:r>
            <a:r>
              <a:rPr lang="pt-BR" sz="1600" dirty="0" smtClean="0"/>
              <a:t>;</a:t>
            </a:r>
          </a:p>
          <a:p>
            <a:pPr marL="800100" lvl="1" indent="-342900">
              <a:buFont typeface="+mj-lt"/>
              <a:buAutoNum type="arabicPeriod"/>
            </a:pPr>
            <a:r>
              <a:rPr lang="pt-BR" sz="1600" u="sng" dirty="0" smtClean="0">
                <a:hlinkClick r:id="rId4"/>
              </a:rPr>
              <a:t>Agência Nacional do Cinema - ANCINE</a:t>
            </a:r>
            <a:r>
              <a:rPr lang="pt-BR" sz="1600" dirty="0" smtClean="0"/>
              <a:t>;</a:t>
            </a:r>
          </a:p>
          <a:p>
            <a:pPr marL="800100" lvl="1" indent="-342900">
              <a:buFont typeface="+mj-lt"/>
              <a:buAutoNum type="arabicPeriod"/>
            </a:pPr>
            <a:r>
              <a:rPr lang="pt-BR" sz="1600" u="sng" dirty="0" smtClean="0">
                <a:hlinkClick r:id="rId5"/>
              </a:rPr>
              <a:t>Comando do Exército - COMEXE</a:t>
            </a:r>
            <a:r>
              <a:rPr lang="pt-BR" sz="1600" dirty="0" smtClean="0"/>
              <a:t>;</a:t>
            </a:r>
          </a:p>
          <a:p>
            <a:pPr marL="800100" lvl="1" indent="-342900">
              <a:buFont typeface="+mj-lt"/>
              <a:buAutoNum type="arabicPeriod"/>
            </a:pPr>
            <a:r>
              <a:rPr lang="pt-BR" sz="1600" u="sng" dirty="0" smtClean="0">
                <a:hlinkClick r:id="rId6"/>
              </a:rPr>
              <a:t>Departamento de Operações de Comércio Exterior - DECEX</a:t>
            </a:r>
            <a:r>
              <a:rPr lang="pt-BR" sz="1600" dirty="0" smtClean="0"/>
              <a:t>;</a:t>
            </a:r>
          </a:p>
          <a:p>
            <a:pPr marL="800100" lvl="1" indent="-342900">
              <a:buFont typeface="+mj-lt"/>
              <a:buAutoNum type="arabicPeriod"/>
            </a:pPr>
            <a:r>
              <a:rPr lang="pt-BR" sz="1600" u="sng" dirty="0" smtClean="0">
                <a:hlinkClick r:id="rId7"/>
              </a:rPr>
              <a:t>Departamento de Polícia Federal - DPF</a:t>
            </a:r>
            <a:r>
              <a:rPr lang="pt-BR" sz="1600" dirty="0" smtClean="0"/>
              <a:t>;</a:t>
            </a:r>
          </a:p>
          <a:p>
            <a:pPr marL="800100" lvl="1" indent="-342900">
              <a:buFont typeface="+mj-lt"/>
              <a:buAutoNum type="arabicPeriod"/>
            </a:pPr>
            <a:r>
              <a:rPr lang="pt-BR" sz="1600" u="sng" dirty="0" smtClean="0">
                <a:hlinkClick r:id="rId8"/>
              </a:rPr>
              <a:t>Departamento Nacional de Produção Mineral - DNPM</a:t>
            </a:r>
            <a:r>
              <a:rPr lang="pt-BR" sz="1600" dirty="0" smtClean="0"/>
              <a:t>;</a:t>
            </a:r>
          </a:p>
          <a:p>
            <a:pPr marL="800100" lvl="1" indent="-342900">
              <a:buFont typeface="+mj-lt"/>
              <a:buAutoNum type="arabicPeriod"/>
            </a:pPr>
            <a:r>
              <a:rPr lang="pt-BR" sz="1600" u="sng" dirty="0" smtClean="0">
                <a:hlinkClick r:id="rId9"/>
              </a:rPr>
              <a:t>Instituto Brasileiro do Meio Ambiente e dos Recursos Naturais Renováveis - IBAMA</a:t>
            </a:r>
            <a:r>
              <a:rPr lang="pt-BR" sz="1600" dirty="0" smtClean="0"/>
              <a:t>;</a:t>
            </a:r>
          </a:p>
          <a:p>
            <a:pPr marL="800100" lvl="1" indent="-342900">
              <a:buFont typeface="+mj-lt"/>
              <a:buAutoNum type="arabicPeriod"/>
            </a:pPr>
            <a:r>
              <a:rPr lang="pt-BR" sz="1600" u="sng" dirty="0" smtClean="0">
                <a:hlinkClick r:id="rId10"/>
              </a:rPr>
              <a:t>Agência Nacional do Petróleo, Gás Natural e Biocombustíveis - ANP</a:t>
            </a:r>
            <a:r>
              <a:rPr lang="pt-BR" sz="1600" dirty="0" smtClean="0"/>
              <a:t>;</a:t>
            </a:r>
          </a:p>
          <a:p>
            <a:pPr marL="800100" lvl="1" indent="-342900">
              <a:buFont typeface="+mj-lt"/>
              <a:buAutoNum type="arabicPeriod"/>
            </a:pPr>
            <a:r>
              <a:rPr lang="pt-BR" sz="1600" u="sng" dirty="0" smtClean="0">
                <a:hlinkClick r:id="rId11"/>
              </a:rPr>
              <a:t>Conselho Nacional de Desenvolvimento Científico e Tecnológico - CNPq</a:t>
            </a:r>
            <a:r>
              <a:rPr lang="pt-BR" sz="1600" dirty="0" smtClean="0"/>
              <a:t>;</a:t>
            </a:r>
          </a:p>
          <a:p>
            <a:pPr marL="800100" lvl="1" indent="-342900">
              <a:buFont typeface="+mj-lt"/>
              <a:buAutoNum type="arabicPeriod"/>
            </a:pPr>
            <a:r>
              <a:rPr lang="pt-BR" sz="1600" u="sng" dirty="0" smtClean="0">
                <a:hlinkClick r:id="rId12"/>
              </a:rPr>
              <a:t>Empresa Brasileira de Correios e Telégrafos - EBC</a:t>
            </a:r>
            <a:r>
              <a:rPr lang="pt-BR" sz="1600" dirty="0" smtClean="0"/>
              <a:t>;</a:t>
            </a:r>
          </a:p>
          <a:p>
            <a:pPr marL="800100" lvl="1" indent="-342900">
              <a:buFont typeface="+mj-lt"/>
              <a:buAutoNum type="arabicPeriod"/>
            </a:pPr>
            <a:r>
              <a:rPr lang="pt-BR" sz="1600" dirty="0" smtClean="0"/>
              <a:t> </a:t>
            </a:r>
            <a:r>
              <a:rPr lang="pt-BR" sz="1600" u="sng" dirty="0" smtClean="0">
                <a:hlinkClick r:id="rId13"/>
              </a:rPr>
              <a:t>Instituto Nacional de Metrologia, Normalização e Qualidade Industrial - INMETRO</a:t>
            </a:r>
            <a:r>
              <a:rPr lang="pt-BR" sz="1600" dirty="0" smtClean="0"/>
              <a:t>;</a:t>
            </a:r>
          </a:p>
          <a:p>
            <a:pPr marL="800100" lvl="1" indent="-342900">
              <a:buFont typeface="+mj-lt"/>
              <a:buAutoNum type="arabicPeriod"/>
            </a:pPr>
            <a:r>
              <a:rPr lang="pt-BR" sz="1600" u="sng" dirty="0" smtClean="0">
                <a:hlinkClick r:id="rId14"/>
              </a:rPr>
              <a:t>Ministério da Agricultura, Pecuária e Abastecimento - MAPA</a:t>
            </a:r>
            <a:r>
              <a:rPr lang="pt-BR" sz="1600" dirty="0" smtClean="0"/>
              <a:t>;</a:t>
            </a:r>
          </a:p>
          <a:p>
            <a:pPr marL="800100" lvl="1" indent="-342900">
              <a:buFont typeface="+mj-lt"/>
              <a:buAutoNum type="arabicPeriod"/>
            </a:pPr>
            <a:r>
              <a:rPr lang="pt-BR" sz="1600" u="sng" dirty="0" smtClean="0">
                <a:hlinkClick r:id="rId15"/>
              </a:rPr>
              <a:t>Ministério da Ciência, Tecnologia, Inovações e Comunicações</a:t>
            </a:r>
            <a:r>
              <a:rPr lang="pt-BR" sz="1600" dirty="0" smtClean="0"/>
              <a:t>;</a:t>
            </a:r>
          </a:p>
          <a:p>
            <a:pPr marL="800100" lvl="1" indent="-342900">
              <a:buFont typeface="+mj-lt"/>
              <a:buAutoNum type="arabicPeriod"/>
            </a:pPr>
            <a:r>
              <a:rPr lang="pt-BR" sz="1600" u="sng" dirty="0" smtClean="0">
                <a:hlinkClick r:id="rId16"/>
              </a:rPr>
              <a:t>Superintendência da Zona Franca de Manaus - SUFRAMA</a:t>
            </a:r>
            <a:r>
              <a:rPr lang="pt-BR" sz="1600" dirty="0" smtClean="0"/>
              <a:t>.</a:t>
            </a:r>
          </a:p>
          <a:p>
            <a:pPr marL="800100" lvl="1" indent="-342900" algn="just">
              <a:buFont typeface="+mj-lt"/>
              <a:buAutoNum type="arabicPeriod"/>
            </a:pPr>
            <a:endParaRPr lang="pt-BR" sz="1600"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916070991"/>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67799" y="1016576"/>
            <a:ext cx="8718792" cy="1661993"/>
          </a:xfrm>
          <a:prstGeom prst="rect">
            <a:avLst/>
          </a:prstGeom>
        </p:spPr>
        <p:txBody>
          <a:bodyPr wrap="square">
            <a:spAutoFit/>
          </a:bodyPr>
          <a:lstStyle/>
          <a:p>
            <a:pPr algn="just"/>
            <a:r>
              <a:rPr lang="pt-BR" b="1" dirty="0" smtClean="0"/>
              <a:t>Fluxograma da Importação</a:t>
            </a:r>
            <a:endParaRPr lang="pt-BR" b="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309563"/>
            <a:ext cx="2266950" cy="623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
        <p:nvSpPr>
          <p:cNvPr id="8" name="Retângulo 7"/>
          <p:cNvSpPr/>
          <p:nvPr/>
        </p:nvSpPr>
        <p:spPr>
          <a:xfrm>
            <a:off x="251520" y="5415607"/>
            <a:ext cx="6102424" cy="461665"/>
          </a:xfrm>
          <a:prstGeom prst="rect">
            <a:avLst/>
          </a:prstGeom>
        </p:spPr>
        <p:txBody>
          <a:bodyPr wrap="square">
            <a:spAutoFit/>
          </a:bodyPr>
          <a:lstStyle/>
          <a:p>
            <a:r>
              <a:rPr lang="pt-BR" sz="1200" i="1" dirty="0" smtClean="0"/>
              <a:t>http://www.investexportbrasil.gov.br/sites/default/files/visio-processo_de_importacao_v6_0.pdf</a:t>
            </a:r>
            <a:endParaRPr lang="pt-BR" sz="1200" i="1" dirty="0"/>
          </a:p>
        </p:txBody>
      </p:sp>
    </p:spTree>
    <p:extLst>
      <p:ext uri="{BB962C8B-B14F-4D97-AF65-F5344CB8AC3E}">
        <p14:creationId xmlns="" xmlns:p14="http://schemas.microsoft.com/office/powerpoint/2010/main" val="3201093889"/>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67799" y="1016576"/>
            <a:ext cx="8718792" cy="1661993"/>
          </a:xfrm>
          <a:prstGeom prst="rect">
            <a:avLst/>
          </a:prstGeom>
        </p:spPr>
        <p:txBody>
          <a:bodyPr wrap="square">
            <a:spAutoFit/>
          </a:bodyPr>
          <a:lstStyle/>
          <a:p>
            <a:pPr algn="just"/>
            <a:r>
              <a:rPr lang="pt-BR" b="1" dirty="0" smtClean="0"/>
              <a:t>Fluxograma da Importação</a:t>
            </a:r>
            <a:endParaRPr lang="pt-BR" b="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256428"/>
            <a:ext cx="4680520" cy="612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883118494"/>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67799" y="1016576"/>
            <a:ext cx="8718792" cy="1661993"/>
          </a:xfrm>
          <a:prstGeom prst="rect">
            <a:avLst/>
          </a:prstGeom>
        </p:spPr>
        <p:txBody>
          <a:bodyPr wrap="square">
            <a:spAutoFit/>
          </a:bodyPr>
          <a:lstStyle/>
          <a:p>
            <a:pPr algn="just"/>
            <a:r>
              <a:rPr lang="pt-BR" b="1" dirty="0" smtClean="0"/>
              <a:t>Fluxograma da Importação</a:t>
            </a:r>
            <a:endParaRPr lang="pt-BR" b="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7442" y="338136"/>
            <a:ext cx="4552950" cy="6181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97371683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424936" cy="5047536"/>
          </a:xfrm>
          <a:prstGeom prst="rect">
            <a:avLst/>
          </a:prstGeom>
        </p:spPr>
        <p:txBody>
          <a:bodyPr wrap="square">
            <a:spAutoFit/>
          </a:bodyPr>
          <a:lstStyle/>
          <a:p>
            <a:pPr algn="just"/>
            <a:r>
              <a:rPr lang="pt-BR" b="1" dirty="0" smtClean="0"/>
              <a:t>O que diz a Lei 8.666/93</a:t>
            </a:r>
          </a:p>
          <a:p>
            <a:pPr algn="just"/>
            <a:endParaRPr lang="pt-BR" sz="1600" dirty="0" smtClean="0"/>
          </a:p>
          <a:p>
            <a:pPr algn="just">
              <a:buFont typeface="Calibri" pitchFamily="34" charset="0"/>
              <a:buChar char="●"/>
            </a:pPr>
            <a:r>
              <a:rPr lang="pt-BR" sz="1600" dirty="0" smtClean="0"/>
              <a:t> Art</a:t>
            </a:r>
            <a:r>
              <a:rPr lang="pt-BR" sz="1600" dirty="0"/>
              <a:t>. 32. Os </a:t>
            </a:r>
            <a:r>
              <a:rPr lang="pt-BR" sz="1600" b="1" dirty="0"/>
              <a:t>documentos necessários à habilitação </a:t>
            </a:r>
            <a:r>
              <a:rPr lang="pt-BR" sz="1600" dirty="0"/>
              <a:t>poderão ser apresentados em original, por qualquer processo de cópia autenticada por cartório competente ou por servidor da administração ou publicação em órgão da imprensa oficial.</a:t>
            </a:r>
          </a:p>
          <a:p>
            <a:pPr lvl="2" algn="just"/>
            <a:endParaRPr lang="pt-BR" sz="1600" dirty="0" smtClean="0"/>
          </a:p>
          <a:p>
            <a:pPr lvl="2" algn="just"/>
            <a:r>
              <a:rPr lang="pt-BR" sz="1600" dirty="0" smtClean="0"/>
              <a:t>§</a:t>
            </a:r>
            <a:r>
              <a:rPr lang="pt-BR" sz="1600" dirty="0"/>
              <a:t> 4</a:t>
            </a:r>
            <a:r>
              <a:rPr lang="pt-BR" sz="1600" u="sng" baseline="30000" dirty="0"/>
              <a:t>o</a:t>
            </a:r>
            <a:r>
              <a:rPr lang="pt-BR" sz="1600" dirty="0"/>
              <a:t>  </a:t>
            </a:r>
            <a:r>
              <a:rPr lang="pt-BR" sz="1600" b="1" dirty="0"/>
              <a:t>As empresas estrangeiras que não funcionem no País</a:t>
            </a:r>
            <a:r>
              <a:rPr lang="pt-BR" sz="1600" dirty="0"/>
              <a:t>, tanto quanto 	possível, atenderão, nas licitações internacionais, às exigências dos parágrafos </a:t>
            </a:r>
            <a:r>
              <a:rPr lang="pt-BR" sz="1600" dirty="0" smtClean="0"/>
              <a:t>anteriores </a:t>
            </a:r>
            <a:r>
              <a:rPr lang="pt-BR" sz="1600" dirty="0"/>
              <a:t>mediante </a:t>
            </a:r>
            <a:r>
              <a:rPr lang="pt-BR" sz="1600" b="1" dirty="0"/>
              <a:t>documentos equivalentes</a:t>
            </a:r>
            <a:r>
              <a:rPr lang="pt-BR" sz="1600" dirty="0"/>
              <a:t>, </a:t>
            </a:r>
            <a:r>
              <a:rPr lang="pt-BR" sz="1600" b="1" dirty="0"/>
              <a:t>autenticados</a:t>
            </a:r>
            <a:r>
              <a:rPr lang="pt-BR" sz="1600" dirty="0"/>
              <a:t> pelos respectivos </a:t>
            </a:r>
            <a:r>
              <a:rPr lang="pt-BR" sz="1600" dirty="0" smtClean="0"/>
              <a:t>consulados </a:t>
            </a:r>
            <a:r>
              <a:rPr lang="pt-BR" sz="1600" dirty="0"/>
              <a:t>e </a:t>
            </a:r>
            <a:r>
              <a:rPr lang="pt-BR" sz="1600" b="1" dirty="0"/>
              <a:t>traduzidos</a:t>
            </a:r>
            <a:r>
              <a:rPr lang="pt-BR" sz="1600" dirty="0"/>
              <a:t> por tradutor juramentado, devendo ter representação 	legal no Brasil com poderes expressos para receber citação e responder 	administrativa ou judicialmente.</a:t>
            </a:r>
          </a:p>
          <a:p>
            <a:pPr lvl="2" algn="just"/>
            <a:endParaRPr lang="pt-BR" sz="1600" dirty="0" smtClean="0"/>
          </a:p>
          <a:p>
            <a:pPr lvl="2" algn="just"/>
            <a:r>
              <a:rPr lang="pt-BR" sz="1600" dirty="0" smtClean="0"/>
              <a:t>§</a:t>
            </a:r>
            <a:r>
              <a:rPr lang="pt-BR" sz="1600" dirty="0"/>
              <a:t> 6</a:t>
            </a:r>
            <a:r>
              <a:rPr lang="pt-BR" sz="1600" u="sng" baseline="30000" dirty="0"/>
              <a:t>o</a:t>
            </a:r>
            <a:r>
              <a:rPr lang="pt-BR" sz="1600" dirty="0"/>
              <a:t>  O disposto no § 4</a:t>
            </a:r>
            <a:r>
              <a:rPr lang="pt-BR" sz="1600" u="sng" baseline="30000" dirty="0"/>
              <a:t>o</a:t>
            </a:r>
            <a:r>
              <a:rPr lang="pt-BR" sz="1600" dirty="0"/>
              <a:t> deste artigo, no § 1</a:t>
            </a:r>
            <a:r>
              <a:rPr lang="pt-BR" sz="1600" u="sng" baseline="30000" dirty="0"/>
              <a:t>o</a:t>
            </a:r>
            <a:r>
              <a:rPr lang="pt-BR" sz="1600" dirty="0"/>
              <a:t> do art. 33 e no § 2</a:t>
            </a:r>
            <a:r>
              <a:rPr lang="pt-BR" sz="1600" u="sng" baseline="30000" dirty="0"/>
              <a:t>o</a:t>
            </a:r>
            <a:r>
              <a:rPr lang="pt-BR" sz="1600" dirty="0"/>
              <a:t> do art. 55, não se aplica às </a:t>
            </a:r>
            <a:r>
              <a:rPr lang="pt-BR" sz="1600" b="1" dirty="0"/>
              <a:t>licitações internacionais </a:t>
            </a:r>
            <a:r>
              <a:rPr lang="pt-BR" sz="1600" dirty="0"/>
              <a:t>para a aquisição de bens e serviços </a:t>
            </a:r>
            <a:r>
              <a:rPr lang="pt-BR" sz="1600" b="1" dirty="0"/>
              <a:t>cujo pagamento seja feito com o produto de financiamento concedido por organismo financeiro internacional </a:t>
            </a:r>
            <a:r>
              <a:rPr lang="pt-BR" sz="1600" dirty="0"/>
              <a:t>de que o Brasil faça parte, ou por agência estrangeira de cooperação, nem nos casos de contratação com empresa estrangeira, para a compra de equipamentos fabricados e entregues no exterior, desde que para este caso tenha havido prévia autorização do Chefe do Poder Executivo, nem nos casos de aquisição de bens e serviços realizada por unidades administrativas com sede no exterior.</a:t>
            </a:r>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710082434"/>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67799" y="1016576"/>
            <a:ext cx="8718792" cy="1661993"/>
          </a:xfrm>
          <a:prstGeom prst="rect">
            <a:avLst/>
          </a:prstGeom>
        </p:spPr>
        <p:txBody>
          <a:bodyPr wrap="square">
            <a:spAutoFit/>
          </a:bodyPr>
          <a:lstStyle/>
          <a:p>
            <a:pPr algn="just"/>
            <a:r>
              <a:rPr lang="pt-BR" b="1" dirty="0" smtClean="0"/>
              <a:t>Fluxograma da Importação</a:t>
            </a:r>
            <a:endParaRPr lang="pt-BR" b="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1447170"/>
            <a:ext cx="4933950" cy="392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682438136"/>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139869"/>
          </a:xfrm>
          <a:prstGeom prst="rect">
            <a:avLst/>
          </a:prstGeom>
        </p:spPr>
        <p:txBody>
          <a:bodyPr wrap="square">
            <a:spAutoFit/>
          </a:bodyPr>
          <a:lstStyle/>
          <a:p>
            <a:pPr marL="0" lvl="1"/>
            <a:r>
              <a:rPr lang="pt-BR" b="1" dirty="0" smtClean="0"/>
              <a:t>Importação de Serviços</a:t>
            </a:r>
            <a:endParaRPr lang="pt-BR" b="1" dirty="0"/>
          </a:p>
          <a:p>
            <a:pPr lvl="0" algn="just"/>
            <a:endParaRPr lang="pt-BR" sz="1600" dirty="0" smtClean="0"/>
          </a:p>
          <a:p>
            <a:pPr lvl="0" algn="just">
              <a:buFont typeface="Calibri" pitchFamily="34" charset="0"/>
              <a:buChar char="●"/>
            </a:pPr>
            <a:r>
              <a:rPr lang="pt-BR" sz="1600" dirty="0" smtClean="0"/>
              <a:t> São </a:t>
            </a:r>
            <a:r>
              <a:rPr lang="pt-BR" sz="1600" dirty="0"/>
              <a:t>considerados importados os serviços provenientes do exterior prestados por pessoa física ou </a:t>
            </a:r>
            <a:r>
              <a:rPr lang="pt-BR" sz="1600" dirty="0" smtClean="0"/>
              <a:t>jurídica, </a:t>
            </a:r>
            <a:r>
              <a:rPr lang="pt-BR" sz="1600" dirty="0"/>
              <a:t>residente ou domiciliada no exterior, os executados no País e os executados no exterior, cujo resultado se verifique no País (Lei 10.865/2004, art. 1º, §1º). </a:t>
            </a:r>
          </a:p>
          <a:p>
            <a:pPr algn="just">
              <a:buFont typeface="Calibri" pitchFamily="34" charset="0"/>
              <a:buChar char="●"/>
            </a:pPr>
            <a:endParaRPr lang="pt-BR" sz="1600" dirty="0"/>
          </a:p>
          <a:p>
            <a:pPr lvl="0" algn="just">
              <a:buFont typeface="Calibri" pitchFamily="34" charset="0"/>
              <a:buChar char="●"/>
            </a:pPr>
            <a:r>
              <a:rPr lang="pt-BR" sz="1600" dirty="0" smtClean="0"/>
              <a:t> Os </a:t>
            </a:r>
            <a:r>
              <a:rPr lang="pt-BR" sz="1600" dirty="0"/>
              <a:t>serviços importados pela União, Estados, Distrito Federal é Municípios são isentos do PIS/PASEP-Importação e COFINS – Importação (Lei 10.865/2004, art. 9º, I, a).</a:t>
            </a:r>
          </a:p>
          <a:p>
            <a:pPr algn="just">
              <a:buFont typeface="Calibri" pitchFamily="34" charset="0"/>
              <a:buChar char="●"/>
            </a:pPr>
            <a:endParaRPr lang="pt-BR" sz="1600" dirty="0"/>
          </a:p>
          <a:p>
            <a:pPr lvl="0" algn="just">
              <a:buFont typeface="Calibri" pitchFamily="34" charset="0"/>
              <a:buChar char="●"/>
            </a:pPr>
            <a:r>
              <a:rPr lang="pt-BR" sz="1600" dirty="0" smtClean="0"/>
              <a:t> Não </a:t>
            </a:r>
            <a:r>
              <a:rPr lang="pt-BR" sz="1600" dirty="0"/>
              <a:t>se aplica o CIDE quando o contratante for órgão ou entidade da administração direta, autárquica e fundacional da União, dos Estados, do Distrito Federal e dos Municípios, e o contratado for instituição de ensino ou pesquisa situada no exterior, para o oferecimento de curso ou atividade de treinamento ou qualificação profissional a servidores civis ou militares do respectivo ente estatal, órgão ou entidade. (Lei 10.68/2000, art. 2º, §6º). </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793064712"/>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29672" y="836712"/>
            <a:ext cx="8718792" cy="4401205"/>
          </a:xfrm>
          <a:prstGeom prst="rect">
            <a:avLst/>
          </a:prstGeom>
        </p:spPr>
        <p:txBody>
          <a:bodyPr wrap="square">
            <a:spAutoFit/>
          </a:bodyPr>
          <a:lstStyle/>
          <a:p>
            <a:pPr marL="0" lvl="1"/>
            <a:r>
              <a:rPr lang="pt-BR" b="1" dirty="0" smtClean="0"/>
              <a:t>Importação de Serviços</a:t>
            </a:r>
            <a:endParaRPr lang="pt-BR" b="1" dirty="0"/>
          </a:p>
          <a:p>
            <a:pPr lvl="0" algn="just"/>
            <a:endParaRPr lang="pt-BR" sz="1600" dirty="0" smtClean="0"/>
          </a:p>
          <a:p>
            <a:pPr lvl="0" algn="just">
              <a:buFont typeface="Calibri" pitchFamily="34" charset="0"/>
              <a:buChar char="●"/>
            </a:pPr>
            <a:r>
              <a:rPr lang="pt-BR" sz="1600" dirty="0" smtClean="0"/>
              <a:t> </a:t>
            </a:r>
            <a:r>
              <a:rPr lang="pt-BR" sz="1600" dirty="0" smtClean="0"/>
              <a:t>A </a:t>
            </a:r>
            <a:r>
              <a:rPr lang="pt-BR" sz="1600" dirty="0"/>
              <a:t>importação de serviços deverá ser necessariamente registrada no SISCOSERV – Sistema Integrado de Comércio Exterior de Serviços, Intangíveis e Outras Operações que Produzam Variação no Patrimônio, sistema desenvolvido e mantido pelo Ministério da Economia, Indústria, Comércio Exterior e Serviços (Lei 12.546/2011, art. 25 a 27).</a:t>
            </a:r>
          </a:p>
          <a:p>
            <a:endParaRPr lang="pt-BR" sz="1600" dirty="0"/>
          </a:p>
          <a:p>
            <a:pPr lvl="0">
              <a:buFont typeface="Calibri" pitchFamily="34" charset="0"/>
              <a:buChar char="●"/>
            </a:pPr>
            <a:r>
              <a:rPr lang="pt-BR" sz="1600" dirty="0" smtClean="0"/>
              <a:t> </a:t>
            </a:r>
            <a:r>
              <a:rPr lang="pt-BR" sz="1600" dirty="0" smtClean="0"/>
              <a:t>Informações </a:t>
            </a:r>
            <a:r>
              <a:rPr lang="pt-BR" sz="1600" dirty="0"/>
              <a:t>detalhadas sobre o registro de importações de serviços podem ser obtidas no Manual do SISCOSERV, disponível endereço </a:t>
            </a:r>
            <a:r>
              <a:rPr lang="pt-BR" sz="1600" dirty="0" smtClean="0"/>
              <a:t>eletrônico: </a:t>
            </a:r>
            <a:r>
              <a:rPr lang="pt-BR" sz="1600" dirty="0" smtClean="0">
                <a:hlinkClick r:id="rId2"/>
              </a:rPr>
              <a:t>http</a:t>
            </a:r>
            <a:r>
              <a:rPr lang="pt-BR" sz="1600" dirty="0">
                <a:hlinkClick r:id="rId2"/>
              </a:rPr>
              <a:t>://</a:t>
            </a:r>
            <a:r>
              <a:rPr lang="pt-BR" sz="1600" dirty="0" smtClean="0">
                <a:hlinkClick r:id="rId2"/>
              </a:rPr>
              <a:t>www.mdic.gov.br/images/REPOSITORIO/scs/decin/Siscoserv/12aEdicaoManualModuloAquisição_final.pdf</a:t>
            </a:r>
            <a:endParaRPr lang="pt-BR" sz="1600" dirty="0" smtClean="0"/>
          </a:p>
          <a:p>
            <a:pPr lvl="0"/>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3017955169"/>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647426"/>
          </a:xfrm>
          <a:prstGeom prst="rect">
            <a:avLst/>
          </a:prstGeom>
        </p:spPr>
        <p:txBody>
          <a:bodyPr wrap="square">
            <a:spAutoFit/>
          </a:bodyPr>
          <a:lstStyle/>
          <a:p>
            <a:pPr marL="0" lvl="1"/>
            <a:r>
              <a:rPr lang="pt-BR" b="1" dirty="0"/>
              <a:t>Liquidação e Pagamento</a:t>
            </a:r>
          </a:p>
          <a:p>
            <a:pPr marL="285750" indent="-285750" algn="just">
              <a:buFontTx/>
              <a:buChar char="-"/>
            </a:pPr>
            <a:endParaRPr lang="pt-BR" i="1" dirty="0"/>
          </a:p>
          <a:p>
            <a:pPr lvl="0" algn="just">
              <a:buFont typeface="Calibri" pitchFamily="34" charset="0"/>
              <a:buChar char="●"/>
            </a:pPr>
            <a:r>
              <a:rPr lang="pt-BR" sz="1600" dirty="0" smtClean="0"/>
              <a:t> No caso usual, o pagamento será realizado após a regular liquidação, tendo por base os comprovantes de entrega do material </a:t>
            </a:r>
            <a:r>
              <a:rPr lang="pt-BR" sz="1600" dirty="0"/>
              <a:t>ou da prestação efetiva do serviço (Lei 4.320/64, art. </a:t>
            </a:r>
            <a:r>
              <a:rPr lang="pt-BR" sz="1600" dirty="0" smtClean="0"/>
              <a:t>62 e 63).</a:t>
            </a:r>
          </a:p>
          <a:p>
            <a:pPr lvl="0" algn="just">
              <a:buFont typeface="Calibri" pitchFamily="34" charset="0"/>
              <a:buChar char="●"/>
            </a:pPr>
            <a:endParaRPr lang="pt-BR" sz="1600" dirty="0" smtClean="0"/>
          </a:p>
          <a:p>
            <a:pPr lvl="0" algn="just">
              <a:buFont typeface="Calibri" pitchFamily="34" charset="0"/>
              <a:buChar char="●"/>
            </a:pPr>
            <a:r>
              <a:rPr lang="pt-BR" sz="1600" dirty="0" smtClean="0"/>
              <a:t> O recebimento do objeto se dá da forma usual, mediante os termos de recebimento provisório e definitivo (Lei 8.666/93, art.73).</a:t>
            </a:r>
          </a:p>
          <a:p>
            <a:pPr lvl="0" algn="just">
              <a:buFont typeface="Calibri" pitchFamily="34" charset="0"/>
              <a:buChar char="●"/>
            </a:pPr>
            <a:endParaRPr lang="pt-BR" sz="1600" dirty="0" smtClean="0"/>
          </a:p>
          <a:p>
            <a:pPr lvl="0" algn="just">
              <a:buFont typeface="Calibri" pitchFamily="34" charset="0"/>
              <a:buChar char="●"/>
            </a:pPr>
            <a:r>
              <a:rPr lang="pt-BR" sz="1600" dirty="0" smtClean="0"/>
              <a:t> No caso de pagamento antecipado, constitui boa prática a solicitação de apresentação, pelo fornecedor, de um </a:t>
            </a:r>
            <a:r>
              <a:rPr lang="pt-BR" sz="1600" i="1" dirty="0" err="1" smtClean="0"/>
              <a:t>Refundement</a:t>
            </a:r>
            <a:r>
              <a:rPr lang="pt-BR" sz="1600" i="1" dirty="0" smtClean="0"/>
              <a:t> Bond</a:t>
            </a:r>
            <a:r>
              <a:rPr lang="pt-BR" sz="1600" dirty="0" smtClean="0"/>
              <a:t>, uma modalidade de garantia documentária que assegura a devolução do valor pago antecipadamente  se não ocorrer a entrega da mercadoria ou a prestação do serviço contratado.</a:t>
            </a:r>
          </a:p>
          <a:p>
            <a:pPr lvl="0" algn="just">
              <a:buFont typeface="Calibri" pitchFamily="34" charset="0"/>
              <a:buChar char="●"/>
            </a:pPr>
            <a:endParaRPr lang="pt-BR" sz="1600" dirty="0" smtClean="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r>
              <a:rPr lang="pt-BR" sz="1600" dirty="0" smtClean="0"/>
              <a:t>.</a:t>
            </a: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682346822"/>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4401205"/>
          </a:xfrm>
          <a:prstGeom prst="rect">
            <a:avLst/>
          </a:prstGeom>
        </p:spPr>
        <p:txBody>
          <a:bodyPr wrap="square">
            <a:spAutoFit/>
          </a:bodyPr>
          <a:lstStyle/>
          <a:p>
            <a:pPr marL="0" lvl="1"/>
            <a:r>
              <a:rPr lang="pt-BR" b="1" dirty="0"/>
              <a:t>Liquidação e Pagamento</a:t>
            </a:r>
          </a:p>
          <a:p>
            <a:pPr marL="285750" indent="-285750" algn="just">
              <a:buFontTx/>
              <a:buChar char="-"/>
            </a:pPr>
            <a:endParaRPr lang="pt-BR" i="1" dirty="0"/>
          </a:p>
          <a:p>
            <a:pPr algn="just">
              <a:buFont typeface="Calibri" pitchFamily="34" charset="0"/>
              <a:buChar char="●"/>
            </a:pPr>
            <a:r>
              <a:rPr lang="pt-BR" sz="1600" dirty="0" smtClean="0"/>
              <a:t> O </a:t>
            </a:r>
            <a:r>
              <a:rPr lang="pt-BR" sz="1600" dirty="0"/>
              <a:t>pagamento feito ao licitante brasileiro que eventualmente for contratado e que tiver apresentado proposta em moeda estrangeira será </a:t>
            </a:r>
            <a:r>
              <a:rPr lang="pt-BR" sz="1600" dirty="0" smtClean="0"/>
              <a:t>feito </a:t>
            </a:r>
            <a:r>
              <a:rPr lang="pt-BR" sz="1600" dirty="0"/>
              <a:t>em moeda brasileira, à taxa de câmbio vigente no dia útil imediatamente anterior à data do efetivo pagamento (Lei 8.666/93, art. 42, §2º).</a:t>
            </a:r>
          </a:p>
          <a:p>
            <a:pPr marL="285750" lvl="0" indent="-285750" algn="just">
              <a:buFont typeface="Calibri" pitchFamily="34" charset="0"/>
              <a:buChar char="●"/>
            </a:pPr>
            <a:endParaRPr lang="pt-BR" sz="1600" dirty="0"/>
          </a:p>
          <a:p>
            <a:pPr lvl="0" algn="just">
              <a:buFont typeface="Calibri" pitchFamily="34" charset="0"/>
              <a:buChar char="●"/>
            </a:pPr>
            <a:r>
              <a:rPr lang="pt-BR" sz="1600" dirty="0" smtClean="0"/>
              <a:t> O </a:t>
            </a:r>
            <a:r>
              <a:rPr lang="pt-BR" sz="1600" dirty="0"/>
              <a:t>valor em reais será calculado tomando-se a taxa média de venda da moeda estrangeira  conforme </a:t>
            </a:r>
            <a:r>
              <a:rPr lang="pt-BR" sz="1600" dirty="0" smtClean="0"/>
              <a:t>divulgada </a:t>
            </a:r>
            <a:r>
              <a:rPr lang="pt-BR" sz="1600" dirty="0"/>
              <a:t>diariamente pelo Banco Central do Brasil através da consulta </a:t>
            </a:r>
            <a:r>
              <a:rPr lang="pt-BR" sz="1600" dirty="0" smtClean="0"/>
              <a:t>“</a:t>
            </a:r>
            <a:r>
              <a:rPr lang="pt-BR" sz="1600" dirty="0"/>
              <a:t>Cotações de fechamento de uma moeda em um período” ou “Cotações de fechamento de todas as moedas em uma data“, que  se encontram disponíveis na </a:t>
            </a:r>
            <a:r>
              <a:rPr lang="pt-BR" sz="1600" dirty="0" smtClean="0"/>
              <a:t>página: </a:t>
            </a:r>
          </a:p>
          <a:p>
            <a:pPr lvl="0" algn="just"/>
            <a:endParaRPr lang="pt-BR" sz="1600" dirty="0" smtClean="0">
              <a:hlinkClick r:id="rId2"/>
            </a:endParaRPr>
          </a:p>
          <a:p>
            <a:pPr lvl="0" algn="ctr"/>
            <a:r>
              <a:rPr lang="pt-BR" sz="1600" dirty="0" smtClean="0">
                <a:hlinkClick r:id="rId2"/>
              </a:rPr>
              <a:t>https</a:t>
            </a:r>
            <a:r>
              <a:rPr lang="pt-BR" sz="1600" dirty="0">
                <a:hlinkClick r:id="rId2"/>
              </a:rPr>
              <a:t>://www4.bcb.gov.br/pec/taxas/port/ptaxnpesq.asp?frame=1</a:t>
            </a:r>
            <a:endParaRPr lang="pt-BR" sz="1600"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r>
              <a:rPr lang="pt-BR" sz="1600" dirty="0" smtClean="0"/>
              <a:t>.</a:t>
            </a:r>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682346822"/>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6124754"/>
          </a:xfrm>
          <a:prstGeom prst="rect">
            <a:avLst/>
          </a:prstGeom>
        </p:spPr>
        <p:txBody>
          <a:bodyPr wrap="square">
            <a:spAutoFit/>
          </a:bodyPr>
          <a:lstStyle/>
          <a:p>
            <a:pPr marL="0" lvl="1"/>
            <a:r>
              <a:rPr lang="pt-BR" b="1" dirty="0"/>
              <a:t>Liquidação e Pagamento</a:t>
            </a:r>
          </a:p>
          <a:p>
            <a:pPr marL="285750" indent="-285750" algn="just">
              <a:buFontTx/>
              <a:buChar char="-"/>
            </a:pPr>
            <a:endParaRPr lang="pt-BR" i="1" dirty="0"/>
          </a:p>
          <a:p>
            <a:pPr lvl="0" algn="just">
              <a:buFont typeface="Calibri" pitchFamily="34" charset="0"/>
              <a:buChar char="●"/>
            </a:pPr>
            <a:r>
              <a:rPr lang="pt-BR" sz="1600" dirty="0" smtClean="0"/>
              <a:t> O </a:t>
            </a:r>
            <a:r>
              <a:rPr lang="pt-BR" sz="1600" dirty="0"/>
              <a:t>pagamento feito ao licitante estrangeiro que eventualmente for contratado será efetuado na moeda da sua proposta e o pagamento se dará através da modalidade de pagamento internacional indicada no edital</a:t>
            </a:r>
            <a:r>
              <a:rPr lang="pt-BR" sz="1600" dirty="0" smtClean="0"/>
              <a:t>.</a:t>
            </a:r>
          </a:p>
          <a:p>
            <a:pPr marL="285750" lvl="0" indent="-285750" algn="just">
              <a:buFont typeface="Calibri" pitchFamily="34" charset="0"/>
              <a:buChar char="●"/>
            </a:pPr>
            <a:endParaRPr lang="pt-BR" sz="1600" dirty="0"/>
          </a:p>
          <a:p>
            <a:pPr algn="just">
              <a:buFont typeface="Calibri" pitchFamily="34" charset="0"/>
              <a:buChar char="●"/>
            </a:pPr>
            <a:r>
              <a:rPr lang="pt-BR" sz="1600" dirty="0" smtClean="0"/>
              <a:t> No caso de  </a:t>
            </a:r>
            <a:r>
              <a:rPr lang="pt-BR" sz="1600" dirty="0"/>
              <a:t>proposta vencedora em moeda estrangeira apresentada por consórcio de que participem empresas brasileiras e </a:t>
            </a:r>
            <a:r>
              <a:rPr lang="pt-BR" sz="1600" dirty="0" smtClean="0"/>
              <a:t>estrangeiras, a parcela devida a cada empresa deverá ser efetuada na forma aplicável a cada empresa conforme seja brasileira ou estrangeira.</a:t>
            </a:r>
          </a:p>
          <a:p>
            <a:pPr lvl="0" algn="just">
              <a:buFont typeface="Calibri" pitchFamily="34" charset="0"/>
              <a:buChar char="●"/>
            </a:pPr>
            <a:endParaRPr lang="pt-BR" sz="1600" dirty="0" smtClean="0"/>
          </a:p>
          <a:p>
            <a:pPr lvl="0" algn="just">
              <a:buFont typeface="Calibri" pitchFamily="34" charset="0"/>
              <a:buChar char="●"/>
            </a:pPr>
            <a:r>
              <a:rPr lang="pt-BR" sz="1600" dirty="0" smtClean="0"/>
              <a:t> Nas </a:t>
            </a:r>
            <a:r>
              <a:rPr lang="pt-BR" sz="1600" dirty="0"/>
              <a:t>hipóteses em que é prevista a constituição de uma Sociedade de Propósito Específico (SPE) constituída sob leis brasileiras para a execução do objeto, deverá ser observado que: </a:t>
            </a:r>
          </a:p>
          <a:p>
            <a:pPr algn="just"/>
            <a:r>
              <a:rPr lang="pt-BR" sz="1600" dirty="0"/>
              <a:t> </a:t>
            </a:r>
          </a:p>
          <a:p>
            <a:pPr lvl="1" algn="just">
              <a:buFont typeface="Wingdings" pitchFamily="2" charset="2"/>
              <a:buChar char="§"/>
            </a:pPr>
            <a:r>
              <a:rPr lang="pt-BR" sz="1600" dirty="0" smtClean="0"/>
              <a:t> Se </a:t>
            </a:r>
            <a:r>
              <a:rPr lang="pt-BR" sz="1600" dirty="0"/>
              <a:t>o pagamento for feito à SPE, deverá ser adotada a regra aplicável ao licitante brasileiro (Lei 8666/93, art. 42, §2º), em observância ao disposto no Decreto-Lei nº 857/69, art. 1º; e </a:t>
            </a:r>
          </a:p>
          <a:p>
            <a:pPr lvl="1" algn="just">
              <a:buFont typeface="Wingdings" pitchFamily="2" charset="2"/>
              <a:buChar char="§"/>
            </a:pPr>
            <a:endParaRPr lang="pt-BR" sz="1600" dirty="0"/>
          </a:p>
          <a:p>
            <a:pPr lvl="1" algn="just">
              <a:buFont typeface="Wingdings" pitchFamily="2" charset="2"/>
              <a:buChar char="§"/>
            </a:pPr>
            <a:r>
              <a:rPr lang="pt-BR" sz="1600" dirty="0" smtClean="0"/>
              <a:t> Se </a:t>
            </a:r>
            <a:r>
              <a:rPr lang="pt-BR" sz="1600" dirty="0"/>
              <a:t>o pagamento for feito ao licitante, deverá ser adotada a regra aplicável ao respectivo </a:t>
            </a:r>
            <a:r>
              <a:rPr lang="pt-BR" sz="1600" dirty="0" smtClean="0"/>
              <a:t>licitante (Lei 8.666/93, art. 54). </a:t>
            </a:r>
            <a:endParaRPr lang="pt-BR" sz="1600" dirty="0"/>
          </a:p>
          <a:p>
            <a:pPr marL="742950" lvl="1" indent="-285750" algn="just">
              <a:buFontTx/>
              <a:buChar char="-"/>
            </a:pPr>
            <a:endParaRPr lang="pt-BR" sz="1600" dirty="0"/>
          </a:p>
          <a:p>
            <a:pPr marL="742950" lvl="1"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020200698"/>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3939540"/>
          </a:xfrm>
          <a:prstGeom prst="rect">
            <a:avLst/>
          </a:prstGeom>
        </p:spPr>
        <p:txBody>
          <a:bodyPr wrap="square">
            <a:spAutoFit/>
          </a:bodyPr>
          <a:lstStyle/>
          <a:p>
            <a:pPr marL="0" lvl="1" algn="just"/>
            <a:r>
              <a:rPr lang="pt-BR" b="1" dirty="0"/>
              <a:t>Aplicação de Sanções Administrativas</a:t>
            </a:r>
          </a:p>
          <a:p>
            <a:pPr lvl="1" algn="just"/>
            <a:endParaRPr lang="pt-BR" dirty="0"/>
          </a:p>
          <a:p>
            <a:pPr marL="742950" lvl="1" indent="-285750" algn="just">
              <a:buFont typeface="Calibri" pitchFamily="34" charset="0"/>
              <a:buChar char="●"/>
            </a:pPr>
            <a:r>
              <a:rPr lang="pt-BR" sz="1600" dirty="0" smtClean="0"/>
              <a:t>Nas </a:t>
            </a:r>
            <a:r>
              <a:rPr lang="pt-BR" sz="1600" dirty="0"/>
              <a:t>licitações internacionais sob leis brasileiras, a aplicação de sanções administrativas condiciona-se ao devido processo legal conforme estabelecido na lei </a:t>
            </a:r>
            <a:r>
              <a:rPr lang="pt-BR" sz="1600" dirty="0" smtClean="0"/>
              <a:t>brasileira.</a:t>
            </a:r>
          </a:p>
          <a:p>
            <a:pPr marL="742950" lvl="1" indent="-285750" algn="just"/>
            <a:endParaRPr lang="pt-BR" sz="1600" dirty="0" smtClean="0"/>
          </a:p>
          <a:p>
            <a:pPr marL="742950" lvl="1" indent="-285750" algn="just">
              <a:buFont typeface="Calibri" pitchFamily="34" charset="0"/>
              <a:buChar char="●"/>
            </a:pPr>
            <a:r>
              <a:rPr lang="pt-BR" sz="1600" dirty="0" smtClean="0"/>
              <a:t>Nas </a:t>
            </a:r>
            <a:r>
              <a:rPr lang="pt-BR" sz="1600" dirty="0"/>
              <a:t>licitações internacionais sob normas internacionais, além das sanções impostas pela administração, podem ser aplicadas, pelas instituições financiadoras, as sanções previstas nas suas respectivas normas, cumprindo à administração efetuar o seu acompanhamento e tomar as providências que julgar necessárias.</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4649985"/>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5909310"/>
          </a:xfrm>
          <a:prstGeom prst="rect">
            <a:avLst/>
          </a:prstGeom>
        </p:spPr>
        <p:txBody>
          <a:bodyPr wrap="square">
            <a:spAutoFit/>
          </a:bodyPr>
          <a:lstStyle/>
          <a:p>
            <a:pPr marL="0" lvl="1"/>
            <a:r>
              <a:rPr lang="pt-BR" b="1" dirty="0"/>
              <a:t>Foro</a:t>
            </a:r>
          </a:p>
          <a:p>
            <a:pPr lvl="1"/>
            <a:endParaRPr lang="pt-BR" dirty="0"/>
          </a:p>
          <a:p>
            <a:pPr lvl="0" algn="just">
              <a:buFont typeface="Calibri" pitchFamily="34" charset="0"/>
              <a:buChar char="●"/>
            </a:pPr>
            <a:r>
              <a:rPr lang="pt-BR" sz="1600" dirty="0" smtClean="0"/>
              <a:t> </a:t>
            </a:r>
            <a:r>
              <a:rPr lang="pt-BR" sz="1600" dirty="0"/>
              <a:t>Contratos que vierem a ser celebrados, mesmo que com pessoas jurídicas domiciliadas no estrangeiro, deverão conter cláusula que declare como competente o foro da sede do órgão ou entidade, exceto no caso das licitações organizadas por instituições financiadoras internacionais (Lei 8.666/93, art. 55, §2º), em que poderá ser estabelecido foro diverso.</a:t>
            </a:r>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a:t>Nas licitações internacionais sob normas internacionais aplicam-se as regras das instituições financiadoras internacionais.</a:t>
            </a:r>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a:t>O BIRD, em seus </a:t>
            </a:r>
            <a:r>
              <a:rPr lang="pt-BR" sz="1600" i="1" dirty="0"/>
              <a:t>Standard </a:t>
            </a:r>
            <a:r>
              <a:rPr lang="pt-BR" sz="1600" i="1" dirty="0" err="1"/>
              <a:t>Bidding</a:t>
            </a:r>
            <a:r>
              <a:rPr lang="pt-BR" sz="1600" i="1" dirty="0"/>
              <a:t> </a:t>
            </a:r>
            <a:r>
              <a:rPr lang="pt-BR" sz="1600" i="1" dirty="0" err="1"/>
              <a:t>Documents</a:t>
            </a:r>
            <a:r>
              <a:rPr lang="pt-BR" sz="1600" i="1" dirty="0"/>
              <a:t> - </a:t>
            </a:r>
            <a:r>
              <a:rPr lang="pt-BR" sz="1600" i="1" dirty="0" err="1"/>
              <a:t>Procurement</a:t>
            </a:r>
            <a:r>
              <a:rPr lang="pt-BR" sz="1600" i="1" dirty="0"/>
              <a:t> </a:t>
            </a:r>
            <a:r>
              <a:rPr lang="pt-BR" sz="1600" i="1" dirty="0" err="1"/>
              <a:t>of</a:t>
            </a:r>
            <a:r>
              <a:rPr lang="pt-BR" sz="1600" i="1" dirty="0"/>
              <a:t> </a:t>
            </a:r>
            <a:r>
              <a:rPr lang="pt-BR" sz="1600" i="1" dirty="0" err="1"/>
              <a:t>Goods</a:t>
            </a:r>
            <a:r>
              <a:rPr lang="pt-BR" sz="1600" i="1" dirty="0"/>
              <a:t>, </a:t>
            </a:r>
            <a:r>
              <a:rPr lang="pt-BR" sz="1600" dirty="0"/>
              <a:t>prevê entre</a:t>
            </a:r>
            <a:r>
              <a:rPr lang="pt-BR" sz="1600" i="1" dirty="0"/>
              <a:t> </a:t>
            </a:r>
            <a:r>
              <a:rPr lang="pt-BR" sz="1600" dirty="0"/>
              <a:t>suas Condições Gerais de Contratação, que as partes podem livremente acordar o foro entre si.</a:t>
            </a:r>
          </a:p>
          <a:p>
            <a:pPr algn="just">
              <a:buFont typeface="Calibri" pitchFamily="34" charset="0"/>
              <a:buChar char="●"/>
            </a:pPr>
            <a:endParaRPr lang="pt-BR" sz="1600" dirty="0"/>
          </a:p>
          <a:p>
            <a:pPr lvl="0" algn="just">
              <a:buFont typeface="Calibri" pitchFamily="34" charset="0"/>
              <a:buChar char="●"/>
            </a:pPr>
            <a:r>
              <a:rPr lang="pt-BR" sz="1600" dirty="0" smtClean="0"/>
              <a:t> </a:t>
            </a:r>
            <a:r>
              <a:rPr lang="pt-BR" sz="1600" dirty="0"/>
              <a:t>O BIRD recomenda neste mesmo documento que as partes devam considerar o recurso à arbitragem para resolver conflitos, sugerindo como opções de arbitragem as regras das seguintes organizações: UNCITRAL (Comissão de Direito Comercial Internacional das Nações Unidas); CC (Câmara Internacional de Comércio); Corte Internacional de Arbitragem de Londres; e Câmara de Comércio de Estocolmo. </a:t>
            </a:r>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120617866"/>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4401205"/>
          </a:xfrm>
          <a:prstGeom prst="rect">
            <a:avLst/>
          </a:prstGeom>
        </p:spPr>
        <p:txBody>
          <a:bodyPr wrap="square">
            <a:spAutoFit/>
          </a:bodyPr>
          <a:lstStyle/>
          <a:p>
            <a:r>
              <a:rPr lang="pt-BR" b="1" dirty="0"/>
              <a:t>Termo de Referência e Edital</a:t>
            </a:r>
          </a:p>
          <a:p>
            <a:pPr marL="285750" indent="-285750">
              <a:buFont typeface="Arial" pitchFamily="34" charset="0"/>
              <a:buChar char="•"/>
            </a:pPr>
            <a:endParaRPr lang="pt-BR" sz="1600" dirty="0"/>
          </a:p>
          <a:p>
            <a:pPr marL="285750" indent="-285750" algn="just">
              <a:buFont typeface="Calibri" pitchFamily="34" charset="0"/>
              <a:buChar char="●"/>
            </a:pPr>
            <a:r>
              <a:rPr lang="pt-BR" sz="1600" dirty="0" smtClean="0"/>
              <a:t>Nas </a:t>
            </a:r>
            <a:r>
              <a:rPr lang="pt-BR" sz="1600" dirty="0" smtClean="0"/>
              <a:t>licitações sob normas brasileiras, os termos de referência e os modelos de edital utilizados para as licitações nacionais deverão ser adaptados para refletir os ajustes e acréscimos de procedimentos necessários para que a licitação internacional possa transcorrer adequadamente, conforme ilustrado no quadro a seguir, baseado na estrutura da minuta padrão da PGE para editais de concorrências de compras.</a:t>
            </a:r>
          </a:p>
          <a:p>
            <a:pPr marL="285750" indent="-285750" algn="just">
              <a:buFont typeface="Calibri" pitchFamily="34" charset="0"/>
              <a:buChar char="●"/>
            </a:pPr>
            <a:endParaRPr lang="pt-BR" sz="1600" dirty="0" smtClean="0"/>
          </a:p>
          <a:p>
            <a:pPr marL="285750" indent="-285750" algn="just">
              <a:buFont typeface="Calibri" pitchFamily="34" charset="0"/>
              <a:buChar char="●"/>
            </a:pPr>
            <a:r>
              <a:rPr lang="pt-BR" sz="1600" dirty="0" smtClean="0"/>
              <a:t>Nas licitações sob normas internacionais, os termos de referência e editais deverão ser elaborados segundo os modelos padronizados estabelecidos pelas respectivas instituições financiadoras. </a:t>
            </a:r>
          </a:p>
          <a:p>
            <a:pPr marL="285750" lvl="0" indent="-285750" algn="just">
              <a:buFont typeface="Calibri" pitchFamily="34" charset="0"/>
              <a:buChar char="●"/>
            </a:pPr>
            <a:endParaRPr lang="pt-BR" sz="1600" dirty="0"/>
          </a:p>
          <a:p>
            <a:pPr marL="285750" indent="-285750" algn="just">
              <a:buFontTx/>
              <a:buChar char="-"/>
            </a:pPr>
            <a:endParaRPr lang="pt-BR" i="1" dirty="0" smtClean="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440651638"/>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1815882"/>
          </a:xfrm>
          <a:prstGeom prst="rect">
            <a:avLst/>
          </a:prstGeom>
        </p:spPr>
        <p:txBody>
          <a:bodyPr wrap="square">
            <a:spAutoFit/>
          </a:bodyPr>
          <a:lstStyle/>
          <a:p>
            <a:pPr lvl="7" algn="just"/>
            <a:endParaRPr lang="pt-BR" sz="1400" dirty="0"/>
          </a:p>
          <a:p>
            <a:pPr lvl="7" algn="just"/>
            <a:r>
              <a:rPr lang="pt-BR" sz="1400" b="1" dirty="0" smtClean="0"/>
              <a:t>	</a:t>
            </a:r>
            <a:endParaRPr lang="pt-BR" sz="1400" b="1" dirty="0"/>
          </a:p>
          <a:p>
            <a:pPr marL="285750" indent="-285750" algn="just">
              <a:buFontTx/>
              <a:buChar char="-"/>
            </a:pPr>
            <a:endParaRPr lang="pt-BR" sz="1400" i="1" dirty="0"/>
          </a:p>
          <a:p>
            <a:pPr marL="285750" indent="-285750" algn="just">
              <a:buFontTx/>
              <a:buChar char="-"/>
            </a:pPr>
            <a:endParaRPr lang="pt-BR" sz="1400" i="1" dirty="0"/>
          </a:p>
          <a:p>
            <a:pPr marL="285750" indent="-285750" algn="just">
              <a:buFontTx/>
              <a:buChar char="-"/>
            </a:pPr>
            <a:endParaRPr lang="pt-BR" sz="1400" i="1" dirty="0"/>
          </a:p>
          <a:p>
            <a:pPr marL="342900" lvl="0" indent="-342900" algn="just">
              <a:buFont typeface="+mj-lt"/>
              <a:buAutoNum type="arabicPeriod"/>
            </a:pPr>
            <a:endParaRPr lang="pt-BR" sz="1400" dirty="0"/>
          </a:p>
          <a:p>
            <a:pPr algn="just"/>
            <a:r>
              <a:rPr lang="pt-BR" sz="1400" dirty="0" smtClean="0"/>
              <a:t>								</a:t>
            </a:r>
            <a:endParaRPr lang="pt-BR" sz="1400" dirty="0"/>
          </a:p>
          <a:p>
            <a:pPr lvl="2" algn="just"/>
            <a:endParaRPr lang="pt-BR" sz="14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graphicFrame>
        <p:nvGraphicFramePr>
          <p:cNvPr id="7" name="Tabela 6"/>
          <p:cNvGraphicFramePr>
            <a:graphicFrameLocks noGrp="1"/>
          </p:cNvGraphicFramePr>
          <p:nvPr>
            <p:extLst>
              <p:ext uri="{D42A27DB-BD31-4B8C-83A1-F6EECF244321}">
                <p14:modId xmlns:p14="http://schemas.microsoft.com/office/powerpoint/2010/main" xmlns="" val="1538768722"/>
              </p:ext>
            </p:extLst>
          </p:nvPr>
        </p:nvGraphicFramePr>
        <p:xfrm>
          <a:off x="179512" y="836712"/>
          <a:ext cx="8856984" cy="5381169"/>
        </p:xfrm>
        <a:graphic>
          <a:graphicData uri="http://schemas.openxmlformats.org/drawingml/2006/table">
            <a:tbl>
              <a:tblPr firstRow="1" firstCol="1" bandRow="1">
                <a:tableStyleId>{5C22544A-7EE6-4342-B048-85BDC9FD1C3A}</a:tableStyleId>
              </a:tblPr>
              <a:tblGrid>
                <a:gridCol w="4718561"/>
                <a:gridCol w="4138423"/>
              </a:tblGrid>
              <a:tr h="206968">
                <a:tc>
                  <a:txBody>
                    <a:bodyPr/>
                    <a:lstStyle/>
                    <a:p>
                      <a:pPr marL="0" algn="ctr">
                        <a:lnSpc>
                          <a:spcPct val="100000"/>
                        </a:lnSpc>
                        <a:spcAft>
                          <a:spcPts val="0"/>
                        </a:spcAft>
                      </a:pPr>
                      <a:r>
                        <a:rPr lang="pt-BR" sz="1200" dirty="0">
                          <a:effectLst/>
                        </a:rPr>
                        <a:t>Seção</a:t>
                      </a:r>
                      <a:endParaRPr lang="pt-BR" sz="1200" dirty="0">
                        <a:effectLst/>
                        <a:latin typeface="Calibri"/>
                        <a:ea typeface="Times New Roman"/>
                        <a:cs typeface="Times New Roman"/>
                      </a:endParaRPr>
                    </a:p>
                  </a:txBody>
                  <a:tcPr marL="53483" marR="53483" marT="0" marB="0"/>
                </a:tc>
                <a:tc>
                  <a:txBody>
                    <a:bodyPr/>
                    <a:lstStyle/>
                    <a:p>
                      <a:pPr marL="0" algn="ctr">
                        <a:lnSpc>
                          <a:spcPct val="100000"/>
                        </a:lnSpc>
                        <a:spcAft>
                          <a:spcPts val="0"/>
                        </a:spcAft>
                      </a:pPr>
                      <a:r>
                        <a:rPr lang="pt-BR" sz="1200">
                          <a:effectLst/>
                        </a:rPr>
                        <a:t>Adaptações</a:t>
                      </a:r>
                      <a:endParaRPr lang="pt-BR" sz="1200">
                        <a:effectLst/>
                        <a:latin typeface="Calibri"/>
                        <a:ea typeface="Times New Roman"/>
                        <a:cs typeface="Times New Roman"/>
                      </a:endParaRPr>
                    </a:p>
                  </a:txBody>
                  <a:tcPr marL="53483" marR="53483" marT="0" marB="0"/>
                </a:tc>
              </a:tr>
              <a:tr h="206968">
                <a:tc>
                  <a:txBody>
                    <a:bodyPr/>
                    <a:lstStyle/>
                    <a:p>
                      <a:pPr marL="0">
                        <a:lnSpc>
                          <a:spcPct val="100000"/>
                        </a:lnSpc>
                        <a:spcAft>
                          <a:spcPts val="0"/>
                        </a:spcAft>
                      </a:pPr>
                      <a:r>
                        <a:rPr lang="pt-BR" sz="1200">
                          <a:effectLst/>
                        </a:rPr>
                        <a:t>1. Introdução</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a:effectLst/>
                        </a:rPr>
                        <a:t>Forma de divulgação no exterior. </a:t>
                      </a:r>
                      <a:endParaRPr lang="pt-BR" sz="120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2. Objeto e Forma de Fornecimento</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dirty="0">
                          <a:effectLst/>
                        </a:rPr>
                        <a:t> </a:t>
                      </a:r>
                      <a:endParaRPr lang="pt-BR" sz="1200" dirty="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3. Recursos Orçamentários</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dirty="0">
                          <a:effectLst/>
                        </a:rPr>
                        <a:t> </a:t>
                      </a:r>
                      <a:endParaRPr lang="pt-BR" sz="1200" dirty="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4. Tipo de Licitação</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dirty="0">
                          <a:effectLst/>
                        </a:rPr>
                        <a:t>Indicação da modalidade licitatória</a:t>
                      </a:r>
                      <a:endParaRPr lang="pt-BR" sz="1200" dirty="0">
                        <a:effectLst/>
                        <a:latin typeface="Calibri"/>
                        <a:ea typeface="Times New Roman"/>
                        <a:cs typeface="Times New Roman"/>
                      </a:endParaRPr>
                    </a:p>
                  </a:txBody>
                  <a:tcPr marL="53483" marR="53483" marT="0" marB="0"/>
                </a:tc>
              </a:tr>
              <a:tr h="413936">
                <a:tc>
                  <a:txBody>
                    <a:bodyPr/>
                    <a:lstStyle/>
                    <a:p>
                      <a:pPr marL="0" marR="31115">
                        <a:lnSpc>
                          <a:spcPct val="100000"/>
                        </a:lnSpc>
                        <a:spcAft>
                          <a:spcPts val="0"/>
                        </a:spcAft>
                      </a:pPr>
                      <a:r>
                        <a:rPr lang="pt-BR" sz="1200">
                          <a:effectLst/>
                        </a:rPr>
                        <a:t>5. Condições de Participação</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dirty="0">
                          <a:effectLst/>
                        </a:rPr>
                        <a:t>Possibilidade da participação de empresas estrangeiras sem autorização para funcionamento no Brasil </a:t>
                      </a:r>
                      <a:endParaRPr lang="pt-BR" sz="1200" dirty="0">
                        <a:effectLst/>
                        <a:latin typeface="Calibri"/>
                        <a:ea typeface="Times New Roman"/>
                        <a:cs typeface="Times New Roman"/>
                      </a:endParaRPr>
                    </a:p>
                  </a:txBody>
                  <a:tcPr marL="53483" marR="53483" marT="0" marB="0"/>
                </a:tc>
              </a:tr>
              <a:tr h="206968">
                <a:tc>
                  <a:txBody>
                    <a:bodyPr/>
                    <a:lstStyle/>
                    <a:p>
                      <a:pPr marL="0">
                        <a:lnSpc>
                          <a:spcPct val="100000"/>
                        </a:lnSpc>
                        <a:spcAft>
                          <a:spcPts val="0"/>
                        </a:spcAft>
                      </a:pPr>
                      <a:r>
                        <a:rPr lang="pt-BR" sz="1200">
                          <a:effectLst/>
                        </a:rPr>
                        <a:t>6. Fase de Habilitação</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dirty="0">
                          <a:effectLst/>
                        </a:rPr>
                        <a:t> </a:t>
                      </a:r>
                      <a:endParaRPr lang="pt-BR" sz="1200" dirty="0">
                        <a:effectLst/>
                        <a:latin typeface="Calibri"/>
                        <a:ea typeface="Times New Roman"/>
                        <a:cs typeface="Times New Roman"/>
                      </a:endParaRPr>
                    </a:p>
                  </a:txBody>
                  <a:tcPr marL="53483" marR="53483" marT="0" marB="0"/>
                </a:tc>
              </a:tr>
              <a:tr h="413936">
                <a:tc>
                  <a:txBody>
                    <a:bodyPr/>
                    <a:lstStyle/>
                    <a:p>
                      <a:pPr marL="0" marR="31115">
                        <a:lnSpc>
                          <a:spcPct val="100000"/>
                        </a:lnSpc>
                        <a:spcAft>
                          <a:spcPts val="0"/>
                        </a:spcAft>
                      </a:pPr>
                      <a:r>
                        <a:rPr lang="pt-BR" sz="1200" dirty="0">
                          <a:effectLst/>
                        </a:rPr>
                        <a:t>7.  Forma de Apresentação dos Documentos de Habilitação e das Propostas</a:t>
                      </a:r>
                      <a:endParaRPr lang="pt-BR" sz="1200" dirty="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dirty="0">
                          <a:effectLst/>
                        </a:rPr>
                        <a:t>Possibilidade de apresentação de documentos equivalentes por estrangeiros.</a:t>
                      </a:r>
                      <a:endParaRPr lang="pt-BR" sz="1200" dirty="0">
                        <a:effectLst/>
                        <a:latin typeface="Calibri"/>
                        <a:ea typeface="Times New Roman"/>
                        <a:cs typeface="Times New Roman"/>
                      </a:endParaRPr>
                    </a:p>
                  </a:txBody>
                  <a:tcPr marL="53483" marR="53483" marT="0" marB="0"/>
                </a:tc>
              </a:tr>
              <a:tr h="1448777">
                <a:tc>
                  <a:txBody>
                    <a:bodyPr/>
                    <a:lstStyle/>
                    <a:p>
                      <a:pPr marL="0" marR="31115">
                        <a:lnSpc>
                          <a:spcPct val="100000"/>
                        </a:lnSpc>
                        <a:spcAft>
                          <a:spcPts val="0"/>
                        </a:spcAft>
                      </a:pPr>
                      <a:r>
                        <a:rPr lang="pt-BR" sz="1200" dirty="0">
                          <a:effectLst/>
                        </a:rPr>
                        <a:t>8. Processamento e Julgamento das Propostas</a:t>
                      </a:r>
                      <a:endParaRPr lang="pt-BR" sz="1200" dirty="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dirty="0">
                          <a:effectLst/>
                        </a:rPr>
                        <a:t>Idioma;</a:t>
                      </a:r>
                    </a:p>
                    <a:p>
                      <a:pPr marL="0" algn="just">
                        <a:lnSpc>
                          <a:spcPct val="100000"/>
                        </a:lnSpc>
                        <a:spcAft>
                          <a:spcPts val="0"/>
                        </a:spcAft>
                      </a:pPr>
                      <a:r>
                        <a:rPr lang="pt-BR" sz="1200" dirty="0">
                          <a:effectLst/>
                        </a:rPr>
                        <a:t>Planilha de Preços;</a:t>
                      </a:r>
                    </a:p>
                    <a:p>
                      <a:pPr marL="0" algn="just">
                        <a:lnSpc>
                          <a:spcPct val="100000"/>
                        </a:lnSpc>
                        <a:spcAft>
                          <a:spcPts val="0"/>
                        </a:spcAft>
                      </a:pPr>
                      <a:r>
                        <a:rPr lang="pt-BR" sz="1200" dirty="0">
                          <a:effectLst/>
                        </a:rPr>
                        <a:t>Moedas;</a:t>
                      </a:r>
                    </a:p>
                    <a:p>
                      <a:pPr marL="0" algn="just">
                        <a:lnSpc>
                          <a:spcPct val="100000"/>
                        </a:lnSpc>
                        <a:spcAft>
                          <a:spcPts val="0"/>
                        </a:spcAft>
                      </a:pPr>
                      <a:r>
                        <a:rPr lang="pt-BR" sz="1200" dirty="0">
                          <a:effectLst/>
                        </a:rPr>
                        <a:t>Local de Destino;</a:t>
                      </a:r>
                    </a:p>
                    <a:p>
                      <a:pPr marL="0" algn="just">
                        <a:lnSpc>
                          <a:spcPct val="100000"/>
                        </a:lnSpc>
                        <a:spcAft>
                          <a:spcPts val="0"/>
                        </a:spcAft>
                      </a:pPr>
                      <a:r>
                        <a:rPr lang="pt-BR" sz="1200" dirty="0" err="1">
                          <a:effectLst/>
                        </a:rPr>
                        <a:t>Incoterms</a:t>
                      </a:r>
                      <a:r>
                        <a:rPr lang="pt-BR" sz="1200" dirty="0">
                          <a:effectLst/>
                        </a:rPr>
                        <a:t> aplicáveis;</a:t>
                      </a:r>
                    </a:p>
                    <a:p>
                      <a:pPr marL="0" algn="just">
                        <a:lnSpc>
                          <a:spcPct val="100000"/>
                        </a:lnSpc>
                        <a:spcAft>
                          <a:spcPts val="0"/>
                        </a:spcAft>
                      </a:pPr>
                      <a:r>
                        <a:rPr lang="pt-BR" sz="1200" dirty="0">
                          <a:effectLst/>
                        </a:rPr>
                        <a:t>Conversão das propostas para o Real;</a:t>
                      </a:r>
                    </a:p>
                    <a:p>
                      <a:pPr marL="0" algn="just">
                        <a:lnSpc>
                          <a:spcPct val="100000"/>
                        </a:lnSpc>
                        <a:spcAft>
                          <a:spcPts val="0"/>
                        </a:spcAft>
                      </a:pPr>
                      <a:r>
                        <a:rPr lang="pt-BR" sz="1200" dirty="0">
                          <a:effectLst/>
                        </a:rPr>
                        <a:t>Equalização tributária.</a:t>
                      </a:r>
                      <a:endParaRPr lang="pt-BR" sz="1200" dirty="0">
                        <a:effectLst/>
                        <a:latin typeface="Calibri"/>
                        <a:ea typeface="Times New Roman"/>
                        <a:cs typeface="Times New Roman"/>
                      </a:endParaRPr>
                    </a:p>
                  </a:txBody>
                  <a:tcPr marL="53483" marR="53483" marT="0" marB="0"/>
                </a:tc>
              </a:tr>
              <a:tr h="206968">
                <a:tc>
                  <a:txBody>
                    <a:bodyPr/>
                    <a:lstStyle/>
                    <a:p>
                      <a:pPr marL="0" marR="31115" algn="just">
                        <a:lnSpc>
                          <a:spcPct val="100000"/>
                        </a:lnSpc>
                        <a:spcAft>
                          <a:spcPts val="0"/>
                        </a:spcAft>
                        <a:tabLst>
                          <a:tab pos="2426970" algn="l"/>
                        </a:tabLst>
                      </a:pPr>
                      <a:r>
                        <a:rPr lang="pt-BR" sz="1200">
                          <a:effectLst/>
                        </a:rPr>
                        <a:t>9. Adjudicação, Homologação e Contratação</a:t>
                      </a:r>
                      <a:endParaRPr lang="pt-BR" sz="1200">
                        <a:effectLst/>
                        <a:latin typeface="Arial"/>
                        <a:ea typeface="Times New Roman"/>
                        <a:cs typeface="Times New Roman"/>
                      </a:endParaRPr>
                    </a:p>
                  </a:txBody>
                  <a:tcPr marL="53483" marR="53483" marT="0" marB="0"/>
                </a:tc>
                <a:tc>
                  <a:txBody>
                    <a:bodyPr/>
                    <a:lstStyle/>
                    <a:p>
                      <a:pPr marL="0" algn="just">
                        <a:lnSpc>
                          <a:spcPct val="100000"/>
                        </a:lnSpc>
                        <a:spcAft>
                          <a:spcPts val="0"/>
                        </a:spcAft>
                      </a:pPr>
                      <a:r>
                        <a:rPr lang="pt-BR" sz="1200">
                          <a:effectLst/>
                        </a:rPr>
                        <a:t> </a:t>
                      </a:r>
                      <a:endParaRPr lang="pt-BR" sz="120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10. Prazo</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a:effectLst/>
                        </a:rPr>
                        <a:t> </a:t>
                      </a:r>
                      <a:endParaRPr lang="pt-BR" sz="120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11. Garantia</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a:effectLst/>
                        </a:rPr>
                        <a:t>Novos critérios para aceitação de garantias </a:t>
                      </a:r>
                      <a:endParaRPr lang="pt-BR" sz="1200">
                        <a:effectLst/>
                        <a:latin typeface="Calibri"/>
                        <a:ea typeface="Times New Roman"/>
                        <a:cs typeface="Times New Roman"/>
                      </a:endParaRPr>
                    </a:p>
                  </a:txBody>
                  <a:tcPr marL="53483" marR="53483" marT="0" marB="0"/>
                </a:tc>
              </a:tr>
              <a:tr h="413936">
                <a:tc>
                  <a:txBody>
                    <a:bodyPr/>
                    <a:lstStyle/>
                    <a:p>
                      <a:pPr marL="0" marR="31115">
                        <a:lnSpc>
                          <a:spcPct val="100000"/>
                        </a:lnSpc>
                        <a:spcAft>
                          <a:spcPts val="0"/>
                        </a:spcAft>
                      </a:pPr>
                      <a:r>
                        <a:rPr lang="pt-BR" sz="1200">
                          <a:effectLst/>
                        </a:rPr>
                        <a:t>12. Condições de Pagamento</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a:effectLst/>
                        </a:rPr>
                        <a:t>Procedimentos para pagamento de brasileiros e de estrangeiros.</a:t>
                      </a:r>
                      <a:endParaRPr lang="pt-BR" sz="120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13. Aceitação do Objeto Contratual</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a:effectLst/>
                        </a:rPr>
                        <a:t> </a:t>
                      </a:r>
                      <a:endParaRPr lang="pt-BR" sz="120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14. Sanções Administrativas e Demais Penalidades</a:t>
                      </a:r>
                      <a:endParaRPr lang="pt-BR" sz="1200">
                        <a:effectLst/>
                        <a:latin typeface="Calibri"/>
                        <a:ea typeface="Times New Roman"/>
                        <a:cs typeface="Times New Roman"/>
                      </a:endParaRPr>
                    </a:p>
                  </a:txBody>
                  <a:tcPr marL="53483" marR="53483" marT="0" marB="0"/>
                </a:tc>
                <a:tc>
                  <a:txBody>
                    <a:bodyPr/>
                    <a:lstStyle/>
                    <a:p>
                      <a:pPr marL="0" algn="just">
                        <a:lnSpc>
                          <a:spcPct val="100000"/>
                        </a:lnSpc>
                        <a:spcAft>
                          <a:spcPts val="0"/>
                        </a:spcAft>
                      </a:pPr>
                      <a:r>
                        <a:rPr lang="pt-BR" sz="1200">
                          <a:effectLst/>
                        </a:rPr>
                        <a:t>Aplicabilidade da arbitragem internacional</a:t>
                      </a:r>
                      <a:endParaRPr lang="pt-BR" sz="120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15. Recursos</a:t>
                      </a:r>
                      <a:endParaRPr lang="pt-BR" sz="1200">
                        <a:effectLst/>
                        <a:latin typeface="Calibri"/>
                        <a:ea typeface="Times New Roman"/>
                        <a:cs typeface="Times New Roman"/>
                      </a:endParaRPr>
                    </a:p>
                  </a:txBody>
                  <a:tcPr marL="53483" marR="53483" marT="0" marB="0"/>
                </a:tc>
                <a:tc>
                  <a:txBody>
                    <a:bodyPr/>
                    <a:lstStyle/>
                    <a:p>
                      <a:pPr marL="0">
                        <a:lnSpc>
                          <a:spcPct val="100000"/>
                        </a:lnSpc>
                        <a:spcAft>
                          <a:spcPts val="0"/>
                        </a:spcAft>
                      </a:pPr>
                      <a:r>
                        <a:rPr lang="pt-BR" sz="1200">
                          <a:effectLst/>
                        </a:rPr>
                        <a:t> </a:t>
                      </a:r>
                      <a:endParaRPr lang="pt-BR" sz="1200">
                        <a:effectLst/>
                        <a:latin typeface="Calibri"/>
                        <a:ea typeface="Times New Roman"/>
                        <a:cs typeface="Times New Roman"/>
                      </a:endParaRPr>
                    </a:p>
                  </a:txBody>
                  <a:tcPr marL="53483" marR="53483" marT="0" marB="0"/>
                </a:tc>
              </a:tr>
              <a:tr h="206968">
                <a:tc>
                  <a:txBody>
                    <a:bodyPr/>
                    <a:lstStyle/>
                    <a:p>
                      <a:pPr marL="0" marR="31115">
                        <a:lnSpc>
                          <a:spcPct val="100000"/>
                        </a:lnSpc>
                        <a:spcAft>
                          <a:spcPts val="0"/>
                        </a:spcAft>
                      </a:pPr>
                      <a:r>
                        <a:rPr lang="pt-BR" sz="1200">
                          <a:effectLst/>
                        </a:rPr>
                        <a:t>16. Disposições Gerais</a:t>
                      </a:r>
                      <a:endParaRPr lang="pt-BR" sz="1200">
                        <a:effectLst/>
                        <a:latin typeface="Calibri"/>
                        <a:ea typeface="Times New Roman"/>
                        <a:cs typeface="Times New Roman"/>
                      </a:endParaRPr>
                    </a:p>
                  </a:txBody>
                  <a:tcPr marL="53483" marR="53483" marT="0" marB="0"/>
                </a:tc>
                <a:tc>
                  <a:txBody>
                    <a:bodyPr/>
                    <a:lstStyle/>
                    <a:p>
                      <a:pPr marL="0">
                        <a:lnSpc>
                          <a:spcPct val="100000"/>
                        </a:lnSpc>
                        <a:spcAft>
                          <a:spcPts val="0"/>
                        </a:spcAft>
                      </a:pPr>
                      <a:r>
                        <a:rPr lang="pt-BR" sz="1200" dirty="0">
                          <a:effectLst/>
                        </a:rPr>
                        <a:t> </a:t>
                      </a:r>
                      <a:endParaRPr lang="pt-BR" sz="1200" dirty="0">
                        <a:effectLst/>
                        <a:latin typeface="Calibri"/>
                        <a:ea typeface="Times New Roman"/>
                        <a:cs typeface="Times New Roman"/>
                      </a:endParaRPr>
                    </a:p>
                  </a:txBody>
                  <a:tcPr marL="53483" marR="53483" marT="0" marB="0"/>
                </a:tc>
              </a:tr>
            </a:tbl>
          </a:graphicData>
        </a:graphic>
      </p:graphicFrame>
    </p:spTree>
    <p:extLst>
      <p:ext uri="{BB962C8B-B14F-4D97-AF65-F5344CB8AC3E}">
        <p14:creationId xmlns="" xmlns:p14="http://schemas.microsoft.com/office/powerpoint/2010/main" val="138404610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6512" y="836712"/>
            <a:ext cx="8718792" cy="5293757"/>
          </a:xfrm>
          <a:prstGeom prst="rect">
            <a:avLst/>
          </a:prstGeom>
        </p:spPr>
        <p:txBody>
          <a:bodyPr wrap="square">
            <a:spAutoFit/>
          </a:bodyPr>
          <a:lstStyle/>
          <a:p>
            <a:pPr algn="just"/>
            <a:r>
              <a:rPr lang="pt-BR" b="1" dirty="0" smtClean="0"/>
              <a:t>O que diz a Lei 8.666/93</a:t>
            </a:r>
          </a:p>
          <a:p>
            <a:pPr algn="just"/>
            <a:endParaRPr lang="pt-BR" sz="1600" dirty="0" smtClean="0"/>
          </a:p>
          <a:p>
            <a:pPr algn="just"/>
            <a:r>
              <a:rPr lang="pt-BR" sz="1600" dirty="0" smtClean="0"/>
              <a:t>Art</a:t>
            </a:r>
            <a:r>
              <a:rPr lang="pt-BR" sz="1600" dirty="0"/>
              <a:t>. </a:t>
            </a:r>
            <a:r>
              <a:rPr lang="pt-BR" sz="1600" dirty="0" smtClean="0"/>
              <a:t>40 -</a:t>
            </a:r>
            <a:r>
              <a:rPr lang="pt-BR" sz="1600" dirty="0"/>
              <a:t>  </a:t>
            </a:r>
            <a:r>
              <a:rPr lang="pt-BR" sz="1600" dirty="0" smtClean="0"/>
              <a:t>O edital ... indicará, obrigatoriamente, o seguinte:</a:t>
            </a:r>
          </a:p>
          <a:p>
            <a:pPr algn="just"/>
            <a:endParaRPr lang="pt-BR" sz="1600" dirty="0" smtClean="0"/>
          </a:p>
          <a:p>
            <a:pPr algn="just"/>
            <a:r>
              <a:rPr lang="pt-BR" sz="1600" dirty="0" smtClean="0"/>
              <a:t>IX - </a:t>
            </a:r>
            <a:r>
              <a:rPr lang="pt-BR" sz="1600" b="1" dirty="0" smtClean="0"/>
              <a:t>condições equivalentes de pagamento </a:t>
            </a:r>
            <a:r>
              <a:rPr lang="pt-BR" sz="1600" dirty="0" smtClean="0"/>
              <a:t>entre empresas brasileiras e estrangeiras, no caso de licitações internacionais;</a:t>
            </a:r>
          </a:p>
          <a:p>
            <a:endParaRPr lang="pt-BR" sz="1600" dirty="0" smtClean="0"/>
          </a:p>
          <a:p>
            <a:endParaRPr lang="pt-BR" sz="1600" dirty="0" smtClean="0"/>
          </a:p>
          <a:p>
            <a:r>
              <a:rPr lang="pt-BR" sz="1600" dirty="0" smtClean="0"/>
              <a:t>Art. 42 -  Nas </a:t>
            </a:r>
            <a:r>
              <a:rPr lang="pt-BR" sz="1600" b="1" dirty="0" smtClean="0"/>
              <a:t>concorrências de âmbito internacional</a:t>
            </a:r>
            <a:r>
              <a:rPr lang="pt-BR" sz="1600" dirty="0" smtClean="0"/>
              <a:t>, o edital deverá ajustar-se às </a:t>
            </a:r>
            <a:r>
              <a:rPr lang="pt-BR" sz="1600" b="1" dirty="0" smtClean="0"/>
              <a:t>diretrizes da política monetária e do comércio exterior</a:t>
            </a:r>
            <a:r>
              <a:rPr lang="pt-BR" sz="1600" dirty="0" smtClean="0"/>
              <a:t> e atender </a:t>
            </a:r>
            <a:r>
              <a:rPr lang="pt-BR" sz="1600" b="1" dirty="0" smtClean="0"/>
              <a:t>às exigências dos órgãos competentes</a:t>
            </a:r>
            <a:r>
              <a:rPr lang="pt-BR" sz="1600" dirty="0" smtClean="0"/>
              <a:t>.</a:t>
            </a:r>
          </a:p>
          <a:p>
            <a:endParaRPr lang="pt-BR" sz="1600" dirty="0" smtClean="0"/>
          </a:p>
          <a:p>
            <a:r>
              <a:rPr lang="pt-BR" sz="1600" dirty="0" smtClean="0"/>
              <a:t>§ 1</a:t>
            </a:r>
            <a:r>
              <a:rPr lang="pt-BR" sz="1600" u="sng" baseline="30000" dirty="0" smtClean="0"/>
              <a:t>o</a:t>
            </a:r>
            <a:r>
              <a:rPr lang="pt-BR" sz="1600" dirty="0" smtClean="0"/>
              <a:t>  Quando for permitido ao licitante estrangeiro cotar preço em </a:t>
            </a:r>
            <a:r>
              <a:rPr lang="pt-BR" sz="1600" b="1" dirty="0" smtClean="0"/>
              <a:t>moeda estrangeira</a:t>
            </a:r>
            <a:r>
              <a:rPr lang="pt-BR" sz="1600" dirty="0" smtClean="0"/>
              <a:t>, igualmente o poderá fazer o licitante brasileiro.</a:t>
            </a:r>
          </a:p>
          <a:p>
            <a:endParaRPr lang="pt-BR" sz="1600" dirty="0" smtClean="0"/>
          </a:p>
          <a:p>
            <a:r>
              <a:rPr lang="pt-BR" sz="1600" dirty="0" smtClean="0"/>
              <a:t>§ 2º O </a:t>
            </a:r>
            <a:r>
              <a:rPr lang="pt-BR" sz="1600" b="1" dirty="0" smtClean="0"/>
              <a:t>pagamento feito ao licitante brasileiro </a:t>
            </a:r>
            <a:r>
              <a:rPr lang="pt-BR" sz="1600" dirty="0" smtClean="0"/>
              <a:t>eventualmente contratado em virtude da licitação de que trata o parágrafo anterior será efetuado em </a:t>
            </a:r>
            <a:r>
              <a:rPr lang="pt-BR" sz="1600" b="1" dirty="0" smtClean="0"/>
              <a:t>moeda brasileira à taxa de câmbio vigente </a:t>
            </a:r>
            <a:r>
              <a:rPr lang="pt-BR" sz="1600" dirty="0" smtClean="0"/>
              <a:t>na data do efetivo pagamento.</a:t>
            </a:r>
          </a:p>
          <a:p>
            <a:endParaRPr lang="pt-BR" sz="1600" dirty="0" smtClean="0"/>
          </a:p>
          <a:p>
            <a:r>
              <a:rPr lang="pt-BR" sz="1600" dirty="0" smtClean="0"/>
              <a:t>§ 3</a:t>
            </a:r>
            <a:r>
              <a:rPr lang="pt-BR" sz="1600" u="sng" baseline="30000" dirty="0" smtClean="0"/>
              <a:t>o</a:t>
            </a:r>
            <a:r>
              <a:rPr lang="pt-BR" sz="1600" dirty="0" smtClean="0"/>
              <a:t>  As garantias de pagamento ao licitante brasileiro serão </a:t>
            </a:r>
            <a:r>
              <a:rPr lang="pt-BR" sz="1600" b="1" dirty="0" smtClean="0"/>
              <a:t>equivalentes</a:t>
            </a:r>
            <a:r>
              <a:rPr lang="pt-BR" sz="1600" dirty="0" smtClean="0"/>
              <a:t> àquelas oferecidas ao licitante estrangeiro.</a:t>
            </a:r>
          </a:p>
          <a:p>
            <a:endParaRPr lang="pt-BR" sz="1600" dirty="0" smtClean="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2504373690"/>
      </p:ext>
    </p:extLst>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7109639"/>
          </a:xfrm>
          <a:prstGeom prst="rect">
            <a:avLst/>
          </a:prstGeom>
        </p:spPr>
        <p:txBody>
          <a:bodyPr wrap="square">
            <a:spAutoFit/>
          </a:bodyPr>
          <a:lstStyle/>
          <a:p>
            <a:pPr marL="0" lvl="1"/>
            <a:r>
              <a:rPr lang="pt-BR" b="1" dirty="0"/>
              <a:t>Considerações </a:t>
            </a:r>
            <a:r>
              <a:rPr lang="pt-BR" b="1" dirty="0" smtClean="0"/>
              <a:t>Finais</a:t>
            </a:r>
          </a:p>
          <a:p>
            <a:pPr marL="0" lvl="1"/>
            <a:endParaRPr lang="pt-BR" sz="1600" b="1" dirty="0" smtClean="0"/>
          </a:p>
          <a:p>
            <a:pPr marL="0" lvl="1" algn="just">
              <a:buFont typeface="Calibri" pitchFamily="34" charset="0"/>
              <a:buChar char="●"/>
            </a:pPr>
            <a:r>
              <a:rPr lang="pt-BR" sz="1600" dirty="0" smtClean="0"/>
              <a:t> Um maior uso das licitações internacionais  é salutar, na medida em que elas podem ser utilizadas como mecanismo de indução de determinadas práticas de mercado que produzam resultados econômicos e sociais benéficos, imediatos ou futuros, à sociedade.</a:t>
            </a:r>
          </a:p>
          <a:p>
            <a:pPr marL="0" lvl="1"/>
            <a:endParaRPr lang="pt-BR" sz="1600" dirty="0"/>
          </a:p>
          <a:p>
            <a:pPr algn="just">
              <a:buFont typeface="Calibri" pitchFamily="34" charset="0"/>
              <a:buChar char="●"/>
            </a:pPr>
            <a:r>
              <a:rPr lang="pt-BR" sz="1600" dirty="0" smtClean="0"/>
              <a:t> </a:t>
            </a:r>
            <a:r>
              <a:rPr lang="pt-BR" sz="1600" dirty="0"/>
              <a:t>Uma licitação internacional envolve muitas complexidades, implicando na necessidade tanto de adaptações a alguns dos processos usualmente seguidos nas licitações nacionais, como também da introdução de outros que não seriam necessários ou aplicáveis a uma licitação interna.</a:t>
            </a:r>
          </a:p>
          <a:p>
            <a:pPr algn="just">
              <a:buFont typeface="Calibri" pitchFamily="34" charset="0"/>
              <a:buChar char="●"/>
            </a:pPr>
            <a:endParaRPr lang="pt-BR" sz="1600" dirty="0"/>
          </a:p>
          <a:p>
            <a:pPr algn="just">
              <a:buFont typeface="Calibri" pitchFamily="34" charset="0"/>
              <a:buChar char="●"/>
            </a:pPr>
            <a:r>
              <a:rPr lang="pt-BR" sz="1600" dirty="0" smtClean="0"/>
              <a:t> </a:t>
            </a:r>
            <a:r>
              <a:rPr lang="pt-BR" sz="1600" dirty="0"/>
              <a:t>Fazer uma licitação internacional pode envolver alguns riscos. Vários de seus aspectos não são claramente definidos na lei e nem encontram-se claros na doutrina, podendo ser objeto de questionamento posterior. Para evitar surpresas, é altamente recomendável que todos os atos relacionados com a realização de uma licitação internacional sejam ao máximo possível justificados e claramente demonstrados.</a:t>
            </a:r>
          </a:p>
          <a:p>
            <a:pPr algn="just"/>
            <a:r>
              <a:rPr lang="pt-BR" sz="1600" dirty="0"/>
              <a:t> </a:t>
            </a:r>
          </a:p>
          <a:p>
            <a:pPr algn="just">
              <a:buFont typeface="Calibri" pitchFamily="34" charset="0"/>
              <a:buChar char="●"/>
            </a:pPr>
            <a:r>
              <a:rPr lang="pt-BR" sz="1600" dirty="0" smtClean="0"/>
              <a:t> Por </a:t>
            </a:r>
            <a:r>
              <a:rPr lang="pt-BR" sz="1600" dirty="0" smtClean="0"/>
              <a:t>fim, cumpre ressaltar que muitos do conceitos e procedimentos indicados nesta apresentação não se aplicam somente às certames licitatórios mas servem para embasar e orientar os processos de contratação direta no estrangeiro em que tenha sido afastada a necessidade de licitação .</a:t>
            </a:r>
            <a:endParaRPr lang="pt-BR" sz="1600" dirty="0"/>
          </a:p>
          <a:p>
            <a:pPr lvl="7" algn="just"/>
            <a:endParaRPr lang="pt-BR" sz="1600" dirty="0"/>
          </a:p>
          <a:p>
            <a:pPr lvl="7" algn="just"/>
            <a:r>
              <a:rPr lang="pt-BR" sz="1600" b="1" dirty="0" smtClean="0"/>
              <a:t>	</a:t>
            </a:r>
            <a:endParaRPr lang="pt-BR" sz="1600" b="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6" name="CaixaDeTexto 5"/>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384046103"/>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AutoShape 20"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598" name="AutoShape 22"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4600" name="AutoShape 24" descr="Imagem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35496" y="836712"/>
            <a:ext cx="8718792" cy="2154436"/>
          </a:xfrm>
          <a:prstGeom prst="rect">
            <a:avLst/>
          </a:prstGeom>
        </p:spPr>
        <p:txBody>
          <a:bodyPr wrap="square">
            <a:spAutoFit/>
          </a:bodyPr>
          <a:lstStyle/>
          <a:p>
            <a:pPr lvl="8" algn="just"/>
            <a:endParaRPr lang="pt-BR" sz="1600" dirty="0"/>
          </a:p>
          <a:p>
            <a:pPr lvl="7" algn="just"/>
            <a:r>
              <a:rPr lang="pt-BR" sz="1600" b="1" dirty="0" smtClean="0"/>
              <a:t>	</a:t>
            </a:r>
            <a:endParaRPr lang="pt-BR" sz="1600" b="1" dirty="0"/>
          </a:p>
          <a:p>
            <a:pPr marL="285750" indent="-285750" algn="just">
              <a:buFontTx/>
              <a:buChar char="-"/>
            </a:pPr>
            <a:endParaRPr lang="pt-BR" i="1" dirty="0"/>
          </a:p>
          <a:p>
            <a:pPr marL="285750" indent="-285750" algn="just">
              <a:buFontTx/>
              <a:buChar char="-"/>
            </a:pPr>
            <a:endParaRPr lang="pt-BR" i="1" dirty="0"/>
          </a:p>
          <a:p>
            <a:pPr marL="285750" indent="-285750" algn="just">
              <a:buFontTx/>
              <a:buChar char="-"/>
            </a:pPr>
            <a:endParaRPr lang="pt-BR" i="1" dirty="0"/>
          </a:p>
          <a:p>
            <a:pPr marL="342900" lvl="0" indent="-342900" algn="just">
              <a:buFont typeface="+mj-lt"/>
              <a:buAutoNum type="arabicPeriod"/>
            </a:pPr>
            <a:endParaRPr lang="pt-BR" sz="1600" dirty="0"/>
          </a:p>
          <a:p>
            <a:pPr algn="just"/>
            <a:r>
              <a:rPr lang="pt-BR" sz="1600" dirty="0" smtClean="0"/>
              <a:t>								</a:t>
            </a:r>
            <a:endParaRPr lang="pt-BR" sz="1600" dirty="0"/>
          </a:p>
          <a:p>
            <a:pPr lvl="2" algn="just"/>
            <a:endParaRPr lang="pt-BR" sz="1600" dirty="0"/>
          </a:p>
        </p:txBody>
      </p:sp>
      <p:sp>
        <p:nvSpPr>
          <p:cNvPr id="2" name="CaixaDeTexto 1"/>
          <p:cNvSpPr txBox="1"/>
          <p:nvPr/>
        </p:nvSpPr>
        <p:spPr>
          <a:xfrm>
            <a:off x="683568" y="1916832"/>
            <a:ext cx="7776864" cy="1723549"/>
          </a:xfrm>
          <a:prstGeom prst="rect">
            <a:avLst/>
          </a:prstGeom>
          <a:noFill/>
        </p:spPr>
        <p:txBody>
          <a:bodyPr wrap="square" rtlCol="0">
            <a:spAutoFit/>
          </a:bodyPr>
          <a:lstStyle/>
          <a:p>
            <a:pPr marL="0" lvl="8" algn="ctr"/>
            <a:r>
              <a:rPr lang="pt-BR" sz="1600" dirty="0" smtClean="0"/>
              <a:t>	</a:t>
            </a:r>
            <a:r>
              <a:rPr lang="pt-BR" sz="3200" dirty="0" smtClean="0"/>
              <a:t>“</a:t>
            </a:r>
            <a:r>
              <a:rPr lang="pt-BR" sz="3200" i="1" dirty="0" smtClean="0"/>
              <a:t>O </a:t>
            </a:r>
            <a:r>
              <a:rPr lang="pt-BR" sz="3200" i="1" dirty="0"/>
              <a:t>ignorante afirma, o sábio duvida</a:t>
            </a:r>
            <a:r>
              <a:rPr lang="pt-BR" sz="3200" i="1" dirty="0" smtClean="0"/>
              <a:t>,</a:t>
            </a:r>
          </a:p>
          <a:p>
            <a:pPr marL="0" lvl="8" algn="ctr"/>
            <a:r>
              <a:rPr lang="pt-BR" sz="3200" i="1" dirty="0" smtClean="0"/>
              <a:t> </a:t>
            </a:r>
            <a:r>
              <a:rPr lang="pt-BR" sz="3200" i="1" dirty="0"/>
              <a:t>o sensato </a:t>
            </a:r>
            <a:r>
              <a:rPr lang="pt-BR" sz="3200" i="1" dirty="0" smtClean="0"/>
              <a:t>reflete.</a:t>
            </a:r>
            <a:r>
              <a:rPr lang="pt-BR" sz="3200" dirty="0" smtClean="0"/>
              <a:t>”</a:t>
            </a:r>
          </a:p>
          <a:p>
            <a:pPr marL="0" lvl="8"/>
            <a:r>
              <a:rPr lang="pt-BR" sz="1600" dirty="0" smtClean="0"/>
              <a:t>						</a:t>
            </a:r>
            <a:r>
              <a:rPr lang="pt-BR" sz="2400" dirty="0" smtClean="0"/>
              <a:t>Aristóteles</a:t>
            </a:r>
            <a:endParaRPr lang="pt-BR" sz="2400" dirty="0"/>
          </a:p>
          <a:p>
            <a:endParaRPr lang="pt-BR" dirty="0"/>
          </a:p>
        </p:txBody>
      </p:sp>
      <p:sp>
        <p:nvSpPr>
          <p:cNvPr id="3" name="CaixaDeTexto 2"/>
          <p:cNvSpPr txBox="1"/>
          <p:nvPr/>
        </p:nvSpPr>
        <p:spPr>
          <a:xfrm>
            <a:off x="899592" y="4293096"/>
            <a:ext cx="7704856" cy="1077218"/>
          </a:xfrm>
          <a:prstGeom prst="rect">
            <a:avLst/>
          </a:prstGeom>
          <a:noFill/>
        </p:spPr>
        <p:txBody>
          <a:bodyPr wrap="square" rtlCol="0">
            <a:spAutoFit/>
          </a:bodyPr>
          <a:lstStyle/>
          <a:p>
            <a:pPr algn="ctr"/>
            <a:r>
              <a:rPr lang="pt-BR" sz="2200" dirty="0" smtClean="0"/>
              <a:t>Muito Obrigado</a:t>
            </a:r>
          </a:p>
          <a:p>
            <a:pPr algn="ctr"/>
            <a:endParaRPr lang="pt-BR" sz="2200" dirty="0" smtClean="0"/>
          </a:p>
          <a:p>
            <a:pPr algn="ctr"/>
            <a:r>
              <a:rPr lang="pt-BR" sz="2000" dirty="0" smtClean="0"/>
              <a:t>Marcelo Salgado  ●  2333-1816   ●   masalgado@casacicvil.rj.gov.br</a:t>
            </a:r>
            <a:endParaRPr lang="pt-BR" sz="2000" dirty="0"/>
          </a:p>
        </p:txBody>
      </p:sp>
      <p:sp>
        <p:nvSpPr>
          <p:cNvPr id="8" name="CaixaDeTexto 7"/>
          <p:cNvSpPr txBox="1"/>
          <p:nvPr/>
        </p:nvSpPr>
        <p:spPr>
          <a:xfrm>
            <a:off x="6804248" y="332656"/>
            <a:ext cx="2016224" cy="307777"/>
          </a:xfrm>
          <a:prstGeom prst="rect">
            <a:avLst/>
          </a:prstGeom>
          <a:noFill/>
        </p:spPr>
        <p:txBody>
          <a:bodyPr wrap="square" rtlCol="0">
            <a:spAutoFit/>
          </a:bodyPr>
          <a:lstStyle/>
          <a:p>
            <a:r>
              <a:rPr lang="pt-BR" sz="1400" i="1" dirty="0" smtClean="0"/>
              <a:t>Licitações Internacionais</a:t>
            </a:r>
            <a:endParaRPr lang="pt-BR" sz="1400" i="1" dirty="0"/>
          </a:p>
        </p:txBody>
      </p:sp>
    </p:spTree>
    <p:extLst>
      <p:ext uri="{BB962C8B-B14F-4D97-AF65-F5344CB8AC3E}">
        <p14:creationId xmlns="" xmlns:p14="http://schemas.microsoft.com/office/powerpoint/2010/main" val="196189674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3006</TotalTime>
  <Words>7623</Words>
  <Application>Microsoft Office PowerPoint</Application>
  <PresentationFormat>Apresentação na tela (4:3)</PresentationFormat>
  <Paragraphs>1238</Paragraphs>
  <Slides>91</Slides>
  <Notes>0</Notes>
  <HiddenSlides>0</HiddenSlides>
  <MMClips>0</MMClips>
  <ScaleCrop>false</ScaleCrop>
  <HeadingPairs>
    <vt:vector size="4" baseType="variant">
      <vt:variant>
        <vt:lpstr>Tema</vt:lpstr>
      </vt:variant>
      <vt:variant>
        <vt:i4>1</vt:i4>
      </vt:variant>
      <vt:variant>
        <vt:lpstr>Títulos de slides</vt:lpstr>
      </vt:variant>
      <vt:variant>
        <vt:i4>91</vt:i4>
      </vt:variant>
    </vt:vector>
  </HeadingPairs>
  <TitlesOfParts>
    <vt:vector size="92" baseType="lpstr">
      <vt:lpstr>1_Tema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Licitações internacionais</dc:title>
  <dc:creator>Mariana Curci Tavares Vieira</dc:creator>
  <cp:lastModifiedBy>masalgado</cp:lastModifiedBy>
  <cp:revision>181</cp:revision>
  <dcterms:created xsi:type="dcterms:W3CDTF">2019-09-26T17:33:36Z</dcterms:created>
  <dcterms:modified xsi:type="dcterms:W3CDTF">2019-10-07T20:30:36Z</dcterms:modified>
</cp:coreProperties>
</file>