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256" r:id="rId2"/>
    <p:sldId id="257" r:id="rId3"/>
    <p:sldId id="359" r:id="rId4"/>
    <p:sldId id="373" r:id="rId5"/>
    <p:sldId id="526" r:id="rId6"/>
    <p:sldId id="527" r:id="rId7"/>
    <p:sldId id="528" r:id="rId8"/>
    <p:sldId id="529" r:id="rId9"/>
    <p:sldId id="374" r:id="rId10"/>
    <p:sldId id="375" r:id="rId11"/>
    <p:sldId id="376" r:id="rId12"/>
    <p:sldId id="381" r:id="rId13"/>
    <p:sldId id="382" r:id="rId14"/>
    <p:sldId id="383" r:id="rId15"/>
    <p:sldId id="384" r:id="rId16"/>
    <p:sldId id="385" r:id="rId17"/>
    <p:sldId id="386" r:id="rId18"/>
    <p:sldId id="387" r:id="rId19"/>
    <p:sldId id="388" r:id="rId20"/>
    <p:sldId id="390" r:id="rId21"/>
    <p:sldId id="391" r:id="rId22"/>
    <p:sldId id="392" r:id="rId23"/>
    <p:sldId id="393" r:id="rId24"/>
    <p:sldId id="394" r:id="rId25"/>
    <p:sldId id="395" r:id="rId26"/>
    <p:sldId id="396" r:id="rId27"/>
    <p:sldId id="397" r:id="rId28"/>
    <p:sldId id="398" r:id="rId29"/>
    <p:sldId id="399" r:id="rId30"/>
    <p:sldId id="400" r:id="rId31"/>
    <p:sldId id="403" r:id="rId32"/>
    <p:sldId id="404" r:id="rId33"/>
    <p:sldId id="406" r:id="rId34"/>
    <p:sldId id="407" r:id="rId35"/>
    <p:sldId id="408" r:id="rId36"/>
    <p:sldId id="409" r:id="rId37"/>
    <p:sldId id="411" r:id="rId38"/>
    <p:sldId id="412" r:id="rId39"/>
    <p:sldId id="413" r:id="rId40"/>
    <p:sldId id="414" r:id="rId41"/>
    <p:sldId id="415" r:id="rId42"/>
    <p:sldId id="416" r:id="rId43"/>
    <p:sldId id="417" r:id="rId44"/>
    <p:sldId id="418" r:id="rId45"/>
    <p:sldId id="424" r:id="rId46"/>
    <p:sldId id="425" r:id="rId47"/>
    <p:sldId id="426" r:id="rId48"/>
    <p:sldId id="427" r:id="rId49"/>
    <p:sldId id="428" r:id="rId50"/>
    <p:sldId id="429" r:id="rId51"/>
    <p:sldId id="430" r:id="rId52"/>
    <p:sldId id="435" r:id="rId53"/>
    <p:sldId id="436" r:id="rId54"/>
    <p:sldId id="437" r:id="rId55"/>
    <p:sldId id="438" r:id="rId56"/>
    <p:sldId id="439" r:id="rId57"/>
    <p:sldId id="440" r:id="rId58"/>
    <p:sldId id="441" r:id="rId59"/>
    <p:sldId id="442" r:id="rId60"/>
    <p:sldId id="443" r:id="rId61"/>
    <p:sldId id="444" r:id="rId62"/>
    <p:sldId id="445" r:id="rId63"/>
    <p:sldId id="447" r:id="rId64"/>
    <p:sldId id="448" r:id="rId65"/>
    <p:sldId id="449" r:id="rId66"/>
    <p:sldId id="450" r:id="rId67"/>
    <p:sldId id="451" r:id="rId68"/>
    <p:sldId id="452" r:id="rId69"/>
    <p:sldId id="453" r:id="rId70"/>
    <p:sldId id="454" r:id="rId71"/>
    <p:sldId id="455" r:id="rId72"/>
    <p:sldId id="456" r:id="rId73"/>
    <p:sldId id="457" r:id="rId74"/>
    <p:sldId id="458" r:id="rId75"/>
    <p:sldId id="460" r:id="rId76"/>
    <p:sldId id="461" r:id="rId77"/>
    <p:sldId id="462" r:id="rId78"/>
    <p:sldId id="463" r:id="rId79"/>
    <p:sldId id="464" r:id="rId80"/>
    <p:sldId id="465" r:id="rId81"/>
    <p:sldId id="466" r:id="rId82"/>
    <p:sldId id="467" r:id="rId83"/>
    <p:sldId id="468" r:id="rId84"/>
    <p:sldId id="469" r:id="rId85"/>
    <p:sldId id="470" r:id="rId86"/>
    <p:sldId id="471" r:id="rId87"/>
    <p:sldId id="472" r:id="rId88"/>
    <p:sldId id="473" r:id="rId89"/>
    <p:sldId id="474" r:id="rId90"/>
    <p:sldId id="475" r:id="rId91"/>
    <p:sldId id="477" r:id="rId92"/>
    <p:sldId id="478" r:id="rId93"/>
    <p:sldId id="480" r:id="rId94"/>
    <p:sldId id="481" r:id="rId95"/>
    <p:sldId id="482" r:id="rId96"/>
    <p:sldId id="483" r:id="rId97"/>
    <p:sldId id="484" r:id="rId98"/>
    <p:sldId id="485" r:id="rId99"/>
    <p:sldId id="486" r:id="rId100"/>
    <p:sldId id="488" r:id="rId101"/>
    <p:sldId id="489" r:id="rId102"/>
    <p:sldId id="490" r:id="rId103"/>
    <p:sldId id="491" r:id="rId104"/>
    <p:sldId id="494" r:id="rId105"/>
    <p:sldId id="495" r:id="rId106"/>
    <p:sldId id="496" r:id="rId107"/>
    <p:sldId id="497" r:id="rId108"/>
    <p:sldId id="498" r:id="rId109"/>
    <p:sldId id="499" r:id="rId110"/>
    <p:sldId id="500" r:id="rId111"/>
    <p:sldId id="501" r:id="rId112"/>
    <p:sldId id="502" r:id="rId113"/>
    <p:sldId id="503" r:id="rId114"/>
    <p:sldId id="504" r:id="rId115"/>
    <p:sldId id="505" r:id="rId116"/>
    <p:sldId id="506" r:id="rId117"/>
    <p:sldId id="507" r:id="rId118"/>
    <p:sldId id="508" r:id="rId119"/>
    <p:sldId id="509" r:id="rId120"/>
    <p:sldId id="510" r:id="rId121"/>
    <p:sldId id="511" r:id="rId122"/>
    <p:sldId id="512" r:id="rId123"/>
    <p:sldId id="513" r:id="rId124"/>
    <p:sldId id="514" r:id="rId125"/>
    <p:sldId id="515" r:id="rId126"/>
    <p:sldId id="516" r:id="rId127"/>
    <p:sldId id="517" r:id="rId128"/>
    <p:sldId id="518" r:id="rId129"/>
    <p:sldId id="519" r:id="rId130"/>
    <p:sldId id="520" r:id="rId131"/>
    <p:sldId id="521" r:id="rId132"/>
    <p:sldId id="522" r:id="rId133"/>
    <p:sldId id="523" r:id="rId134"/>
    <p:sldId id="524" r:id="rId135"/>
    <p:sldId id="525" r:id="rId136"/>
    <p:sldId id="531" r:id="rId137"/>
    <p:sldId id="530" r:id="rId138"/>
    <p:sldId id="368" r:id="rId139"/>
    <p:sldId id="269" r:id="rId1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96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EC3E4-355A-49A5-8495-4FDACADE6582}"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pt-BR"/>
        </a:p>
      </dgm:t>
    </dgm:pt>
    <dgm:pt modelId="{69A1CC8E-8FA7-44AB-9763-790DD03CF417}">
      <dgm:prSet phldrT="[Texto]"/>
      <dgm:spPr>
        <a:gradFill rotWithShape="0">
          <a:gsLst>
            <a:gs pos="0">
              <a:srgbClr val="FFF200"/>
            </a:gs>
            <a:gs pos="45000">
              <a:srgbClr val="FF7A00"/>
            </a:gs>
            <a:gs pos="70000">
              <a:srgbClr val="FF0300"/>
            </a:gs>
            <a:gs pos="100000">
              <a:srgbClr val="4D0808"/>
            </a:gs>
          </a:gsLst>
          <a:lin ang="16200000" scaled="0"/>
        </a:gradFill>
      </dgm:spPr>
      <dgm:t>
        <a:bodyPr/>
        <a:lstStyle/>
        <a:p>
          <a:r>
            <a:rPr lang="pt-BR" dirty="0" smtClean="0"/>
            <a:t>Plano Anual de Contratações</a:t>
          </a:r>
          <a:endParaRPr lang="pt-BR" dirty="0"/>
        </a:p>
      </dgm:t>
    </dgm:pt>
    <dgm:pt modelId="{08658090-A565-4BB3-88EB-3E229893112B}" type="parTrans" cxnId="{A59BABE5-4FFB-4E16-9793-F41F7B05FE96}">
      <dgm:prSet/>
      <dgm:spPr/>
      <dgm:t>
        <a:bodyPr/>
        <a:lstStyle/>
        <a:p>
          <a:endParaRPr lang="pt-BR"/>
        </a:p>
      </dgm:t>
    </dgm:pt>
    <dgm:pt modelId="{4D0E7F14-2086-4F5E-AA14-14F1D5658942}" type="sibTrans" cxnId="{A59BABE5-4FFB-4E16-9793-F41F7B05FE96}">
      <dgm:prSet/>
      <dgm:spPr/>
      <dgm:t>
        <a:bodyPr/>
        <a:lstStyle/>
        <a:p>
          <a:endParaRPr lang="pt-BR"/>
        </a:p>
      </dgm:t>
    </dgm:pt>
    <dgm:pt modelId="{8ABC125E-9EC6-46F2-9FD4-9F7A7A676A40}">
      <dgm:prSet phldrT="[Texto]"/>
      <dgm:spPr/>
      <dgm:t>
        <a:bodyPr/>
        <a:lstStyle/>
        <a:p>
          <a:r>
            <a:rPr lang="pt-BR" dirty="0" smtClean="0"/>
            <a:t>Identificamos “todas” DEMANDAS do órgão com 12 meses de antecedência.</a:t>
          </a:r>
          <a:endParaRPr lang="pt-BR" dirty="0"/>
        </a:p>
      </dgm:t>
    </dgm:pt>
    <dgm:pt modelId="{2666FF8E-104F-415C-85B0-DA4362749368}" type="parTrans" cxnId="{5EF9EC92-DC69-4CBD-9E90-21BA5ABBC95F}">
      <dgm:prSet/>
      <dgm:spPr/>
      <dgm:t>
        <a:bodyPr/>
        <a:lstStyle/>
        <a:p>
          <a:endParaRPr lang="pt-BR"/>
        </a:p>
      </dgm:t>
    </dgm:pt>
    <dgm:pt modelId="{CC1BF5B0-1F84-4E80-8AAA-E167F371033D}" type="sibTrans" cxnId="{5EF9EC92-DC69-4CBD-9E90-21BA5ABBC95F}">
      <dgm:prSet/>
      <dgm:spPr/>
      <dgm:t>
        <a:bodyPr/>
        <a:lstStyle/>
        <a:p>
          <a:endParaRPr lang="pt-BR"/>
        </a:p>
      </dgm:t>
    </dgm:pt>
    <dgm:pt modelId="{C257A5BA-BCBB-4E26-ACD3-A45734CEE999}">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Formalização da Demanda</a:t>
          </a:r>
          <a:endParaRPr lang="pt-BR" dirty="0"/>
        </a:p>
      </dgm:t>
    </dgm:pt>
    <dgm:pt modelId="{6FC484A0-F39B-43FD-93AB-464227BF6093}" type="parTrans" cxnId="{4302711B-9B57-41FE-A3FB-5E9E313F26C8}">
      <dgm:prSet/>
      <dgm:spPr/>
      <dgm:t>
        <a:bodyPr/>
        <a:lstStyle/>
        <a:p>
          <a:endParaRPr lang="pt-BR"/>
        </a:p>
      </dgm:t>
    </dgm:pt>
    <dgm:pt modelId="{324804A1-1DC0-4238-8188-23B6C1A81201}" type="sibTrans" cxnId="{4302711B-9B57-41FE-A3FB-5E9E313F26C8}">
      <dgm:prSet/>
      <dgm:spPr/>
      <dgm:t>
        <a:bodyPr/>
        <a:lstStyle/>
        <a:p>
          <a:endParaRPr lang="pt-BR"/>
        </a:p>
      </dgm:t>
    </dgm:pt>
    <dgm:pt modelId="{6BA3BE74-77B0-4E92-B371-9DF1E7F06E25}">
      <dgm:prSet phldrT="[Texto]"/>
      <dgm:spPr/>
      <dgm:t>
        <a:bodyPr/>
        <a:lstStyle/>
        <a:p>
          <a:r>
            <a:rPr lang="pt-BR" dirty="0" smtClean="0"/>
            <a:t>Setor demandante formaliza e identifica sua necessidade para o atual período vinculando ao planejado anteriormente.</a:t>
          </a:r>
          <a:endParaRPr lang="pt-BR" dirty="0"/>
        </a:p>
      </dgm:t>
    </dgm:pt>
    <dgm:pt modelId="{1CB17B9E-F30D-489C-842B-AC454F0CC2C8}" type="parTrans" cxnId="{DBF447CC-34FB-412A-8166-D753A9791516}">
      <dgm:prSet/>
      <dgm:spPr/>
      <dgm:t>
        <a:bodyPr/>
        <a:lstStyle/>
        <a:p>
          <a:endParaRPr lang="pt-BR"/>
        </a:p>
      </dgm:t>
    </dgm:pt>
    <dgm:pt modelId="{BF515B18-AFB8-478E-8B3F-5B26D50C7373}" type="sibTrans" cxnId="{DBF447CC-34FB-412A-8166-D753A9791516}">
      <dgm:prSet/>
      <dgm:spPr/>
      <dgm:t>
        <a:bodyPr/>
        <a:lstStyle/>
        <a:p>
          <a:endParaRPr lang="pt-BR"/>
        </a:p>
      </dgm:t>
    </dgm:pt>
    <dgm:pt modelId="{D7BA3D86-BFEA-4169-AC8E-0E7FEB500B6B}">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Estudo Técnico Preliminar</a:t>
          </a:r>
          <a:endParaRPr lang="pt-BR" dirty="0"/>
        </a:p>
      </dgm:t>
    </dgm:pt>
    <dgm:pt modelId="{BCF87EB9-274D-4226-9C78-376A57B6AFDC}" type="parTrans" cxnId="{CC153477-1392-46C5-BA30-7C421A25B361}">
      <dgm:prSet/>
      <dgm:spPr/>
      <dgm:t>
        <a:bodyPr/>
        <a:lstStyle/>
        <a:p>
          <a:endParaRPr lang="pt-BR"/>
        </a:p>
      </dgm:t>
    </dgm:pt>
    <dgm:pt modelId="{DE4398EF-9026-4D37-AD67-EFE9957C1921}" type="sibTrans" cxnId="{CC153477-1392-46C5-BA30-7C421A25B361}">
      <dgm:prSet/>
      <dgm:spPr/>
      <dgm:t>
        <a:bodyPr/>
        <a:lstStyle/>
        <a:p>
          <a:endParaRPr lang="pt-BR"/>
        </a:p>
      </dgm:t>
    </dgm:pt>
    <dgm:pt modelId="{A81A4435-8BAF-45EF-8735-85027A448890}">
      <dgm:prSet phldrT="[Texto]"/>
      <dgm:spPr/>
      <dgm:t>
        <a:bodyPr/>
        <a:lstStyle/>
        <a:p>
          <a:r>
            <a:rPr lang="pt-BR" dirty="0" smtClean="0"/>
            <a:t>Com base na necessidade apresentada a Equipe de Planejamento irá verificar como atender da forma mais adequada para o órgão.</a:t>
          </a:r>
          <a:endParaRPr lang="pt-BR" dirty="0"/>
        </a:p>
      </dgm:t>
    </dgm:pt>
    <dgm:pt modelId="{BD5026BB-F51A-4DD4-8874-DA1B8A0DB18A}" type="parTrans" cxnId="{B4781C5D-5C07-4739-9592-B4EE89835A63}">
      <dgm:prSet/>
      <dgm:spPr/>
      <dgm:t>
        <a:bodyPr/>
        <a:lstStyle/>
        <a:p>
          <a:endParaRPr lang="pt-BR"/>
        </a:p>
      </dgm:t>
    </dgm:pt>
    <dgm:pt modelId="{D08BC4CD-AF9A-4CE6-AB9C-1E2ED766D3BA}" type="sibTrans" cxnId="{B4781C5D-5C07-4739-9592-B4EE89835A63}">
      <dgm:prSet/>
      <dgm:spPr/>
      <dgm:t>
        <a:bodyPr/>
        <a:lstStyle/>
        <a:p>
          <a:endParaRPr lang="pt-BR"/>
        </a:p>
      </dgm:t>
    </dgm:pt>
    <dgm:pt modelId="{F4C525E7-61F1-4AD3-84BA-5AE5511B4FF3}">
      <dgm:prSet phldrT="[Texto]"/>
      <dgm:spPr/>
      <dgm:t>
        <a:bodyPr/>
        <a:lstStyle/>
        <a:p>
          <a:r>
            <a:rPr lang="pt-BR" dirty="0" smtClean="0"/>
            <a:t>Mapa de Risco</a:t>
          </a:r>
          <a:endParaRPr lang="pt-BR" dirty="0"/>
        </a:p>
      </dgm:t>
    </dgm:pt>
    <dgm:pt modelId="{17DE8859-16A6-4CD9-9B69-B130336EA565}" type="parTrans" cxnId="{011A76F7-DB75-4DC1-8F47-A4AF156C144B}">
      <dgm:prSet/>
      <dgm:spPr/>
      <dgm:t>
        <a:bodyPr/>
        <a:lstStyle/>
        <a:p>
          <a:endParaRPr lang="pt-BR"/>
        </a:p>
      </dgm:t>
    </dgm:pt>
    <dgm:pt modelId="{96D5EB1A-B47A-4683-902E-1376E543E36E}" type="sibTrans" cxnId="{011A76F7-DB75-4DC1-8F47-A4AF156C144B}">
      <dgm:prSet/>
      <dgm:spPr/>
      <dgm:t>
        <a:bodyPr/>
        <a:lstStyle/>
        <a:p>
          <a:endParaRPr lang="pt-BR"/>
        </a:p>
      </dgm:t>
    </dgm:pt>
    <dgm:pt modelId="{1D115E9C-91DD-402B-8BA1-74564A374087}">
      <dgm:prSet phldrT="[Texto]"/>
      <dgm:spPr/>
      <dgm:t>
        <a:bodyPr/>
        <a:lstStyle/>
        <a:p>
          <a:r>
            <a:rPr lang="pt-BR" dirty="0" smtClean="0"/>
            <a:t>Detalhamento dos riscos envolvidos a forma de suprimento escolhida e as ações para mitiga-las e controla-las.</a:t>
          </a:r>
          <a:endParaRPr lang="pt-BR" dirty="0"/>
        </a:p>
      </dgm:t>
    </dgm:pt>
    <dgm:pt modelId="{221CEA93-E64D-4205-8D97-E18FB91565E5}" type="parTrans" cxnId="{DE38C2E7-09DD-479A-91FA-E903BB008BEE}">
      <dgm:prSet/>
      <dgm:spPr/>
      <dgm:t>
        <a:bodyPr/>
        <a:lstStyle/>
        <a:p>
          <a:endParaRPr lang="pt-BR"/>
        </a:p>
      </dgm:t>
    </dgm:pt>
    <dgm:pt modelId="{3A0D44B7-F485-4309-9DFE-94861249468E}" type="sibTrans" cxnId="{DE38C2E7-09DD-479A-91FA-E903BB008BEE}">
      <dgm:prSet/>
      <dgm:spPr/>
      <dgm:t>
        <a:bodyPr/>
        <a:lstStyle/>
        <a:p>
          <a:endParaRPr lang="pt-BR"/>
        </a:p>
      </dgm:t>
    </dgm:pt>
    <dgm:pt modelId="{40E138D4-8DB2-454A-853A-16A792DFC9A1}">
      <dgm:prSet phldrT="[Texto]"/>
      <dgm:spPr/>
      <dgm:t>
        <a:bodyPr/>
        <a:lstStyle/>
        <a:p>
          <a:r>
            <a:rPr lang="pt-BR" dirty="0" smtClean="0"/>
            <a:t>Termo de Referência</a:t>
          </a:r>
          <a:endParaRPr lang="pt-BR" dirty="0"/>
        </a:p>
      </dgm:t>
    </dgm:pt>
    <dgm:pt modelId="{381EF31F-EB31-4DC5-845F-49E0A2207EAA}" type="parTrans" cxnId="{BD4F55BA-80F3-4580-9DF1-3FB3210583A6}">
      <dgm:prSet/>
      <dgm:spPr/>
      <dgm:t>
        <a:bodyPr/>
        <a:lstStyle/>
        <a:p>
          <a:endParaRPr lang="pt-BR"/>
        </a:p>
      </dgm:t>
    </dgm:pt>
    <dgm:pt modelId="{DC875CE7-67E4-492F-87EB-7E2C31B42D0C}" type="sibTrans" cxnId="{BD4F55BA-80F3-4580-9DF1-3FB3210583A6}">
      <dgm:prSet/>
      <dgm:spPr/>
      <dgm:t>
        <a:bodyPr/>
        <a:lstStyle/>
        <a:p>
          <a:endParaRPr lang="pt-BR"/>
        </a:p>
      </dgm:t>
    </dgm:pt>
    <dgm:pt modelId="{FAF3F634-700F-4908-BDB7-046774356BA4}">
      <dgm:prSet phldrT="[Texto]"/>
      <dgm:spPr/>
      <dgm:t>
        <a:bodyPr/>
        <a:lstStyle/>
        <a:p>
          <a:r>
            <a:rPr lang="pt-BR" dirty="0" smtClean="0"/>
            <a:t>Detalhamento do objeto a ser contratado</a:t>
          </a:r>
          <a:endParaRPr lang="pt-BR" dirty="0"/>
        </a:p>
      </dgm:t>
    </dgm:pt>
    <dgm:pt modelId="{DDD980B5-F4C1-44ED-B01A-E5D5BF683CE5}" type="parTrans" cxnId="{DFDA1706-3060-4DF8-85C5-F21456B87FF0}">
      <dgm:prSet/>
      <dgm:spPr/>
      <dgm:t>
        <a:bodyPr/>
        <a:lstStyle/>
        <a:p>
          <a:endParaRPr lang="pt-BR"/>
        </a:p>
      </dgm:t>
    </dgm:pt>
    <dgm:pt modelId="{0FB23565-2865-4B7B-8060-2968186F45C7}" type="sibTrans" cxnId="{DFDA1706-3060-4DF8-85C5-F21456B87FF0}">
      <dgm:prSet/>
      <dgm:spPr/>
      <dgm:t>
        <a:bodyPr/>
        <a:lstStyle/>
        <a:p>
          <a:endParaRPr lang="pt-BR"/>
        </a:p>
      </dgm:t>
    </dgm:pt>
    <dgm:pt modelId="{0197C27D-C11D-4D54-A27E-49D333CA28F1}" type="pres">
      <dgm:prSet presAssocID="{BD4EC3E4-355A-49A5-8495-4FDACADE6582}" presName="Name0" presStyleCnt="0">
        <dgm:presLayoutVars>
          <dgm:chMax val="5"/>
          <dgm:chPref val="5"/>
          <dgm:dir/>
          <dgm:animLvl val="lvl"/>
        </dgm:presLayoutVars>
      </dgm:prSet>
      <dgm:spPr/>
      <dgm:t>
        <a:bodyPr/>
        <a:lstStyle/>
        <a:p>
          <a:endParaRPr lang="pt-BR"/>
        </a:p>
      </dgm:t>
    </dgm:pt>
    <dgm:pt modelId="{E27E936C-D7FD-4192-B46A-297E5020B0FE}" type="pres">
      <dgm:prSet presAssocID="{69A1CC8E-8FA7-44AB-9763-790DD03CF417}" presName="parentText1" presStyleLbl="node1" presStyleIdx="0" presStyleCnt="5">
        <dgm:presLayoutVars>
          <dgm:chMax/>
          <dgm:chPref val="3"/>
          <dgm:bulletEnabled val="1"/>
        </dgm:presLayoutVars>
      </dgm:prSet>
      <dgm:spPr/>
      <dgm:t>
        <a:bodyPr/>
        <a:lstStyle/>
        <a:p>
          <a:endParaRPr lang="pt-BR"/>
        </a:p>
      </dgm:t>
    </dgm:pt>
    <dgm:pt modelId="{4558724D-58A0-4257-927D-BAB30BC38B46}" type="pres">
      <dgm:prSet presAssocID="{69A1CC8E-8FA7-44AB-9763-790DD03CF417}" presName="childText1" presStyleLbl="solidAlignAcc1" presStyleIdx="0" presStyleCnt="5">
        <dgm:presLayoutVars>
          <dgm:chMax val="0"/>
          <dgm:chPref val="0"/>
          <dgm:bulletEnabled val="1"/>
        </dgm:presLayoutVars>
      </dgm:prSet>
      <dgm:spPr/>
      <dgm:t>
        <a:bodyPr/>
        <a:lstStyle/>
        <a:p>
          <a:endParaRPr lang="pt-BR"/>
        </a:p>
      </dgm:t>
    </dgm:pt>
    <dgm:pt modelId="{901FAE21-37D0-4CC1-94D2-5D19D220A1B2}" type="pres">
      <dgm:prSet presAssocID="{C257A5BA-BCBB-4E26-ACD3-A45734CEE999}" presName="parentText2" presStyleLbl="node1" presStyleIdx="1" presStyleCnt="5">
        <dgm:presLayoutVars>
          <dgm:chMax/>
          <dgm:chPref val="3"/>
          <dgm:bulletEnabled val="1"/>
        </dgm:presLayoutVars>
      </dgm:prSet>
      <dgm:spPr/>
      <dgm:t>
        <a:bodyPr/>
        <a:lstStyle/>
        <a:p>
          <a:endParaRPr lang="pt-BR"/>
        </a:p>
      </dgm:t>
    </dgm:pt>
    <dgm:pt modelId="{B604AA60-9B05-4843-AA94-9A9585BD199E}" type="pres">
      <dgm:prSet presAssocID="{C257A5BA-BCBB-4E26-ACD3-A45734CEE999}" presName="childText2" presStyleLbl="solidAlignAcc1" presStyleIdx="1" presStyleCnt="5">
        <dgm:presLayoutVars>
          <dgm:chMax val="0"/>
          <dgm:chPref val="0"/>
          <dgm:bulletEnabled val="1"/>
        </dgm:presLayoutVars>
      </dgm:prSet>
      <dgm:spPr/>
      <dgm:t>
        <a:bodyPr/>
        <a:lstStyle/>
        <a:p>
          <a:endParaRPr lang="pt-BR"/>
        </a:p>
      </dgm:t>
    </dgm:pt>
    <dgm:pt modelId="{18C52E08-DA94-444E-8DB9-DBF3F0E057D5}" type="pres">
      <dgm:prSet presAssocID="{D7BA3D86-BFEA-4169-AC8E-0E7FEB500B6B}" presName="parentText3" presStyleLbl="node1" presStyleIdx="2" presStyleCnt="5">
        <dgm:presLayoutVars>
          <dgm:chMax/>
          <dgm:chPref val="3"/>
          <dgm:bulletEnabled val="1"/>
        </dgm:presLayoutVars>
      </dgm:prSet>
      <dgm:spPr/>
      <dgm:t>
        <a:bodyPr/>
        <a:lstStyle/>
        <a:p>
          <a:endParaRPr lang="pt-BR"/>
        </a:p>
      </dgm:t>
    </dgm:pt>
    <dgm:pt modelId="{AF180FB0-8146-44CB-BCE6-6DFD59C72F22}" type="pres">
      <dgm:prSet presAssocID="{D7BA3D86-BFEA-4169-AC8E-0E7FEB500B6B}" presName="childText3" presStyleLbl="solidAlignAcc1" presStyleIdx="2" presStyleCnt="5">
        <dgm:presLayoutVars>
          <dgm:chMax val="0"/>
          <dgm:chPref val="0"/>
          <dgm:bulletEnabled val="1"/>
        </dgm:presLayoutVars>
      </dgm:prSet>
      <dgm:spPr/>
      <dgm:t>
        <a:bodyPr/>
        <a:lstStyle/>
        <a:p>
          <a:endParaRPr lang="pt-BR"/>
        </a:p>
      </dgm:t>
    </dgm:pt>
    <dgm:pt modelId="{CC1EC308-31C2-4AFC-9247-42017CB97CB0}" type="pres">
      <dgm:prSet presAssocID="{F4C525E7-61F1-4AD3-84BA-5AE5511B4FF3}" presName="parentText4" presStyleLbl="node1" presStyleIdx="3" presStyleCnt="5">
        <dgm:presLayoutVars>
          <dgm:chMax/>
          <dgm:chPref val="3"/>
          <dgm:bulletEnabled val="1"/>
        </dgm:presLayoutVars>
      </dgm:prSet>
      <dgm:spPr/>
      <dgm:t>
        <a:bodyPr/>
        <a:lstStyle/>
        <a:p>
          <a:endParaRPr lang="pt-BR"/>
        </a:p>
      </dgm:t>
    </dgm:pt>
    <dgm:pt modelId="{6FAB759F-2742-43F7-8DAF-96D6B4A125E5}" type="pres">
      <dgm:prSet presAssocID="{F4C525E7-61F1-4AD3-84BA-5AE5511B4FF3}" presName="childText4" presStyleLbl="solidAlignAcc1" presStyleIdx="3" presStyleCnt="5">
        <dgm:presLayoutVars>
          <dgm:chMax val="0"/>
          <dgm:chPref val="0"/>
          <dgm:bulletEnabled val="1"/>
        </dgm:presLayoutVars>
      </dgm:prSet>
      <dgm:spPr/>
      <dgm:t>
        <a:bodyPr/>
        <a:lstStyle/>
        <a:p>
          <a:endParaRPr lang="pt-BR"/>
        </a:p>
      </dgm:t>
    </dgm:pt>
    <dgm:pt modelId="{203042D2-DFC3-4BF6-949A-24B4F3A59679}" type="pres">
      <dgm:prSet presAssocID="{40E138D4-8DB2-454A-853A-16A792DFC9A1}" presName="parentText5" presStyleLbl="node1" presStyleIdx="4" presStyleCnt="5">
        <dgm:presLayoutVars>
          <dgm:chMax/>
          <dgm:chPref val="3"/>
          <dgm:bulletEnabled val="1"/>
        </dgm:presLayoutVars>
      </dgm:prSet>
      <dgm:spPr/>
      <dgm:t>
        <a:bodyPr/>
        <a:lstStyle/>
        <a:p>
          <a:endParaRPr lang="pt-BR"/>
        </a:p>
      </dgm:t>
    </dgm:pt>
    <dgm:pt modelId="{90E43BAD-ED27-442F-A069-5C3E70B6127D}" type="pres">
      <dgm:prSet presAssocID="{40E138D4-8DB2-454A-853A-16A792DFC9A1}" presName="childText5" presStyleLbl="solidAlignAcc1" presStyleIdx="4" presStyleCnt="5">
        <dgm:presLayoutVars>
          <dgm:chMax val="0"/>
          <dgm:chPref val="0"/>
          <dgm:bulletEnabled val="1"/>
        </dgm:presLayoutVars>
      </dgm:prSet>
      <dgm:spPr/>
      <dgm:t>
        <a:bodyPr/>
        <a:lstStyle/>
        <a:p>
          <a:endParaRPr lang="pt-BR"/>
        </a:p>
      </dgm:t>
    </dgm:pt>
  </dgm:ptLst>
  <dgm:cxnLst>
    <dgm:cxn modelId="{C2900B8C-7077-41BC-99D2-6D0F6E3FE884}" type="presOf" srcId="{BD4EC3E4-355A-49A5-8495-4FDACADE6582}" destId="{0197C27D-C11D-4D54-A27E-49D333CA28F1}" srcOrd="0" destOrd="0" presId="urn:microsoft.com/office/officeart/2009/3/layout/IncreasingArrowsProcess"/>
    <dgm:cxn modelId="{4302711B-9B57-41FE-A3FB-5E9E313F26C8}" srcId="{BD4EC3E4-355A-49A5-8495-4FDACADE6582}" destId="{C257A5BA-BCBB-4E26-ACD3-A45734CEE999}" srcOrd="1" destOrd="0" parTransId="{6FC484A0-F39B-43FD-93AB-464227BF6093}" sibTransId="{324804A1-1DC0-4238-8188-23B6C1A81201}"/>
    <dgm:cxn modelId="{A59BABE5-4FFB-4E16-9793-F41F7B05FE96}" srcId="{BD4EC3E4-355A-49A5-8495-4FDACADE6582}" destId="{69A1CC8E-8FA7-44AB-9763-790DD03CF417}" srcOrd="0" destOrd="0" parTransId="{08658090-A565-4BB3-88EB-3E229893112B}" sibTransId="{4D0E7F14-2086-4F5E-AA14-14F1D5658942}"/>
    <dgm:cxn modelId="{5EF9EC92-DC69-4CBD-9E90-21BA5ABBC95F}" srcId="{69A1CC8E-8FA7-44AB-9763-790DD03CF417}" destId="{8ABC125E-9EC6-46F2-9FD4-9F7A7A676A40}" srcOrd="0" destOrd="0" parTransId="{2666FF8E-104F-415C-85B0-DA4362749368}" sibTransId="{CC1BF5B0-1F84-4E80-8AAA-E167F371033D}"/>
    <dgm:cxn modelId="{D58C620D-4A7B-4935-BB4D-6C2E8C380076}" type="presOf" srcId="{A81A4435-8BAF-45EF-8735-85027A448890}" destId="{AF180FB0-8146-44CB-BCE6-6DFD59C72F22}" srcOrd="0" destOrd="0" presId="urn:microsoft.com/office/officeart/2009/3/layout/IncreasingArrowsProcess"/>
    <dgm:cxn modelId="{13A45E78-E958-4382-A5CE-81A90F074B7C}" type="presOf" srcId="{8ABC125E-9EC6-46F2-9FD4-9F7A7A676A40}" destId="{4558724D-58A0-4257-927D-BAB30BC38B46}" srcOrd="0" destOrd="0" presId="urn:microsoft.com/office/officeart/2009/3/layout/IncreasingArrowsProcess"/>
    <dgm:cxn modelId="{774C023C-BCFD-4F2F-B833-D7E42C96424F}" type="presOf" srcId="{C257A5BA-BCBB-4E26-ACD3-A45734CEE999}" destId="{901FAE21-37D0-4CC1-94D2-5D19D220A1B2}" srcOrd="0" destOrd="0" presId="urn:microsoft.com/office/officeart/2009/3/layout/IncreasingArrowsProcess"/>
    <dgm:cxn modelId="{DE38C2E7-09DD-479A-91FA-E903BB008BEE}" srcId="{F4C525E7-61F1-4AD3-84BA-5AE5511B4FF3}" destId="{1D115E9C-91DD-402B-8BA1-74564A374087}" srcOrd="0" destOrd="0" parTransId="{221CEA93-E64D-4205-8D97-E18FB91565E5}" sibTransId="{3A0D44B7-F485-4309-9DFE-94861249468E}"/>
    <dgm:cxn modelId="{CC153477-1392-46C5-BA30-7C421A25B361}" srcId="{BD4EC3E4-355A-49A5-8495-4FDACADE6582}" destId="{D7BA3D86-BFEA-4169-AC8E-0E7FEB500B6B}" srcOrd="2" destOrd="0" parTransId="{BCF87EB9-274D-4226-9C78-376A57B6AFDC}" sibTransId="{DE4398EF-9026-4D37-AD67-EFE9957C1921}"/>
    <dgm:cxn modelId="{DBF447CC-34FB-412A-8166-D753A9791516}" srcId="{C257A5BA-BCBB-4E26-ACD3-A45734CEE999}" destId="{6BA3BE74-77B0-4E92-B371-9DF1E7F06E25}" srcOrd="0" destOrd="0" parTransId="{1CB17B9E-F30D-489C-842B-AC454F0CC2C8}" sibTransId="{BF515B18-AFB8-478E-8B3F-5B26D50C7373}"/>
    <dgm:cxn modelId="{011A76F7-DB75-4DC1-8F47-A4AF156C144B}" srcId="{BD4EC3E4-355A-49A5-8495-4FDACADE6582}" destId="{F4C525E7-61F1-4AD3-84BA-5AE5511B4FF3}" srcOrd="3" destOrd="0" parTransId="{17DE8859-16A6-4CD9-9B69-B130336EA565}" sibTransId="{96D5EB1A-B47A-4683-902E-1376E543E36E}"/>
    <dgm:cxn modelId="{40AD1639-257C-4FBF-82C2-7FFE4F7702AA}" type="presOf" srcId="{F4C525E7-61F1-4AD3-84BA-5AE5511B4FF3}" destId="{CC1EC308-31C2-4AFC-9247-42017CB97CB0}" srcOrd="0" destOrd="0" presId="urn:microsoft.com/office/officeart/2009/3/layout/IncreasingArrowsProcess"/>
    <dgm:cxn modelId="{22C52307-28AD-4E1C-B195-62D73C4B8DEB}" type="presOf" srcId="{FAF3F634-700F-4908-BDB7-046774356BA4}" destId="{90E43BAD-ED27-442F-A069-5C3E70B6127D}" srcOrd="0" destOrd="0" presId="urn:microsoft.com/office/officeart/2009/3/layout/IncreasingArrowsProcess"/>
    <dgm:cxn modelId="{B4781C5D-5C07-4739-9592-B4EE89835A63}" srcId="{D7BA3D86-BFEA-4169-AC8E-0E7FEB500B6B}" destId="{A81A4435-8BAF-45EF-8735-85027A448890}" srcOrd="0" destOrd="0" parTransId="{BD5026BB-F51A-4DD4-8874-DA1B8A0DB18A}" sibTransId="{D08BC4CD-AF9A-4CE6-AB9C-1E2ED766D3BA}"/>
    <dgm:cxn modelId="{BD4F55BA-80F3-4580-9DF1-3FB3210583A6}" srcId="{BD4EC3E4-355A-49A5-8495-4FDACADE6582}" destId="{40E138D4-8DB2-454A-853A-16A792DFC9A1}" srcOrd="4" destOrd="0" parTransId="{381EF31F-EB31-4DC5-845F-49E0A2207EAA}" sibTransId="{DC875CE7-67E4-492F-87EB-7E2C31B42D0C}"/>
    <dgm:cxn modelId="{8AC75E5B-1981-4C1D-832B-B0DBF1CE410D}" type="presOf" srcId="{6BA3BE74-77B0-4E92-B371-9DF1E7F06E25}" destId="{B604AA60-9B05-4843-AA94-9A9585BD199E}" srcOrd="0" destOrd="0" presId="urn:microsoft.com/office/officeart/2009/3/layout/IncreasingArrowsProcess"/>
    <dgm:cxn modelId="{1E1371D1-151C-4534-A57D-1D5E6A4CDEE2}" type="presOf" srcId="{D7BA3D86-BFEA-4169-AC8E-0E7FEB500B6B}" destId="{18C52E08-DA94-444E-8DB9-DBF3F0E057D5}" srcOrd="0" destOrd="0" presId="urn:microsoft.com/office/officeart/2009/3/layout/IncreasingArrowsProcess"/>
    <dgm:cxn modelId="{7458805D-627C-454A-9368-675AD77AE032}" type="presOf" srcId="{40E138D4-8DB2-454A-853A-16A792DFC9A1}" destId="{203042D2-DFC3-4BF6-949A-24B4F3A59679}" srcOrd="0" destOrd="0" presId="urn:microsoft.com/office/officeart/2009/3/layout/IncreasingArrowsProcess"/>
    <dgm:cxn modelId="{5DD9A6F3-B0D1-4183-B6A5-E07D34CE2AA0}" type="presOf" srcId="{69A1CC8E-8FA7-44AB-9763-790DD03CF417}" destId="{E27E936C-D7FD-4192-B46A-297E5020B0FE}" srcOrd="0" destOrd="0" presId="urn:microsoft.com/office/officeart/2009/3/layout/IncreasingArrowsProcess"/>
    <dgm:cxn modelId="{DFDA1706-3060-4DF8-85C5-F21456B87FF0}" srcId="{40E138D4-8DB2-454A-853A-16A792DFC9A1}" destId="{FAF3F634-700F-4908-BDB7-046774356BA4}" srcOrd="0" destOrd="0" parTransId="{DDD980B5-F4C1-44ED-B01A-E5D5BF683CE5}" sibTransId="{0FB23565-2865-4B7B-8060-2968186F45C7}"/>
    <dgm:cxn modelId="{DF999CBF-123D-4AB1-BCE0-99E4F5D574B2}" type="presOf" srcId="{1D115E9C-91DD-402B-8BA1-74564A374087}" destId="{6FAB759F-2742-43F7-8DAF-96D6B4A125E5}" srcOrd="0" destOrd="0" presId="urn:microsoft.com/office/officeart/2009/3/layout/IncreasingArrowsProcess"/>
    <dgm:cxn modelId="{49EC0A11-E11A-4B8D-AB22-3FF8A88D108A}" type="presParOf" srcId="{0197C27D-C11D-4D54-A27E-49D333CA28F1}" destId="{E27E936C-D7FD-4192-B46A-297E5020B0FE}" srcOrd="0" destOrd="0" presId="urn:microsoft.com/office/officeart/2009/3/layout/IncreasingArrowsProcess"/>
    <dgm:cxn modelId="{4AE84F54-C8EC-4E6E-B660-52CEAB1A4F13}" type="presParOf" srcId="{0197C27D-C11D-4D54-A27E-49D333CA28F1}" destId="{4558724D-58A0-4257-927D-BAB30BC38B46}" srcOrd="1" destOrd="0" presId="urn:microsoft.com/office/officeart/2009/3/layout/IncreasingArrowsProcess"/>
    <dgm:cxn modelId="{E996E53B-0D97-4DCE-A865-C695B0B12AFF}" type="presParOf" srcId="{0197C27D-C11D-4D54-A27E-49D333CA28F1}" destId="{901FAE21-37D0-4CC1-94D2-5D19D220A1B2}" srcOrd="2" destOrd="0" presId="urn:microsoft.com/office/officeart/2009/3/layout/IncreasingArrowsProcess"/>
    <dgm:cxn modelId="{025AA46A-B51A-4051-8EE5-2682D84258E4}" type="presParOf" srcId="{0197C27D-C11D-4D54-A27E-49D333CA28F1}" destId="{B604AA60-9B05-4843-AA94-9A9585BD199E}" srcOrd="3" destOrd="0" presId="urn:microsoft.com/office/officeart/2009/3/layout/IncreasingArrowsProcess"/>
    <dgm:cxn modelId="{A5130D17-93A5-40E1-A99C-C62176063043}" type="presParOf" srcId="{0197C27D-C11D-4D54-A27E-49D333CA28F1}" destId="{18C52E08-DA94-444E-8DB9-DBF3F0E057D5}" srcOrd="4" destOrd="0" presId="urn:microsoft.com/office/officeart/2009/3/layout/IncreasingArrowsProcess"/>
    <dgm:cxn modelId="{78BD9097-8E7E-4770-86F1-B6303DD3A4B8}" type="presParOf" srcId="{0197C27D-C11D-4D54-A27E-49D333CA28F1}" destId="{AF180FB0-8146-44CB-BCE6-6DFD59C72F22}" srcOrd="5" destOrd="0" presId="urn:microsoft.com/office/officeart/2009/3/layout/IncreasingArrowsProcess"/>
    <dgm:cxn modelId="{BE417D23-8F99-4588-9042-345DF5989386}" type="presParOf" srcId="{0197C27D-C11D-4D54-A27E-49D333CA28F1}" destId="{CC1EC308-31C2-4AFC-9247-42017CB97CB0}" srcOrd="6" destOrd="0" presId="urn:microsoft.com/office/officeart/2009/3/layout/IncreasingArrowsProcess"/>
    <dgm:cxn modelId="{B3D0CA3B-1A65-4164-8A0F-7181FB26FF67}" type="presParOf" srcId="{0197C27D-C11D-4D54-A27E-49D333CA28F1}" destId="{6FAB759F-2742-43F7-8DAF-96D6B4A125E5}" srcOrd="7" destOrd="0" presId="urn:microsoft.com/office/officeart/2009/3/layout/IncreasingArrowsProcess"/>
    <dgm:cxn modelId="{73117E78-044C-4E57-BBB8-303B798CE215}" type="presParOf" srcId="{0197C27D-C11D-4D54-A27E-49D333CA28F1}" destId="{203042D2-DFC3-4BF6-949A-24B4F3A59679}" srcOrd="8" destOrd="0" presId="urn:microsoft.com/office/officeart/2009/3/layout/IncreasingArrowsProcess"/>
    <dgm:cxn modelId="{146DDE7F-B438-495F-984A-6C73C3FE91F2}" type="presParOf" srcId="{0197C27D-C11D-4D54-A27E-49D333CA28F1}" destId="{90E43BAD-ED27-442F-A069-5C3E70B6127D}"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EC3E4-355A-49A5-8495-4FDACADE6582}"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pt-BR"/>
        </a:p>
      </dgm:t>
    </dgm:pt>
    <dgm:pt modelId="{69A1CC8E-8FA7-44AB-9763-790DD03CF417}">
      <dgm:prSet phldrT="[Texto]"/>
      <dgm:spPr>
        <a:gradFill rotWithShape="0">
          <a:gsLst>
            <a:gs pos="0">
              <a:srgbClr val="FFF200"/>
            </a:gs>
            <a:gs pos="45000">
              <a:srgbClr val="FF7A00"/>
            </a:gs>
            <a:gs pos="70000">
              <a:srgbClr val="FF0300"/>
            </a:gs>
            <a:gs pos="100000">
              <a:srgbClr val="4D0808"/>
            </a:gs>
          </a:gsLst>
          <a:lin ang="16200000" scaled="0"/>
        </a:gradFill>
      </dgm:spPr>
      <dgm:t>
        <a:bodyPr/>
        <a:lstStyle/>
        <a:p>
          <a:r>
            <a:rPr lang="pt-BR" dirty="0" smtClean="0"/>
            <a:t>Plano Anual de Contratações</a:t>
          </a:r>
          <a:endParaRPr lang="pt-BR" dirty="0"/>
        </a:p>
      </dgm:t>
    </dgm:pt>
    <dgm:pt modelId="{08658090-A565-4BB3-88EB-3E229893112B}" type="parTrans" cxnId="{A59BABE5-4FFB-4E16-9793-F41F7B05FE96}">
      <dgm:prSet/>
      <dgm:spPr/>
      <dgm:t>
        <a:bodyPr/>
        <a:lstStyle/>
        <a:p>
          <a:endParaRPr lang="pt-BR"/>
        </a:p>
      </dgm:t>
    </dgm:pt>
    <dgm:pt modelId="{4D0E7F14-2086-4F5E-AA14-14F1D5658942}" type="sibTrans" cxnId="{A59BABE5-4FFB-4E16-9793-F41F7B05FE96}">
      <dgm:prSet/>
      <dgm:spPr/>
      <dgm:t>
        <a:bodyPr/>
        <a:lstStyle/>
        <a:p>
          <a:endParaRPr lang="pt-BR"/>
        </a:p>
      </dgm:t>
    </dgm:pt>
    <dgm:pt modelId="{8ABC125E-9EC6-46F2-9FD4-9F7A7A676A40}">
      <dgm:prSet phldrT="[Texto]"/>
      <dgm:spPr/>
      <dgm:t>
        <a:bodyPr/>
        <a:lstStyle/>
        <a:p>
          <a:r>
            <a:rPr lang="pt-BR" dirty="0" smtClean="0"/>
            <a:t>Identificamos “todas” DEMANDAS do órgão com 12 meses de antecedência.</a:t>
          </a:r>
          <a:endParaRPr lang="pt-BR" dirty="0"/>
        </a:p>
      </dgm:t>
    </dgm:pt>
    <dgm:pt modelId="{2666FF8E-104F-415C-85B0-DA4362749368}" type="parTrans" cxnId="{5EF9EC92-DC69-4CBD-9E90-21BA5ABBC95F}">
      <dgm:prSet/>
      <dgm:spPr/>
      <dgm:t>
        <a:bodyPr/>
        <a:lstStyle/>
        <a:p>
          <a:endParaRPr lang="pt-BR"/>
        </a:p>
      </dgm:t>
    </dgm:pt>
    <dgm:pt modelId="{CC1BF5B0-1F84-4E80-8AAA-E167F371033D}" type="sibTrans" cxnId="{5EF9EC92-DC69-4CBD-9E90-21BA5ABBC95F}">
      <dgm:prSet/>
      <dgm:spPr/>
      <dgm:t>
        <a:bodyPr/>
        <a:lstStyle/>
        <a:p>
          <a:endParaRPr lang="pt-BR"/>
        </a:p>
      </dgm:t>
    </dgm:pt>
    <dgm:pt modelId="{C257A5BA-BCBB-4E26-ACD3-A45734CEE999}">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Formalização da Demanda</a:t>
          </a:r>
          <a:endParaRPr lang="pt-BR" dirty="0"/>
        </a:p>
      </dgm:t>
    </dgm:pt>
    <dgm:pt modelId="{6FC484A0-F39B-43FD-93AB-464227BF6093}" type="parTrans" cxnId="{4302711B-9B57-41FE-A3FB-5E9E313F26C8}">
      <dgm:prSet/>
      <dgm:spPr/>
      <dgm:t>
        <a:bodyPr/>
        <a:lstStyle/>
        <a:p>
          <a:endParaRPr lang="pt-BR"/>
        </a:p>
      </dgm:t>
    </dgm:pt>
    <dgm:pt modelId="{324804A1-1DC0-4238-8188-23B6C1A81201}" type="sibTrans" cxnId="{4302711B-9B57-41FE-A3FB-5E9E313F26C8}">
      <dgm:prSet/>
      <dgm:spPr/>
      <dgm:t>
        <a:bodyPr/>
        <a:lstStyle/>
        <a:p>
          <a:endParaRPr lang="pt-BR"/>
        </a:p>
      </dgm:t>
    </dgm:pt>
    <dgm:pt modelId="{6BA3BE74-77B0-4E92-B371-9DF1E7F06E25}">
      <dgm:prSet phldrT="[Texto]"/>
      <dgm:spPr/>
      <dgm:t>
        <a:bodyPr/>
        <a:lstStyle/>
        <a:p>
          <a:r>
            <a:rPr lang="pt-BR" dirty="0" smtClean="0"/>
            <a:t>Setor demandante formaliza e identifica sua necessidade para o atual período vinculando ao planejado anteriormente.</a:t>
          </a:r>
          <a:endParaRPr lang="pt-BR" dirty="0"/>
        </a:p>
      </dgm:t>
    </dgm:pt>
    <dgm:pt modelId="{1CB17B9E-F30D-489C-842B-AC454F0CC2C8}" type="parTrans" cxnId="{DBF447CC-34FB-412A-8166-D753A9791516}">
      <dgm:prSet/>
      <dgm:spPr/>
      <dgm:t>
        <a:bodyPr/>
        <a:lstStyle/>
        <a:p>
          <a:endParaRPr lang="pt-BR"/>
        </a:p>
      </dgm:t>
    </dgm:pt>
    <dgm:pt modelId="{BF515B18-AFB8-478E-8B3F-5B26D50C7373}" type="sibTrans" cxnId="{DBF447CC-34FB-412A-8166-D753A9791516}">
      <dgm:prSet/>
      <dgm:spPr/>
      <dgm:t>
        <a:bodyPr/>
        <a:lstStyle/>
        <a:p>
          <a:endParaRPr lang="pt-BR"/>
        </a:p>
      </dgm:t>
    </dgm:pt>
    <dgm:pt modelId="{D7BA3D86-BFEA-4169-AC8E-0E7FEB500B6B}">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Estudo Técnico Preliminar</a:t>
          </a:r>
          <a:endParaRPr lang="pt-BR" dirty="0"/>
        </a:p>
      </dgm:t>
    </dgm:pt>
    <dgm:pt modelId="{BCF87EB9-274D-4226-9C78-376A57B6AFDC}" type="parTrans" cxnId="{CC153477-1392-46C5-BA30-7C421A25B361}">
      <dgm:prSet/>
      <dgm:spPr/>
      <dgm:t>
        <a:bodyPr/>
        <a:lstStyle/>
        <a:p>
          <a:endParaRPr lang="pt-BR"/>
        </a:p>
      </dgm:t>
    </dgm:pt>
    <dgm:pt modelId="{DE4398EF-9026-4D37-AD67-EFE9957C1921}" type="sibTrans" cxnId="{CC153477-1392-46C5-BA30-7C421A25B361}">
      <dgm:prSet/>
      <dgm:spPr/>
      <dgm:t>
        <a:bodyPr/>
        <a:lstStyle/>
        <a:p>
          <a:endParaRPr lang="pt-BR"/>
        </a:p>
      </dgm:t>
    </dgm:pt>
    <dgm:pt modelId="{A81A4435-8BAF-45EF-8735-85027A448890}">
      <dgm:prSet phldrT="[Texto]"/>
      <dgm:spPr/>
      <dgm:t>
        <a:bodyPr/>
        <a:lstStyle/>
        <a:p>
          <a:r>
            <a:rPr lang="pt-BR" dirty="0" smtClean="0"/>
            <a:t>Com base na necessidade apresentada a Equipe de Planejamento irá verificar como atender da forma mais adequada para o órgão.</a:t>
          </a:r>
          <a:endParaRPr lang="pt-BR" dirty="0"/>
        </a:p>
      </dgm:t>
    </dgm:pt>
    <dgm:pt modelId="{BD5026BB-F51A-4DD4-8874-DA1B8A0DB18A}" type="parTrans" cxnId="{B4781C5D-5C07-4739-9592-B4EE89835A63}">
      <dgm:prSet/>
      <dgm:spPr/>
      <dgm:t>
        <a:bodyPr/>
        <a:lstStyle/>
        <a:p>
          <a:endParaRPr lang="pt-BR"/>
        </a:p>
      </dgm:t>
    </dgm:pt>
    <dgm:pt modelId="{D08BC4CD-AF9A-4CE6-AB9C-1E2ED766D3BA}" type="sibTrans" cxnId="{B4781C5D-5C07-4739-9592-B4EE89835A63}">
      <dgm:prSet/>
      <dgm:spPr/>
      <dgm:t>
        <a:bodyPr/>
        <a:lstStyle/>
        <a:p>
          <a:endParaRPr lang="pt-BR"/>
        </a:p>
      </dgm:t>
    </dgm:pt>
    <dgm:pt modelId="{F4C525E7-61F1-4AD3-84BA-5AE5511B4FF3}">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Mapa de Risco</a:t>
          </a:r>
          <a:endParaRPr lang="pt-BR" dirty="0"/>
        </a:p>
      </dgm:t>
    </dgm:pt>
    <dgm:pt modelId="{17DE8859-16A6-4CD9-9B69-B130336EA565}" type="parTrans" cxnId="{011A76F7-DB75-4DC1-8F47-A4AF156C144B}">
      <dgm:prSet/>
      <dgm:spPr/>
      <dgm:t>
        <a:bodyPr/>
        <a:lstStyle/>
        <a:p>
          <a:endParaRPr lang="pt-BR"/>
        </a:p>
      </dgm:t>
    </dgm:pt>
    <dgm:pt modelId="{96D5EB1A-B47A-4683-902E-1376E543E36E}" type="sibTrans" cxnId="{011A76F7-DB75-4DC1-8F47-A4AF156C144B}">
      <dgm:prSet/>
      <dgm:spPr/>
      <dgm:t>
        <a:bodyPr/>
        <a:lstStyle/>
        <a:p>
          <a:endParaRPr lang="pt-BR"/>
        </a:p>
      </dgm:t>
    </dgm:pt>
    <dgm:pt modelId="{1D115E9C-91DD-402B-8BA1-74564A374087}">
      <dgm:prSet phldrT="[Texto]"/>
      <dgm:spPr/>
      <dgm:t>
        <a:bodyPr/>
        <a:lstStyle/>
        <a:p>
          <a:r>
            <a:rPr lang="pt-BR" dirty="0" smtClean="0"/>
            <a:t>Detalhamento dos riscos envolvidos a forma de suprimento escolhida e as ações para mitiga-las e controla-las.</a:t>
          </a:r>
          <a:endParaRPr lang="pt-BR" dirty="0"/>
        </a:p>
      </dgm:t>
    </dgm:pt>
    <dgm:pt modelId="{221CEA93-E64D-4205-8D97-E18FB91565E5}" type="parTrans" cxnId="{DE38C2E7-09DD-479A-91FA-E903BB008BEE}">
      <dgm:prSet/>
      <dgm:spPr/>
      <dgm:t>
        <a:bodyPr/>
        <a:lstStyle/>
        <a:p>
          <a:endParaRPr lang="pt-BR"/>
        </a:p>
      </dgm:t>
    </dgm:pt>
    <dgm:pt modelId="{3A0D44B7-F485-4309-9DFE-94861249468E}" type="sibTrans" cxnId="{DE38C2E7-09DD-479A-91FA-E903BB008BEE}">
      <dgm:prSet/>
      <dgm:spPr/>
      <dgm:t>
        <a:bodyPr/>
        <a:lstStyle/>
        <a:p>
          <a:endParaRPr lang="pt-BR"/>
        </a:p>
      </dgm:t>
    </dgm:pt>
    <dgm:pt modelId="{40E138D4-8DB2-454A-853A-16A792DFC9A1}">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Termo de Referência</a:t>
          </a:r>
          <a:endParaRPr lang="pt-BR" dirty="0"/>
        </a:p>
      </dgm:t>
    </dgm:pt>
    <dgm:pt modelId="{381EF31F-EB31-4DC5-845F-49E0A2207EAA}" type="parTrans" cxnId="{BD4F55BA-80F3-4580-9DF1-3FB3210583A6}">
      <dgm:prSet/>
      <dgm:spPr/>
      <dgm:t>
        <a:bodyPr/>
        <a:lstStyle/>
        <a:p>
          <a:endParaRPr lang="pt-BR"/>
        </a:p>
      </dgm:t>
    </dgm:pt>
    <dgm:pt modelId="{DC875CE7-67E4-492F-87EB-7E2C31B42D0C}" type="sibTrans" cxnId="{BD4F55BA-80F3-4580-9DF1-3FB3210583A6}">
      <dgm:prSet/>
      <dgm:spPr/>
      <dgm:t>
        <a:bodyPr/>
        <a:lstStyle/>
        <a:p>
          <a:endParaRPr lang="pt-BR"/>
        </a:p>
      </dgm:t>
    </dgm:pt>
    <dgm:pt modelId="{FAF3F634-700F-4908-BDB7-046774356BA4}">
      <dgm:prSet phldrT="[Texto]"/>
      <dgm:spPr/>
      <dgm:t>
        <a:bodyPr/>
        <a:lstStyle/>
        <a:p>
          <a:r>
            <a:rPr lang="pt-BR" dirty="0" smtClean="0"/>
            <a:t>Detalhamento do objeto a ser contratado</a:t>
          </a:r>
          <a:endParaRPr lang="pt-BR" dirty="0"/>
        </a:p>
      </dgm:t>
    </dgm:pt>
    <dgm:pt modelId="{DDD980B5-F4C1-44ED-B01A-E5D5BF683CE5}" type="parTrans" cxnId="{DFDA1706-3060-4DF8-85C5-F21456B87FF0}">
      <dgm:prSet/>
      <dgm:spPr/>
      <dgm:t>
        <a:bodyPr/>
        <a:lstStyle/>
        <a:p>
          <a:endParaRPr lang="pt-BR"/>
        </a:p>
      </dgm:t>
    </dgm:pt>
    <dgm:pt modelId="{0FB23565-2865-4B7B-8060-2968186F45C7}" type="sibTrans" cxnId="{DFDA1706-3060-4DF8-85C5-F21456B87FF0}">
      <dgm:prSet/>
      <dgm:spPr/>
      <dgm:t>
        <a:bodyPr/>
        <a:lstStyle/>
        <a:p>
          <a:endParaRPr lang="pt-BR"/>
        </a:p>
      </dgm:t>
    </dgm:pt>
    <dgm:pt modelId="{3DE98312-79F8-4216-95A7-B5F46678D506}">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Pesquisa de mercado</a:t>
          </a:r>
          <a:endParaRPr lang="pt-BR" dirty="0"/>
        </a:p>
      </dgm:t>
    </dgm:pt>
    <dgm:pt modelId="{AB65D708-79EE-4FEB-9331-2A0295C8FB49}" type="parTrans" cxnId="{B89533B8-4576-44F4-92F8-9F8BE8B1BB70}">
      <dgm:prSet/>
      <dgm:spPr/>
      <dgm:t>
        <a:bodyPr/>
        <a:lstStyle/>
        <a:p>
          <a:endParaRPr lang="pt-BR"/>
        </a:p>
      </dgm:t>
    </dgm:pt>
    <dgm:pt modelId="{6E02FBE1-2F7E-4171-AE21-25136B905A3D}" type="sibTrans" cxnId="{B89533B8-4576-44F4-92F8-9F8BE8B1BB70}">
      <dgm:prSet/>
      <dgm:spPr/>
      <dgm:t>
        <a:bodyPr/>
        <a:lstStyle/>
        <a:p>
          <a:endParaRPr lang="pt-BR"/>
        </a:p>
      </dgm:t>
    </dgm:pt>
    <dgm:pt modelId="{29AA57DE-5F65-4B6F-977B-24AC98044823}">
      <dgm:prSet phldrT="[Texto]"/>
      <dgm:spPr/>
      <dgm:t>
        <a:bodyPr/>
        <a:lstStyle/>
        <a:p>
          <a:r>
            <a:rPr lang="pt-BR" dirty="0" smtClean="0"/>
            <a:t>Ratificação do valor estimado e definição do valor de referencia</a:t>
          </a:r>
          <a:endParaRPr lang="pt-BR" dirty="0"/>
        </a:p>
      </dgm:t>
    </dgm:pt>
    <dgm:pt modelId="{A689E2FF-D7E1-4040-94CA-12108B3D6CF0}" type="parTrans" cxnId="{7DA75F85-E71E-45D0-BDAE-58633F39E4FB}">
      <dgm:prSet/>
      <dgm:spPr/>
      <dgm:t>
        <a:bodyPr/>
        <a:lstStyle/>
        <a:p>
          <a:endParaRPr lang="pt-BR"/>
        </a:p>
      </dgm:t>
    </dgm:pt>
    <dgm:pt modelId="{E3F41AC7-70F3-49AF-8481-8616D6F1ADAF}" type="sibTrans" cxnId="{7DA75F85-E71E-45D0-BDAE-58633F39E4FB}">
      <dgm:prSet/>
      <dgm:spPr/>
      <dgm:t>
        <a:bodyPr/>
        <a:lstStyle/>
        <a:p>
          <a:endParaRPr lang="pt-BR"/>
        </a:p>
      </dgm:t>
    </dgm:pt>
    <dgm:pt modelId="{B792C286-3C01-46CE-898B-411B3010A2CE}" type="pres">
      <dgm:prSet presAssocID="{BD4EC3E4-355A-49A5-8495-4FDACADE6582}" presName="linearFlow" presStyleCnt="0">
        <dgm:presLayoutVars>
          <dgm:dir/>
          <dgm:animLvl val="lvl"/>
          <dgm:resizeHandles val="exact"/>
        </dgm:presLayoutVars>
      </dgm:prSet>
      <dgm:spPr/>
      <dgm:t>
        <a:bodyPr/>
        <a:lstStyle/>
        <a:p>
          <a:endParaRPr lang="pt-BR"/>
        </a:p>
      </dgm:t>
    </dgm:pt>
    <dgm:pt modelId="{15759948-3102-4F99-BAA2-949B90101873}" type="pres">
      <dgm:prSet presAssocID="{69A1CC8E-8FA7-44AB-9763-790DD03CF417}" presName="composite" presStyleCnt="0"/>
      <dgm:spPr/>
    </dgm:pt>
    <dgm:pt modelId="{B14A72A9-5E6B-4637-AE98-BA920F29CFCE}" type="pres">
      <dgm:prSet presAssocID="{69A1CC8E-8FA7-44AB-9763-790DD03CF417}" presName="parentText" presStyleLbl="alignNode1" presStyleIdx="0" presStyleCnt="6">
        <dgm:presLayoutVars>
          <dgm:chMax val="1"/>
          <dgm:bulletEnabled val="1"/>
        </dgm:presLayoutVars>
      </dgm:prSet>
      <dgm:spPr/>
      <dgm:t>
        <a:bodyPr/>
        <a:lstStyle/>
        <a:p>
          <a:endParaRPr lang="pt-BR"/>
        </a:p>
      </dgm:t>
    </dgm:pt>
    <dgm:pt modelId="{4454F532-637D-4571-A0C9-A90BF70392F3}" type="pres">
      <dgm:prSet presAssocID="{69A1CC8E-8FA7-44AB-9763-790DD03CF417}" presName="descendantText" presStyleLbl="alignAcc1" presStyleIdx="0" presStyleCnt="6">
        <dgm:presLayoutVars>
          <dgm:bulletEnabled val="1"/>
        </dgm:presLayoutVars>
      </dgm:prSet>
      <dgm:spPr/>
      <dgm:t>
        <a:bodyPr/>
        <a:lstStyle/>
        <a:p>
          <a:endParaRPr lang="pt-BR"/>
        </a:p>
      </dgm:t>
    </dgm:pt>
    <dgm:pt modelId="{E33FBE57-F5D1-4133-ABCE-5C786FB76C8C}" type="pres">
      <dgm:prSet presAssocID="{4D0E7F14-2086-4F5E-AA14-14F1D5658942}" presName="sp" presStyleCnt="0"/>
      <dgm:spPr/>
    </dgm:pt>
    <dgm:pt modelId="{7459DE8E-83CD-4F6D-AEFD-51C379DD48E3}" type="pres">
      <dgm:prSet presAssocID="{C257A5BA-BCBB-4E26-ACD3-A45734CEE999}" presName="composite" presStyleCnt="0"/>
      <dgm:spPr/>
    </dgm:pt>
    <dgm:pt modelId="{2568D9C3-EB63-4942-9ECC-CD4D5B004B7A}" type="pres">
      <dgm:prSet presAssocID="{C257A5BA-BCBB-4E26-ACD3-A45734CEE999}" presName="parentText" presStyleLbl="alignNode1" presStyleIdx="1" presStyleCnt="6">
        <dgm:presLayoutVars>
          <dgm:chMax val="1"/>
          <dgm:bulletEnabled val="1"/>
        </dgm:presLayoutVars>
      </dgm:prSet>
      <dgm:spPr/>
      <dgm:t>
        <a:bodyPr/>
        <a:lstStyle/>
        <a:p>
          <a:endParaRPr lang="pt-BR"/>
        </a:p>
      </dgm:t>
    </dgm:pt>
    <dgm:pt modelId="{0876EB01-AEF0-4B23-9B2B-3FEB392D86A9}" type="pres">
      <dgm:prSet presAssocID="{C257A5BA-BCBB-4E26-ACD3-A45734CEE999}" presName="descendantText" presStyleLbl="alignAcc1" presStyleIdx="1" presStyleCnt="6">
        <dgm:presLayoutVars>
          <dgm:bulletEnabled val="1"/>
        </dgm:presLayoutVars>
      </dgm:prSet>
      <dgm:spPr/>
      <dgm:t>
        <a:bodyPr/>
        <a:lstStyle/>
        <a:p>
          <a:endParaRPr lang="pt-BR"/>
        </a:p>
      </dgm:t>
    </dgm:pt>
    <dgm:pt modelId="{5C4682A2-6182-495B-A00B-221E4FD85C9E}" type="pres">
      <dgm:prSet presAssocID="{324804A1-1DC0-4238-8188-23B6C1A81201}" presName="sp" presStyleCnt="0"/>
      <dgm:spPr/>
    </dgm:pt>
    <dgm:pt modelId="{ABBA92C3-4128-4D3A-AD16-CAEEDF49155B}" type="pres">
      <dgm:prSet presAssocID="{D7BA3D86-BFEA-4169-AC8E-0E7FEB500B6B}" presName="composite" presStyleCnt="0"/>
      <dgm:spPr/>
    </dgm:pt>
    <dgm:pt modelId="{B6C7DEB6-8698-4F48-8F8B-5312D2EA316C}" type="pres">
      <dgm:prSet presAssocID="{D7BA3D86-BFEA-4169-AC8E-0E7FEB500B6B}" presName="parentText" presStyleLbl="alignNode1" presStyleIdx="2" presStyleCnt="6">
        <dgm:presLayoutVars>
          <dgm:chMax val="1"/>
          <dgm:bulletEnabled val="1"/>
        </dgm:presLayoutVars>
      </dgm:prSet>
      <dgm:spPr/>
      <dgm:t>
        <a:bodyPr/>
        <a:lstStyle/>
        <a:p>
          <a:endParaRPr lang="pt-BR"/>
        </a:p>
      </dgm:t>
    </dgm:pt>
    <dgm:pt modelId="{CEAB3779-B4C0-4705-A25B-7C2E3FEEE01A}" type="pres">
      <dgm:prSet presAssocID="{D7BA3D86-BFEA-4169-AC8E-0E7FEB500B6B}" presName="descendantText" presStyleLbl="alignAcc1" presStyleIdx="2" presStyleCnt="6">
        <dgm:presLayoutVars>
          <dgm:bulletEnabled val="1"/>
        </dgm:presLayoutVars>
      </dgm:prSet>
      <dgm:spPr/>
      <dgm:t>
        <a:bodyPr/>
        <a:lstStyle/>
        <a:p>
          <a:endParaRPr lang="pt-BR"/>
        </a:p>
      </dgm:t>
    </dgm:pt>
    <dgm:pt modelId="{9147B5D0-A71E-43B7-9D58-29D0083335AE}" type="pres">
      <dgm:prSet presAssocID="{DE4398EF-9026-4D37-AD67-EFE9957C1921}" presName="sp" presStyleCnt="0"/>
      <dgm:spPr/>
    </dgm:pt>
    <dgm:pt modelId="{D0431F5E-BE25-440D-B87B-88E9FE00ADA3}" type="pres">
      <dgm:prSet presAssocID="{F4C525E7-61F1-4AD3-84BA-5AE5511B4FF3}" presName="composite" presStyleCnt="0"/>
      <dgm:spPr/>
    </dgm:pt>
    <dgm:pt modelId="{CECC8216-6739-4120-AF14-B08AB2F332D5}" type="pres">
      <dgm:prSet presAssocID="{F4C525E7-61F1-4AD3-84BA-5AE5511B4FF3}" presName="parentText" presStyleLbl="alignNode1" presStyleIdx="3" presStyleCnt="6">
        <dgm:presLayoutVars>
          <dgm:chMax val="1"/>
          <dgm:bulletEnabled val="1"/>
        </dgm:presLayoutVars>
      </dgm:prSet>
      <dgm:spPr/>
      <dgm:t>
        <a:bodyPr/>
        <a:lstStyle/>
        <a:p>
          <a:endParaRPr lang="pt-BR"/>
        </a:p>
      </dgm:t>
    </dgm:pt>
    <dgm:pt modelId="{49A3D04B-4951-4961-BFD4-46570410CD57}" type="pres">
      <dgm:prSet presAssocID="{F4C525E7-61F1-4AD3-84BA-5AE5511B4FF3}" presName="descendantText" presStyleLbl="alignAcc1" presStyleIdx="3" presStyleCnt="6">
        <dgm:presLayoutVars>
          <dgm:bulletEnabled val="1"/>
        </dgm:presLayoutVars>
      </dgm:prSet>
      <dgm:spPr/>
      <dgm:t>
        <a:bodyPr/>
        <a:lstStyle/>
        <a:p>
          <a:endParaRPr lang="pt-BR"/>
        </a:p>
      </dgm:t>
    </dgm:pt>
    <dgm:pt modelId="{4DB584A4-81E2-4F36-997B-58364C198DC9}" type="pres">
      <dgm:prSet presAssocID="{96D5EB1A-B47A-4683-902E-1376E543E36E}" presName="sp" presStyleCnt="0"/>
      <dgm:spPr/>
    </dgm:pt>
    <dgm:pt modelId="{F81A4ECC-F415-491F-BD7D-58859A644B84}" type="pres">
      <dgm:prSet presAssocID="{40E138D4-8DB2-454A-853A-16A792DFC9A1}" presName="composite" presStyleCnt="0"/>
      <dgm:spPr/>
    </dgm:pt>
    <dgm:pt modelId="{9A512AB0-F357-4021-8B84-FE604113989E}" type="pres">
      <dgm:prSet presAssocID="{40E138D4-8DB2-454A-853A-16A792DFC9A1}" presName="parentText" presStyleLbl="alignNode1" presStyleIdx="4" presStyleCnt="6">
        <dgm:presLayoutVars>
          <dgm:chMax val="1"/>
          <dgm:bulletEnabled val="1"/>
        </dgm:presLayoutVars>
      </dgm:prSet>
      <dgm:spPr/>
      <dgm:t>
        <a:bodyPr/>
        <a:lstStyle/>
        <a:p>
          <a:endParaRPr lang="pt-BR"/>
        </a:p>
      </dgm:t>
    </dgm:pt>
    <dgm:pt modelId="{080E17C2-DA7D-4EE8-836B-C50E209320E0}" type="pres">
      <dgm:prSet presAssocID="{40E138D4-8DB2-454A-853A-16A792DFC9A1}" presName="descendantText" presStyleLbl="alignAcc1" presStyleIdx="4" presStyleCnt="6">
        <dgm:presLayoutVars>
          <dgm:bulletEnabled val="1"/>
        </dgm:presLayoutVars>
      </dgm:prSet>
      <dgm:spPr/>
      <dgm:t>
        <a:bodyPr/>
        <a:lstStyle/>
        <a:p>
          <a:endParaRPr lang="pt-BR"/>
        </a:p>
      </dgm:t>
    </dgm:pt>
    <dgm:pt modelId="{E32902BC-03F7-46B3-B38F-A1A754F1F255}" type="pres">
      <dgm:prSet presAssocID="{DC875CE7-67E4-492F-87EB-7E2C31B42D0C}" presName="sp" presStyleCnt="0"/>
      <dgm:spPr/>
    </dgm:pt>
    <dgm:pt modelId="{941289E3-8715-4200-A8E7-EC2B149A08FC}" type="pres">
      <dgm:prSet presAssocID="{3DE98312-79F8-4216-95A7-B5F46678D506}" presName="composite" presStyleCnt="0"/>
      <dgm:spPr/>
    </dgm:pt>
    <dgm:pt modelId="{8C8AA288-CAC5-48C9-9F82-FF34F1DEB73C}" type="pres">
      <dgm:prSet presAssocID="{3DE98312-79F8-4216-95A7-B5F46678D506}" presName="parentText" presStyleLbl="alignNode1" presStyleIdx="5" presStyleCnt="6">
        <dgm:presLayoutVars>
          <dgm:chMax val="1"/>
          <dgm:bulletEnabled val="1"/>
        </dgm:presLayoutVars>
      </dgm:prSet>
      <dgm:spPr/>
      <dgm:t>
        <a:bodyPr/>
        <a:lstStyle/>
        <a:p>
          <a:endParaRPr lang="pt-BR"/>
        </a:p>
      </dgm:t>
    </dgm:pt>
    <dgm:pt modelId="{B04F283C-9239-4B63-BCB9-962DA328EB99}" type="pres">
      <dgm:prSet presAssocID="{3DE98312-79F8-4216-95A7-B5F46678D506}" presName="descendantText" presStyleLbl="alignAcc1" presStyleIdx="5" presStyleCnt="6">
        <dgm:presLayoutVars>
          <dgm:bulletEnabled val="1"/>
        </dgm:presLayoutVars>
      </dgm:prSet>
      <dgm:spPr/>
      <dgm:t>
        <a:bodyPr/>
        <a:lstStyle/>
        <a:p>
          <a:endParaRPr lang="pt-BR"/>
        </a:p>
      </dgm:t>
    </dgm:pt>
  </dgm:ptLst>
  <dgm:cxnLst>
    <dgm:cxn modelId="{7DA75F85-E71E-45D0-BDAE-58633F39E4FB}" srcId="{3DE98312-79F8-4216-95A7-B5F46678D506}" destId="{29AA57DE-5F65-4B6F-977B-24AC98044823}" srcOrd="0" destOrd="0" parTransId="{A689E2FF-D7E1-4040-94CA-12108B3D6CF0}" sibTransId="{E3F41AC7-70F3-49AF-8481-8616D6F1ADAF}"/>
    <dgm:cxn modelId="{DBF447CC-34FB-412A-8166-D753A9791516}" srcId="{C257A5BA-BCBB-4E26-ACD3-A45734CEE999}" destId="{6BA3BE74-77B0-4E92-B371-9DF1E7F06E25}" srcOrd="0" destOrd="0" parTransId="{1CB17B9E-F30D-489C-842B-AC454F0CC2C8}" sibTransId="{BF515B18-AFB8-478E-8B3F-5B26D50C7373}"/>
    <dgm:cxn modelId="{B89533B8-4576-44F4-92F8-9F8BE8B1BB70}" srcId="{BD4EC3E4-355A-49A5-8495-4FDACADE6582}" destId="{3DE98312-79F8-4216-95A7-B5F46678D506}" srcOrd="5" destOrd="0" parTransId="{AB65D708-79EE-4FEB-9331-2A0295C8FB49}" sibTransId="{6E02FBE1-2F7E-4171-AE21-25136B905A3D}"/>
    <dgm:cxn modelId="{AA493564-195F-4AAA-B9D3-FE7D78EFD170}" type="presOf" srcId="{40E138D4-8DB2-454A-853A-16A792DFC9A1}" destId="{9A512AB0-F357-4021-8B84-FE604113989E}" srcOrd="0" destOrd="0" presId="urn:microsoft.com/office/officeart/2005/8/layout/chevron2"/>
    <dgm:cxn modelId="{449E8F30-7C22-4DB8-9B2B-AD5FF9C9805C}" type="presOf" srcId="{29AA57DE-5F65-4B6F-977B-24AC98044823}" destId="{B04F283C-9239-4B63-BCB9-962DA328EB99}" srcOrd="0" destOrd="0" presId="urn:microsoft.com/office/officeart/2005/8/layout/chevron2"/>
    <dgm:cxn modelId="{FD411698-7C69-43C0-AC1F-69771ACFD2C1}" type="presOf" srcId="{1D115E9C-91DD-402B-8BA1-74564A374087}" destId="{49A3D04B-4951-4961-BFD4-46570410CD57}" srcOrd="0" destOrd="0" presId="urn:microsoft.com/office/officeart/2005/8/layout/chevron2"/>
    <dgm:cxn modelId="{BD4F55BA-80F3-4580-9DF1-3FB3210583A6}" srcId="{BD4EC3E4-355A-49A5-8495-4FDACADE6582}" destId="{40E138D4-8DB2-454A-853A-16A792DFC9A1}" srcOrd="4" destOrd="0" parTransId="{381EF31F-EB31-4DC5-845F-49E0A2207EAA}" sibTransId="{DC875CE7-67E4-492F-87EB-7E2C31B42D0C}"/>
    <dgm:cxn modelId="{D3600B8F-1365-4640-8D87-4FE10C2DAFEF}" type="presOf" srcId="{6BA3BE74-77B0-4E92-B371-9DF1E7F06E25}" destId="{0876EB01-AEF0-4B23-9B2B-3FEB392D86A9}" srcOrd="0" destOrd="0" presId="urn:microsoft.com/office/officeart/2005/8/layout/chevron2"/>
    <dgm:cxn modelId="{B4781C5D-5C07-4739-9592-B4EE89835A63}" srcId="{D7BA3D86-BFEA-4169-AC8E-0E7FEB500B6B}" destId="{A81A4435-8BAF-45EF-8735-85027A448890}" srcOrd="0" destOrd="0" parTransId="{BD5026BB-F51A-4DD4-8874-DA1B8A0DB18A}" sibTransId="{D08BC4CD-AF9A-4CE6-AB9C-1E2ED766D3BA}"/>
    <dgm:cxn modelId="{4302711B-9B57-41FE-A3FB-5E9E313F26C8}" srcId="{BD4EC3E4-355A-49A5-8495-4FDACADE6582}" destId="{C257A5BA-BCBB-4E26-ACD3-A45734CEE999}" srcOrd="1" destOrd="0" parTransId="{6FC484A0-F39B-43FD-93AB-464227BF6093}" sibTransId="{324804A1-1DC0-4238-8188-23B6C1A81201}"/>
    <dgm:cxn modelId="{DFDA1706-3060-4DF8-85C5-F21456B87FF0}" srcId="{40E138D4-8DB2-454A-853A-16A792DFC9A1}" destId="{FAF3F634-700F-4908-BDB7-046774356BA4}" srcOrd="0" destOrd="0" parTransId="{DDD980B5-F4C1-44ED-B01A-E5D5BF683CE5}" sibTransId="{0FB23565-2865-4B7B-8060-2968186F45C7}"/>
    <dgm:cxn modelId="{A59BABE5-4FFB-4E16-9793-F41F7B05FE96}" srcId="{BD4EC3E4-355A-49A5-8495-4FDACADE6582}" destId="{69A1CC8E-8FA7-44AB-9763-790DD03CF417}" srcOrd="0" destOrd="0" parTransId="{08658090-A565-4BB3-88EB-3E229893112B}" sibTransId="{4D0E7F14-2086-4F5E-AA14-14F1D5658942}"/>
    <dgm:cxn modelId="{1B57A807-5D23-4991-9350-D0BE0222A92F}" type="presOf" srcId="{BD4EC3E4-355A-49A5-8495-4FDACADE6582}" destId="{B792C286-3C01-46CE-898B-411B3010A2CE}" srcOrd="0" destOrd="0" presId="urn:microsoft.com/office/officeart/2005/8/layout/chevron2"/>
    <dgm:cxn modelId="{5EF9EC92-DC69-4CBD-9E90-21BA5ABBC95F}" srcId="{69A1CC8E-8FA7-44AB-9763-790DD03CF417}" destId="{8ABC125E-9EC6-46F2-9FD4-9F7A7A676A40}" srcOrd="0" destOrd="0" parTransId="{2666FF8E-104F-415C-85B0-DA4362749368}" sibTransId="{CC1BF5B0-1F84-4E80-8AAA-E167F371033D}"/>
    <dgm:cxn modelId="{CC153477-1392-46C5-BA30-7C421A25B361}" srcId="{BD4EC3E4-355A-49A5-8495-4FDACADE6582}" destId="{D7BA3D86-BFEA-4169-AC8E-0E7FEB500B6B}" srcOrd="2" destOrd="0" parTransId="{BCF87EB9-274D-4226-9C78-376A57B6AFDC}" sibTransId="{DE4398EF-9026-4D37-AD67-EFE9957C1921}"/>
    <dgm:cxn modelId="{AB79D359-8628-4D04-9496-076CC8AABDF1}" type="presOf" srcId="{C257A5BA-BCBB-4E26-ACD3-A45734CEE999}" destId="{2568D9C3-EB63-4942-9ECC-CD4D5B004B7A}" srcOrd="0" destOrd="0" presId="urn:microsoft.com/office/officeart/2005/8/layout/chevron2"/>
    <dgm:cxn modelId="{4800048D-C267-4E9A-A560-A15A4D130B7C}" type="presOf" srcId="{69A1CC8E-8FA7-44AB-9763-790DD03CF417}" destId="{B14A72A9-5E6B-4637-AE98-BA920F29CFCE}" srcOrd="0" destOrd="0" presId="urn:microsoft.com/office/officeart/2005/8/layout/chevron2"/>
    <dgm:cxn modelId="{8B696A57-3176-477B-874D-27545B82BFA9}" type="presOf" srcId="{A81A4435-8BAF-45EF-8735-85027A448890}" destId="{CEAB3779-B4C0-4705-A25B-7C2E3FEEE01A}" srcOrd="0" destOrd="0" presId="urn:microsoft.com/office/officeart/2005/8/layout/chevron2"/>
    <dgm:cxn modelId="{D58C8459-8EEB-4574-8FD5-07433E173D1A}" type="presOf" srcId="{FAF3F634-700F-4908-BDB7-046774356BA4}" destId="{080E17C2-DA7D-4EE8-836B-C50E209320E0}" srcOrd="0" destOrd="0" presId="urn:microsoft.com/office/officeart/2005/8/layout/chevron2"/>
    <dgm:cxn modelId="{085B3FF5-FD92-4D21-9F93-608F70938D7D}" type="presOf" srcId="{8ABC125E-9EC6-46F2-9FD4-9F7A7A676A40}" destId="{4454F532-637D-4571-A0C9-A90BF70392F3}" srcOrd="0" destOrd="0" presId="urn:microsoft.com/office/officeart/2005/8/layout/chevron2"/>
    <dgm:cxn modelId="{43D42F0B-5898-4F1B-AD4F-E3C1F500C6D4}" type="presOf" srcId="{F4C525E7-61F1-4AD3-84BA-5AE5511B4FF3}" destId="{CECC8216-6739-4120-AF14-B08AB2F332D5}" srcOrd="0" destOrd="0" presId="urn:microsoft.com/office/officeart/2005/8/layout/chevron2"/>
    <dgm:cxn modelId="{DE38C2E7-09DD-479A-91FA-E903BB008BEE}" srcId="{F4C525E7-61F1-4AD3-84BA-5AE5511B4FF3}" destId="{1D115E9C-91DD-402B-8BA1-74564A374087}" srcOrd="0" destOrd="0" parTransId="{221CEA93-E64D-4205-8D97-E18FB91565E5}" sibTransId="{3A0D44B7-F485-4309-9DFE-94861249468E}"/>
    <dgm:cxn modelId="{F302E42C-8A89-4D20-9FA0-0AD3CE632582}" type="presOf" srcId="{3DE98312-79F8-4216-95A7-B5F46678D506}" destId="{8C8AA288-CAC5-48C9-9F82-FF34F1DEB73C}" srcOrd="0" destOrd="0" presId="urn:microsoft.com/office/officeart/2005/8/layout/chevron2"/>
    <dgm:cxn modelId="{011A76F7-DB75-4DC1-8F47-A4AF156C144B}" srcId="{BD4EC3E4-355A-49A5-8495-4FDACADE6582}" destId="{F4C525E7-61F1-4AD3-84BA-5AE5511B4FF3}" srcOrd="3" destOrd="0" parTransId="{17DE8859-16A6-4CD9-9B69-B130336EA565}" sibTransId="{96D5EB1A-B47A-4683-902E-1376E543E36E}"/>
    <dgm:cxn modelId="{918D0024-3708-4F4E-B426-2B4A62AB1DB3}" type="presOf" srcId="{D7BA3D86-BFEA-4169-AC8E-0E7FEB500B6B}" destId="{B6C7DEB6-8698-4F48-8F8B-5312D2EA316C}" srcOrd="0" destOrd="0" presId="urn:microsoft.com/office/officeart/2005/8/layout/chevron2"/>
    <dgm:cxn modelId="{37E15630-7128-4FCB-95B1-A74ABBE7AA7F}" type="presParOf" srcId="{B792C286-3C01-46CE-898B-411B3010A2CE}" destId="{15759948-3102-4F99-BAA2-949B90101873}" srcOrd="0" destOrd="0" presId="urn:microsoft.com/office/officeart/2005/8/layout/chevron2"/>
    <dgm:cxn modelId="{51D74890-7E49-4DF1-B232-E6E1D43EBB5D}" type="presParOf" srcId="{15759948-3102-4F99-BAA2-949B90101873}" destId="{B14A72A9-5E6B-4637-AE98-BA920F29CFCE}" srcOrd="0" destOrd="0" presId="urn:microsoft.com/office/officeart/2005/8/layout/chevron2"/>
    <dgm:cxn modelId="{D953B131-8936-4D45-940B-CB91F5301B8F}" type="presParOf" srcId="{15759948-3102-4F99-BAA2-949B90101873}" destId="{4454F532-637D-4571-A0C9-A90BF70392F3}" srcOrd="1" destOrd="0" presId="urn:microsoft.com/office/officeart/2005/8/layout/chevron2"/>
    <dgm:cxn modelId="{F67188AA-B1BE-4576-A3FF-99D4A450C2AB}" type="presParOf" srcId="{B792C286-3C01-46CE-898B-411B3010A2CE}" destId="{E33FBE57-F5D1-4133-ABCE-5C786FB76C8C}" srcOrd="1" destOrd="0" presId="urn:microsoft.com/office/officeart/2005/8/layout/chevron2"/>
    <dgm:cxn modelId="{1837EC15-9C69-49AC-8771-DA3744388EBD}" type="presParOf" srcId="{B792C286-3C01-46CE-898B-411B3010A2CE}" destId="{7459DE8E-83CD-4F6D-AEFD-51C379DD48E3}" srcOrd="2" destOrd="0" presId="urn:microsoft.com/office/officeart/2005/8/layout/chevron2"/>
    <dgm:cxn modelId="{C599FB6F-1BEE-4E6B-BCF2-9BE8C4214A40}" type="presParOf" srcId="{7459DE8E-83CD-4F6D-AEFD-51C379DD48E3}" destId="{2568D9C3-EB63-4942-9ECC-CD4D5B004B7A}" srcOrd="0" destOrd="0" presId="urn:microsoft.com/office/officeart/2005/8/layout/chevron2"/>
    <dgm:cxn modelId="{9E1DF1F7-0915-409E-A359-41C390ED342E}" type="presParOf" srcId="{7459DE8E-83CD-4F6D-AEFD-51C379DD48E3}" destId="{0876EB01-AEF0-4B23-9B2B-3FEB392D86A9}" srcOrd="1" destOrd="0" presId="urn:microsoft.com/office/officeart/2005/8/layout/chevron2"/>
    <dgm:cxn modelId="{CDA508A9-5213-467F-8D84-6CBFA1F6517E}" type="presParOf" srcId="{B792C286-3C01-46CE-898B-411B3010A2CE}" destId="{5C4682A2-6182-495B-A00B-221E4FD85C9E}" srcOrd="3" destOrd="0" presId="urn:microsoft.com/office/officeart/2005/8/layout/chevron2"/>
    <dgm:cxn modelId="{121DECEE-F37C-4EC5-ABBE-F3D0B5FD683A}" type="presParOf" srcId="{B792C286-3C01-46CE-898B-411B3010A2CE}" destId="{ABBA92C3-4128-4D3A-AD16-CAEEDF49155B}" srcOrd="4" destOrd="0" presId="urn:microsoft.com/office/officeart/2005/8/layout/chevron2"/>
    <dgm:cxn modelId="{2379E283-62AB-431F-BF25-01199D13188E}" type="presParOf" srcId="{ABBA92C3-4128-4D3A-AD16-CAEEDF49155B}" destId="{B6C7DEB6-8698-4F48-8F8B-5312D2EA316C}" srcOrd="0" destOrd="0" presId="urn:microsoft.com/office/officeart/2005/8/layout/chevron2"/>
    <dgm:cxn modelId="{66CEBD50-2EBC-4B4F-A91C-4E412A481910}" type="presParOf" srcId="{ABBA92C3-4128-4D3A-AD16-CAEEDF49155B}" destId="{CEAB3779-B4C0-4705-A25B-7C2E3FEEE01A}" srcOrd="1" destOrd="0" presId="urn:microsoft.com/office/officeart/2005/8/layout/chevron2"/>
    <dgm:cxn modelId="{129C6F00-4DD5-49ED-B7BE-8484ED3286D5}" type="presParOf" srcId="{B792C286-3C01-46CE-898B-411B3010A2CE}" destId="{9147B5D0-A71E-43B7-9D58-29D0083335AE}" srcOrd="5" destOrd="0" presId="urn:microsoft.com/office/officeart/2005/8/layout/chevron2"/>
    <dgm:cxn modelId="{82AFF7F7-2973-4988-9C47-B2411897B6D6}" type="presParOf" srcId="{B792C286-3C01-46CE-898B-411B3010A2CE}" destId="{D0431F5E-BE25-440D-B87B-88E9FE00ADA3}" srcOrd="6" destOrd="0" presId="urn:microsoft.com/office/officeart/2005/8/layout/chevron2"/>
    <dgm:cxn modelId="{272A88A4-A31D-4607-A6A0-FF4774679176}" type="presParOf" srcId="{D0431F5E-BE25-440D-B87B-88E9FE00ADA3}" destId="{CECC8216-6739-4120-AF14-B08AB2F332D5}" srcOrd="0" destOrd="0" presId="urn:microsoft.com/office/officeart/2005/8/layout/chevron2"/>
    <dgm:cxn modelId="{94850A0A-D412-4B6C-9FB6-0A804898E171}" type="presParOf" srcId="{D0431F5E-BE25-440D-B87B-88E9FE00ADA3}" destId="{49A3D04B-4951-4961-BFD4-46570410CD57}" srcOrd="1" destOrd="0" presId="urn:microsoft.com/office/officeart/2005/8/layout/chevron2"/>
    <dgm:cxn modelId="{CD5129FB-0EDC-4910-8DBD-43267C920C95}" type="presParOf" srcId="{B792C286-3C01-46CE-898B-411B3010A2CE}" destId="{4DB584A4-81E2-4F36-997B-58364C198DC9}" srcOrd="7" destOrd="0" presId="urn:microsoft.com/office/officeart/2005/8/layout/chevron2"/>
    <dgm:cxn modelId="{50FC01F2-91D0-4F0A-B167-1A0E4E667D14}" type="presParOf" srcId="{B792C286-3C01-46CE-898B-411B3010A2CE}" destId="{F81A4ECC-F415-491F-BD7D-58859A644B84}" srcOrd="8" destOrd="0" presId="urn:microsoft.com/office/officeart/2005/8/layout/chevron2"/>
    <dgm:cxn modelId="{90E89BDC-1FBA-401F-A0BE-3D9D4423B38B}" type="presParOf" srcId="{F81A4ECC-F415-491F-BD7D-58859A644B84}" destId="{9A512AB0-F357-4021-8B84-FE604113989E}" srcOrd="0" destOrd="0" presId="urn:microsoft.com/office/officeart/2005/8/layout/chevron2"/>
    <dgm:cxn modelId="{B25DE163-BC95-4E1E-9F69-EAD98B2A9F02}" type="presParOf" srcId="{F81A4ECC-F415-491F-BD7D-58859A644B84}" destId="{080E17C2-DA7D-4EE8-836B-C50E209320E0}" srcOrd="1" destOrd="0" presId="urn:microsoft.com/office/officeart/2005/8/layout/chevron2"/>
    <dgm:cxn modelId="{30F80971-EF0A-446B-8172-6CA86F549D58}" type="presParOf" srcId="{B792C286-3C01-46CE-898B-411B3010A2CE}" destId="{E32902BC-03F7-46B3-B38F-A1A754F1F255}" srcOrd="9" destOrd="0" presId="urn:microsoft.com/office/officeart/2005/8/layout/chevron2"/>
    <dgm:cxn modelId="{6CCC4BDC-9A91-48BA-9E4E-A06237B49095}" type="presParOf" srcId="{B792C286-3C01-46CE-898B-411B3010A2CE}" destId="{941289E3-8715-4200-A8E7-EC2B149A08FC}" srcOrd="10" destOrd="0" presId="urn:microsoft.com/office/officeart/2005/8/layout/chevron2"/>
    <dgm:cxn modelId="{3C9A04E3-CFC8-4EF9-9CD0-CCAC50C59478}" type="presParOf" srcId="{941289E3-8715-4200-A8E7-EC2B149A08FC}" destId="{8C8AA288-CAC5-48C9-9F82-FF34F1DEB73C}" srcOrd="0" destOrd="0" presId="urn:microsoft.com/office/officeart/2005/8/layout/chevron2"/>
    <dgm:cxn modelId="{24D2CF5A-BEEA-4D31-92F8-B593891D7261}" type="presParOf" srcId="{941289E3-8715-4200-A8E7-EC2B149A08FC}" destId="{B04F283C-9239-4B63-BCB9-962DA328EB9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E936C-D7FD-4192-B46A-297E5020B0FE}">
      <dsp:nvSpPr>
        <dsp:cNvPr id="0" name=""/>
        <dsp:cNvSpPr/>
      </dsp:nvSpPr>
      <dsp:spPr>
        <a:xfrm>
          <a:off x="1115657" y="51632"/>
          <a:ext cx="6912685" cy="1005298"/>
        </a:xfrm>
        <a:prstGeom prst="rightArrow">
          <a:avLst>
            <a:gd name="adj1" fmla="val 50000"/>
            <a:gd name="adj2" fmla="val 50000"/>
          </a:avLst>
        </a:prstGeom>
        <a:gradFill rotWithShape="0">
          <a:gsLst>
            <a:gs pos="0">
              <a:srgbClr val="FFF200"/>
            </a:gs>
            <a:gs pos="45000">
              <a:srgbClr val="FF7A00"/>
            </a:gs>
            <a:gs pos="70000">
              <a:srgbClr val="FF0300"/>
            </a:gs>
            <a:gs pos="100000">
              <a:srgbClr val="4D0808"/>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159591" numCol="1" spcCol="1270" anchor="ctr" anchorCtr="0">
          <a:noAutofit/>
        </a:bodyPr>
        <a:lstStyle/>
        <a:p>
          <a:pPr lvl="0" algn="l" defTabSz="488950">
            <a:lnSpc>
              <a:spcPct val="90000"/>
            </a:lnSpc>
            <a:spcBef>
              <a:spcPct val="0"/>
            </a:spcBef>
            <a:spcAft>
              <a:spcPct val="35000"/>
            </a:spcAft>
          </a:pPr>
          <a:r>
            <a:rPr lang="pt-BR" sz="1100" kern="1200" dirty="0" smtClean="0"/>
            <a:t>Plano Anual de Contratações</a:t>
          </a:r>
          <a:endParaRPr lang="pt-BR" sz="1100" kern="1200" dirty="0"/>
        </a:p>
      </dsp:txBody>
      <dsp:txXfrm>
        <a:off x="1115657" y="302957"/>
        <a:ext cx="6661361" cy="502649"/>
      </dsp:txXfrm>
    </dsp:sp>
    <dsp:sp modelId="{4558724D-58A0-4257-927D-BAB30BC38B46}">
      <dsp:nvSpPr>
        <dsp:cNvPr id="0" name=""/>
        <dsp:cNvSpPr/>
      </dsp:nvSpPr>
      <dsp:spPr>
        <a:xfrm>
          <a:off x="1115657" y="825564"/>
          <a:ext cx="1277602" cy="184588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pt-BR" sz="1100" kern="1200" dirty="0" smtClean="0"/>
            <a:t>Identificamos “todas” DEMANDAS do órgão com 12 meses de antecedência.</a:t>
          </a:r>
          <a:endParaRPr lang="pt-BR" sz="1100" kern="1200" dirty="0"/>
        </a:p>
      </dsp:txBody>
      <dsp:txXfrm>
        <a:off x="1115657" y="825564"/>
        <a:ext cx="1277602" cy="1845888"/>
      </dsp:txXfrm>
    </dsp:sp>
    <dsp:sp modelId="{901FAE21-37D0-4CC1-94D2-5D19D220A1B2}">
      <dsp:nvSpPr>
        <dsp:cNvPr id="0" name=""/>
        <dsp:cNvSpPr/>
      </dsp:nvSpPr>
      <dsp:spPr>
        <a:xfrm>
          <a:off x="2393121" y="386860"/>
          <a:ext cx="5635221" cy="1005298"/>
        </a:xfrm>
        <a:prstGeom prst="rightArrow">
          <a:avLst>
            <a:gd name="adj1" fmla="val 50000"/>
            <a:gd name="adj2" fmla="val 50000"/>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159591" numCol="1" spcCol="1270" anchor="ctr" anchorCtr="0">
          <a:noAutofit/>
        </a:bodyPr>
        <a:lstStyle/>
        <a:p>
          <a:pPr lvl="0" algn="l" defTabSz="488950">
            <a:lnSpc>
              <a:spcPct val="90000"/>
            </a:lnSpc>
            <a:spcBef>
              <a:spcPct val="0"/>
            </a:spcBef>
            <a:spcAft>
              <a:spcPct val="35000"/>
            </a:spcAft>
          </a:pPr>
          <a:r>
            <a:rPr lang="pt-BR" sz="1100" kern="1200" dirty="0" smtClean="0"/>
            <a:t>Formalização da Demanda</a:t>
          </a:r>
          <a:endParaRPr lang="pt-BR" sz="1100" kern="1200" dirty="0"/>
        </a:p>
      </dsp:txBody>
      <dsp:txXfrm>
        <a:off x="2393121" y="638185"/>
        <a:ext cx="5383897" cy="502649"/>
      </dsp:txXfrm>
    </dsp:sp>
    <dsp:sp modelId="{B604AA60-9B05-4843-AA94-9A9585BD199E}">
      <dsp:nvSpPr>
        <dsp:cNvPr id="0" name=""/>
        <dsp:cNvSpPr/>
      </dsp:nvSpPr>
      <dsp:spPr>
        <a:xfrm>
          <a:off x="2393121" y="1160793"/>
          <a:ext cx="1277602" cy="184588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pt-BR" sz="1100" kern="1200" dirty="0" smtClean="0"/>
            <a:t>Setor demandante formaliza e identifica sua necessidade para o atual período vinculando ao planejado anteriormente.</a:t>
          </a:r>
          <a:endParaRPr lang="pt-BR" sz="1100" kern="1200" dirty="0"/>
        </a:p>
      </dsp:txBody>
      <dsp:txXfrm>
        <a:off x="2393121" y="1160793"/>
        <a:ext cx="1277602" cy="1845888"/>
      </dsp:txXfrm>
    </dsp:sp>
    <dsp:sp modelId="{18C52E08-DA94-444E-8DB9-DBF3F0E057D5}">
      <dsp:nvSpPr>
        <dsp:cNvPr id="0" name=""/>
        <dsp:cNvSpPr/>
      </dsp:nvSpPr>
      <dsp:spPr>
        <a:xfrm>
          <a:off x="3670585" y="722089"/>
          <a:ext cx="4357757" cy="1005298"/>
        </a:xfrm>
        <a:prstGeom prst="rightArrow">
          <a:avLst>
            <a:gd name="adj1" fmla="val 50000"/>
            <a:gd name="adj2" fmla="val 50000"/>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159591" numCol="1" spcCol="1270" anchor="ctr" anchorCtr="0">
          <a:noAutofit/>
        </a:bodyPr>
        <a:lstStyle/>
        <a:p>
          <a:pPr lvl="0" algn="l" defTabSz="488950">
            <a:lnSpc>
              <a:spcPct val="90000"/>
            </a:lnSpc>
            <a:spcBef>
              <a:spcPct val="0"/>
            </a:spcBef>
            <a:spcAft>
              <a:spcPct val="35000"/>
            </a:spcAft>
          </a:pPr>
          <a:r>
            <a:rPr lang="pt-BR" sz="1100" kern="1200" dirty="0" smtClean="0"/>
            <a:t>Estudo Técnico Preliminar</a:t>
          </a:r>
          <a:endParaRPr lang="pt-BR" sz="1100" kern="1200" dirty="0"/>
        </a:p>
      </dsp:txBody>
      <dsp:txXfrm>
        <a:off x="3670585" y="973414"/>
        <a:ext cx="4106433" cy="502649"/>
      </dsp:txXfrm>
    </dsp:sp>
    <dsp:sp modelId="{AF180FB0-8146-44CB-BCE6-6DFD59C72F22}">
      <dsp:nvSpPr>
        <dsp:cNvPr id="0" name=""/>
        <dsp:cNvSpPr/>
      </dsp:nvSpPr>
      <dsp:spPr>
        <a:xfrm>
          <a:off x="3670585" y="1496021"/>
          <a:ext cx="1277602" cy="184588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pt-BR" sz="1100" kern="1200" dirty="0" smtClean="0"/>
            <a:t>Com base na necessidade apresentada a Equipe de Planejamento irá verificar como atender da forma mais adequada para o órgão.</a:t>
          </a:r>
          <a:endParaRPr lang="pt-BR" sz="1100" kern="1200" dirty="0"/>
        </a:p>
      </dsp:txBody>
      <dsp:txXfrm>
        <a:off x="3670585" y="1496021"/>
        <a:ext cx="1277602" cy="1845888"/>
      </dsp:txXfrm>
    </dsp:sp>
    <dsp:sp modelId="{CC1EC308-31C2-4AFC-9247-42017CB97CB0}">
      <dsp:nvSpPr>
        <dsp:cNvPr id="0" name=""/>
        <dsp:cNvSpPr/>
      </dsp:nvSpPr>
      <dsp:spPr>
        <a:xfrm>
          <a:off x="4948741" y="1057317"/>
          <a:ext cx="3079601" cy="1005298"/>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159591" numCol="1" spcCol="1270" anchor="ctr" anchorCtr="0">
          <a:noAutofit/>
        </a:bodyPr>
        <a:lstStyle/>
        <a:p>
          <a:pPr lvl="0" algn="l" defTabSz="488950">
            <a:lnSpc>
              <a:spcPct val="90000"/>
            </a:lnSpc>
            <a:spcBef>
              <a:spcPct val="0"/>
            </a:spcBef>
            <a:spcAft>
              <a:spcPct val="35000"/>
            </a:spcAft>
          </a:pPr>
          <a:r>
            <a:rPr lang="pt-BR" sz="1100" kern="1200" dirty="0" smtClean="0"/>
            <a:t>Mapa de Risco</a:t>
          </a:r>
          <a:endParaRPr lang="pt-BR" sz="1100" kern="1200" dirty="0"/>
        </a:p>
      </dsp:txBody>
      <dsp:txXfrm>
        <a:off x="4948741" y="1308642"/>
        <a:ext cx="2828277" cy="502649"/>
      </dsp:txXfrm>
    </dsp:sp>
    <dsp:sp modelId="{6FAB759F-2742-43F7-8DAF-96D6B4A125E5}">
      <dsp:nvSpPr>
        <dsp:cNvPr id="0" name=""/>
        <dsp:cNvSpPr/>
      </dsp:nvSpPr>
      <dsp:spPr>
        <a:xfrm>
          <a:off x="4948741" y="1831250"/>
          <a:ext cx="1277602" cy="184588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pt-BR" sz="1100" kern="1200" dirty="0" smtClean="0"/>
            <a:t>Detalhamento dos riscos envolvidos a forma de suprimento escolhida e as ações para mitiga-las e controla-las.</a:t>
          </a:r>
          <a:endParaRPr lang="pt-BR" sz="1100" kern="1200" dirty="0"/>
        </a:p>
      </dsp:txBody>
      <dsp:txXfrm>
        <a:off x="4948741" y="1831250"/>
        <a:ext cx="1277602" cy="1845888"/>
      </dsp:txXfrm>
    </dsp:sp>
    <dsp:sp modelId="{203042D2-DFC3-4BF6-949A-24B4F3A59679}">
      <dsp:nvSpPr>
        <dsp:cNvPr id="0" name=""/>
        <dsp:cNvSpPr/>
      </dsp:nvSpPr>
      <dsp:spPr>
        <a:xfrm>
          <a:off x="6226205" y="1392546"/>
          <a:ext cx="1802137" cy="1005298"/>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159591" numCol="1" spcCol="1270" anchor="ctr" anchorCtr="0">
          <a:noAutofit/>
        </a:bodyPr>
        <a:lstStyle/>
        <a:p>
          <a:pPr lvl="0" algn="l" defTabSz="488950">
            <a:lnSpc>
              <a:spcPct val="90000"/>
            </a:lnSpc>
            <a:spcBef>
              <a:spcPct val="0"/>
            </a:spcBef>
            <a:spcAft>
              <a:spcPct val="35000"/>
            </a:spcAft>
          </a:pPr>
          <a:r>
            <a:rPr lang="pt-BR" sz="1100" kern="1200" dirty="0" smtClean="0"/>
            <a:t>Termo de Referência</a:t>
          </a:r>
          <a:endParaRPr lang="pt-BR" sz="1100" kern="1200" dirty="0"/>
        </a:p>
      </dsp:txBody>
      <dsp:txXfrm>
        <a:off x="6226205" y="1643871"/>
        <a:ext cx="1550813" cy="502649"/>
      </dsp:txXfrm>
    </dsp:sp>
    <dsp:sp modelId="{90E43BAD-ED27-442F-A069-5C3E70B6127D}">
      <dsp:nvSpPr>
        <dsp:cNvPr id="0" name=""/>
        <dsp:cNvSpPr/>
      </dsp:nvSpPr>
      <dsp:spPr>
        <a:xfrm>
          <a:off x="6226205" y="2166479"/>
          <a:ext cx="1277602" cy="184588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pt-BR" sz="1100" kern="1200" dirty="0" smtClean="0"/>
            <a:t>Detalhamento do objeto a ser contratado</a:t>
          </a:r>
          <a:endParaRPr lang="pt-BR" sz="1100" kern="1200" dirty="0"/>
        </a:p>
      </dsp:txBody>
      <dsp:txXfrm>
        <a:off x="6226205" y="2166479"/>
        <a:ext cx="1277602" cy="1845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A72A9-5E6B-4637-AE98-BA920F29CFCE}">
      <dsp:nvSpPr>
        <dsp:cNvPr id="0" name=""/>
        <dsp:cNvSpPr/>
      </dsp:nvSpPr>
      <dsp:spPr>
        <a:xfrm rot="5400000">
          <a:off x="-136465" y="136649"/>
          <a:ext cx="909769" cy="636838"/>
        </a:xfrm>
        <a:prstGeom prst="chevron">
          <a:avLst/>
        </a:prstGeom>
        <a:gradFill rotWithShape="0">
          <a:gsLst>
            <a:gs pos="0">
              <a:srgbClr val="FFF200"/>
            </a:gs>
            <a:gs pos="45000">
              <a:srgbClr val="FF7A00"/>
            </a:gs>
            <a:gs pos="70000">
              <a:srgbClr val="FF0300"/>
            </a:gs>
            <a:gs pos="100000">
              <a:srgbClr val="4D0808"/>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t-BR" sz="800" kern="1200" dirty="0" smtClean="0"/>
            <a:t>Plano Anual de Contratações</a:t>
          </a:r>
          <a:endParaRPr lang="pt-BR" sz="800" kern="1200" dirty="0"/>
        </a:p>
      </dsp:txBody>
      <dsp:txXfrm rot="-5400000">
        <a:off x="1" y="318602"/>
        <a:ext cx="636838" cy="272931"/>
      </dsp:txXfrm>
    </dsp:sp>
    <dsp:sp modelId="{4454F532-637D-4571-A0C9-A90BF70392F3}">
      <dsp:nvSpPr>
        <dsp:cNvPr id="0" name=""/>
        <dsp:cNvSpPr/>
      </dsp:nvSpPr>
      <dsp:spPr>
        <a:xfrm rot="5400000">
          <a:off x="4594744" y="-3957722"/>
          <a:ext cx="591349" cy="850716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Identificamos “todas” DEMANDAS do órgão com 12 meses de antecedência.</a:t>
          </a:r>
          <a:endParaRPr lang="pt-BR" sz="1800" kern="1200" dirty="0"/>
        </a:p>
      </dsp:txBody>
      <dsp:txXfrm rot="-5400000">
        <a:off x="636839" y="29050"/>
        <a:ext cx="8478294" cy="533615"/>
      </dsp:txXfrm>
    </dsp:sp>
    <dsp:sp modelId="{2568D9C3-EB63-4942-9ECC-CD4D5B004B7A}">
      <dsp:nvSpPr>
        <dsp:cNvPr id="0" name=""/>
        <dsp:cNvSpPr/>
      </dsp:nvSpPr>
      <dsp:spPr>
        <a:xfrm rot="5400000">
          <a:off x="-136465" y="948332"/>
          <a:ext cx="909769" cy="636838"/>
        </a:xfrm>
        <a:prstGeom prst="chevron">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t-BR" sz="800" kern="1200" dirty="0" smtClean="0"/>
            <a:t>Formalização da Demanda</a:t>
          </a:r>
          <a:endParaRPr lang="pt-BR" sz="800" kern="1200" dirty="0"/>
        </a:p>
      </dsp:txBody>
      <dsp:txXfrm rot="-5400000">
        <a:off x="1" y="1130285"/>
        <a:ext cx="636838" cy="272931"/>
      </dsp:txXfrm>
    </dsp:sp>
    <dsp:sp modelId="{0876EB01-AEF0-4B23-9B2B-3FEB392D86A9}">
      <dsp:nvSpPr>
        <dsp:cNvPr id="0" name=""/>
        <dsp:cNvSpPr/>
      </dsp:nvSpPr>
      <dsp:spPr>
        <a:xfrm rot="5400000">
          <a:off x="4594744" y="-3146039"/>
          <a:ext cx="591349" cy="850716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Setor demandante formaliza e identifica sua necessidade para o atual período vinculando ao planejado anteriormente.</a:t>
          </a:r>
          <a:endParaRPr lang="pt-BR" sz="1800" kern="1200" dirty="0"/>
        </a:p>
      </dsp:txBody>
      <dsp:txXfrm rot="-5400000">
        <a:off x="636839" y="840733"/>
        <a:ext cx="8478294" cy="533615"/>
      </dsp:txXfrm>
    </dsp:sp>
    <dsp:sp modelId="{B6C7DEB6-8698-4F48-8F8B-5312D2EA316C}">
      <dsp:nvSpPr>
        <dsp:cNvPr id="0" name=""/>
        <dsp:cNvSpPr/>
      </dsp:nvSpPr>
      <dsp:spPr>
        <a:xfrm rot="5400000">
          <a:off x="-136465" y="1760015"/>
          <a:ext cx="909769" cy="636838"/>
        </a:xfrm>
        <a:prstGeom prst="chevron">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t-BR" sz="800" kern="1200" dirty="0" smtClean="0"/>
            <a:t>Estudo Técnico Preliminar</a:t>
          </a:r>
          <a:endParaRPr lang="pt-BR" sz="800" kern="1200" dirty="0"/>
        </a:p>
      </dsp:txBody>
      <dsp:txXfrm rot="-5400000">
        <a:off x="1" y="1941968"/>
        <a:ext cx="636838" cy="272931"/>
      </dsp:txXfrm>
    </dsp:sp>
    <dsp:sp modelId="{CEAB3779-B4C0-4705-A25B-7C2E3FEEE01A}">
      <dsp:nvSpPr>
        <dsp:cNvPr id="0" name=""/>
        <dsp:cNvSpPr/>
      </dsp:nvSpPr>
      <dsp:spPr>
        <a:xfrm rot="5400000">
          <a:off x="4594744" y="-2334355"/>
          <a:ext cx="591349" cy="850716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Com base na necessidade apresentada a Equipe de Planejamento irá verificar como atender da forma mais adequada para o órgão.</a:t>
          </a:r>
          <a:endParaRPr lang="pt-BR" sz="1800" kern="1200" dirty="0"/>
        </a:p>
      </dsp:txBody>
      <dsp:txXfrm rot="-5400000">
        <a:off x="636839" y="1652417"/>
        <a:ext cx="8478294" cy="533615"/>
      </dsp:txXfrm>
    </dsp:sp>
    <dsp:sp modelId="{CECC8216-6739-4120-AF14-B08AB2F332D5}">
      <dsp:nvSpPr>
        <dsp:cNvPr id="0" name=""/>
        <dsp:cNvSpPr/>
      </dsp:nvSpPr>
      <dsp:spPr>
        <a:xfrm rot="5400000">
          <a:off x="-136465" y="2571698"/>
          <a:ext cx="909769" cy="636838"/>
        </a:xfrm>
        <a:prstGeom prst="chevron">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t-BR" sz="800" kern="1200" dirty="0" smtClean="0"/>
            <a:t>Mapa de Risco</a:t>
          </a:r>
          <a:endParaRPr lang="pt-BR" sz="800" kern="1200" dirty="0"/>
        </a:p>
      </dsp:txBody>
      <dsp:txXfrm rot="-5400000">
        <a:off x="1" y="2753651"/>
        <a:ext cx="636838" cy="272931"/>
      </dsp:txXfrm>
    </dsp:sp>
    <dsp:sp modelId="{49A3D04B-4951-4961-BFD4-46570410CD57}">
      <dsp:nvSpPr>
        <dsp:cNvPr id="0" name=""/>
        <dsp:cNvSpPr/>
      </dsp:nvSpPr>
      <dsp:spPr>
        <a:xfrm rot="5400000">
          <a:off x="4594744" y="-1522672"/>
          <a:ext cx="591349" cy="850716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Detalhamento dos riscos envolvidos a forma de suprimento escolhida e as ações para mitiga-las e controla-las.</a:t>
          </a:r>
          <a:endParaRPr lang="pt-BR" sz="1800" kern="1200" dirty="0"/>
        </a:p>
      </dsp:txBody>
      <dsp:txXfrm rot="-5400000">
        <a:off x="636839" y="2464100"/>
        <a:ext cx="8478294" cy="533615"/>
      </dsp:txXfrm>
    </dsp:sp>
    <dsp:sp modelId="{9A512AB0-F357-4021-8B84-FE604113989E}">
      <dsp:nvSpPr>
        <dsp:cNvPr id="0" name=""/>
        <dsp:cNvSpPr/>
      </dsp:nvSpPr>
      <dsp:spPr>
        <a:xfrm rot="5400000">
          <a:off x="-136465" y="3383381"/>
          <a:ext cx="909769" cy="636838"/>
        </a:xfrm>
        <a:prstGeom prst="chevron">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t-BR" sz="800" kern="1200" dirty="0" smtClean="0"/>
            <a:t>Termo de Referência</a:t>
          </a:r>
          <a:endParaRPr lang="pt-BR" sz="800" kern="1200" dirty="0"/>
        </a:p>
      </dsp:txBody>
      <dsp:txXfrm rot="-5400000">
        <a:off x="1" y="3565334"/>
        <a:ext cx="636838" cy="272931"/>
      </dsp:txXfrm>
    </dsp:sp>
    <dsp:sp modelId="{080E17C2-DA7D-4EE8-836B-C50E209320E0}">
      <dsp:nvSpPr>
        <dsp:cNvPr id="0" name=""/>
        <dsp:cNvSpPr/>
      </dsp:nvSpPr>
      <dsp:spPr>
        <a:xfrm rot="5400000">
          <a:off x="4594744" y="-710989"/>
          <a:ext cx="591349" cy="850716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Detalhamento do objeto a ser contratado</a:t>
          </a:r>
          <a:endParaRPr lang="pt-BR" sz="1800" kern="1200" dirty="0"/>
        </a:p>
      </dsp:txBody>
      <dsp:txXfrm rot="-5400000">
        <a:off x="636839" y="3275783"/>
        <a:ext cx="8478294" cy="533615"/>
      </dsp:txXfrm>
    </dsp:sp>
    <dsp:sp modelId="{8C8AA288-CAC5-48C9-9F82-FF34F1DEB73C}">
      <dsp:nvSpPr>
        <dsp:cNvPr id="0" name=""/>
        <dsp:cNvSpPr/>
      </dsp:nvSpPr>
      <dsp:spPr>
        <a:xfrm rot="5400000">
          <a:off x="-136465" y="4195064"/>
          <a:ext cx="909769" cy="636838"/>
        </a:xfrm>
        <a:prstGeom prst="chevron">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t-BR" sz="800" kern="1200" dirty="0" smtClean="0"/>
            <a:t>Pesquisa de mercado</a:t>
          </a:r>
          <a:endParaRPr lang="pt-BR" sz="800" kern="1200" dirty="0"/>
        </a:p>
      </dsp:txBody>
      <dsp:txXfrm rot="-5400000">
        <a:off x="1" y="4377017"/>
        <a:ext cx="636838" cy="272931"/>
      </dsp:txXfrm>
    </dsp:sp>
    <dsp:sp modelId="{B04F283C-9239-4B63-BCB9-962DA328EB99}">
      <dsp:nvSpPr>
        <dsp:cNvPr id="0" name=""/>
        <dsp:cNvSpPr/>
      </dsp:nvSpPr>
      <dsp:spPr>
        <a:xfrm rot="5400000">
          <a:off x="4594744" y="100693"/>
          <a:ext cx="591349" cy="850716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Ratificação do valor estimado e definição do valor de referencia</a:t>
          </a:r>
          <a:endParaRPr lang="pt-BR" sz="1800" kern="1200" dirty="0"/>
        </a:p>
      </dsp:txBody>
      <dsp:txXfrm rot="-5400000">
        <a:off x="636839" y="4087466"/>
        <a:ext cx="8478294" cy="53361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4D105-F5A4-4DA4-B5BE-57CBA0F81C92}" type="datetimeFigureOut">
              <a:rPr lang="pt-BR" smtClean="0"/>
              <a:pPr/>
              <a:t>08/10/2019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E493B-77E5-42A4-90B9-57828BCE0713}" type="slidenum">
              <a:rPr lang="pt-BR" smtClean="0"/>
              <a:pPr/>
              <a:t>‹nº›</a:t>
            </a:fld>
            <a:endParaRPr lang="pt-BR"/>
          </a:p>
        </p:txBody>
      </p:sp>
    </p:spTree>
    <p:extLst>
      <p:ext uri="{BB962C8B-B14F-4D97-AF65-F5344CB8AC3E}">
        <p14:creationId xmlns:p14="http://schemas.microsoft.com/office/powerpoint/2010/main" val="344378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D95BE38-C25E-4569-AEF2-E4B1A657AC53}" type="slidenum">
              <a:rPr lang="pt-BR" smtClean="0"/>
              <a:pPr/>
              <a:t>42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D95BE38-C25E-4569-AEF2-E4B1A657AC53}" type="slidenum">
              <a:rPr lang="pt-BR" smtClean="0"/>
              <a:pPr/>
              <a:t>43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21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251526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143300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064896" cy="720080"/>
          </a:xfrm>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192951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169978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297957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283544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43454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7200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96540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D26579F-ECEC-4B18-A4E3-58FBA99AE2F5}" type="datetimeFigureOut">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5524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6579F-ECEC-4B18-A4E3-58FBA99AE2F5}" type="datetimeFigureOut">
              <a:rPr lang="pt-BR" smtClean="0"/>
              <a:pPr/>
              <a:t>08/10/2019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2E6A-3093-4613-B440-68DA4E568346}" type="slidenum">
              <a:rPr lang="pt-BR" smtClean="0"/>
              <a:pPr/>
              <a:t>‹nº›</a:t>
            </a:fld>
            <a:endParaRPr lang="pt-BR"/>
          </a:p>
        </p:txBody>
      </p:sp>
      <p:sp>
        <p:nvSpPr>
          <p:cNvPr id="13" name="Espaço Reservado para Data 3"/>
          <p:cNvSpPr txBox="1">
            <a:spLocks/>
          </p:cNvSpPr>
          <p:nvPr userDrawn="1"/>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26579F-ECEC-4B18-A4E3-58FBA99AE2F5}" type="datetimeFigureOut">
              <a:rPr kumimoji="0" lang="pt-B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08/10/2019</a:t>
            </a:fld>
            <a:endParaRPr kumimoji="0" lang="pt-BR"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Espaço Reservado para Número de Slide 5"/>
          <p:cNvSpPr txBox="1">
            <a:spLocks/>
          </p:cNvSpPr>
          <p:nvPr userDrawn="1"/>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4F2E6A-3093-4613-B440-68DA4E568346}" type="slidenum">
              <a:rPr kumimoji="0" lang="pt-B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pt-BR" sz="1800" b="0" i="0" u="none" strike="noStrike" kern="1200" cap="none" spc="0" normalizeH="0" baseline="0" noProof="0">
              <a:ln>
                <a:noFill/>
              </a:ln>
              <a:solidFill>
                <a:schemeClr val="tx1"/>
              </a:solidFill>
              <a:effectLst/>
              <a:uLnTx/>
              <a:uFillTx/>
              <a:latin typeface="+mn-lt"/>
              <a:ea typeface="+mn-ea"/>
              <a:cs typeface="+mn-cs"/>
            </a:endParaRPr>
          </a:p>
        </p:txBody>
      </p:sp>
      <p:pic>
        <p:nvPicPr>
          <p:cNvPr id="15" name="Imagem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7785"/>
            <a:ext cx="9144000" cy="828927"/>
          </a:xfrm>
          <a:prstGeom prst="rect">
            <a:avLst/>
          </a:prstGeom>
        </p:spPr>
      </p:pic>
      <p:sp>
        <p:nvSpPr>
          <p:cNvPr id="17" name="Retângulo 16"/>
          <p:cNvSpPr/>
          <p:nvPr userDrawn="1"/>
        </p:nvSpPr>
        <p:spPr>
          <a:xfrm>
            <a:off x="0" y="6021288"/>
            <a:ext cx="9144000" cy="836712"/>
          </a:xfrm>
          <a:prstGeom prst="rect">
            <a:avLst/>
          </a:prstGeom>
          <a:solidFill>
            <a:srgbClr val="1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71600" y="6159653"/>
            <a:ext cx="3346872" cy="559982"/>
          </a:xfrm>
          <a:prstGeom prst="rect">
            <a:avLst/>
          </a:prstGeom>
        </p:spPr>
      </p:pic>
      <p:pic>
        <p:nvPicPr>
          <p:cNvPr id="19" name="Imagem 1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12160" y="6306921"/>
            <a:ext cx="1944216" cy="265446"/>
          </a:xfrm>
          <a:prstGeom prst="rect">
            <a:avLst/>
          </a:prstGeom>
        </p:spPr>
      </p:pic>
      <p:sp>
        <p:nvSpPr>
          <p:cNvPr id="2" name="Espaço Reservado para Título 1"/>
          <p:cNvSpPr>
            <a:spLocks noGrp="1"/>
          </p:cNvSpPr>
          <p:nvPr>
            <p:ph type="title"/>
          </p:nvPr>
        </p:nvSpPr>
        <p:spPr>
          <a:xfrm>
            <a:off x="457200" y="274638"/>
            <a:ext cx="8507288" cy="562074"/>
          </a:xfrm>
          <a:prstGeom prst="rect">
            <a:avLst/>
          </a:prstGeom>
        </p:spPr>
        <p:txBody>
          <a:bodyPr vert="horz" lIns="91440" tIns="45720" rIns="91440" bIns="45720" rtlCol="0" anchor="ctr">
            <a:normAutofit/>
          </a:bodyPr>
          <a:lstStyle/>
          <a:p>
            <a:r>
              <a:rPr lang="pt-BR" dirty="0" smtClean="0"/>
              <a:t>Clique para editar o título mestre</a:t>
            </a:r>
            <a:endParaRPr lang="pt-BR" dirty="0"/>
          </a:p>
        </p:txBody>
      </p:sp>
    </p:spTree>
    <p:extLst>
      <p:ext uri="{BB962C8B-B14F-4D97-AF65-F5344CB8AC3E}">
        <p14:creationId xmlns:p14="http://schemas.microsoft.com/office/powerpoint/2010/main" val="167135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8.xml.rels><?xml version="1.0" encoding="UTF-8" standalone="yes"?>
<Relationships xmlns="http://schemas.openxmlformats.org/package/2006/relationships"><Relationship Id="rId8" Type="http://schemas.openxmlformats.org/officeDocument/2006/relationships/hyperlink" Target="mailto:suporte_siga@casacivil.rj.gov.br" TargetMode="External"/><Relationship Id="rId13" Type="http://schemas.openxmlformats.org/officeDocument/2006/relationships/hyperlink" Target="mailto:redepreg@googlegroups.com" TargetMode="External"/><Relationship Id="rId3" Type="http://schemas.openxmlformats.org/officeDocument/2006/relationships/hyperlink" Target="mailto:fornecedor@casacivil.rj.gov.br" TargetMode="External"/><Relationship Id="rId7" Type="http://schemas.openxmlformats.org/officeDocument/2006/relationships/hyperlink" Target="mailto:suportesbmrj@casacivil.rj.gov.br" TargetMode="External"/><Relationship Id="rId12" Type="http://schemas.openxmlformats.org/officeDocument/2006/relationships/hyperlink" Target="mailto:capacitacaoredes@casacivil.rj.gov.br" TargetMode="External"/><Relationship Id="rId17" Type="http://schemas.openxmlformats.org/officeDocument/2006/relationships/hyperlink" Target="mailto:redecontrj@googlegroups.com" TargetMode="External"/><Relationship Id="rId2" Type="http://schemas.openxmlformats.org/officeDocument/2006/relationships/hyperlink" Target="mailto:comprascentralizadas@casacivil.rj.gov.br" TargetMode="External"/><Relationship Id="rId16" Type="http://schemas.openxmlformats.org/officeDocument/2006/relationships/hyperlink" Target="mailto:redecont@casacivil.rj.gov.br" TargetMode="External"/><Relationship Id="rId1" Type="http://schemas.openxmlformats.org/officeDocument/2006/relationships/slideLayout" Target="../slideLayouts/slideLayout2.xml"/><Relationship Id="rId6" Type="http://schemas.openxmlformats.org/officeDocument/2006/relationships/hyperlink" Target="mailto:redebens@casacivil.rj.gov.br" TargetMode="External"/><Relationship Id="rId11" Type="http://schemas.openxmlformats.org/officeDocument/2006/relationships/hyperlink" Target="mailto:manutlog@casacivil.rj.gov.br" TargetMode="External"/><Relationship Id="rId5" Type="http://schemas.openxmlformats.org/officeDocument/2006/relationships/hyperlink" Target="mailto:catalogosiga@casacivil.rj.gov.br" TargetMode="External"/><Relationship Id="rId15" Type="http://schemas.openxmlformats.org/officeDocument/2006/relationships/hyperlink" Target="mailto:redelog@googlegroups.com" TargetMode="External"/><Relationship Id="rId10" Type="http://schemas.openxmlformats.org/officeDocument/2006/relationships/hyperlink" Target="mailto:combustivel@casacivil.rj.gov.br" TargetMode="External"/><Relationship Id="rId4" Type="http://schemas.openxmlformats.org/officeDocument/2006/relationships/hyperlink" Target="mailto:gestaosrp@casacivil.rj.gov.br" TargetMode="External"/><Relationship Id="rId9" Type="http://schemas.openxmlformats.org/officeDocument/2006/relationships/hyperlink" Target="mailto:frota@casacivil.rj.gov.br" TargetMode="External"/><Relationship Id="rId14" Type="http://schemas.openxmlformats.org/officeDocument/2006/relationships/hyperlink" Target="mailto:redelog@casacivil.rj.gov.br"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nmetro.gov.br/consumidor/produtos/canetas-esferograficas.pdf" TargetMode="External"/><Relationship Id="rId2" Type="http://schemas.openxmlformats.org/officeDocument/2006/relationships/hyperlink" Target="http://173.203.31.59/UserFiles/P0001/File/Geometria%20no%20formato%20A4.pdf" TargetMode="External"/><Relationship Id="rId1" Type="http://schemas.openxmlformats.org/officeDocument/2006/relationships/slideLayout" Target="../slideLayouts/slideLayout2.xml"/><Relationship Id="rId6" Type="http://schemas.openxmlformats.org/officeDocument/2006/relationships/hyperlink" Target="http://www.tributosdodf.com.br/index.php/content/view/18785.html" TargetMode="External"/><Relationship Id="rId5" Type="http://schemas.openxmlformats.org/officeDocument/2006/relationships/hyperlink" Target="http://www.inmetro.gov.br/consumidor/produtos/tintasImobiliarias.pdf" TargetMode="External"/><Relationship Id="rId4" Type="http://schemas.openxmlformats.org/officeDocument/2006/relationships/hyperlink" Target="http://www.cetesb.sp.gov.br/tecnologia/producao_limpa/documentos/tintas.pdf"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 y="0"/>
            <a:ext cx="9145076"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595" y="1772816"/>
            <a:ext cx="5624810" cy="3024336"/>
          </a:xfrm>
          <a:prstGeom prst="rect">
            <a:avLst/>
          </a:prstGeom>
        </p:spPr>
      </p:pic>
      <p:sp>
        <p:nvSpPr>
          <p:cNvPr id="6" name="CaixaDeTexto 5"/>
          <p:cNvSpPr txBox="1"/>
          <p:nvPr/>
        </p:nvSpPr>
        <p:spPr>
          <a:xfrm>
            <a:off x="2051720" y="2315488"/>
            <a:ext cx="5040560" cy="1323439"/>
          </a:xfrm>
          <a:prstGeom prst="rect">
            <a:avLst/>
          </a:prstGeom>
          <a:noFill/>
          <a:ln>
            <a:noFill/>
          </a:ln>
        </p:spPr>
        <p:txBody>
          <a:bodyPr wrap="square" rtlCol="0">
            <a:spAutoFit/>
          </a:bodyPr>
          <a:lstStyle/>
          <a:p>
            <a:pPr algn="ctr"/>
            <a:r>
              <a:rPr lang="pt-BR" sz="4000" dirty="0" smtClean="0"/>
              <a:t>Termo de Referência</a:t>
            </a:r>
          </a:p>
          <a:p>
            <a:pPr algn="ctr"/>
            <a:r>
              <a:rPr lang="pt-BR" sz="4000" b="1" dirty="0" smtClean="0"/>
              <a:t>TR</a:t>
            </a:r>
            <a:endParaRPr lang="pt-BR" sz="4800" b="1" dirty="0" smtClean="0"/>
          </a:p>
        </p:txBody>
      </p:sp>
      <p:sp>
        <p:nvSpPr>
          <p:cNvPr id="7" name="CaixaDeTexto 6"/>
          <p:cNvSpPr txBox="1"/>
          <p:nvPr/>
        </p:nvSpPr>
        <p:spPr>
          <a:xfrm>
            <a:off x="2267744" y="4437112"/>
            <a:ext cx="4608512" cy="1323439"/>
          </a:xfrm>
          <a:prstGeom prst="rect">
            <a:avLst/>
          </a:prstGeom>
          <a:noFill/>
          <a:ln>
            <a:noFill/>
          </a:ln>
        </p:spPr>
        <p:txBody>
          <a:bodyPr wrap="square" rtlCol="0">
            <a:spAutoFit/>
          </a:bodyPr>
          <a:lstStyle/>
          <a:p>
            <a:pPr algn="ctr"/>
            <a:r>
              <a:rPr lang="pt-BR" sz="4000" dirty="0" smtClean="0">
                <a:solidFill>
                  <a:schemeClr val="bg1"/>
                </a:solidFill>
              </a:rPr>
              <a:t>Douglas Lima</a:t>
            </a:r>
          </a:p>
          <a:p>
            <a:pPr algn="ctr"/>
            <a:r>
              <a:rPr lang="pt-BR" sz="4000" dirty="0" smtClean="0">
                <a:solidFill>
                  <a:schemeClr val="bg1"/>
                </a:solidFill>
              </a:rPr>
              <a:t>09/10/2019</a:t>
            </a:r>
            <a:endParaRPr lang="pt-BR" sz="4000" b="1" dirty="0" smtClean="0">
              <a:solidFill>
                <a:schemeClr val="bg1"/>
              </a:solidFill>
            </a:endParaRPr>
          </a:p>
        </p:txBody>
      </p:sp>
    </p:spTree>
    <p:extLst>
      <p:ext uri="{BB962C8B-B14F-4D97-AF65-F5344CB8AC3E}">
        <p14:creationId xmlns:p14="http://schemas.microsoft.com/office/powerpoint/2010/main" val="241194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pPr algn="just"/>
            <a:r>
              <a:rPr lang="pt-BR" dirty="0" smtClean="0"/>
              <a:t>Fornecer plena compreensão do trabalho aos futuros contratados, permitindo que apresentem propostas técnicas e financeiras que correspondam à demanda do contratante; </a:t>
            </a:r>
          </a:p>
          <a:p>
            <a:pPr algn="just"/>
            <a:r>
              <a:rPr lang="pt-BR" dirty="0" smtClean="0"/>
              <a:t>Prover os responsáveis pela análise e avaliação das propostas de execução do trabalho de elementos suficientes para que possam analisar e avaliar a qualidade, quantidade, prazos e custos apresentados, além da viabilidade de se alcançar os objetivos propostos, fiscalização (saber o que deve fiscalizar); </a:t>
            </a:r>
          </a:p>
          <a:p>
            <a:pPr algn="just"/>
            <a:r>
              <a:rPr lang="pt-BR" dirty="0" smtClean="0"/>
              <a:t>Dotar as partes envolvidas na realização do trabalho em questão de informações suficientes para a execução, acompanhamento e aprovação dos trabalhos em suas várias etapas, atividades e/ou produtos;</a:t>
            </a:r>
          </a:p>
          <a:p>
            <a:pPr algn="just"/>
            <a:r>
              <a:rPr lang="pt-BR" dirty="0" smtClean="0"/>
              <a:t>Fornecer dados que permitam esclarecer dúvidas entre contratantes e contratados em caso de controvérsia e, se necessário, proporcionar elementos para decidi-las em outras instâncias técnicas ou jurídicas;</a:t>
            </a:r>
          </a:p>
          <a:p>
            <a:pPr algn="just"/>
            <a:r>
              <a:rPr lang="pt-BR" dirty="0" smtClean="0"/>
              <a:t>Identificar a real necessidade a ser suprida e de que forma.</a:t>
            </a:r>
          </a:p>
          <a:p>
            <a:pPr algn="just"/>
            <a:endParaRPr lang="pt-BR" dirty="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dirty="0" smtClean="0"/>
              <a:t>Importância do PB/TR</a:t>
            </a:r>
            <a:endParaRPr lang="pt-BR" dirty="0"/>
          </a:p>
        </p:txBody>
      </p:sp>
    </p:spTree>
    <p:extLst>
      <p:ext uri="{BB962C8B-B14F-4D97-AF65-F5344CB8AC3E}">
        <p14:creationId xmlns:p14="http://schemas.microsoft.com/office/powerpoint/2010/main" val="19955084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683976"/>
          </a:xfrm>
        </p:spPr>
        <p:txBody>
          <a:bodyPr>
            <a:normAutofit fontScale="85000" lnSpcReduction="20000"/>
          </a:bodyPr>
          <a:lstStyle/>
          <a:p>
            <a:pPr algn="just"/>
            <a:r>
              <a:rPr lang="pt-BR" dirty="0" smtClean="0"/>
              <a:t>Conceito - Apresentar quais penalidades o licitante vencedor estará sujeito e principalmente vincular as ações da contratação às penalidades, como por exemplo a gradação do nível de serviço determinado.</a:t>
            </a:r>
          </a:p>
          <a:p>
            <a:pPr algn="just"/>
            <a:r>
              <a:rPr lang="pt-BR" dirty="0" smtClean="0"/>
              <a:t>Dicas</a:t>
            </a:r>
          </a:p>
          <a:p>
            <a:pPr lvl="1" algn="just"/>
            <a:r>
              <a:rPr lang="pt-BR" dirty="0" smtClean="0"/>
              <a:t>Artigo 81 =antes da contratação</a:t>
            </a:r>
          </a:p>
          <a:p>
            <a:pPr lvl="1" algn="just"/>
            <a:r>
              <a:rPr lang="pt-BR" dirty="0" smtClean="0"/>
              <a:t>Artigo 86 = multa moratória (reprimir atrasos)</a:t>
            </a:r>
          </a:p>
          <a:p>
            <a:pPr lvl="2" algn="just"/>
            <a:r>
              <a:rPr lang="pt-BR" dirty="0" smtClean="0"/>
              <a:t>Analogia dos percentuais:</a:t>
            </a:r>
          </a:p>
          <a:p>
            <a:pPr lvl="2" algn="just"/>
            <a:r>
              <a:rPr lang="pt-BR" dirty="0" smtClean="0"/>
              <a:t>Código Civil - </a:t>
            </a:r>
            <a:r>
              <a:rPr lang="pt-BR" b="1" dirty="0" smtClean="0"/>
              <a:t>obrigação principal</a:t>
            </a:r>
            <a:endParaRPr lang="pt-BR" dirty="0" smtClean="0"/>
          </a:p>
          <a:p>
            <a:pPr lvl="2" algn="just"/>
            <a:r>
              <a:rPr lang="pt-BR" dirty="0" smtClean="0"/>
              <a:t>Código de Defesa do Consumidor - </a:t>
            </a:r>
            <a:r>
              <a:rPr lang="pt-BR" b="1" dirty="0" smtClean="0"/>
              <a:t>valor da prestação</a:t>
            </a:r>
            <a:endParaRPr lang="pt-BR" dirty="0" smtClean="0"/>
          </a:p>
          <a:p>
            <a:pPr lvl="2" algn="just"/>
            <a:r>
              <a:rPr lang="pt-BR" dirty="0" smtClean="0"/>
              <a:t>Lei da Usura - </a:t>
            </a:r>
            <a:r>
              <a:rPr lang="pt-BR" b="1" dirty="0" smtClean="0"/>
              <a:t>10% do valor da dívida</a:t>
            </a:r>
            <a:endParaRPr lang="pt-BR" dirty="0" smtClean="0"/>
          </a:p>
          <a:p>
            <a:pPr lvl="1" algn="just"/>
            <a:r>
              <a:rPr lang="pt-BR" dirty="0" smtClean="0"/>
              <a:t>Artigo 87 = multa compensatória (cobrir os danos)</a:t>
            </a:r>
          </a:p>
          <a:p>
            <a:pPr lvl="2" algn="just"/>
            <a:r>
              <a:rPr lang="pt-BR" dirty="0" smtClean="0"/>
              <a:t>Limite 20% </a:t>
            </a:r>
            <a:r>
              <a:rPr lang="pt-BR" sz="1500" dirty="0" smtClean="0"/>
              <a:t>(Decreto Estadual 3149/80)</a:t>
            </a:r>
          </a:p>
        </p:txBody>
      </p:sp>
      <p:sp>
        <p:nvSpPr>
          <p:cNvPr id="2" name="Título 1"/>
          <p:cNvSpPr>
            <a:spLocks noGrp="1"/>
          </p:cNvSpPr>
          <p:nvPr>
            <p:ph type="title"/>
          </p:nvPr>
        </p:nvSpPr>
        <p:spPr/>
        <p:txBody>
          <a:bodyPr>
            <a:normAutofit fontScale="90000"/>
          </a:bodyPr>
          <a:lstStyle/>
          <a:p>
            <a:r>
              <a:rPr lang="pt-BR" b="1" dirty="0" smtClean="0"/>
              <a:t>DAS PENALIDADES</a:t>
            </a:r>
            <a:endParaRPr lang="pt-BR" dirty="0"/>
          </a:p>
        </p:txBody>
      </p:sp>
      <p:pic>
        <p:nvPicPr>
          <p:cNvPr id="41986" name="Picture 2" descr="http://3.bp.blogspot.com/-tKfgpg2gm9o/TicT3jdCO1I/AAAAAAAAA90/viifOo3RUsI/s1600/Justi_aBalan_a.jpg"/>
          <p:cNvPicPr>
            <a:picLocks noChangeAspect="1" noChangeArrowheads="1"/>
          </p:cNvPicPr>
          <p:nvPr/>
        </p:nvPicPr>
        <p:blipFill>
          <a:blip r:embed="rId2" cstate="print"/>
          <a:srcRect/>
          <a:stretch>
            <a:fillRect/>
          </a:stretch>
        </p:blipFill>
        <p:spPr bwMode="auto">
          <a:xfrm>
            <a:off x="6876256" y="3068960"/>
            <a:ext cx="2267744" cy="1502381"/>
          </a:xfrm>
          <a:prstGeom prst="rect">
            <a:avLst/>
          </a:prstGeom>
          <a:ln>
            <a:noFill/>
          </a:ln>
          <a:effectLst>
            <a:softEdge rad="112500"/>
          </a:effectLst>
        </p:spPr>
      </p:pic>
    </p:spTree>
    <p:extLst>
      <p:ext uri="{BB962C8B-B14F-4D97-AF65-F5344CB8AC3E}">
        <p14:creationId xmlns:p14="http://schemas.microsoft.com/office/powerpoint/2010/main" val="10410194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972008"/>
          </a:xfrm>
        </p:spPr>
        <p:txBody>
          <a:bodyPr>
            <a:normAutofit fontScale="70000" lnSpcReduction="20000"/>
          </a:bodyPr>
          <a:lstStyle/>
          <a:p>
            <a:pPr algn="just"/>
            <a:r>
              <a:rPr lang="pt-BR" dirty="0" smtClean="0"/>
              <a:t>Normativa</a:t>
            </a:r>
          </a:p>
          <a:p>
            <a:pPr lvl="1" algn="just"/>
            <a:r>
              <a:rPr lang="pt-BR" dirty="0" smtClean="0"/>
              <a:t>lei 8.666/93</a:t>
            </a:r>
          </a:p>
          <a:p>
            <a:pPr lvl="2" algn="just"/>
            <a:r>
              <a:rPr lang="pt-BR" dirty="0" smtClean="0"/>
              <a:t>Art. 81.  A recusa injustificada do adjudicatário em assinar o contrato, aceitar ou retirar o instrumento equivalente, dentro do prazo estabelecido pela Administração, caracteriza o descumprimento total da obrigação assumida, sujeitando-o às penalidades legalmente estabelecidas.</a:t>
            </a:r>
          </a:p>
          <a:p>
            <a:pPr lvl="2" algn="just"/>
            <a:r>
              <a:rPr lang="pt-BR" dirty="0" smtClean="0"/>
              <a:t>Art. 86.  O </a:t>
            </a:r>
            <a:r>
              <a:rPr lang="pt-BR" b="1" dirty="0" smtClean="0"/>
              <a:t>atraso injustificado </a:t>
            </a:r>
            <a:r>
              <a:rPr lang="pt-BR" dirty="0" smtClean="0"/>
              <a:t>na execução do contrato sujeitará o contratado à </a:t>
            </a:r>
            <a:r>
              <a:rPr lang="pt-BR" b="1" dirty="0" smtClean="0"/>
              <a:t>multa de mora</a:t>
            </a:r>
            <a:r>
              <a:rPr lang="pt-BR" dirty="0" smtClean="0"/>
              <a:t>, na forma prevista no instrumento convocatório ou no contrato.</a:t>
            </a:r>
          </a:p>
          <a:p>
            <a:pPr lvl="2" algn="just"/>
            <a:r>
              <a:rPr lang="pt-BR" dirty="0" smtClean="0"/>
              <a:t>Art. 87.  Pela </a:t>
            </a:r>
            <a:r>
              <a:rPr lang="pt-BR" b="1" dirty="0" smtClean="0"/>
              <a:t>inexecução total ou parcial </a:t>
            </a:r>
            <a:r>
              <a:rPr lang="pt-BR" dirty="0" smtClean="0"/>
              <a:t>do contrato a Administração poderá, garantida a prévia defesa, aplicar ao contratado as seguintes sanções: </a:t>
            </a:r>
          </a:p>
          <a:p>
            <a:pPr lvl="4" algn="just"/>
            <a:r>
              <a:rPr lang="pt-BR" dirty="0" smtClean="0"/>
              <a:t>I - advertência;</a:t>
            </a:r>
          </a:p>
          <a:p>
            <a:pPr lvl="4" algn="just"/>
            <a:r>
              <a:rPr lang="pt-BR" dirty="0" smtClean="0"/>
              <a:t>II - multa, na forma </a:t>
            </a:r>
            <a:r>
              <a:rPr lang="pt-BR" b="1" dirty="0" smtClean="0"/>
              <a:t>prevista no instrumento convocatório ou no contrato</a:t>
            </a:r>
            <a:r>
              <a:rPr lang="pt-BR" dirty="0" smtClean="0"/>
              <a:t>;</a:t>
            </a:r>
          </a:p>
          <a:p>
            <a:pPr lvl="4" algn="just"/>
            <a:r>
              <a:rPr lang="pt-BR" dirty="0" smtClean="0"/>
              <a:t>III - suspensão temporária de participação em licitação e impedimento de contratar com a Administração, por prazo não superior a 2 (dois) anos;</a:t>
            </a:r>
          </a:p>
          <a:p>
            <a:pPr lvl="4" algn="just"/>
            <a:r>
              <a:rPr lang="pt-BR" dirty="0" smtClean="0"/>
              <a:t>IV - declaração de inidoneidade ...</a:t>
            </a:r>
          </a:p>
          <a:p>
            <a:pPr lvl="2" algn="just"/>
            <a:r>
              <a:rPr lang="pt-BR" dirty="0" smtClean="0"/>
              <a:t>Art. 88.  As sanções previstas nos incisos III e IV do artigo anterior poderão também ser aplicadas às empresas ou aos profissionais ...</a:t>
            </a:r>
          </a:p>
        </p:txBody>
      </p:sp>
      <p:sp>
        <p:nvSpPr>
          <p:cNvPr id="2" name="Título 1"/>
          <p:cNvSpPr>
            <a:spLocks noGrp="1"/>
          </p:cNvSpPr>
          <p:nvPr>
            <p:ph type="title"/>
          </p:nvPr>
        </p:nvSpPr>
        <p:spPr/>
        <p:txBody>
          <a:bodyPr>
            <a:normAutofit fontScale="90000"/>
          </a:bodyPr>
          <a:lstStyle/>
          <a:p>
            <a:r>
              <a:rPr lang="pt-BR" b="1" dirty="0" smtClean="0"/>
              <a:t>DAS PENALIDADES</a:t>
            </a:r>
            <a:endParaRPr lang="pt-BR" dirty="0"/>
          </a:p>
        </p:txBody>
      </p:sp>
    </p:spTree>
    <p:extLst>
      <p:ext uri="{BB962C8B-B14F-4D97-AF65-F5344CB8AC3E}">
        <p14:creationId xmlns:p14="http://schemas.microsoft.com/office/powerpoint/2010/main" val="42148300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algn="just"/>
            <a:r>
              <a:rPr lang="pt-BR" dirty="0" smtClean="0"/>
              <a:t>Normativa</a:t>
            </a:r>
          </a:p>
          <a:p>
            <a:pPr lvl="1" algn="just"/>
            <a:r>
              <a:rPr lang="pt-BR" dirty="0" smtClean="0"/>
              <a:t>Lei 10.520/02</a:t>
            </a:r>
          </a:p>
          <a:p>
            <a:pPr lvl="2" algn="just"/>
            <a:r>
              <a:rPr lang="pt-BR" dirty="0" smtClean="0"/>
              <a:t>Art. 7º  Quem, convocado </a:t>
            </a:r>
            <a:r>
              <a:rPr lang="pt-BR" b="1" dirty="0" smtClean="0"/>
              <a:t>dentro do prazo de validade da sua proposta</a:t>
            </a:r>
            <a:r>
              <a:rPr lang="pt-BR" dirty="0" smtClean="0"/>
              <a:t>, não celebrar o contrato, deixar de entregar ou apresentar documentação falsa exigida para o certame, ensejar o retardamento da execução de seu objeto, não mantiver a proposta, falhar ou fraudar na execução do contrato, comportar-se de modo inidôneo ou cometer fraude fiscal, ficará impedido de licitar e contratar com a União, Estados, Distrito Federal ou Municípios e, será descredenciado no </a:t>
            </a:r>
            <a:r>
              <a:rPr lang="pt-BR" dirty="0" err="1" smtClean="0"/>
              <a:t>Sicaf</a:t>
            </a:r>
            <a:r>
              <a:rPr lang="pt-BR" dirty="0" smtClean="0"/>
              <a:t>, ou nos sistemas de cadastramento de fornecedores a que se refere o inciso XIV do art. 4o desta Lei, pelo prazo de </a:t>
            </a:r>
            <a:r>
              <a:rPr lang="pt-BR" b="1" dirty="0" smtClean="0"/>
              <a:t>até 5 (cinco) anos</a:t>
            </a:r>
            <a:r>
              <a:rPr lang="pt-BR" dirty="0" smtClean="0"/>
              <a:t>, sem prejuízo das multas previstas em edital e no contrato e das demais cominações legais.</a:t>
            </a:r>
          </a:p>
        </p:txBody>
      </p:sp>
      <p:sp>
        <p:nvSpPr>
          <p:cNvPr id="2" name="Título 1"/>
          <p:cNvSpPr>
            <a:spLocks noGrp="1"/>
          </p:cNvSpPr>
          <p:nvPr>
            <p:ph type="title"/>
          </p:nvPr>
        </p:nvSpPr>
        <p:spPr/>
        <p:txBody>
          <a:bodyPr>
            <a:normAutofit fontScale="90000"/>
          </a:bodyPr>
          <a:lstStyle/>
          <a:p>
            <a:r>
              <a:rPr lang="pt-BR" b="1" dirty="0" smtClean="0"/>
              <a:t>DAS PENALIDADES</a:t>
            </a:r>
            <a:endParaRPr lang="pt-BR" dirty="0"/>
          </a:p>
        </p:txBody>
      </p:sp>
    </p:spTree>
    <p:extLst>
      <p:ext uri="{BB962C8B-B14F-4D97-AF65-F5344CB8AC3E}">
        <p14:creationId xmlns:p14="http://schemas.microsoft.com/office/powerpoint/2010/main" val="37234300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196752"/>
            <a:ext cx="8229600" cy="4827992"/>
          </a:xfrm>
        </p:spPr>
        <p:txBody>
          <a:bodyPr>
            <a:normAutofit fontScale="77500" lnSpcReduction="20000"/>
          </a:bodyPr>
          <a:lstStyle/>
          <a:p>
            <a:pPr algn="just"/>
            <a:r>
              <a:rPr lang="pt-BR" dirty="0" smtClean="0"/>
              <a:t>Normativa</a:t>
            </a:r>
          </a:p>
          <a:p>
            <a:pPr lvl="1" algn="just"/>
            <a:r>
              <a:rPr lang="pt-BR" dirty="0" smtClean="0"/>
              <a:t>Decreto Estadual n.º 3.149, de 28 de abril de 1980</a:t>
            </a:r>
          </a:p>
          <a:p>
            <a:pPr lvl="2" algn="just"/>
            <a:r>
              <a:rPr lang="pt-BR" dirty="0" smtClean="0"/>
              <a:t>Art. 86 - Sem prejuízo das perdas e danos e da multa moratória cabíveis nos termos da lei civil, a Administração poderá impor ao licitante, adjudicatório ou contratante, pelo descumprimento total ou parcial das obrigações a que esteja sujeito, as seguintes sanções: </a:t>
            </a:r>
          </a:p>
          <a:p>
            <a:pPr lvl="4" algn="just"/>
            <a:r>
              <a:rPr lang="pt-BR" dirty="0" smtClean="0"/>
              <a:t>I - multa administrativa, graduável conforme a gravidade da infração e no valor vigente à data de sua imposição;</a:t>
            </a:r>
          </a:p>
          <a:p>
            <a:pPr lvl="4" algn="just"/>
            <a:r>
              <a:rPr lang="pt-BR" dirty="0" smtClean="0"/>
              <a:t>Il - suspensão temporária da faculdade de licitar e impedimento de contratar com a Administração;</a:t>
            </a:r>
          </a:p>
          <a:p>
            <a:pPr lvl="4" algn="just"/>
            <a:r>
              <a:rPr lang="pt-BR" dirty="0" smtClean="0"/>
              <a:t>III - declaração de inidoneidade para licitar e contratar com a Administração.</a:t>
            </a:r>
          </a:p>
          <a:p>
            <a:pPr lvl="3" algn="just"/>
            <a:r>
              <a:rPr lang="pt-BR" dirty="0" smtClean="0"/>
              <a:t>§ 3.º - As sanções previstas neste artigo podem </a:t>
            </a:r>
            <a:r>
              <a:rPr lang="pt-BR" b="1" dirty="0" smtClean="0"/>
              <a:t>cumular-se</a:t>
            </a:r>
            <a:r>
              <a:rPr lang="pt-BR" dirty="0" smtClean="0"/>
              <a:t> e não excluem a rescisão unilateral do contrato.</a:t>
            </a:r>
          </a:p>
          <a:p>
            <a:pPr lvl="3" algn="just"/>
            <a:r>
              <a:rPr lang="pt-BR" dirty="0" smtClean="0"/>
              <a:t>§ 4.º - Os atos de aplicação de sanções serão </a:t>
            </a:r>
            <a:r>
              <a:rPr lang="pt-BR" b="1" dirty="0" smtClean="0"/>
              <a:t>motivados</a:t>
            </a:r>
            <a:r>
              <a:rPr lang="pt-BR" dirty="0" smtClean="0"/>
              <a:t> e obrigatoriamente publicados no órgão oficial.</a:t>
            </a:r>
          </a:p>
          <a:p>
            <a:pPr lvl="2" algn="just"/>
            <a:r>
              <a:rPr lang="pt-BR" dirty="0" smtClean="0"/>
              <a:t>Art. 87 - O valor das multas administrativas não excederá, em seu total, </a:t>
            </a:r>
            <a:r>
              <a:rPr lang="pt-BR" b="1" dirty="0" smtClean="0"/>
              <a:t>o equivalente a 20% (vinte por cento) do valor do contrato ou do empenho.</a:t>
            </a:r>
            <a:endParaRPr lang="pt-BR" b="1" dirty="0"/>
          </a:p>
        </p:txBody>
      </p:sp>
      <p:sp>
        <p:nvSpPr>
          <p:cNvPr id="2" name="Título 1"/>
          <p:cNvSpPr>
            <a:spLocks noGrp="1"/>
          </p:cNvSpPr>
          <p:nvPr>
            <p:ph type="title"/>
          </p:nvPr>
        </p:nvSpPr>
        <p:spPr/>
        <p:txBody>
          <a:bodyPr>
            <a:normAutofit fontScale="90000"/>
          </a:bodyPr>
          <a:lstStyle/>
          <a:p>
            <a:r>
              <a:rPr lang="pt-BR" b="1" dirty="0" smtClean="0"/>
              <a:t>DAS PENALIDADES</a:t>
            </a:r>
            <a:endParaRPr lang="pt-BR" dirty="0"/>
          </a:p>
        </p:txBody>
      </p:sp>
    </p:spTree>
    <p:extLst>
      <p:ext uri="{BB962C8B-B14F-4D97-AF65-F5344CB8AC3E}">
        <p14:creationId xmlns:p14="http://schemas.microsoft.com/office/powerpoint/2010/main" val="39747945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Conceito - Apresentar a origem e disponibilidade dos recursos a serem utilizados na aquisição ou contratação</a:t>
            </a:r>
          </a:p>
        </p:txBody>
      </p:sp>
      <p:sp>
        <p:nvSpPr>
          <p:cNvPr id="2" name="Título 1"/>
          <p:cNvSpPr>
            <a:spLocks noGrp="1"/>
          </p:cNvSpPr>
          <p:nvPr>
            <p:ph type="title"/>
          </p:nvPr>
        </p:nvSpPr>
        <p:spPr/>
        <p:txBody>
          <a:bodyPr>
            <a:normAutofit fontScale="90000"/>
          </a:bodyPr>
          <a:lstStyle/>
          <a:p>
            <a:r>
              <a:rPr lang="pt-BR" b="1" dirty="0" smtClean="0"/>
              <a:t>DOTAÇÃO ORÇAMENTÁRIA</a:t>
            </a:r>
            <a:endParaRPr lang="pt-BR" dirty="0"/>
          </a:p>
        </p:txBody>
      </p:sp>
      <p:pic>
        <p:nvPicPr>
          <p:cNvPr id="35846" name="Picture 6" descr="http://4.bp.blogspot.com/-_Mf6_Lm9PXk/Tz7Ft_Vq9VI/AAAAAAAAFO4/wQSbDJdUUIM/s1600/zplan.jpg"/>
          <p:cNvPicPr>
            <a:picLocks noChangeAspect="1" noChangeArrowheads="1"/>
          </p:cNvPicPr>
          <p:nvPr/>
        </p:nvPicPr>
        <p:blipFill>
          <a:blip r:embed="rId2" cstate="print"/>
          <a:srcRect/>
          <a:stretch>
            <a:fillRect/>
          </a:stretch>
        </p:blipFill>
        <p:spPr bwMode="auto">
          <a:xfrm>
            <a:off x="3059832" y="3140968"/>
            <a:ext cx="2548891" cy="2548891"/>
          </a:xfrm>
          <a:prstGeom prst="rect">
            <a:avLst/>
          </a:prstGeom>
          <a:ln>
            <a:noFill/>
          </a:ln>
          <a:effectLst>
            <a:softEdge rad="112500"/>
          </a:effectLst>
        </p:spPr>
      </p:pic>
    </p:spTree>
    <p:extLst>
      <p:ext uri="{BB962C8B-B14F-4D97-AF65-F5344CB8AC3E}">
        <p14:creationId xmlns:p14="http://schemas.microsoft.com/office/powerpoint/2010/main" val="25352559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a:t>
            </a:r>
          </a:p>
          <a:p>
            <a:pPr lvl="1" algn="just"/>
            <a:r>
              <a:rPr lang="pt-BR" dirty="0" smtClean="0"/>
              <a:t>Lei 8.666/93</a:t>
            </a:r>
          </a:p>
          <a:p>
            <a:pPr lvl="2" algn="just"/>
            <a:r>
              <a:rPr lang="pt-BR" dirty="0" smtClean="0"/>
              <a:t>Art. 7o  As licitações para a execução de obras e para a prestação de serviços obedecerão ao disposto neste artigo e, em particular, à seguinte seqüência:</a:t>
            </a:r>
          </a:p>
          <a:p>
            <a:pPr lvl="3" algn="just"/>
            <a:r>
              <a:rPr lang="pt-BR" dirty="0" smtClean="0"/>
              <a:t>§ 2o  As obras e os serviços somente poderão ser licitados quando:</a:t>
            </a:r>
          </a:p>
          <a:p>
            <a:pPr lvl="4" algn="just"/>
            <a:r>
              <a:rPr lang="pt-BR" dirty="0" smtClean="0"/>
              <a:t>III - </a:t>
            </a:r>
            <a:r>
              <a:rPr lang="pt-BR" b="1" dirty="0" smtClean="0"/>
              <a:t>houver previsão de recursos orçamentários</a:t>
            </a:r>
            <a:r>
              <a:rPr lang="pt-BR" dirty="0" smtClean="0"/>
              <a:t> que assegurem o pagamento das obrigações decorrentes de obras ou serviços a serem executadas no exercício financeiro em curso, de acordo com o respectivo cronograma;</a:t>
            </a:r>
          </a:p>
        </p:txBody>
      </p:sp>
      <p:sp>
        <p:nvSpPr>
          <p:cNvPr id="2" name="Título 1"/>
          <p:cNvSpPr>
            <a:spLocks noGrp="1"/>
          </p:cNvSpPr>
          <p:nvPr>
            <p:ph type="title"/>
          </p:nvPr>
        </p:nvSpPr>
        <p:spPr/>
        <p:txBody>
          <a:bodyPr>
            <a:normAutofit fontScale="90000"/>
          </a:bodyPr>
          <a:lstStyle/>
          <a:p>
            <a:r>
              <a:rPr lang="pt-BR" b="1" dirty="0" smtClean="0"/>
              <a:t>DOTAÇÃO ORÇAMENTÁRIA</a:t>
            </a:r>
            <a:endParaRPr lang="pt-BR" dirty="0"/>
          </a:p>
        </p:txBody>
      </p:sp>
    </p:spTree>
    <p:extLst>
      <p:ext uri="{BB962C8B-B14F-4D97-AF65-F5344CB8AC3E}">
        <p14:creationId xmlns:p14="http://schemas.microsoft.com/office/powerpoint/2010/main" val="284552810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611968"/>
          </a:xfrm>
        </p:spPr>
        <p:txBody>
          <a:bodyPr>
            <a:normAutofit/>
          </a:bodyPr>
          <a:lstStyle/>
          <a:p>
            <a:pPr algn="just"/>
            <a:r>
              <a:rPr lang="pt-BR" dirty="0" smtClean="0"/>
              <a:t>Texto sugerido</a:t>
            </a:r>
          </a:p>
          <a:p>
            <a:pPr lvl="1" algn="just"/>
            <a:r>
              <a:rPr lang="pt-BR" dirty="0" smtClean="0"/>
              <a:t>As despesas decorrentes da contratação correrão à conta de créditos orçamentários consignados no Orçamento da </a:t>
            </a:r>
            <a:r>
              <a:rPr lang="pt-BR" b="1" dirty="0" smtClean="0"/>
              <a:t>Secretaria de Estado de XXXXXX</a:t>
            </a:r>
            <a:r>
              <a:rPr lang="pt-BR" dirty="0" smtClean="0"/>
              <a:t> do ano de </a:t>
            </a:r>
            <a:r>
              <a:rPr lang="pt-BR" b="1" dirty="0" smtClean="0"/>
              <a:t>2019</a:t>
            </a:r>
            <a:r>
              <a:rPr lang="pt-BR" dirty="0" smtClean="0"/>
              <a:t>, Programa de Trabalho nº </a:t>
            </a:r>
            <a:r>
              <a:rPr lang="pt-BR" b="1" dirty="0" smtClean="0"/>
              <a:t>12.122.0002.2016</a:t>
            </a:r>
            <a:r>
              <a:rPr lang="pt-BR" dirty="0" smtClean="0"/>
              <a:t> – Descrição: </a:t>
            </a:r>
            <a:r>
              <a:rPr lang="pt-BR" b="1" dirty="0" err="1" smtClean="0"/>
              <a:t>Manut</a:t>
            </a:r>
            <a:r>
              <a:rPr lang="pt-BR" b="1" dirty="0" smtClean="0"/>
              <a:t> </a:t>
            </a:r>
            <a:r>
              <a:rPr lang="pt-BR" b="1" dirty="0" err="1" smtClean="0"/>
              <a:t>Ativid</a:t>
            </a:r>
            <a:r>
              <a:rPr lang="pt-BR" b="1" dirty="0" smtClean="0"/>
              <a:t> Operacionais / Administrativas</a:t>
            </a:r>
            <a:r>
              <a:rPr lang="pt-BR" dirty="0" smtClean="0"/>
              <a:t>, Natureza da Despesa: </a:t>
            </a:r>
            <a:r>
              <a:rPr lang="pt-BR" b="1" dirty="0" smtClean="0"/>
              <a:t>339039 - Outros </a:t>
            </a:r>
            <a:r>
              <a:rPr lang="pt-BR" b="1" dirty="0" err="1" smtClean="0"/>
              <a:t>Serv</a:t>
            </a:r>
            <a:r>
              <a:rPr lang="pt-BR" b="1" dirty="0" smtClean="0"/>
              <a:t> de Terceiros - Pessoa Jurídica</a:t>
            </a:r>
            <a:r>
              <a:rPr lang="pt-BR" dirty="0" smtClean="0"/>
              <a:t>.</a:t>
            </a:r>
            <a:endParaRPr lang="pt-BR" dirty="0" smtClean="0"/>
          </a:p>
        </p:txBody>
      </p:sp>
      <p:sp>
        <p:nvSpPr>
          <p:cNvPr id="2" name="Título 1"/>
          <p:cNvSpPr>
            <a:spLocks noGrp="1"/>
          </p:cNvSpPr>
          <p:nvPr>
            <p:ph type="title"/>
          </p:nvPr>
        </p:nvSpPr>
        <p:spPr/>
        <p:txBody>
          <a:bodyPr>
            <a:normAutofit fontScale="90000"/>
          </a:bodyPr>
          <a:lstStyle/>
          <a:p>
            <a:r>
              <a:rPr lang="pt-BR" b="1" dirty="0" smtClean="0"/>
              <a:t>DOTAÇÃO ORÇAMENTÁRIA</a:t>
            </a:r>
            <a:endParaRPr lang="pt-BR" dirty="0"/>
          </a:p>
        </p:txBody>
      </p:sp>
    </p:spTree>
    <p:extLst>
      <p:ext uri="{BB962C8B-B14F-4D97-AF65-F5344CB8AC3E}">
        <p14:creationId xmlns:p14="http://schemas.microsoft.com/office/powerpoint/2010/main" val="16563787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algn="just"/>
            <a:r>
              <a:rPr lang="pt-BR" dirty="0" smtClean="0"/>
              <a:t>Conceito - Possibilitar aos licitantes o conhecimento do local onde se realizará a prestação do serviço ou entrega do produto contratado.</a:t>
            </a:r>
          </a:p>
          <a:p>
            <a:pPr algn="just"/>
            <a:r>
              <a:rPr lang="pt-BR" dirty="0" smtClean="0"/>
              <a:t>Dicas</a:t>
            </a:r>
          </a:p>
          <a:p>
            <a:pPr lvl="1" algn="just"/>
            <a:r>
              <a:rPr lang="pt-BR" dirty="0" smtClean="0"/>
              <a:t>É uma possibilidade </a:t>
            </a:r>
            <a:r>
              <a:rPr lang="pt-BR" sz="1600" dirty="0" smtClean="0"/>
              <a:t>(37 XXI da CF 88)</a:t>
            </a:r>
            <a:endParaRPr lang="pt-BR" dirty="0" smtClean="0"/>
          </a:p>
          <a:p>
            <a:pPr lvl="1" algn="just"/>
            <a:r>
              <a:rPr lang="pt-BR" dirty="0" smtClean="0"/>
              <a:t>Somente quando necessário para o preço</a:t>
            </a:r>
          </a:p>
          <a:p>
            <a:pPr lvl="1" algn="just"/>
            <a:r>
              <a:rPr lang="pt-BR" dirty="0" smtClean="0"/>
              <a:t>Utilizar para evitar problemas </a:t>
            </a:r>
            <a:r>
              <a:rPr lang="pt-BR" sz="1400" dirty="0" smtClean="0"/>
              <a:t>(TCU)</a:t>
            </a:r>
          </a:p>
          <a:p>
            <a:pPr lvl="1" algn="just"/>
            <a:r>
              <a:rPr lang="pt-BR" dirty="0" smtClean="0"/>
              <a:t>Direito do licitante </a:t>
            </a:r>
            <a:r>
              <a:rPr lang="pt-BR" sz="1400" dirty="0" smtClean="0"/>
              <a:t>(TCU Processo nº TC-029.737/2007-4)</a:t>
            </a:r>
          </a:p>
          <a:p>
            <a:pPr lvl="1" algn="just"/>
            <a:r>
              <a:rPr lang="pt-BR" dirty="0" smtClean="0"/>
              <a:t>Vedada a exigência de profissional especifico </a:t>
            </a:r>
            <a:r>
              <a:rPr lang="pt-BR" sz="1400" dirty="0" smtClean="0"/>
              <a:t>(TCU, Processo nº TC-001.842/2008-4)</a:t>
            </a:r>
          </a:p>
        </p:txBody>
      </p:sp>
      <p:sp>
        <p:nvSpPr>
          <p:cNvPr id="2" name="Título 1"/>
          <p:cNvSpPr>
            <a:spLocks noGrp="1"/>
          </p:cNvSpPr>
          <p:nvPr>
            <p:ph type="title"/>
          </p:nvPr>
        </p:nvSpPr>
        <p:spPr/>
        <p:txBody>
          <a:bodyPr>
            <a:normAutofit fontScale="90000"/>
          </a:bodyPr>
          <a:lstStyle/>
          <a:p>
            <a:r>
              <a:rPr lang="pt-BR" b="1" dirty="0" smtClean="0"/>
              <a:t>DA VISTORIA</a:t>
            </a:r>
            <a:endParaRPr lang="pt-BR" dirty="0"/>
          </a:p>
        </p:txBody>
      </p:sp>
      <p:pic>
        <p:nvPicPr>
          <p:cNvPr id="31746" name="Picture 2" descr="http://plus.protel.com.br/anunciante/imagem/177/lightbox/Vistoria_T_cnica.jpg"/>
          <p:cNvPicPr>
            <a:picLocks noChangeAspect="1" noChangeArrowheads="1"/>
          </p:cNvPicPr>
          <p:nvPr/>
        </p:nvPicPr>
        <p:blipFill>
          <a:blip r:embed="rId2" cstate="print"/>
          <a:srcRect/>
          <a:stretch>
            <a:fillRect/>
          </a:stretch>
        </p:blipFill>
        <p:spPr bwMode="auto">
          <a:xfrm>
            <a:off x="6788349" y="2708920"/>
            <a:ext cx="2355651" cy="2304256"/>
          </a:xfrm>
          <a:prstGeom prst="rect">
            <a:avLst/>
          </a:prstGeom>
          <a:noFill/>
          <a:effectLst>
            <a:softEdge rad="317500"/>
          </a:effectLst>
        </p:spPr>
      </p:pic>
    </p:spTree>
    <p:extLst>
      <p:ext uri="{BB962C8B-B14F-4D97-AF65-F5344CB8AC3E}">
        <p14:creationId xmlns:p14="http://schemas.microsoft.com/office/powerpoint/2010/main" val="60155074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Normativas</a:t>
            </a:r>
          </a:p>
          <a:p>
            <a:pPr lvl="1" algn="just"/>
            <a:r>
              <a:rPr lang="pt-BR" dirty="0" smtClean="0"/>
              <a:t>Lei 8.666/93</a:t>
            </a:r>
          </a:p>
          <a:p>
            <a:pPr lvl="2" algn="just"/>
            <a:r>
              <a:rPr lang="pt-BR" dirty="0" smtClean="0"/>
              <a:t>Art. 30.  A documentação relativa à qualificação técnica limitar-se-á a:</a:t>
            </a:r>
          </a:p>
          <a:p>
            <a:pPr lvl="3" algn="just"/>
            <a:r>
              <a:rPr lang="pt-BR" dirty="0" smtClean="0"/>
              <a:t>III - comprovação, fornecida pelo órgão licitante, de que recebeu os documentos, e, quando exigido, de que tomou conhecimento de todas as informações e das condições locais para o cumprimento das obrigações objeto da licitação;</a:t>
            </a:r>
          </a:p>
        </p:txBody>
      </p:sp>
      <p:sp>
        <p:nvSpPr>
          <p:cNvPr id="2" name="Título 1"/>
          <p:cNvSpPr>
            <a:spLocks noGrp="1"/>
          </p:cNvSpPr>
          <p:nvPr>
            <p:ph type="title"/>
          </p:nvPr>
        </p:nvSpPr>
        <p:spPr/>
        <p:txBody>
          <a:bodyPr>
            <a:normAutofit fontScale="90000"/>
          </a:bodyPr>
          <a:lstStyle/>
          <a:p>
            <a:r>
              <a:rPr lang="pt-BR" b="1" dirty="0" smtClean="0"/>
              <a:t>DA VISTORIA</a:t>
            </a:r>
            <a:endParaRPr lang="pt-BR" dirty="0"/>
          </a:p>
        </p:txBody>
      </p:sp>
    </p:spTree>
    <p:extLst>
      <p:ext uri="{BB962C8B-B14F-4D97-AF65-F5344CB8AC3E}">
        <p14:creationId xmlns:p14="http://schemas.microsoft.com/office/powerpoint/2010/main" val="42876599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0000" lnSpcReduction="20000"/>
          </a:bodyPr>
          <a:lstStyle/>
          <a:p>
            <a:pPr algn="just"/>
            <a:r>
              <a:rPr lang="pt-BR" dirty="0" smtClean="0"/>
              <a:t>Texto sugerido</a:t>
            </a:r>
          </a:p>
          <a:p>
            <a:pPr lvl="1" algn="just"/>
            <a:r>
              <a:rPr lang="pt-BR" dirty="0" smtClean="0"/>
              <a:t>1.1.   DA VISTORIA</a:t>
            </a:r>
          </a:p>
          <a:p>
            <a:pPr lvl="1" algn="just"/>
            <a:r>
              <a:rPr lang="pt-BR" dirty="0" smtClean="0"/>
              <a:t>1.1.1.       Diante da complexidade, dimensões e peculiaridades dos locais da prestação dos serviços, fica facultado aos licitantes a realização vistoria prévia nos locais.</a:t>
            </a:r>
          </a:p>
          <a:p>
            <a:pPr lvl="1" algn="just"/>
            <a:r>
              <a:rPr lang="pt-BR" dirty="0" smtClean="0"/>
              <a:t>1.1.2.       Apesar de facultada, a não realização da vistoria prévia é de responsabilidade do licitante não podendo ser alegada posteriormente como causa de desconhecimento das peculiaridades do serviço.</a:t>
            </a:r>
          </a:p>
          <a:p>
            <a:pPr lvl="1" algn="just"/>
            <a:r>
              <a:rPr lang="pt-BR" dirty="0" smtClean="0"/>
              <a:t>1.1.3.       A Vistoria deverá ser realizada até o penúltimo dia anterior à data da licitação.</a:t>
            </a:r>
          </a:p>
          <a:p>
            <a:pPr lvl="1" algn="just"/>
            <a:r>
              <a:rPr lang="pt-BR" dirty="0" smtClean="0"/>
              <a:t>1.1.4.       A vistoria do deverá ser </a:t>
            </a:r>
            <a:r>
              <a:rPr lang="pt-BR" b="1" dirty="0" smtClean="0"/>
              <a:t>agendada</a:t>
            </a:r>
            <a:r>
              <a:rPr lang="pt-BR" dirty="0" smtClean="0"/>
              <a:t> junto a Órgão, através do telefone (XX)XXXX-XXXX, com o servidor XXXXXXXXXXX.</a:t>
            </a:r>
          </a:p>
          <a:p>
            <a:pPr lvl="1" algn="just"/>
            <a:r>
              <a:rPr lang="pt-BR" dirty="0" smtClean="0"/>
              <a:t>1.1.5.       Será fornecido ao licitante que realizar a vistoria declaração de realização da mesma conforme </a:t>
            </a:r>
            <a:r>
              <a:rPr lang="pt-BR" u="sng" dirty="0" smtClean="0"/>
              <a:t>ANEXO XX-</a:t>
            </a:r>
            <a:r>
              <a:rPr lang="pt-BR" dirty="0" smtClean="0"/>
              <a:t>A deste Termo de Referencia.</a:t>
            </a:r>
            <a:endParaRPr lang="pt-BR" dirty="0"/>
          </a:p>
        </p:txBody>
      </p:sp>
      <p:sp>
        <p:nvSpPr>
          <p:cNvPr id="2" name="Título 1"/>
          <p:cNvSpPr>
            <a:spLocks noGrp="1"/>
          </p:cNvSpPr>
          <p:nvPr>
            <p:ph type="title"/>
          </p:nvPr>
        </p:nvSpPr>
        <p:spPr/>
        <p:txBody>
          <a:bodyPr>
            <a:normAutofit fontScale="90000"/>
          </a:bodyPr>
          <a:lstStyle/>
          <a:p>
            <a:r>
              <a:rPr lang="pt-BR" b="1" dirty="0" smtClean="0"/>
              <a:t>DA VISTORIA</a:t>
            </a:r>
            <a:endParaRPr lang="pt-BR" dirty="0"/>
          </a:p>
        </p:txBody>
      </p:sp>
    </p:spTree>
    <p:extLst>
      <p:ext uri="{BB962C8B-B14F-4D97-AF65-F5344CB8AC3E}">
        <p14:creationId xmlns:p14="http://schemas.microsoft.com/office/powerpoint/2010/main" val="1661438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http://1.bp.blogspot.com/_2-3TUX5zK5U/TFB_Tc8tElI/AAAAAAAAAJs/3PFMalQdQto/s1600/28-knowledge-management.jpg"/>
          <p:cNvPicPr>
            <a:picLocks noChangeAspect="1" noChangeArrowheads="1"/>
          </p:cNvPicPr>
          <p:nvPr/>
        </p:nvPicPr>
        <p:blipFill>
          <a:blip r:embed="rId2" cstate="print"/>
          <a:srcRect/>
          <a:stretch>
            <a:fillRect/>
          </a:stretch>
        </p:blipFill>
        <p:spPr bwMode="auto">
          <a:xfrm>
            <a:off x="0" y="1268760"/>
            <a:ext cx="3369749" cy="2880320"/>
          </a:xfrm>
          <a:prstGeom prst="rect">
            <a:avLst/>
          </a:prstGeom>
          <a:noFill/>
        </p:spPr>
      </p:pic>
      <p:pic>
        <p:nvPicPr>
          <p:cNvPr id="12" name="Picture 18" descr="C:\Documents and Settings\dclima\Desktop\projeto.JPG"/>
          <p:cNvPicPr>
            <a:picLocks noChangeAspect="1" noChangeArrowheads="1"/>
          </p:cNvPicPr>
          <p:nvPr/>
        </p:nvPicPr>
        <p:blipFill>
          <a:blip r:embed="rId3" cstate="print"/>
          <a:srcRect/>
          <a:stretch>
            <a:fillRect/>
          </a:stretch>
        </p:blipFill>
        <p:spPr bwMode="auto">
          <a:xfrm>
            <a:off x="2843808" y="980727"/>
            <a:ext cx="6511297" cy="5939013"/>
          </a:xfrm>
          <a:prstGeom prst="rect">
            <a:avLst/>
          </a:prstGeom>
          <a:ln>
            <a:noFill/>
          </a:ln>
          <a:effectLst>
            <a:softEdge rad="112500"/>
          </a:effectLst>
        </p:spPr>
      </p:pic>
      <p:sp>
        <p:nvSpPr>
          <p:cNvPr id="2" name="Espaço Reservado para Conteúdo 1"/>
          <p:cNvSpPr>
            <a:spLocks noGrp="1"/>
          </p:cNvSpPr>
          <p:nvPr>
            <p:ph idx="1"/>
          </p:nvPr>
        </p:nvSpPr>
        <p:spPr>
          <a:xfrm>
            <a:off x="467544" y="1268761"/>
            <a:ext cx="2448272" cy="1080120"/>
          </a:xfrm>
        </p:spPr>
        <p:txBody>
          <a:bodyPr/>
          <a:lstStyle/>
          <a:p>
            <a:pPr algn="ctr">
              <a:buNone/>
            </a:pPr>
            <a:r>
              <a:rPr lang="pt-BR" dirty="0" smtClean="0"/>
              <a:t>Evitar</a:t>
            </a:r>
            <a:endParaRPr lang="pt-BR" dirty="0"/>
          </a:p>
        </p:txBody>
      </p:sp>
      <p:sp>
        <p:nvSpPr>
          <p:cNvPr id="3" name="Título 2"/>
          <p:cNvSpPr>
            <a:spLocks noGrp="1"/>
          </p:cNvSpPr>
          <p:nvPr>
            <p:ph type="title"/>
          </p:nvPr>
        </p:nvSpPr>
        <p:spPr>
          <a:xfrm>
            <a:off x="683568" y="188640"/>
            <a:ext cx="7848872" cy="720080"/>
          </a:xfrm>
        </p:spPr>
        <p:txBody>
          <a:bodyPr>
            <a:normAutofit fontScale="90000"/>
          </a:bodyPr>
          <a:lstStyle/>
          <a:p>
            <a:pPr algn="l"/>
            <a:r>
              <a:rPr lang="pt-BR" dirty="0" smtClean="0"/>
              <a:t>Qual a função do PB/TR?</a:t>
            </a:r>
            <a:endParaRPr lang="pt-BR" dirty="0"/>
          </a:p>
        </p:txBody>
      </p:sp>
      <p:pic>
        <p:nvPicPr>
          <p:cNvPr id="10" name="Picture 6" descr="C:\Documents and Settings\dclima\Desktop\MP900387517.JPG"/>
          <p:cNvPicPr>
            <a:picLocks noChangeAspect="1" noChangeArrowheads="1"/>
          </p:cNvPicPr>
          <p:nvPr/>
        </p:nvPicPr>
        <p:blipFill>
          <a:blip r:embed="rId4" cstate="print"/>
          <a:srcRect/>
          <a:stretch>
            <a:fillRect/>
          </a:stretch>
        </p:blipFill>
        <p:spPr bwMode="auto">
          <a:xfrm>
            <a:off x="0" y="4005064"/>
            <a:ext cx="2975538" cy="2123171"/>
          </a:xfrm>
          <a:prstGeom prst="rect">
            <a:avLst/>
          </a:prstGeom>
          <a:ln>
            <a:noFill/>
          </a:ln>
          <a:effectLst>
            <a:softEdge rad="112500"/>
          </a:effectLst>
        </p:spPr>
      </p:pic>
    </p:spTree>
    <p:extLst>
      <p:ext uri="{BB962C8B-B14F-4D97-AF65-F5344CB8AC3E}">
        <p14:creationId xmlns:p14="http://schemas.microsoft.com/office/powerpoint/2010/main" val="387940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4955" y="815503"/>
            <a:ext cx="8229600" cy="5376672"/>
          </a:xfrm>
        </p:spPr>
        <p:txBody>
          <a:bodyPr>
            <a:normAutofit fontScale="62500" lnSpcReduction="20000"/>
          </a:bodyPr>
          <a:lstStyle/>
          <a:p>
            <a:pPr algn="ctr">
              <a:buNone/>
            </a:pPr>
            <a:r>
              <a:rPr lang="pt-BR" dirty="0" smtClean="0"/>
              <a:t>Modelo de Atestado de Vistoria</a:t>
            </a:r>
          </a:p>
          <a:p>
            <a:pPr algn="ctr">
              <a:buNone/>
            </a:pPr>
            <a:r>
              <a:rPr lang="pt-BR" dirty="0" smtClean="0"/>
              <a:t>ANEXO XX-A</a:t>
            </a:r>
          </a:p>
          <a:p>
            <a:pPr algn="ctr">
              <a:buNone/>
            </a:pPr>
            <a:r>
              <a:rPr lang="pt-BR" dirty="0" smtClean="0"/>
              <a:t>ATESTADO DE VISTORIA – </a:t>
            </a:r>
            <a:r>
              <a:rPr lang="pt-BR" u="sng" dirty="0" smtClean="0"/>
              <a:t>Lote (identificar Lote)</a:t>
            </a:r>
          </a:p>
          <a:p>
            <a:pPr marL="0" algn="just">
              <a:buNone/>
            </a:pPr>
            <a:r>
              <a:rPr lang="pt-BR" dirty="0" smtClean="0"/>
              <a:t>Atestamos que a empresa abaixo identificada vistoriou as dependências do (indicar o imóvel), situado (indicar o endereço), para apresentar proposta referente à prestação de serviços XXXXXXXXXXXXXXXXX, conforme Termo de Referência, de que trata o Processo (</a:t>
            </a:r>
            <a:r>
              <a:rPr lang="pt-BR" u="sng" dirty="0" smtClean="0"/>
              <a:t>indicação do processo</a:t>
            </a:r>
            <a:r>
              <a:rPr lang="pt-BR" dirty="0" smtClean="0"/>
              <a:t>), bem como que tomou conhecimento de todas as informações e das condições locais para o cumprimento das obrigações objeto do Processo.</a:t>
            </a:r>
          </a:p>
          <a:p>
            <a:pPr algn="just">
              <a:buNone/>
            </a:pPr>
            <a:endParaRPr lang="pt-BR" dirty="0" smtClean="0"/>
          </a:p>
          <a:p>
            <a:pPr algn="just">
              <a:buNone/>
            </a:pPr>
            <a:r>
              <a:rPr lang="pt-BR" dirty="0" smtClean="0"/>
              <a:t>EMPRESA:</a:t>
            </a:r>
          </a:p>
          <a:p>
            <a:pPr algn="just">
              <a:buNone/>
            </a:pPr>
            <a:r>
              <a:rPr lang="pt-BR" dirty="0" smtClean="0"/>
              <a:t>CNPJ:</a:t>
            </a:r>
          </a:p>
          <a:p>
            <a:pPr algn="just">
              <a:buNone/>
            </a:pPr>
            <a:r>
              <a:rPr lang="pt-BR" dirty="0" smtClean="0"/>
              <a:t>Em / /201X</a:t>
            </a:r>
          </a:p>
          <a:p>
            <a:pPr algn="ctr">
              <a:buNone/>
            </a:pPr>
            <a:r>
              <a:rPr lang="pt-BR" dirty="0" smtClean="0"/>
              <a:t>_____________________________</a:t>
            </a:r>
          </a:p>
          <a:p>
            <a:pPr algn="ctr">
              <a:buNone/>
            </a:pPr>
            <a:r>
              <a:rPr lang="pt-BR" dirty="0" smtClean="0"/>
              <a:t>(responsável – SETOR)</a:t>
            </a:r>
          </a:p>
          <a:p>
            <a:pPr algn="ctr">
              <a:buNone/>
            </a:pPr>
            <a:r>
              <a:rPr lang="pt-BR" dirty="0" smtClean="0"/>
              <a:t>(assinatura/carimbo identificador)</a:t>
            </a:r>
          </a:p>
          <a:p>
            <a:pPr algn="ctr">
              <a:buNone/>
            </a:pPr>
            <a:r>
              <a:rPr lang="pt-BR" dirty="0" smtClean="0"/>
              <a:t>_____________________________</a:t>
            </a:r>
          </a:p>
          <a:p>
            <a:pPr algn="ctr">
              <a:buNone/>
            </a:pPr>
            <a:r>
              <a:rPr lang="pt-BR" dirty="0" smtClean="0"/>
              <a:t>(Representante Legal da empresa)</a:t>
            </a:r>
            <a:endParaRPr lang="pt-BR" dirty="0"/>
          </a:p>
        </p:txBody>
      </p:sp>
      <p:sp>
        <p:nvSpPr>
          <p:cNvPr id="2" name="Título 1"/>
          <p:cNvSpPr>
            <a:spLocks noGrp="1"/>
          </p:cNvSpPr>
          <p:nvPr>
            <p:ph type="title"/>
          </p:nvPr>
        </p:nvSpPr>
        <p:spPr/>
        <p:txBody>
          <a:bodyPr>
            <a:normAutofit fontScale="90000"/>
          </a:bodyPr>
          <a:lstStyle/>
          <a:p>
            <a:r>
              <a:rPr lang="pt-BR" b="1" dirty="0" smtClean="0"/>
              <a:t>DA VISTORIA</a:t>
            </a:r>
            <a:endParaRPr lang="pt-BR" dirty="0"/>
          </a:p>
        </p:txBody>
      </p:sp>
    </p:spTree>
    <p:extLst>
      <p:ext uri="{BB962C8B-B14F-4D97-AF65-F5344CB8AC3E}">
        <p14:creationId xmlns:p14="http://schemas.microsoft.com/office/powerpoint/2010/main" val="13242631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2068" y="908720"/>
            <a:ext cx="8136904" cy="4683976"/>
          </a:xfrm>
        </p:spPr>
        <p:txBody>
          <a:bodyPr>
            <a:normAutofit fontScale="92500" lnSpcReduction="20000"/>
          </a:bodyPr>
          <a:lstStyle/>
          <a:p>
            <a:pPr algn="just"/>
            <a:r>
              <a:rPr lang="pt-BR" dirty="0" smtClean="0"/>
              <a:t>Conceito - Apresentar a necessidade de apresentação de amostras ou protótipos e como e quando serão recebidas e analisadas.</a:t>
            </a:r>
          </a:p>
          <a:p>
            <a:pPr algn="just"/>
            <a:r>
              <a:rPr lang="pt-BR" dirty="0" smtClean="0"/>
              <a:t>Dicas</a:t>
            </a:r>
          </a:p>
          <a:p>
            <a:pPr lvl="1" algn="just"/>
            <a:r>
              <a:rPr lang="pt-BR" dirty="0" smtClean="0"/>
              <a:t>Avaliação sempre por critérios técnicos e objetivos, seja por equipe própria do órgão ou por instituição externa</a:t>
            </a:r>
          </a:p>
          <a:p>
            <a:pPr lvl="1" algn="just"/>
            <a:r>
              <a:rPr lang="pt-BR" dirty="0" smtClean="0"/>
              <a:t>Não existe procedimento padrão</a:t>
            </a:r>
          </a:p>
          <a:p>
            <a:pPr lvl="1" algn="just"/>
            <a:r>
              <a:rPr lang="pt-BR" dirty="0" smtClean="0"/>
              <a:t>Desclassificação x Inabilitação</a:t>
            </a:r>
          </a:p>
          <a:p>
            <a:pPr lvl="1" algn="just"/>
            <a:r>
              <a:rPr lang="pt-BR" dirty="0" smtClean="0"/>
              <a:t>Todas x Melhor Classificada</a:t>
            </a:r>
          </a:p>
          <a:p>
            <a:pPr lvl="1" algn="just"/>
            <a:r>
              <a:rPr lang="pt-BR" dirty="0" smtClean="0"/>
              <a:t>Parte da primeira entrega</a:t>
            </a:r>
          </a:p>
          <a:p>
            <a:pPr lvl="1" algn="just"/>
            <a:r>
              <a:rPr lang="pt-BR" dirty="0" smtClean="0"/>
              <a:t>É exceção </a:t>
            </a:r>
          </a:p>
          <a:p>
            <a:pPr lvl="1" algn="just"/>
            <a:endParaRPr lang="pt-BR" dirty="0" smtClean="0"/>
          </a:p>
        </p:txBody>
      </p:sp>
      <p:sp>
        <p:nvSpPr>
          <p:cNvPr id="2" name="Título 1"/>
          <p:cNvSpPr>
            <a:spLocks noGrp="1"/>
          </p:cNvSpPr>
          <p:nvPr>
            <p:ph type="title"/>
          </p:nvPr>
        </p:nvSpPr>
        <p:spPr/>
        <p:txBody>
          <a:bodyPr>
            <a:normAutofit fontScale="90000"/>
          </a:bodyPr>
          <a:lstStyle/>
          <a:p>
            <a:r>
              <a:rPr lang="pt-BR" dirty="0" smtClean="0"/>
              <a:t> </a:t>
            </a:r>
            <a:r>
              <a:rPr lang="pt-BR" b="1" dirty="0" smtClean="0"/>
              <a:t>DA AMOSTRA</a:t>
            </a:r>
            <a:r>
              <a:rPr lang="pt-BR" dirty="0" smtClean="0"/>
              <a:t>/</a:t>
            </a:r>
            <a:r>
              <a:rPr lang="pt-BR" b="1" dirty="0" smtClean="0"/>
              <a:t>PROTÓTIPO</a:t>
            </a:r>
            <a:endParaRPr lang="pt-BR" b="1" dirty="0"/>
          </a:p>
        </p:txBody>
      </p:sp>
      <p:pic>
        <p:nvPicPr>
          <p:cNvPr id="27666" name="Picture 18"/>
          <p:cNvPicPr>
            <a:picLocks noChangeAspect="1" noChangeArrowheads="1"/>
          </p:cNvPicPr>
          <p:nvPr/>
        </p:nvPicPr>
        <p:blipFill>
          <a:blip r:embed="rId2" cstate="print"/>
          <a:srcRect/>
          <a:stretch>
            <a:fillRect/>
          </a:stretch>
        </p:blipFill>
        <p:spPr bwMode="auto">
          <a:xfrm>
            <a:off x="2699792" y="5229200"/>
            <a:ext cx="3314038" cy="1412776"/>
          </a:xfrm>
          <a:prstGeom prst="rect">
            <a:avLst/>
          </a:prstGeom>
          <a:noFill/>
          <a:ln w="9525">
            <a:noFill/>
            <a:miter lim="800000"/>
            <a:headEnd/>
            <a:tailEnd/>
          </a:ln>
          <a:effectLst>
            <a:softEdge rad="127000"/>
          </a:effectLst>
        </p:spPr>
      </p:pic>
      <p:pic>
        <p:nvPicPr>
          <p:cNvPr id="27670" name="Picture 22"/>
          <p:cNvPicPr>
            <a:picLocks noChangeAspect="1" noChangeArrowheads="1"/>
          </p:cNvPicPr>
          <p:nvPr/>
        </p:nvPicPr>
        <p:blipFill>
          <a:blip r:embed="rId3" cstate="print"/>
          <a:srcRect/>
          <a:stretch>
            <a:fillRect/>
          </a:stretch>
        </p:blipFill>
        <p:spPr bwMode="auto">
          <a:xfrm>
            <a:off x="0" y="5576382"/>
            <a:ext cx="2051720" cy="1065594"/>
          </a:xfrm>
          <a:prstGeom prst="rect">
            <a:avLst/>
          </a:prstGeom>
          <a:noFill/>
          <a:ln w="9525">
            <a:noFill/>
            <a:miter lim="800000"/>
            <a:headEnd/>
            <a:tailEnd/>
          </a:ln>
          <a:effectLst>
            <a:softEdge rad="63500"/>
          </a:effectLst>
        </p:spPr>
      </p:pic>
      <p:pic>
        <p:nvPicPr>
          <p:cNvPr id="27671" name="Picture 23"/>
          <p:cNvPicPr>
            <a:picLocks noChangeAspect="1" noChangeArrowheads="1"/>
          </p:cNvPicPr>
          <p:nvPr/>
        </p:nvPicPr>
        <p:blipFill>
          <a:blip r:embed="rId4" cstate="print"/>
          <a:srcRect/>
          <a:stretch>
            <a:fillRect/>
          </a:stretch>
        </p:blipFill>
        <p:spPr bwMode="auto">
          <a:xfrm>
            <a:off x="0" y="1046645"/>
            <a:ext cx="1224137" cy="753136"/>
          </a:xfrm>
          <a:prstGeom prst="rect">
            <a:avLst/>
          </a:prstGeom>
          <a:noFill/>
          <a:ln w="9525">
            <a:noFill/>
            <a:miter lim="800000"/>
            <a:headEnd/>
            <a:tailEnd/>
          </a:ln>
          <a:effectLst>
            <a:softEdge rad="127000"/>
          </a:effectLst>
        </p:spPr>
      </p:pic>
      <p:pic>
        <p:nvPicPr>
          <p:cNvPr id="27672" name="Picture 24"/>
          <p:cNvPicPr>
            <a:picLocks noChangeAspect="1" noChangeArrowheads="1"/>
          </p:cNvPicPr>
          <p:nvPr/>
        </p:nvPicPr>
        <p:blipFill>
          <a:blip r:embed="rId5" cstate="print"/>
          <a:srcRect/>
          <a:stretch>
            <a:fillRect/>
          </a:stretch>
        </p:blipFill>
        <p:spPr bwMode="auto">
          <a:xfrm>
            <a:off x="6184958" y="3216066"/>
            <a:ext cx="2959042" cy="3109138"/>
          </a:xfrm>
          <a:prstGeom prst="rect">
            <a:avLst/>
          </a:prstGeom>
          <a:ln>
            <a:noFill/>
          </a:ln>
          <a:effectLst>
            <a:softEdge rad="112500"/>
          </a:effectLst>
        </p:spPr>
      </p:pic>
    </p:spTree>
    <p:extLst>
      <p:ext uri="{BB962C8B-B14F-4D97-AF65-F5344CB8AC3E}">
        <p14:creationId xmlns:p14="http://schemas.microsoft.com/office/powerpoint/2010/main" val="63642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wheel(1)">
                                      <p:cBhvr>
                                        <p:cTn id="7" dur="2000"/>
                                        <p:tgtEl>
                                          <p:spTgt spid="27671"/>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7670"/>
                                        </p:tgtEl>
                                        <p:attrNameLst>
                                          <p:attrName>style.visibility</p:attrName>
                                        </p:attrNameLst>
                                      </p:cBhvr>
                                      <p:to>
                                        <p:strVal val="visible"/>
                                      </p:to>
                                    </p:set>
                                    <p:animEffect transition="in" filter="wheel(1)">
                                      <p:cBhvr>
                                        <p:cTn id="11" dur="2000"/>
                                        <p:tgtEl>
                                          <p:spTgt spid="27670"/>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27666"/>
                                        </p:tgtEl>
                                        <p:attrNameLst>
                                          <p:attrName>style.visibility</p:attrName>
                                        </p:attrNameLst>
                                      </p:cBhvr>
                                      <p:to>
                                        <p:strVal val="visible"/>
                                      </p:to>
                                    </p:set>
                                    <p:animEffect transition="in" filter="wheel(1)">
                                      <p:cBhvr>
                                        <p:cTn id="15" dur="2000"/>
                                        <p:tgtEl>
                                          <p:spTgt spid="27666"/>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27672"/>
                                        </p:tgtEl>
                                        <p:attrNameLst>
                                          <p:attrName>style.visibility</p:attrName>
                                        </p:attrNameLst>
                                      </p:cBhvr>
                                      <p:to>
                                        <p:strVal val="visible"/>
                                      </p:to>
                                    </p:set>
                                    <p:animEffect transition="in" filter="wheel(1)">
                                      <p:cBhvr>
                                        <p:cTn id="19" dur="2000"/>
                                        <p:tgtEl>
                                          <p:spTgt spid="27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a:bodyPr>
          <a:lstStyle/>
          <a:p>
            <a:pPr algn="just"/>
            <a:r>
              <a:rPr lang="pt-BR" dirty="0" smtClean="0"/>
              <a:t>Normativa</a:t>
            </a:r>
          </a:p>
          <a:p>
            <a:pPr lvl="1" algn="just"/>
            <a:r>
              <a:rPr lang="pt-BR" dirty="0" smtClean="0"/>
              <a:t>8666</a:t>
            </a:r>
          </a:p>
          <a:p>
            <a:pPr lvl="2" algn="just"/>
            <a:r>
              <a:rPr lang="pt-BR" dirty="0" smtClean="0"/>
              <a:t>Art. 43.  A licitação será processada e julgada com observância dos seguintes procedimentos: </a:t>
            </a:r>
          </a:p>
          <a:p>
            <a:pPr lvl="3" algn="just"/>
            <a:r>
              <a:rPr lang="pt-BR" dirty="0" smtClean="0"/>
              <a:t>IV - verificação da conformidade de cada proposta com os requisitos do edital e, conforme o caso, com os preços correntes no mercado ou fixados por órgão oficial competente, ou ainda com os constantes do sistema de registro de preços, os quais deverão ser devidamente registrados na ata de julgamento, promovendo-se a desclassificação das propostas desconformes ou incompatíveis; </a:t>
            </a:r>
          </a:p>
          <a:p>
            <a:pPr lvl="3" algn="just"/>
            <a:r>
              <a:rPr lang="pt-BR" dirty="0" smtClean="0"/>
              <a:t>V - julgamento e classificação das propostas de acordo com os critérios de avaliação constantes do edital;</a:t>
            </a:r>
          </a:p>
        </p:txBody>
      </p:sp>
      <p:sp>
        <p:nvSpPr>
          <p:cNvPr id="2" name="Título 1"/>
          <p:cNvSpPr>
            <a:spLocks noGrp="1"/>
          </p:cNvSpPr>
          <p:nvPr>
            <p:ph type="title"/>
          </p:nvPr>
        </p:nvSpPr>
        <p:spPr/>
        <p:txBody>
          <a:bodyPr>
            <a:normAutofit fontScale="90000"/>
          </a:bodyPr>
          <a:lstStyle/>
          <a:p>
            <a:r>
              <a:rPr lang="pt-BR" dirty="0" smtClean="0"/>
              <a:t> </a:t>
            </a:r>
            <a:r>
              <a:rPr lang="pt-BR" b="1" dirty="0" smtClean="0"/>
              <a:t>DA AMOSTRA</a:t>
            </a:r>
            <a:r>
              <a:rPr lang="pt-BR" dirty="0" smtClean="0"/>
              <a:t>/</a:t>
            </a:r>
            <a:r>
              <a:rPr lang="pt-BR" b="1" dirty="0" smtClean="0"/>
              <a:t>PROTÓTIPO</a:t>
            </a:r>
            <a:endParaRPr lang="pt-BR" b="1" dirty="0"/>
          </a:p>
        </p:txBody>
      </p:sp>
    </p:spTree>
    <p:extLst>
      <p:ext uri="{BB962C8B-B14F-4D97-AF65-F5344CB8AC3E}">
        <p14:creationId xmlns:p14="http://schemas.microsoft.com/office/powerpoint/2010/main" val="12952439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a:t>
            </a:r>
          </a:p>
          <a:p>
            <a:pPr lvl="1" algn="just"/>
            <a:r>
              <a:rPr lang="pt-BR" dirty="0" smtClean="0"/>
              <a:t>10520</a:t>
            </a:r>
          </a:p>
          <a:p>
            <a:pPr lvl="2" algn="just"/>
            <a:r>
              <a:rPr lang="pt-BR" dirty="0" smtClean="0"/>
              <a:t>Art. 4º  A fase externa do pregão será iniciada com a convocação dos interessados e observará as seguintes regras: (...)</a:t>
            </a:r>
          </a:p>
          <a:p>
            <a:pPr lvl="3" algn="just"/>
            <a:r>
              <a:rPr lang="pt-BR" dirty="0" smtClean="0"/>
              <a:t>XVI - se a oferta não for aceitável ou se o licitante desatender às exigências </a:t>
            </a:r>
            <a:r>
              <a:rPr lang="pt-BR" dirty="0" err="1" smtClean="0"/>
              <a:t>habilitatórias</a:t>
            </a:r>
            <a:r>
              <a:rPr lang="pt-BR" dirty="0" smtClean="0"/>
              <a:t>, o pregoeiro examinará as ofertas subseqüentes e a qualificação dos licitantes, na ordem de classificação, e assim sucessivamente, até a apuração de uma que atenda ao edital, sendo o respectivo licitante declarado vencedor;”</a:t>
            </a:r>
          </a:p>
        </p:txBody>
      </p:sp>
      <p:sp>
        <p:nvSpPr>
          <p:cNvPr id="2" name="Título 1"/>
          <p:cNvSpPr>
            <a:spLocks noGrp="1"/>
          </p:cNvSpPr>
          <p:nvPr>
            <p:ph type="title"/>
          </p:nvPr>
        </p:nvSpPr>
        <p:spPr/>
        <p:txBody>
          <a:bodyPr>
            <a:normAutofit fontScale="90000"/>
          </a:bodyPr>
          <a:lstStyle/>
          <a:p>
            <a:r>
              <a:rPr lang="pt-BR" dirty="0" smtClean="0"/>
              <a:t> </a:t>
            </a:r>
            <a:r>
              <a:rPr lang="pt-BR" b="1" dirty="0" smtClean="0"/>
              <a:t>DA AMOSTRA</a:t>
            </a:r>
            <a:r>
              <a:rPr lang="pt-BR" dirty="0" smtClean="0"/>
              <a:t>/</a:t>
            </a:r>
            <a:r>
              <a:rPr lang="pt-BR" b="1" dirty="0" smtClean="0"/>
              <a:t>PROTÓTIPO</a:t>
            </a:r>
            <a:endParaRPr lang="pt-BR" b="1" dirty="0"/>
          </a:p>
        </p:txBody>
      </p:sp>
    </p:spTree>
    <p:extLst>
      <p:ext uri="{BB962C8B-B14F-4D97-AF65-F5344CB8AC3E}">
        <p14:creationId xmlns:p14="http://schemas.microsoft.com/office/powerpoint/2010/main" val="331416677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55000" lnSpcReduction="20000"/>
          </a:bodyPr>
          <a:lstStyle/>
          <a:p>
            <a:pPr algn="just"/>
            <a:r>
              <a:rPr lang="pt-BR" dirty="0" smtClean="0"/>
              <a:t>Texto Sugerido</a:t>
            </a:r>
          </a:p>
          <a:p>
            <a:pPr lvl="1" algn="just"/>
            <a:r>
              <a:rPr lang="pt-BR" dirty="0" smtClean="0"/>
              <a:t>Da amostras</a:t>
            </a:r>
          </a:p>
          <a:p>
            <a:pPr lvl="1" algn="just"/>
            <a:r>
              <a:rPr lang="pt-BR" dirty="0" smtClean="0"/>
              <a:t>Será solicitada, para fins classificatórios, a apresentação de amostra dos itens objeto deste Termo de Referencia.</a:t>
            </a:r>
          </a:p>
          <a:p>
            <a:pPr lvl="1" algn="just"/>
            <a:r>
              <a:rPr lang="pt-BR" dirty="0" smtClean="0"/>
              <a:t>A entrega das amostras será realizada somente pela licitante melhor classificada e será analisada pelo setor de avaliação ou pela empresa XXXX levando em conta os seguintes critérios: especificar os critérios. (caso o objeto a ser analisado for normatizado - ABNT, INMETRO, ETC - utilizar os critérios destas instituições)</a:t>
            </a:r>
          </a:p>
          <a:p>
            <a:pPr lvl="1" algn="just"/>
            <a:r>
              <a:rPr lang="pt-BR" dirty="0" smtClean="0"/>
              <a:t>O prazo de entrega da amostra será de xxx dias A análise da amostra será realizada no prazo de xx dias uteis/corridos e registrada em laudo técnico (Anexo XXX) com as exigências deste Termo de referencia e ensejará na classificação ou desclassificação da empresa. </a:t>
            </a:r>
          </a:p>
          <a:p>
            <a:pPr lvl="1" algn="just"/>
            <a:r>
              <a:rPr lang="pt-BR" dirty="0" smtClean="0"/>
              <a:t>Nos casos de desclassificação será convocada as remanescentes respeitando sua ordem classificatória conforma previsto no artigo 4, XVI, da lei 10.520/02 ou o artigo 43, VI e V da lei 8.666/93.</a:t>
            </a:r>
          </a:p>
          <a:p>
            <a:pPr lvl="1" algn="just"/>
            <a:r>
              <a:rPr lang="pt-BR" dirty="0" smtClean="0"/>
              <a:t>As amostras poderão ser consideradas como parte da primeira entrega a ser efetuada ou serão guardadas pelo órgão para fins de conformidade durante o período contratual ou serão devolvidas para a licitante vencedora em xx dias após </a:t>
            </a:r>
            <a:r>
              <a:rPr lang="pt-BR" dirty="0" err="1" smtClean="0"/>
              <a:t>xxxxxxxx</a:t>
            </a:r>
            <a:r>
              <a:rPr lang="pt-BR" dirty="0" smtClean="0"/>
              <a:t>. </a:t>
            </a:r>
          </a:p>
        </p:txBody>
      </p:sp>
      <p:sp>
        <p:nvSpPr>
          <p:cNvPr id="2" name="Título 1"/>
          <p:cNvSpPr>
            <a:spLocks noGrp="1"/>
          </p:cNvSpPr>
          <p:nvPr>
            <p:ph type="title"/>
          </p:nvPr>
        </p:nvSpPr>
        <p:spPr/>
        <p:txBody>
          <a:bodyPr>
            <a:normAutofit fontScale="90000"/>
          </a:bodyPr>
          <a:lstStyle/>
          <a:p>
            <a:r>
              <a:rPr lang="pt-BR" dirty="0" smtClean="0"/>
              <a:t> </a:t>
            </a:r>
            <a:r>
              <a:rPr lang="pt-BR" b="1" dirty="0" smtClean="0"/>
              <a:t>DA AMOSTRA</a:t>
            </a:r>
            <a:r>
              <a:rPr lang="pt-BR" dirty="0" smtClean="0"/>
              <a:t>/</a:t>
            </a:r>
            <a:r>
              <a:rPr lang="pt-BR" b="1" dirty="0" smtClean="0"/>
              <a:t>PROTÓTIPO</a:t>
            </a:r>
            <a:endParaRPr lang="pt-BR" b="1" dirty="0"/>
          </a:p>
        </p:txBody>
      </p:sp>
    </p:spTree>
    <p:extLst>
      <p:ext uri="{BB962C8B-B14F-4D97-AF65-F5344CB8AC3E}">
        <p14:creationId xmlns:p14="http://schemas.microsoft.com/office/powerpoint/2010/main" val="28345288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C:\Documents and Settings\dclima\Desktop\MP900427709.JPG"/>
          <p:cNvPicPr>
            <a:picLocks noChangeAspect="1" noChangeArrowheads="1"/>
          </p:cNvPicPr>
          <p:nvPr/>
        </p:nvPicPr>
        <p:blipFill>
          <a:blip r:embed="rId2" cstate="print"/>
          <a:srcRect/>
          <a:stretch>
            <a:fillRect/>
          </a:stretch>
        </p:blipFill>
        <p:spPr bwMode="auto">
          <a:xfrm>
            <a:off x="7344000" y="2276872"/>
            <a:ext cx="1800000" cy="1800000"/>
          </a:xfrm>
          <a:prstGeom prst="rect">
            <a:avLst/>
          </a:prstGeom>
          <a:noFill/>
          <a:effectLst>
            <a:softEdge rad="317500"/>
          </a:effectLst>
        </p:spPr>
      </p:pic>
      <p:sp>
        <p:nvSpPr>
          <p:cNvPr id="3" name="Espaço Reservado para Conteúdo 2"/>
          <p:cNvSpPr>
            <a:spLocks noGrp="1"/>
          </p:cNvSpPr>
          <p:nvPr>
            <p:ph idx="1"/>
          </p:nvPr>
        </p:nvSpPr>
        <p:spPr>
          <a:xfrm>
            <a:off x="467544" y="908720"/>
            <a:ext cx="8229600" cy="4683976"/>
          </a:xfrm>
        </p:spPr>
        <p:txBody>
          <a:bodyPr>
            <a:normAutofit fontScale="77500" lnSpcReduction="20000"/>
          </a:bodyPr>
          <a:lstStyle/>
          <a:p>
            <a:pPr algn="just"/>
            <a:r>
              <a:rPr lang="pt-BR" dirty="0" smtClean="0"/>
              <a:t>Conceito - Apresentar aos licitantes que critérios serão considerados relevantes para comprovar a capacidade da empresa em arcar com as obrigações do futuro contrato e executá-lo de forma a garantir o interesse publico visando com a aquisição.</a:t>
            </a:r>
          </a:p>
          <a:p>
            <a:pPr algn="just"/>
            <a:r>
              <a:rPr lang="pt-BR" dirty="0" smtClean="0"/>
              <a:t>Dicas</a:t>
            </a:r>
          </a:p>
          <a:p>
            <a:pPr lvl="1" algn="just"/>
            <a:r>
              <a:rPr lang="pt-BR" dirty="0" smtClean="0"/>
              <a:t>Princípios da indisponibilidade e da eficiência</a:t>
            </a:r>
          </a:p>
          <a:p>
            <a:pPr lvl="1" algn="just"/>
            <a:r>
              <a:rPr lang="pt-BR" dirty="0" smtClean="0"/>
              <a:t>Capacidade Técnica operacional = atestar a empresa</a:t>
            </a:r>
          </a:p>
          <a:p>
            <a:pPr lvl="3" algn="just"/>
            <a:r>
              <a:rPr lang="pt-BR" dirty="0" smtClean="0"/>
              <a:t>atividade pertinente e compatível?</a:t>
            </a:r>
          </a:p>
          <a:p>
            <a:pPr lvl="3" algn="just"/>
            <a:r>
              <a:rPr lang="pt-BR" dirty="0" smtClean="0"/>
              <a:t>Inexistência de regra sobre os limites </a:t>
            </a:r>
          </a:p>
          <a:p>
            <a:pPr lvl="1" algn="just"/>
            <a:r>
              <a:rPr lang="pt-BR" dirty="0" smtClean="0"/>
              <a:t>Capacidade técnico-profissional = atestar o profissional ou do quadro da empresa</a:t>
            </a:r>
          </a:p>
          <a:p>
            <a:pPr lvl="2" algn="just"/>
            <a:r>
              <a:rPr lang="pt-BR" dirty="0" smtClean="0"/>
              <a:t>Conselhos de classe</a:t>
            </a:r>
          </a:p>
          <a:p>
            <a:pPr lvl="1" algn="just"/>
            <a:r>
              <a:rPr lang="pt-BR" dirty="0" smtClean="0"/>
              <a:t>É uma restrição?</a:t>
            </a:r>
          </a:p>
        </p:txBody>
      </p:sp>
      <p:sp>
        <p:nvSpPr>
          <p:cNvPr id="2" name="Título 1"/>
          <p:cNvSpPr>
            <a:spLocks noGrp="1"/>
          </p:cNvSpPr>
          <p:nvPr>
            <p:ph type="title"/>
          </p:nvPr>
        </p:nvSpPr>
        <p:spPr/>
        <p:txBody>
          <a:bodyPr>
            <a:normAutofit fontScale="90000"/>
          </a:bodyPr>
          <a:lstStyle/>
          <a:p>
            <a:r>
              <a:rPr lang="pt-BR" b="1" dirty="0" smtClean="0"/>
              <a:t>QUALIFICAÇÃO TÉCNICA</a:t>
            </a:r>
            <a:endParaRPr lang="pt-BR" dirty="0"/>
          </a:p>
        </p:txBody>
      </p:sp>
      <p:pic>
        <p:nvPicPr>
          <p:cNvPr id="23555" name="Picture 3"/>
          <p:cNvPicPr>
            <a:picLocks noChangeAspect="1" noChangeArrowheads="1"/>
          </p:cNvPicPr>
          <p:nvPr/>
        </p:nvPicPr>
        <p:blipFill>
          <a:blip r:embed="rId3" cstate="print"/>
          <a:srcRect/>
          <a:stretch>
            <a:fillRect/>
          </a:stretch>
        </p:blipFill>
        <p:spPr bwMode="auto">
          <a:xfrm>
            <a:off x="6049186" y="4272970"/>
            <a:ext cx="3059832" cy="1741952"/>
          </a:xfrm>
          <a:prstGeom prst="rect">
            <a:avLst/>
          </a:prstGeom>
          <a:ln>
            <a:noFill/>
          </a:ln>
          <a:effectLst>
            <a:softEdge rad="112500"/>
          </a:effectLst>
        </p:spPr>
      </p:pic>
    </p:spTree>
    <p:extLst>
      <p:ext uri="{BB962C8B-B14F-4D97-AF65-F5344CB8AC3E}">
        <p14:creationId xmlns:p14="http://schemas.microsoft.com/office/powerpoint/2010/main" val="10215958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algn="just"/>
            <a:r>
              <a:rPr lang="pt-BR" dirty="0" smtClean="0"/>
              <a:t>Normativa</a:t>
            </a:r>
          </a:p>
          <a:p>
            <a:pPr lvl="1" algn="just"/>
            <a:r>
              <a:rPr lang="pt-BR" dirty="0" smtClean="0"/>
              <a:t>CF 88</a:t>
            </a:r>
          </a:p>
          <a:p>
            <a:pPr lvl="2" algn="just"/>
            <a:r>
              <a:rPr lang="pt-BR" dirty="0" smtClean="0"/>
              <a:t>Art. 37. A administração pública direta e indireta de qualquer dos Poderes da União, dos Estados, do Distrito Federal e dos Municípios obedecerá aos princípios de legalidade, impessoalidade, moralidade, publicidade e eficiência e, também, ao seguinte</a:t>
            </a:r>
          </a:p>
          <a:p>
            <a:pPr lvl="3" algn="just"/>
            <a:r>
              <a:rPr lang="pt-BR" dirty="0" smtClean="0"/>
              <a:t>XXI - ressalvados os casos especificados na legislação, as obras, serviços, compras e alienações serão contratados mediante processo de licitação pública que assegure igualdade de condições a todos os concorrentes, com cláusulas que estabeleçam obrigações de pagamento, mantidas as condições efetivas da proposta, nos termos da lei, </a:t>
            </a:r>
            <a:r>
              <a:rPr lang="pt-BR" b="1" dirty="0" smtClean="0"/>
              <a:t>o qual somente permitirá as exigências de qualificação técnica e econômica indispensáveis à garantia do cumprimento das obrigações.</a:t>
            </a:r>
            <a:endParaRPr lang="pt-BR" dirty="0" smtClean="0"/>
          </a:p>
        </p:txBody>
      </p:sp>
      <p:sp>
        <p:nvSpPr>
          <p:cNvPr id="2" name="Título 1"/>
          <p:cNvSpPr>
            <a:spLocks noGrp="1"/>
          </p:cNvSpPr>
          <p:nvPr>
            <p:ph type="title"/>
          </p:nvPr>
        </p:nvSpPr>
        <p:spPr/>
        <p:txBody>
          <a:bodyPr>
            <a:normAutofit fontScale="90000"/>
          </a:bodyPr>
          <a:lstStyle/>
          <a:p>
            <a:r>
              <a:rPr lang="pt-BR" b="1" dirty="0" smtClean="0"/>
              <a:t>QUALIFICAÇÃO TÉCNICA</a:t>
            </a:r>
            <a:endParaRPr lang="pt-BR" dirty="0"/>
          </a:p>
        </p:txBody>
      </p:sp>
    </p:spTree>
    <p:extLst>
      <p:ext uri="{BB962C8B-B14F-4D97-AF65-F5344CB8AC3E}">
        <p14:creationId xmlns:p14="http://schemas.microsoft.com/office/powerpoint/2010/main" val="9104538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8720"/>
            <a:ext cx="8229600" cy="5217443"/>
          </a:xfrm>
        </p:spPr>
        <p:txBody>
          <a:bodyPr>
            <a:noAutofit/>
          </a:bodyPr>
          <a:lstStyle/>
          <a:p>
            <a:pPr algn="just"/>
            <a:r>
              <a:rPr lang="pt-BR" sz="1600" dirty="0" smtClean="0"/>
              <a:t>Normativa</a:t>
            </a:r>
          </a:p>
          <a:p>
            <a:pPr lvl="1" algn="just"/>
            <a:r>
              <a:rPr lang="pt-BR" sz="1600" dirty="0" smtClean="0"/>
              <a:t>8666</a:t>
            </a:r>
          </a:p>
          <a:p>
            <a:pPr lvl="2" algn="just"/>
            <a:r>
              <a:rPr lang="pt-BR" sz="1600" dirty="0" smtClean="0"/>
              <a:t>Art. 27.  Para a habilitação nas licitações exigir-se-á dos interessados, exclusivamente, documentação relativa a:</a:t>
            </a:r>
          </a:p>
          <a:p>
            <a:pPr lvl="3" algn="just"/>
            <a:r>
              <a:rPr lang="pt-BR" sz="1600" dirty="0" smtClean="0"/>
              <a:t>II - qualificação técnica;</a:t>
            </a:r>
          </a:p>
          <a:p>
            <a:pPr lvl="2" algn="just"/>
            <a:r>
              <a:rPr lang="pt-BR" sz="1600" dirty="0" smtClean="0"/>
              <a:t>Art. 30.  A documentação relativa à qualificação técnica limitar-se-á a:</a:t>
            </a:r>
          </a:p>
          <a:p>
            <a:pPr lvl="4" algn="just"/>
            <a:r>
              <a:rPr lang="pt-BR" sz="1600" dirty="0" smtClean="0"/>
              <a:t>I - registro ou inscrição na entidade profissional competente;</a:t>
            </a:r>
          </a:p>
          <a:p>
            <a:pPr lvl="4" algn="just"/>
            <a:r>
              <a:rPr lang="pt-BR" sz="1600" dirty="0" smtClean="0"/>
              <a:t>II - comprovação de aptidão para desempenho de </a:t>
            </a:r>
            <a:r>
              <a:rPr lang="pt-BR" sz="1600" b="1" dirty="0" smtClean="0"/>
              <a:t>atividade pertinente e compatível em características, quantidades e prazos com o objeto da licitação</a:t>
            </a:r>
            <a:r>
              <a:rPr lang="pt-BR" sz="1600" dirty="0" smtClean="0"/>
              <a:t>, e indicação das instalações e do aparelhamento e do pessoal técnico adequados e disponíveis para a realização do objeto da licitação, bem como da qualificação de cada um dos membros da equipe técnica que se responsabilizará pelos trabalhos; </a:t>
            </a:r>
          </a:p>
          <a:p>
            <a:pPr lvl="2" algn="just"/>
            <a:r>
              <a:rPr lang="pt-BR" sz="1600" dirty="0" smtClean="0"/>
              <a:t>Art. 33.  Quando permitida na licitação a participação de empresas em consórcio, observar-se-ão as seguintes normas:</a:t>
            </a:r>
          </a:p>
          <a:p>
            <a:pPr lvl="4" algn="just"/>
            <a:r>
              <a:rPr lang="pt-BR" sz="1600" dirty="0" smtClean="0"/>
              <a:t>III - apresentação dos documentos exigidos nos </a:t>
            </a:r>
            <a:r>
              <a:rPr lang="pt-BR" sz="1600" dirty="0" err="1" smtClean="0"/>
              <a:t>arts</a:t>
            </a:r>
            <a:r>
              <a:rPr lang="pt-BR" sz="1600" dirty="0" smtClean="0"/>
              <a:t>. 28 a 31 desta Lei por parte de cada consorciado, admitindo-se, </a:t>
            </a:r>
            <a:r>
              <a:rPr lang="pt-BR" sz="1600" b="1" dirty="0" smtClean="0"/>
              <a:t>para efeito de qualificação técnica</a:t>
            </a:r>
            <a:r>
              <a:rPr lang="pt-BR" sz="1600" dirty="0" smtClean="0"/>
              <a:t>, o somatório dos quantitativos de cada consorciado...</a:t>
            </a:r>
          </a:p>
        </p:txBody>
      </p:sp>
      <p:sp>
        <p:nvSpPr>
          <p:cNvPr id="2" name="Título 1"/>
          <p:cNvSpPr>
            <a:spLocks noGrp="1"/>
          </p:cNvSpPr>
          <p:nvPr>
            <p:ph type="title"/>
          </p:nvPr>
        </p:nvSpPr>
        <p:spPr/>
        <p:txBody>
          <a:bodyPr>
            <a:normAutofit fontScale="90000"/>
          </a:bodyPr>
          <a:lstStyle/>
          <a:p>
            <a:r>
              <a:rPr lang="pt-BR" b="1" dirty="0" smtClean="0"/>
              <a:t>QUALIFICAÇÃO TÉCNICA</a:t>
            </a:r>
            <a:endParaRPr lang="pt-BR" dirty="0"/>
          </a:p>
        </p:txBody>
      </p:sp>
    </p:spTree>
    <p:extLst>
      <p:ext uri="{BB962C8B-B14F-4D97-AF65-F5344CB8AC3E}">
        <p14:creationId xmlns:p14="http://schemas.microsoft.com/office/powerpoint/2010/main" val="16960968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683976"/>
          </a:xfrm>
        </p:spPr>
        <p:txBody>
          <a:bodyPr>
            <a:normAutofit fontScale="55000" lnSpcReduction="20000"/>
          </a:bodyPr>
          <a:lstStyle/>
          <a:p>
            <a:pPr algn="just"/>
            <a:r>
              <a:rPr lang="pt-BR" dirty="0" smtClean="0"/>
              <a:t>Texto sugerido</a:t>
            </a:r>
          </a:p>
          <a:p>
            <a:pPr lvl="1" algn="just"/>
            <a:r>
              <a:rPr lang="pt-BR" dirty="0" smtClean="0"/>
              <a:t>DA QUALIFICAÇÃO TÉCNICA</a:t>
            </a:r>
          </a:p>
          <a:p>
            <a:pPr lvl="1" algn="just"/>
            <a:r>
              <a:rPr lang="pt-BR" dirty="0" smtClean="0"/>
              <a:t>Especificamente para os efeitos da qualificação técnica do licitante, prevista no artigo 30 da Lei Federal no 8.666/93, deverão ser solicitados:</a:t>
            </a:r>
          </a:p>
          <a:p>
            <a:pPr lvl="1" algn="just"/>
            <a:r>
              <a:rPr lang="pt-BR" dirty="0" smtClean="0"/>
              <a:t>Certidão de registro no Conselho XXXXXXXXXXXXXXX</a:t>
            </a:r>
          </a:p>
          <a:p>
            <a:pPr lvl="1" algn="just"/>
            <a:r>
              <a:rPr lang="pt-BR" dirty="0" smtClean="0"/>
              <a:t>Declaração, Certidão ou Atestado de Capacidade Técnica, fornecido por pessoa jurídica de direito público ou privado, devidamente registrado no Conselho de origem, declarando ter a empresa prestado, satisfatoriamente, serviços compatíveis e pertinentes com o objeto desta licitação.</a:t>
            </a:r>
          </a:p>
          <a:p>
            <a:pPr lvl="1" algn="just"/>
            <a:r>
              <a:rPr lang="pt-BR" dirty="0" smtClean="0"/>
              <a:t>Entende-se por serviço compatível e pertinente os serviços de XXXXXXXXXOBJETOXXXXXXXXXXXXXX realizados em organizações com XXXXXXXXXXXXXXXXPARAMETROS DE COMPARAÇÃO a ser contratada pela Secretaria XXXXXXX.</a:t>
            </a:r>
          </a:p>
          <a:p>
            <a:pPr lvl="1" algn="just"/>
            <a:r>
              <a:rPr lang="pt-BR" dirty="0" smtClean="0"/>
              <a:t>Os atestados de capacidade técnica deverão ser apresentados em papel timbrado da empresa e conter as seguintes informações:</a:t>
            </a:r>
          </a:p>
          <a:p>
            <a:pPr lvl="2" algn="just"/>
            <a:r>
              <a:rPr lang="pt-BR" dirty="0" smtClean="0"/>
              <a:t>Razão social e CNPJ da pessoa jurídica emitente;</a:t>
            </a:r>
          </a:p>
          <a:p>
            <a:pPr lvl="2" algn="just"/>
            <a:r>
              <a:rPr lang="pt-BR" dirty="0" smtClean="0"/>
              <a:t>Endereço, telefone, fac-símile e e-mail da pessoa jurídica;</a:t>
            </a:r>
          </a:p>
          <a:p>
            <a:pPr lvl="2" algn="just"/>
            <a:r>
              <a:rPr lang="pt-BR" dirty="0" smtClean="0"/>
              <a:t>Períodos de vigência do contrato com a licitante;</a:t>
            </a:r>
          </a:p>
          <a:p>
            <a:pPr lvl="2" algn="just"/>
            <a:r>
              <a:rPr lang="pt-BR" dirty="0" smtClean="0"/>
              <a:t>Breve descrição dos serviços realizados pela licitante;</a:t>
            </a:r>
          </a:p>
          <a:p>
            <a:pPr lvl="2" algn="just"/>
            <a:r>
              <a:rPr lang="pt-BR" dirty="0" smtClean="0"/>
              <a:t>Local, data, identificação do emitente e assinatura;</a:t>
            </a:r>
            <a:endParaRPr lang="pt-BR" dirty="0"/>
          </a:p>
        </p:txBody>
      </p:sp>
      <p:sp>
        <p:nvSpPr>
          <p:cNvPr id="2" name="Título 1"/>
          <p:cNvSpPr>
            <a:spLocks noGrp="1"/>
          </p:cNvSpPr>
          <p:nvPr>
            <p:ph type="title"/>
          </p:nvPr>
        </p:nvSpPr>
        <p:spPr/>
        <p:txBody>
          <a:bodyPr>
            <a:normAutofit fontScale="90000"/>
          </a:bodyPr>
          <a:lstStyle/>
          <a:p>
            <a:r>
              <a:rPr lang="pt-BR" b="1" dirty="0" smtClean="0"/>
              <a:t>QUALIFICAÇÃO TÉCNICA</a:t>
            </a:r>
            <a:endParaRPr lang="pt-BR" dirty="0"/>
          </a:p>
        </p:txBody>
      </p:sp>
    </p:spTree>
    <p:extLst>
      <p:ext uri="{BB962C8B-B14F-4D97-AF65-F5344CB8AC3E}">
        <p14:creationId xmlns:p14="http://schemas.microsoft.com/office/powerpoint/2010/main" val="37091793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052736"/>
            <a:ext cx="8229600" cy="4525963"/>
          </a:xfrm>
        </p:spPr>
        <p:txBody>
          <a:bodyPr>
            <a:normAutofit lnSpcReduction="10000"/>
          </a:bodyPr>
          <a:lstStyle/>
          <a:p>
            <a:pPr algn="just"/>
            <a:r>
              <a:rPr lang="pt-BR" dirty="0" smtClean="0"/>
              <a:t>Conceito - Indicar os critérios de avaliação das propostas assim como a forma que os licitantes devem apresentar sua proposta e a composição dos custos para chegar ao valor proposto</a:t>
            </a:r>
            <a:r>
              <a:rPr lang="pt-BR" dirty="0" smtClean="0"/>
              <a:t>.</a:t>
            </a:r>
            <a:endParaRPr lang="pt-BR" dirty="0" smtClean="0"/>
          </a:p>
          <a:p>
            <a:pPr algn="just"/>
            <a:r>
              <a:rPr lang="pt-BR" dirty="0" smtClean="0"/>
              <a:t>Dicas</a:t>
            </a:r>
          </a:p>
          <a:p>
            <a:pPr lvl="1" algn="just"/>
            <a:r>
              <a:rPr lang="pt-BR" dirty="0" smtClean="0"/>
              <a:t>Alinhada com avaliação de proposta e julgamento</a:t>
            </a:r>
          </a:p>
          <a:p>
            <a:pPr lvl="1" algn="just"/>
            <a:r>
              <a:rPr lang="pt-BR" b="1" dirty="0" smtClean="0"/>
              <a:t>Modelo </a:t>
            </a:r>
            <a:r>
              <a:rPr lang="pt-BR" dirty="0" smtClean="0"/>
              <a:t>de planilha de formação de custos</a:t>
            </a:r>
          </a:p>
          <a:p>
            <a:pPr lvl="1" algn="just"/>
            <a:r>
              <a:rPr lang="pt-BR" dirty="0" smtClean="0"/>
              <a:t>IN/05/17 e alterações do MPOG</a:t>
            </a:r>
          </a:p>
        </p:txBody>
      </p:sp>
      <p:sp>
        <p:nvSpPr>
          <p:cNvPr id="2" name="Título 1"/>
          <p:cNvSpPr>
            <a:spLocks noGrp="1"/>
          </p:cNvSpPr>
          <p:nvPr>
            <p:ph type="title"/>
          </p:nvPr>
        </p:nvSpPr>
        <p:spPr/>
        <p:txBody>
          <a:bodyPr>
            <a:normAutofit fontScale="90000"/>
          </a:bodyPr>
          <a:lstStyle/>
          <a:p>
            <a:r>
              <a:rPr lang="pt-BR" b="1" dirty="0" smtClean="0"/>
              <a:t>DA PROPOSTA</a:t>
            </a:r>
            <a:endParaRPr lang="pt-BR" dirty="0"/>
          </a:p>
        </p:txBody>
      </p:sp>
      <p:pic>
        <p:nvPicPr>
          <p:cNvPr id="19459" name="Picture 3"/>
          <p:cNvPicPr>
            <a:picLocks noChangeAspect="1" noChangeArrowheads="1"/>
          </p:cNvPicPr>
          <p:nvPr/>
        </p:nvPicPr>
        <p:blipFill>
          <a:blip r:embed="rId2" cstate="print"/>
          <a:srcRect/>
          <a:stretch>
            <a:fillRect/>
          </a:stretch>
        </p:blipFill>
        <p:spPr bwMode="auto">
          <a:xfrm>
            <a:off x="6948264" y="4217602"/>
            <a:ext cx="2411760" cy="1808820"/>
          </a:xfrm>
          <a:prstGeom prst="rect">
            <a:avLst/>
          </a:prstGeom>
          <a:ln>
            <a:noFill/>
          </a:ln>
          <a:effectLst>
            <a:softEdge rad="317500"/>
          </a:effectLst>
        </p:spPr>
      </p:pic>
    </p:spTree>
    <p:extLst>
      <p:ext uri="{BB962C8B-B14F-4D97-AF65-F5344CB8AC3E}">
        <p14:creationId xmlns:p14="http://schemas.microsoft.com/office/powerpoint/2010/main" val="1355284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ctr">
              <a:buNone/>
            </a:pPr>
            <a:r>
              <a:rPr lang="pt-BR" dirty="0" smtClean="0"/>
              <a:t>Através</a:t>
            </a:r>
            <a:endParaRPr lang="pt-BR" dirty="0"/>
          </a:p>
        </p:txBody>
      </p:sp>
      <p:sp>
        <p:nvSpPr>
          <p:cNvPr id="3" name="Título 2"/>
          <p:cNvSpPr>
            <a:spLocks noGrp="1"/>
          </p:cNvSpPr>
          <p:nvPr>
            <p:ph type="title"/>
          </p:nvPr>
        </p:nvSpPr>
        <p:spPr>
          <a:xfrm>
            <a:off x="611560" y="188640"/>
            <a:ext cx="7920880" cy="720080"/>
          </a:xfrm>
        </p:spPr>
        <p:txBody>
          <a:bodyPr>
            <a:normAutofit fontScale="90000"/>
          </a:bodyPr>
          <a:lstStyle/>
          <a:p>
            <a:pPr algn="l"/>
            <a:r>
              <a:rPr lang="pt-BR" dirty="0" smtClean="0"/>
              <a:t>Qual a função do PB/TR?</a:t>
            </a:r>
            <a:endParaRPr lang="pt-BR" dirty="0"/>
          </a:p>
        </p:txBody>
      </p:sp>
      <p:pic>
        <p:nvPicPr>
          <p:cNvPr id="5" name="Picture 5" descr="http://www.grupoescolar.com/a/b/CA4F3.jpg"/>
          <p:cNvPicPr>
            <a:picLocks noChangeAspect="1" noChangeArrowheads="1"/>
          </p:cNvPicPr>
          <p:nvPr/>
        </p:nvPicPr>
        <p:blipFill>
          <a:blip r:embed="rId2" cstate="print"/>
          <a:srcRect/>
          <a:stretch>
            <a:fillRect/>
          </a:stretch>
        </p:blipFill>
        <p:spPr bwMode="auto">
          <a:xfrm>
            <a:off x="6312891" y="1530000"/>
            <a:ext cx="2831109" cy="2520000"/>
          </a:xfrm>
          <a:prstGeom prst="rect">
            <a:avLst/>
          </a:prstGeom>
          <a:ln>
            <a:noFill/>
          </a:ln>
          <a:effectLst>
            <a:softEdge rad="317500"/>
          </a:effectLst>
        </p:spPr>
      </p:pic>
      <p:pic>
        <p:nvPicPr>
          <p:cNvPr id="6" name="Picture 7" descr="http://3.bp.blogspot.com/_UouseVAoZyM/TFy8lqxamyI/AAAAAAAAABc/ChpKi9tiS4g/s1600/imagem.bmp"/>
          <p:cNvPicPr>
            <a:picLocks noChangeAspect="1" noChangeArrowheads="1"/>
          </p:cNvPicPr>
          <p:nvPr/>
        </p:nvPicPr>
        <p:blipFill>
          <a:blip r:embed="rId3" cstate="print"/>
          <a:srcRect/>
          <a:stretch>
            <a:fillRect/>
          </a:stretch>
        </p:blipFill>
        <p:spPr bwMode="auto">
          <a:xfrm>
            <a:off x="3491880" y="4005064"/>
            <a:ext cx="2265991" cy="2556000"/>
          </a:xfrm>
          <a:prstGeom prst="rect">
            <a:avLst/>
          </a:prstGeom>
          <a:ln>
            <a:noFill/>
          </a:ln>
          <a:effectLst>
            <a:softEdge rad="127000"/>
          </a:effectLst>
        </p:spPr>
      </p:pic>
      <p:pic>
        <p:nvPicPr>
          <p:cNvPr id="7" name="Picture 11" descr="http://2.bp.blogspot.com/-3p1-tOUu_p0/UF3njxN5tPI/AAAAAAAABvs/3baoHNxBbxI/s1600/conhecimento.jpg"/>
          <p:cNvPicPr>
            <a:picLocks noChangeAspect="1" noChangeArrowheads="1"/>
          </p:cNvPicPr>
          <p:nvPr/>
        </p:nvPicPr>
        <p:blipFill>
          <a:blip r:embed="rId4" cstate="print"/>
          <a:srcRect/>
          <a:stretch>
            <a:fillRect/>
          </a:stretch>
        </p:blipFill>
        <p:spPr bwMode="auto">
          <a:xfrm>
            <a:off x="0" y="1268760"/>
            <a:ext cx="3024336" cy="3024338"/>
          </a:xfrm>
          <a:prstGeom prst="rect">
            <a:avLst/>
          </a:prstGeom>
          <a:ln>
            <a:noFill/>
          </a:ln>
          <a:effectLst>
            <a:softEdge rad="635000"/>
          </a:effectLst>
        </p:spPr>
      </p:pic>
      <p:sp>
        <p:nvSpPr>
          <p:cNvPr id="13" name="Retângulo 12"/>
          <p:cNvSpPr/>
          <p:nvPr/>
        </p:nvSpPr>
        <p:spPr>
          <a:xfrm>
            <a:off x="395536" y="3933056"/>
            <a:ext cx="2241318" cy="400110"/>
          </a:xfrm>
          <a:prstGeom prst="rect">
            <a:avLst/>
          </a:prstGeom>
          <a:noFill/>
        </p:spPr>
        <p:txBody>
          <a:bodyPr wrap="none" lIns="91440" tIns="45720" rIns="91440" bIns="45720">
            <a:spAutoFit/>
          </a:bodyPr>
          <a:lstStyle/>
          <a:p>
            <a:pPr algn="ctr"/>
            <a:r>
              <a:rPr lang="pt-B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Conhecimento</a:t>
            </a:r>
            <a:endPar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tângulo 13"/>
          <p:cNvSpPr/>
          <p:nvPr/>
        </p:nvSpPr>
        <p:spPr>
          <a:xfrm>
            <a:off x="3929503" y="6457890"/>
            <a:ext cx="1366079" cy="400110"/>
          </a:xfrm>
          <a:prstGeom prst="rect">
            <a:avLst/>
          </a:prstGeom>
          <a:noFill/>
        </p:spPr>
        <p:txBody>
          <a:bodyPr wrap="none" lIns="91440" tIns="45720" rIns="91440" bIns="45720">
            <a:spAutoFit/>
          </a:bodyPr>
          <a:lstStyle/>
          <a:p>
            <a:pPr algn="ctr"/>
            <a:r>
              <a:rPr lang="pt-B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permuta</a:t>
            </a:r>
            <a:endPar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Retângulo 14"/>
          <p:cNvSpPr/>
          <p:nvPr/>
        </p:nvSpPr>
        <p:spPr>
          <a:xfrm>
            <a:off x="6715538" y="3861048"/>
            <a:ext cx="2130711" cy="400110"/>
          </a:xfrm>
          <a:prstGeom prst="rect">
            <a:avLst/>
          </a:prstGeom>
          <a:noFill/>
        </p:spPr>
        <p:txBody>
          <a:bodyPr wrap="none" lIns="91440" tIns="45720" rIns="91440" bIns="45720">
            <a:spAutoFit/>
          </a:bodyPr>
          <a:lstStyle/>
          <a:p>
            <a:pPr algn="ctr"/>
            <a:r>
              <a:rPr lang="pt-B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Comunicação</a:t>
            </a:r>
            <a:endPar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8" name="Conector de seta reta 17"/>
          <p:cNvCxnSpPr>
            <a:stCxn id="7" idx="3"/>
            <a:endCxn id="5" idx="1"/>
          </p:cNvCxnSpPr>
          <p:nvPr/>
        </p:nvCxnSpPr>
        <p:spPr>
          <a:xfrm>
            <a:off x="3024336" y="2780929"/>
            <a:ext cx="3288555" cy="9071"/>
          </a:xfrm>
          <a:prstGeom prst="straightConnector1">
            <a:avLst/>
          </a:prstGeom>
          <a:ln w="63500">
            <a:gradFill>
              <a:gsLst>
                <a:gs pos="0">
                  <a:srgbClr val="000000"/>
                </a:gs>
                <a:gs pos="39999">
                  <a:srgbClr val="0A128C"/>
                </a:gs>
                <a:gs pos="70000">
                  <a:srgbClr val="181CC7"/>
                </a:gs>
                <a:gs pos="88000">
                  <a:srgbClr val="7005D4"/>
                </a:gs>
                <a:gs pos="100000">
                  <a:srgbClr val="8C3D91"/>
                </a:gs>
              </a:gsLst>
              <a:lin ang="5400000" scaled="0"/>
            </a:gradFil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Conector de seta reta 19"/>
          <p:cNvCxnSpPr>
            <a:stCxn id="13" idx="2"/>
            <a:endCxn id="6" idx="1"/>
          </p:cNvCxnSpPr>
          <p:nvPr/>
        </p:nvCxnSpPr>
        <p:spPr>
          <a:xfrm>
            <a:off x="1516195" y="4333166"/>
            <a:ext cx="1975685" cy="949898"/>
          </a:xfrm>
          <a:prstGeom prst="straightConnector1">
            <a:avLst/>
          </a:prstGeom>
          <a:ln w="63500">
            <a:gradFill>
              <a:gsLst>
                <a:gs pos="0">
                  <a:srgbClr val="000000"/>
                </a:gs>
                <a:gs pos="39999">
                  <a:srgbClr val="0A128C"/>
                </a:gs>
                <a:gs pos="70000">
                  <a:srgbClr val="181CC7"/>
                </a:gs>
                <a:gs pos="88000">
                  <a:srgbClr val="7005D4"/>
                </a:gs>
                <a:gs pos="100000">
                  <a:srgbClr val="8C3D91"/>
                </a:gs>
              </a:gsLst>
              <a:lin ang="5400000" scaled="0"/>
            </a:gradFil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stCxn id="6" idx="3"/>
            <a:endCxn id="15" idx="2"/>
          </p:cNvCxnSpPr>
          <p:nvPr/>
        </p:nvCxnSpPr>
        <p:spPr>
          <a:xfrm flipV="1">
            <a:off x="5757871" y="4261158"/>
            <a:ext cx="2023023" cy="1021906"/>
          </a:xfrm>
          <a:prstGeom prst="straightConnector1">
            <a:avLst/>
          </a:prstGeom>
          <a:ln w="63500">
            <a:gradFill>
              <a:gsLst>
                <a:gs pos="0">
                  <a:srgbClr val="000000"/>
                </a:gs>
                <a:gs pos="39999">
                  <a:srgbClr val="0A128C"/>
                </a:gs>
                <a:gs pos="70000">
                  <a:srgbClr val="181CC7"/>
                </a:gs>
                <a:gs pos="88000">
                  <a:srgbClr val="7005D4"/>
                </a:gs>
                <a:gs pos="100000">
                  <a:srgbClr val="8C3D91"/>
                </a:gs>
              </a:gsLst>
              <a:lin ang="5400000" scaled="0"/>
            </a:gradFil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2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2000" fill="hold"/>
                                        <p:tgtEl>
                                          <p:spTgt spid="13"/>
                                        </p:tgtEl>
                                        <p:attrNameLst>
                                          <p:attrName>ppt_x</p:attrName>
                                        </p:attrNameLst>
                                      </p:cBhvr>
                                      <p:tavLst>
                                        <p:tav tm="0">
                                          <p:val>
                                            <p:strVal val="#ppt_x"/>
                                          </p:val>
                                        </p:tav>
                                        <p:tav tm="100000">
                                          <p:val>
                                            <p:strVal val="#ppt_x"/>
                                          </p:val>
                                        </p:tav>
                                      </p:tavLst>
                                    </p:anim>
                                    <p:anim calcmode="lin" valueType="num">
                                      <p:cBhvr additive="base">
                                        <p:cTn id="11" dur="2000" fill="hold"/>
                                        <p:tgtEl>
                                          <p:spTgt spid="13"/>
                                        </p:tgtEl>
                                        <p:attrNameLst>
                                          <p:attrName>ppt_y</p:attrName>
                                        </p:attrNameLst>
                                      </p:cBhvr>
                                      <p:tavLst>
                                        <p:tav tm="0">
                                          <p:val>
                                            <p:strVal val="1+#ppt_h/2"/>
                                          </p:val>
                                        </p:tav>
                                        <p:tav tm="100000">
                                          <p:val>
                                            <p:strVal val="#ppt_y"/>
                                          </p:val>
                                        </p:tav>
                                      </p:tavLst>
                                    </p:anim>
                                  </p:childTnLst>
                                </p:cTn>
                              </p:par>
                              <p:par>
                                <p:cTn id="12" presetID="4"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2000"/>
                                        <p:tgtEl>
                                          <p:spTgt spid="5"/>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0" fill="hold"/>
                                        <p:tgtEl>
                                          <p:spTgt spid="15"/>
                                        </p:tgtEl>
                                        <p:attrNameLst>
                                          <p:attrName>ppt_x</p:attrName>
                                        </p:attrNameLst>
                                      </p:cBhvr>
                                      <p:tavLst>
                                        <p:tav tm="0">
                                          <p:val>
                                            <p:strVal val="#ppt_x"/>
                                          </p:val>
                                        </p:tav>
                                        <p:tav tm="100000">
                                          <p:val>
                                            <p:strVal val="#ppt_x"/>
                                          </p:val>
                                        </p:tav>
                                      </p:tavLst>
                                    </p:anim>
                                    <p:anim calcmode="lin" valueType="num">
                                      <p:cBhvr additive="base">
                                        <p:cTn id="18" dur="2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000" fill="hold"/>
                                        <p:tgtEl>
                                          <p:spTgt spid="14"/>
                                        </p:tgtEl>
                                        <p:attrNameLst>
                                          <p:attrName>ppt_x</p:attrName>
                                        </p:attrNameLst>
                                      </p:cBhvr>
                                      <p:tavLst>
                                        <p:tav tm="0">
                                          <p:val>
                                            <p:strVal val="#ppt_x"/>
                                          </p:val>
                                        </p:tav>
                                        <p:tav tm="100000">
                                          <p:val>
                                            <p:strVal val="#ppt_x"/>
                                          </p:val>
                                        </p:tav>
                                      </p:tavLst>
                                    </p:anim>
                                    <p:anim calcmode="lin" valueType="num">
                                      <p:cBhvr additive="base">
                                        <p:cTn id="22" dur="2000" fill="hold"/>
                                        <p:tgtEl>
                                          <p:spTgt spid="14"/>
                                        </p:tgtEl>
                                        <p:attrNameLst>
                                          <p:attrName>ppt_y</p:attrName>
                                        </p:attrNameLst>
                                      </p:cBhvr>
                                      <p:tavLst>
                                        <p:tav tm="0">
                                          <p:val>
                                            <p:strVal val="0-#ppt_h/2"/>
                                          </p:val>
                                        </p:tav>
                                        <p:tav tm="100000">
                                          <p:val>
                                            <p:strVal val="#ppt_y"/>
                                          </p:val>
                                        </p:tav>
                                      </p:tavLst>
                                    </p:anim>
                                  </p:childTnLst>
                                </p:cTn>
                              </p:par>
                              <p:par>
                                <p:cTn id="23" presetID="4"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2000"/>
                                        <p:tgtEl>
                                          <p:spTgt spid="6"/>
                                        </p:tgtEl>
                                      </p:cBhvr>
                                    </p:animEffect>
                                  </p:childTnLst>
                                </p:cTn>
                              </p:par>
                            </p:childTnLst>
                          </p:cTn>
                        </p:par>
                        <p:par>
                          <p:cTn id="26" fill="hold">
                            <p:stCondLst>
                              <p:cond delay="2000"/>
                            </p:stCondLst>
                            <p:childTnLst>
                              <p:par>
                                <p:cTn id="27" presetID="21"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4)">
                                      <p:cBhvr>
                                        <p:cTn id="29" dur="2000"/>
                                        <p:tgtEl>
                                          <p:spTgt spid="18"/>
                                        </p:tgtEl>
                                      </p:cBhvr>
                                    </p:animEffect>
                                  </p:childTnLst>
                                </p:cTn>
                              </p:par>
                              <p:par>
                                <p:cTn id="30" presetID="21"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4)">
                                      <p:cBhvr>
                                        <p:cTn id="32" dur="2000"/>
                                        <p:tgtEl>
                                          <p:spTgt spid="20"/>
                                        </p:tgtEl>
                                      </p:cBhvr>
                                    </p:animEffect>
                                  </p:childTnLst>
                                </p:cTn>
                              </p:par>
                              <p:par>
                                <p:cTn id="33" presetID="21"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4)">
                                      <p:cBhvr>
                                        <p:cTn id="3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a:t>
            </a:r>
          </a:p>
          <a:p>
            <a:pPr lvl="1" algn="just"/>
            <a:r>
              <a:rPr lang="pt-BR" dirty="0" smtClean="0"/>
              <a:t>8666</a:t>
            </a:r>
          </a:p>
          <a:p>
            <a:pPr lvl="2" algn="just"/>
            <a:r>
              <a:rPr lang="pt-BR" dirty="0" smtClean="0"/>
              <a:t>Art. 40.  O edital conterá ... e indicará, obrigatoriamente, o seguinte:</a:t>
            </a:r>
          </a:p>
          <a:p>
            <a:pPr lvl="3" algn="just"/>
            <a:r>
              <a:rPr lang="pt-BR" dirty="0" smtClean="0"/>
              <a:t>VI - condições para participação na licitação, em conformidade com os </a:t>
            </a:r>
            <a:r>
              <a:rPr lang="pt-BR" dirty="0" err="1" smtClean="0"/>
              <a:t>arts</a:t>
            </a:r>
            <a:r>
              <a:rPr lang="pt-BR" dirty="0" smtClean="0"/>
              <a:t>. 27 a 31 desta Lei, e </a:t>
            </a:r>
            <a:r>
              <a:rPr lang="pt-BR" b="1" dirty="0" smtClean="0"/>
              <a:t>forma de apresentação das propostas</a:t>
            </a:r>
            <a:r>
              <a:rPr lang="pt-BR" dirty="0" smtClean="0"/>
              <a:t>;</a:t>
            </a:r>
          </a:p>
        </p:txBody>
      </p:sp>
      <p:sp>
        <p:nvSpPr>
          <p:cNvPr id="2" name="Título 1"/>
          <p:cNvSpPr>
            <a:spLocks noGrp="1"/>
          </p:cNvSpPr>
          <p:nvPr>
            <p:ph type="title"/>
          </p:nvPr>
        </p:nvSpPr>
        <p:spPr/>
        <p:txBody>
          <a:bodyPr>
            <a:normAutofit fontScale="90000"/>
          </a:bodyPr>
          <a:lstStyle/>
          <a:p>
            <a:r>
              <a:rPr lang="pt-BR" b="1" dirty="0" smtClean="0"/>
              <a:t>DA PROPOSTA</a:t>
            </a:r>
            <a:endParaRPr lang="pt-BR" dirty="0"/>
          </a:p>
        </p:txBody>
      </p:sp>
    </p:spTree>
    <p:extLst>
      <p:ext uri="{BB962C8B-B14F-4D97-AF65-F5344CB8AC3E}">
        <p14:creationId xmlns:p14="http://schemas.microsoft.com/office/powerpoint/2010/main" val="13666168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a:t>
            </a:r>
          </a:p>
          <a:p>
            <a:pPr lvl="1" algn="just"/>
            <a:r>
              <a:rPr lang="pt-BR" dirty="0" smtClean="0"/>
              <a:t>10520</a:t>
            </a:r>
          </a:p>
          <a:p>
            <a:pPr lvl="2" algn="just"/>
            <a:r>
              <a:rPr lang="pt-BR" dirty="0" smtClean="0"/>
              <a:t>Art. 3º  A fase preparatória do pregão observará o seguinte:</a:t>
            </a:r>
          </a:p>
          <a:p>
            <a:pPr lvl="3" algn="just"/>
            <a:r>
              <a:rPr lang="pt-BR" dirty="0" smtClean="0"/>
              <a:t>I - a autoridade competente justificará a necessidade de contratação e definirá o objeto do certame, as exigências de habilitação, os </a:t>
            </a:r>
            <a:r>
              <a:rPr lang="pt-BR" b="1" dirty="0" smtClean="0"/>
              <a:t>critérios de aceitação das propostas</a:t>
            </a:r>
            <a:r>
              <a:rPr lang="pt-BR" dirty="0" smtClean="0"/>
              <a:t>, as sanções por inadimplemento e as cláusulas do contrato, inclusive com fixação dos prazos para fornecimento;</a:t>
            </a:r>
          </a:p>
        </p:txBody>
      </p:sp>
      <p:sp>
        <p:nvSpPr>
          <p:cNvPr id="2" name="Título 1"/>
          <p:cNvSpPr>
            <a:spLocks noGrp="1"/>
          </p:cNvSpPr>
          <p:nvPr>
            <p:ph type="title"/>
          </p:nvPr>
        </p:nvSpPr>
        <p:spPr/>
        <p:txBody>
          <a:bodyPr>
            <a:normAutofit fontScale="90000"/>
          </a:bodyPr>
          <a:lstStyle/>
          <a:p>
            <a:r>
              <a:rPr lang="pt-BR" b="1" dirty="0" smtClean="0"/>
              <a:t>DA PROPOSTA</a:t>
            </a:r>
            <a:endParaRPr lang="pt-BR" dirty="0"/>
          </a:p>
        </p:txBody>
      </p:sp>
    </p:spTree>
    <p:extLst>
      <p:ext uri="{BB962C8B-B14F-4D97-AF65-F5344CB8AC3E}">
        <p14:creationId xmlns:p14="http://schemas.microsoft.com/office/powerpoint/2010/main" val="19230423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Texto Sugerido</a:t>
            </a:r>
          </a:p>
          <a:p>
            <a:pPr lvl="1" algn="just"/>
            <a:r>
              <a:rPr lang="pt-BR" dirty="0" smtClean="0"/>
              <a:t>1. DA PROPOSTA</a:t>
            </a:r>
          </a:p>
          <a:p>
            <a:pPr lvl="1" algn="just"/>
            <a:r>
              <a:rPr lang="pt-BR" dirty="0" smtClean="0"/>
              <a:t>1.1.       A proposta deverá ser formulada através do quantitativo do </a:t>
            </a:r>
            <a:r>
              <a:rPr lang="pt-BR" u="sng" dirty="0" smtClean="0"/>
              <a:t>(unidade de medida</a:t>
            </a:r>
            <a:r>
              <a:rPr lang="pt-BR" u="sng" smtClean="0"/>
              <a:t>) </a:t>
            </a:r>
            <a:r>
              <a:rPr lang="pt-BR" smtClean="0"/>
              <a:t>conforme modelo de </a:t>
            </a:r>
            <a:r>
              <a:rPr lang="pt-BR" dirty="0" smtClean="0"/>
              <a:t>planilhas do ANEXO III A.</a:t>
            </a:r>
          </a:p>
          <a:p>
            <a:pPr lvl="1" algn="just"/>
            <a:r>
              <a:rPr lang="pt-BR" dirty="0" smtClean="0"/>
              <a:t>1.2.       A proposta deverá indicar o </a:t>
            </a:r>
            <a:r>
              <a:rPr lang="pt-BR" u="sng" dirty="0" smtClean="0"/>
              <a:t>Lote</a:t>
            </a:r>
            <a:r>
              <a:rPr lang="pt-BR" dirty="0" smtClean="0"/>
              <a:t> ao qual o licitante terá interesse em participar, ficando a </a:t>
            </a:r>
            <a:r>
              <a:rPr lang="pt-BR" u="sng" dirty="0" smtClean="0"/>
              <a:t>seu critério a participação em somente um ou em ambos os lotes</a:t>
            </a:r>
            <a:r>
              <a:rPr lang="pt-BR" dirty="0" smtClean="0"/>
              <a:t>. </a:t>
            </a:r>
            <a:endParaRPr lang="pt-BR" dirty="0"/>
          </a:p>
        </p:txBody>
      </p:sp>
      <p:sp>
        <p:nvSpPr>
          <p:cNvPr id="2" name="Título 1"/>
          <p:cNvSpPr>
            <a:spLocks noGrp="1"/>
          </p:cNvSpPr>
          <p:nvPr>
            <p:ph type="title"/>
          </p:nvPr>
        </p:nvSpPr>
        <p:spPr/>
        <p:txBody>
          <a:bodyPr>
            <a:normAutofit fontScale="90000"/>
          </a:bodyPr>
          <a:lstStyle/>
          <a:p>
            <a:r>
              <a:rPr lang="pt-BR" b="1" dirty="0" smtClean="0"/>
              <a:t>DA PROPOSTA</a:t>
            </a:r>
            <a:endParaRPr lang="pt-BR" dirty="0"/>
          </a:p>
        </p:txBody>
      </p:sp>
    </p:spTree>
    <p:extLst>
      <p:ext uri="{BB962C8B-B14F-4D97-AF65-F5344CB8AC3E}">
        <p14:creationId xmlns:p14="http://schemas.microsoft.com/office/powerpoint/2010/main" val="338374371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Observações</a:t>
            </a:r>
          </a:p>
          <a:p>
            <a:pPr lvl="1" algn="just"/>
            <a:r>
              <a:rPr lang="pt-BR" dirty="0" smtClean="0"/>
              <a:t>Modelo</a:t>
            </a:r>
          </a:p>
          <a:p>
            <a:pPr lvl="2" algn="just"/>
            <a:r>
              <a:rPr lang="pt-BR" dirty="0" smtClean="0"/>
              <a:t>Respeito aos módulos</a:t>
            </a:r>
          </a:p>
          <a:p>
            <a:pPr lvl="2" algn="just"/>
            <a:r>
              <a:rPr lang="pt-BR" dirty="0" smtClean="0"/>
              <a:t>Liberdade nos itens</a:t>
            </a:r>
          </a:p>
          <a:p>
            <a:pPr lvl="1" algn="just"/>
            <a:r>
              <a:rPr lang="pt-BR" dirty="0" smtClean="0"/>
              <a:t>Percentuais Legais</a:t>
            </a:r>
          </a:p>
          <a:p>
            <a:pPr lvl="2" algn="just"/>
            <a:r>
              <a:rPr lang="pt-BR" smtClean="0"/>
              <a:t>Lucro?</a:t>
            </a:r>
            <a:endParaRPr lang="pt-BR" dirty="0" smtClean="0"/>
          </a:p>
          <a:p>
            <a:pPr lvl="2" algn="just"/>
            <a:r>
              <a:rPr lang="pt-BR" dirty="0" smtClean="0"/>
              <a:t>Encargos sociais</a:t>
            </a:r>
          </a:p>
        </p:txBody>
      </p:sp>
      <p:sp>
        <p:nvSpPr>
          <p:cNvPr id="2" name="Título 1"/>
          <p:cNvSpPr>
            <a:spLocks noGrp="1"/>
          </p:cNvSpPr>
          <p:nvPr>
            <p:ph type="title"/>
          </p:nvPr>
        </p:nvSpPr>
        <p:spPr/>
        <p:txBody>
          <a:bodyPr>
            <a:normAutofit fontScale="90000"/>
          </a:bodyPr>
          <a:lstStyle/>
          <a:p>
            <a:r>
              <a:rPr lang="pt-BR" b="1" dirty="0" smtClean="0"/>
              <a:t>DA PROPOSTA</a:t>
            </a:r>
            <a:endParaRPr lang="pt-BR" dirty="0"/>
          </a:p>
        </p:txBody>
      </p:sp>
    </p:spTree>
    <p:extLst>
      <p:ext uri="{BB962C8B-B14F-4D97-AF65-F5344CB8AC3E}">
        <p14:creationId xmlns:p14="http://schemas.microsoft.com/office/powerpoint/2010/main" val="41152424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827992"/>
          </a:xfrm>
        </p:spPr>
        <p:txBody>
          <a:bodyPr>
            <a:normAutofit fontScale="70000" lnSpcReduction="20000"/>
          </a:bodyPr>
          <a:lstStyle/>
          <a:p>
            <a:pPr algn="just"/>
            <a:r>
              <a:rPr lang="pt-BR" dirty="0" smtClean="0"/>
              <a:t>Conceito  - Apresentar de forma clara e objetiva a permissão ou não dos consórcios no certame visto que esta decisão é facultada ao administrador</a:t>
            </a:r>
          </a:p>
          <a:p>
            <a:pPr algn="just"/>
            <a:r>
              <a:rPr lang="pt-BR" dirty="0" smtClean="0"/>
              <a:t>Dicas</a:t>
            </a:r>
          </a:p>
          <a:p>
            <a:pPr lvl="1" algn="just"/>
            <a:r>
              <a:rPr lang="pt-BR" dirty="0" smtClean="0"/>
              <a:t>O consórcio é a associação de várias empresas com a finalidade de realizar, em conjunto, uma operação financeira ou econômica</a:t>
            </a:r>
          </a:p>
          <a:p>
            <a:pPr lvl="1" algn="just"/>
            <a:r>
              <a:rPr lang="pt-BR" dirty="0" smtClean="0"/>
              <a:t>São variáveis que justificam ou não a permissão:</a:t>
            </a:r>
          </a:p>
          <a:p>
            <a:pPr lvl="2" algn="just"/>
            <a:r>
              <a:rPr lang="pt-BR" b="1" dirty="0" smtClean="0"/>
              <a:t>Complexidade do objeto</a:t>
            </a:r>
          </a:p>
          <a:p>
            <a:pPr lvl="3" algn="just"/>
            <a:r>
              <a:rPr lang="pt-BR" b="1" dirty="0" smtClean="0"/>
              <a:t>Multidisciplinaridade do objeto</a:t>
            </a:r>
          </a:p>
          <a:p>
            <a:pPr lvl="3" algn="just"/>
            <a:r>
              <a:rPr lang="pt-BR" dirty="0" smtClean="0"/>
              <a:t>Abrangência dos serviços</a:t>
            </a:r>
          </a:p>
          <a:p>
            <a:pPr lvl="2" algn="just"/>
            <a:r>
              <a:rPr lang="pt-BR" dirty="0" smtClean="0"/>
              <a:t>Valor final da contratação</a:t>
            </a:r>
          </a:p>
          <a:p>
            <a:pPr lvl="3" algn="just"/>
            <a:r>
              <a:rPr lang="pt-BR" dirty="0" smtClean="0"/>
              <a:t>Grande Vulto = R$82.500.000,00 </a:t>
            </a:r>
            <a:r>
              <a:rPr lang="pt-BR" sz="1600" dirty="0" smtClean="0"/>
              <a:t>(8666/93 art. 6,V)</a:t>
            </a:r>
          </a:p>
          <a:p>
            <a:pPr lvl="2" algn="just"/>
            <a:r>
              <a:rPr lang="pt-BR" dirty="0" smtClean="0"/>
              <a:t>Fomento do mercado</a:t>
            </a:r>
          </a:p>
          <a:p>
            <a:pPr lvl="2" algn="just"/>
            <a:r>
              <a:rPr lang="pt-BR" dirty="0" smtClean="0"/>
              <a:t>Competitividade no certame</a:t>
            </a:r>
          </a:p>
          <a:p>
            <a:pPr lvl="1" algn="just"/>
            <a:r>
              <a:rPr lang="pt-BR" dirty="0" smtClean="0"/>
              <a:t>Lei das S/A </a:t>
            </a:r>
            <a:r>
              <a:rPr lang="pt-BR" sz="2000" dirty="0" smtClean="0"/>
              <a:t>(Lei 6.404/76 artigos 278 e 279)</a:t>
            </a:r>
            <a:endParaRPr lang="pt-BR" dirty="0" smtClean="0"/>
          </a:p>
          <a:p>
            <a:pPr lvl="1" algn="just"/>
            <a:r>
              <a:rPr lang="pt-BR" dirty="0" smtClean="0"/>
              <a:t>Justificativa embasada</a:t>
            </a:r>
          </a:p>
        </p:txBody>
      </p:sp>
      <p:sp>
        <p:nvSpPr>
          <p:cNvPr id="2" name="Título 1"/>
          <p:cNvSpPr>
            <a:spLocks noGrp="1"/>
          </p:cNvSpPr>
          <p:nvPr>
            <p:ph type="title"/>
          </p:nvPr>
        </p:nvSpPr>
        <p:spPr/>
        <p:txBody>
          <a:bodyPr>
            <a:normAutofit fontScale="90000"/>
          </a:bodyPr>
          <a:lstStyle/>
          <a:p>
            <a:r>
              <a:rPr lang="pt-BR" dirty="0" smtClean="0"/>
              <a:t>   </a:t>
            </a:r>
            <a:r>
              <a:rPr lang="pt-BR" b="1" dirty="0" smtClean="0"/>
              <a:t>DA PARTICIPAÇÃO DE CONSÓRCIOS</a:t>
            </a:r>
            <a:endParaRPr lang="pt-BR" dirty="0"/>
          </a:p>
        </p:txBody>
      </p:sp>
    </p:spTree>
    <p:extLst>
      <p:ext uri="{BB962C8B-B14F-4D97-AF65-F5344CB8AC3E}">
        <p14:creationId xmlns:p14="http://schemas.microsoft.com/office/powerpoint/2010/main" val="31980124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algn="just"/>
            <a:r>
              <a:rPr lang="pt-BR" dirty="0" smtClean="0"/>
              <a:t>Normativa</a:t>
            </a:r>
          </a:p>
          <a:p>
            <a:pPr lvl="1" algn="just"/>
            <a:r>
              <a:rPr lang="pt-BR" dirty="0" smtClean="0"/>
              <a:t>8.666/93</a:t>
            </a:r>
          </a:p>
          <a:p>
            <a:pPr lvl="2" algn="just"/>
            <a:r>
              <a:rPr lang="pt-BR" dirty="0" smtClean="0"/>
              <a:t>Art. 24.  É dispensável a licitação: </a:t>
            </a:r>
          </a:p>
          <a:p>
            <a:pPr lvl="3" algn="just"/>
            <a:r>
              <a:rPr lang="pt-BR" dirty="0" smtClean="0"/>
              <a:t>XXVI – na celebração de contrato de programa com ente da Federação ou com entidade de sua administração indireta, para a prestação de serviços públicos de forma associada nos termos do autorizado em contrato de </a:t>
            </a:r>
            <a:r>
              <a:rPr lang="pt-BR" b="1" dirty="0" smtClean="0"/>
              <a:t>consórcio público ou em convênio de cooperação</a:t>
            </a:r>
            <a:r>
              <a:rPr lang="pt-BR" dirty="0" smtClean="0"/>
              <a:t>.</a:t>
            </a:r>
          </a:p>
          <a:p>
            <a:pPr lvl="2" algn="just"/>
            <a:r>
              <a:rPr lang="pt-BR" dirty="0" smtClean="0"/>
              <a:t>Art. 33.  Quando permitida na licitação a participação de empresas em consórcio, observar-se-ão as seguintes normas:</a:t>
            </a:r>
          </a:p>
          <a:p>
            <a:pPr lvl="4" algn="just"/>
            <a:r>
              <a:rPr lang="pt-BR" dirty="0" smtClean="0"/>
              <a:t>II - </a:t>
            </a:r>
            <a:r>
              <a:rPr lang="pt-BR" b="1" dirty="0" smtClean="0"/>
              <a:t>indicação da empresa responsável </a:t>
            </a:r>
            <a:r>
              <a:rPr lang="pt-BR" dirty="0" smtClean="0"/>
              <a:t>pelo consórcio que deverá atender às condições de liderança, obrigatoriamente fixadas no edital;</a:t>
            </a:r>
          </a:p>
          <a:p>
            <a:pPr lvl="4" algn="just"/>
            <a:r>
              <a:rPr lang="pt-BR" b="1" dirty="0" smtClean="0"/>
              <a:t>V - responsabilidade solidária dos integrantes pelos atos praticados em consórcio, tanto na fase de licitação quanto na de execução do contrato. </a:t>
            </a:r>
          </a:p>
          <a:p>
            <a:pPr lvl="3" algn="just"/>
            <a:r>
              <a:rPr lang="pt-BR" dirty="0" smtClean="0"/>
              <a:t>§ 2o  O licitante vencedor fica obrigado a promover, </a:t>
            </a:r>
            <a:r>
              <a:rPr lang="pt-BR" b="1" dirty="0" smtClean="0"/>
              <a:t>antes da celebração do contrato</a:t>
            </a:r>
            <a:r>
              <a:rPr lang="pt-BR" dirty="0" smtClean="0"/>
              <a:t>, a constituição e o registro do consórcio, nos termos do compromisso referido no inciso I deste artigo.</a:t>
            </a:r>
          </a:p>
        </p:txBody>
      </p:sp>
      <p:sp>
        <p:nvSpPr>
          <p:cNvPr id="2" name="Título 1"/>
          <p:cNvSpPr>
            <a:spLocks noGrp="1"/>
          </p:cNvSpPr>
          <p:nvPr>
            <p:ph type="title"/>
          </p:nvPr>
        </p:nvSpPr>
        <p:spPr/>
        <p:txBody>
          <a:bodyPr>
            <a:normAutofit fontScale="90000"/>
          </a:bodyPr>
          <a:lstStyle/>
          <a:p>
            <a:r>
              <a:rPr lang="pt-BR" dirty="0" smtClean="0"/>
              <a:t>   </a:t>
            </a:r>
            <a:r>
              <a:rPr lang="pt-BR" b="1" dirty="0" smtClean="0"/>
              <a:t>DA PARTICIPAÇÃO DE CONSÓRCIOS</a:t>
            </a:r>
            <a:endParaRPr lang="pt-BR" dirty="0"/>
          </a:p>
        </p:txBody>
      </p:sp>
    </p:spTree>
    <p:extLst>
      <p:ext uri="{BB962C8B-B14F-4D97-AF65-F5344CB8AC3E}">
        <p14:creationId xmlns:p14="http://schemas.microsoft.com/office/powerpoint/2010/main" val="339749851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683976"/>
          </a:xfrm>
        </p:spPr>
        <p:txBody>
          <a:bodyPr>
            <a:normAutofit fontScale="62500" lnSpcReduction="20000"/>
          </a:bodyPr>
          <a:lstStyle/>
          <a:p>
            <a:pPr algn="just"/>
            <a:r>
              <a:rPr lang="pt-BR" dirty="0" smtClean="0"/>
              <a:t>Texto Sugerido</a:t>
            </a:r>
          </a:p>
          <a:p>
            <a:pPr lvl="1" algn="just"/>
            <a:r>
              <a:rPr lang="pt-BR" dirty="0" smtClean="0"/>
              <a:t>para permissão</a:t>
            </a:r>
          </a:p>
          <a:p>
            <a:pPr lvl="2" algn="just"/>
            <a:r>
              <a:rPr lang="pt-BR" dirty="0" smtClean="0"/>
              <a:t>DA PARTICIPAÇÃO DE CONSÓRCIOS</a:t>
            </a:r>
          </a:p>
          <a:p>
            <a:pPr lvl="2" algn="just"/>
            <a:r>
              <a:rPr lang="pt-BR" dirty="0" smtClean="0"/>
              <a:t>1.1. Será permitida a participação de consórcios, tendo em vista a vasta abrangência dos serviços, bem como o valor de grande vulto da contratação.</a:t>
            </a:r>
          </a:p>
          <a:p>
            <a:pPr lvl="2" algn="just"/>
            <a:r>
              <a:rPr lang="pt-BR" dirty="0" smtClean="0"/>
              <a:t>1.2. A admissão da participação de consórcios tem o condão de fomentar a concorrência, e, por conseguinte, estimular a competitividade da licitação, eis que provavelmente há empresas menores que, isoladamente, não teriam condições de suprir os requisitos de habilitação do edital ou arcar com as garantias exigidas, ou, ainda, não atuam no mercado com todos os elementos materiais constantes do objeto, e, portanto, não participariam do certame, podem vir a fazê-lo caso optem por se consorciarem com outras empresas.</a:t>
            </a:r>
          </a:p>
          <a:p>
            <a:pPr lvl="1" algn="just"/>
            <a:r>
              <a:rPr lang="pt-BR" dirty="0" smtClean="0"/>
              <a:t>para não permissão</a:t>
            </a:r>
          </a:p>
          <a:p>
            <a:pPr lvl="2" algn="just"/>
            <a:r>
              <a:rPr lang="pt-BR" dirty="0" smtClean="0"/>
              <a:t>DA NÃO PARTICIPAÇÃO DE CONSÓRCIOS</a:t>
            </a:r>
          </a:p>
          <a:p>
            <a:pPr lvl="2" algn="just"/>
            <a:r>
              <a:rPr lang="pt-BR" dirty="0" smtClean="0"/>
              <a:t>1.1 Não será permitida a participação de consórcios, tendo em vista a baixa complexidade dos serviços, bem como o valor de pequeno vulto da contratação.</a:t>
            </a:r>
          </a:p>
          <a:p>
            <a:pPr lvl="2" algn="just"/>
            <a:r>
              <a:rPr lang="pt-BR" dirty="0" smtClean="0"/>
              <a:t>1.2 A não admissão da participação de consórcios tem o condão de fomentar a concorrência, e, por conseguinte, estimular a competitividade da licitação, eis que empresas menores, isoladamente, possuem condições de suprir os requisitos de habilitação do edital ou arcar com as garantias exigidas.</a:t>
            </a:r>
            <a:endParaRPr lang="pt-BR" dirty="0"/>
          </a:p>
        </p:txBody>
      </p:sp>
      <p:sp>
        <p:nvSpPr>
          <p:cNvPr id="2" name="Título 1"/>
          <p:cNvSpPr>
            <a:spLocks noGrp="1"/>
          </p:cNvSpPr>
          <p:nvPr>
            <p:ph type="title"/>
          </p:nvPr>
        </p:nvSpPr>
        <p:spPr/>
        <p:txBody>
          <a:bodyPr>
            <a:normAutofit fontScale="90000"/>
          </a:bodyPr>
          <a:lstStyle/>
          <a:p>
            <a:r>
              <a:rPr lang="pt-BR" dirty="0" smtClean="0"/>
              <a:t>   </a:t>
            </a:r>
            <a:r>
              <a:rPr lang="pt-BR" b="1" dirty="0" smtClean="0"/>
              <a:t>DA PARTICIPAÇÃO DE CONSÓRCIOS</a:t>
            </a:r>
            <a:endParaRPr lang="pt-BR" dirty="0"/>
          </a:p>
        </p:txBody>
      </p:sp>
    </p:spTree>
    <p:extLst>
      <p:ext uri="{BB962C8B-B14F-4D97-AF65-F5344CB8AC3E}">
        <p14:creationId xmlns:p14="http://schemas.microsoft.com/office/powerpoint/2010/main" val="146152371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Conceito - Apresentar de forma clara o motivo da participação ou não deste tipo de sociedade assim como as exigências para sua participação e atuação.</a:t>
            </a:r>
          </a:p>
          <a:p>
            <a:pPr algn="just"/>
            <a:r>
              <a:rPr lang="pt-BR" dirty="0" smtClean="0"/>
              <a:t>Dicas</a:t>
            </a:r>
          </a:p>
          <a:p>
            <a:pPr lvl="1" algn="just"/>
            <a:r>
              <a:rPr lang="pt-BR" dirty="0" smtClean="0"/>
              <a:t>O texto sugerido é aplicável para os casos de serviço.</a:t>
            </a:r>
          </a:p>
        </p:txBody>
      </p:sp>
      <p:sp>
        <p:nvSpPr>
          <p:cNvPr id="2" name="Título 1"/>
          <p:cNvSpPr>
            <a:spLocks noGrp="1"/>
          </p:cNvSpPr>
          <p:nvPr>
            <p:ph type="title"/>
          </p:nvPr>
        </p:nvSpPr>
        <p:spPr/>
        <p:txBody>
          <a:bodyPr>
            <a:normAutofit fontScale="90000"/>
          </a:bodyPr>
          <a:lstStyle/>
          <a:p>
            <a:r>
              <a:rPr lang="pt-BR" b="1" dirty="0" smtClean="0"/>
              <a:t>DA PARTICIPAÇÃO DE COOPERATIVAS</a:t>
            </a:r>
            <a:endParaRPr lang="pt-BR" dirty="0"/>
          </a:p>
        </p:txBody>
      </p:sp>
    </p:spTree>
    <p:extLst>
      <p:ext uri="{BB962C8B-B14F-4D97-AF65-F5344CB8AC3E}">
        <p14:creationId xmlns:p14="http://schemas.microsoft.com/office/powerpoint/2010/main" val="3603579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539960"/>
          </a:xfrm>
        </p:spPr>
        <p:txBody>
          <a:bodyPr>
            <a:normAutofit fontScale="77500" lnSpcReduction="20000"/>
          </a:bodyPr>
          <a:lstStyle/>
          <a:p>
            <a:pPr algn="just"/>
            <a:r>
              <a:rPr lang="pt-BR" dirty="0" smtClean="0"/>
              <a:t>Normativas</a:t>
            </a:r>
          </a:p>
          <a:p>
            <a:pPr lvl="1" algn="just"/>
            <a:r>
              <a:rPr lang="pt-BR" dirty="0" smtClean="0"/>
              <a:t>Lei 8666/93</a:t>
            </a:r>
          </a:p>
          <a:p>
            <a:pPr lvl="2" algn="just"/>
            <a:r>
              <a:rPr lang="pt-BR" dirty="0" smtClean="0"/>
              <a:t>Art. 3o  A licitação destina-se a garantir a observância do princípio constitucional da isonomia, a seleção da proposta mais vantajosa para a administração e a promoção do desenvolvimento nacional sustentável e será processada e julgada em estrita conformidade com os princípios básicos da legalidade, da impessoalidade, da moralidade, da igualdade, da publicidade, da probidade administrativa, da vinculação ao instrumento convocatório, do julgamento objetivo e dos que lhes são correlatos. </a:t>
            </a:r>
          </a:p>
          <a:p>
            <a:pPr lvl="3" algn="just"/>
            <a:r>
              <a:rPr lang="pt-BR" dirty="0" smtClean="0"/>
              <a:t>§ 1o  É vedado aos agentes públicos:</a:t>
            </a:r>
          </a:p>
          <a:p>
            <a:pPr lvl="4" algn="just"/>
            <a:r>
              <a:rPr lang="pt-BR" dirty="0" smtClean="0"/>
              <a:t>I - admitir, prever, incluir ou tolerar, nos atos de convocação, cláusulas ou condições que comprometam, restrinjam ou frustrem o seu caráter competitivo, inclusive nos casos de </a:t>
            </a:r>
            <a:r>
              <a:rPr lang="pt-BR" b="1" dirty="0" smtClean="0"/>
              <a:t>sociedades cooperativas</a:t>
            </a:r>
            <a:r>
              <a:rPr lang="pt-BR" dirty="0" smtClean="0"/>
              <a:t>, e estabeleçam preferências ou distinções em razão da naturalidade, da sede ou domicílio dos licitantes ou de qualquer outra circunstância impertinente ou irrelevante para o específico objeto do contrato, ressalvado o disposto nos §§ 5o a 12 deste artigo e no art. 3o da Lei no 8.248, de 23 de outubro de 1991;</a:t>
            </a:r>
          </a:p>
        </p:txBody>
      </p:sp>
      <p:sp>
        <p:nvSpPr>
          <p:cNvPr id="2" name="Título 1"/>
          <p:cNvSpPr>
            <a:spLocks noGrp="1"/>
          </p:cNvSpPr>
          <p:nvPr>
            <p:ph type="title"/>
          </p:nvPr>
        </p:nvSpPr>
        <p:spPr/>
        <p:txBody>
          <a:bodyPr>
            <a:normAutofit fontScale="90000"/>
          </a:bodyPr>
          <a:lstStyle/>
          <a:p>
            <a:r>
              <a:rPr lang="pt-BR" b="1" dirty="0" smtClean="0"/>
              <a:t>DA PARTICIPAÇÃO DE COOPERATIVAS</a:t>
            </a:r>
            <a:endParaRPr lang="pt-BR" dirty="0"/>
          </a:p>
        </p:txBody>
      </p:sp>
    </p:spTree>
    <p:extLst>
      <p:ext uri="{BB962C8B-B14F-4D97-AF65-F5344CB8AC3E}">
        <p14:creationId xmlns:p14="http://schemas.microsoft.com/office/powerpoint/2010/main" val="56052721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pPr algn="just"/>
            <a:r>
              <a:rPr lang="pt-BR" dirty="0" smtClean="0"/>
              <a:t>Texto sugerido</a:t>
            </a:r>
          </a:p>
          <a:p>
            <a:pPr lvl="1" algn="just"/>
            <a:r>
              <a:rPr lang="pt-BR" dirty="0" smtClean="0"/>
              <a:t>1.DA PARTICIPAÇÃO DE COOPERATIVAS</a:t>
            </a:r>
          </a:p>
          <a:p>
            <a:pPr lvl="1" algn="just"/>
            <a:r>
              <a:rPr lang="pt-BR" dirty="0" smtClean="0"/>
              <a:t>1.1.   Será admitida a participação de cooperativas desde que seja apresentado um modelo de gestão operacional que evidencie, sob pena de desclassificação:</a:t>
            </a:r>
          </a:p>
          <a:p>
            <a:pPr lvl="1" algn="just"/>
            <a:r>
              <a:rPr lang="pt-BR" dirty="0" smtClean="0"/>
              <a:t>1.1.2. A possibilidade de gestão operacional do serviço for compartilhada ou em rodízio, onde as atividades de coordenação e supervisão da execução dos serviços, e a de preposto, conforme determina o art. 68 da Lei nº 8.666, de 1993, sejam realizadas pelos cooperados de forma alternada, em que todos venham a assumir tal atribuição.</a:t>
            </a:r>
          </a:p>
          <a:p>
            <a:pPr lvl="1" algn="just"/>
            <a:r>
              <a:rPr lang="pt-BR" dirty="0" smtClean="0"/>
              <a:t>1.1.3. Que o serviço contratado será executado obrigatoriamente pelos cooperados, vedando-se qualquer intermediação ou subcontratação.</a:t>
            </a:r>
          </a:p>
          <a:p>
            <a:pPr lvl="1" algn="just"/>
            <a:r>
              <a:rPr lang="pt-BR" dirty="0" smtClean="0"/>
              <a:t>1.1.4 Não será admitida a contratação de cooperativas ou instituições sem fins lucrativos cujo estatuto e objetivos sociais não prevejam ou não estejam de acordo com o objeto contratado.</a:t>
            </a:r>
          </a:p>
        </p:txBody>
      </p:sp>
      <p:sp>
        <p:nvSpPr>
          <p:cNvPr id="2" name="Título 1"/>
          <p:cNvSpPr>
            <a:spLocks noGrp="1"/>
          </p:cNvSpPr>
          <p:nvPr>
            <p:ph type="title"/>
          </p:nvPr>
        </p:nvSpPr>
        <p:spPr/>
        <p:txBody>
          <a:bodyPr>
            <a:normAutofit fontScale="90000"/>
          </a:bodyPr>
          <a:lstStyle/>
          <a:p>
            <a:r>
              <a:rPr lang="pt-BR" b="1" dirty="0" smtClean="0"/>
              <a:t>DA PARTICIPAÇÃO DE COOPERATIVAS</a:t>
            </a:r>
            <a:endParaRPr lang="pt-BR" dirty="0"/>
          </a:p>
        </p:txBody>
      </p:sp>
    </p:spTree>
    <p:extLst>
      <p:ext uri="{BB962C8B-B14F-4D97-AF65-F5344CB8AC3E}">
        <p14:creationId xmlns:p14="http://schemas.microsoft.com/office/powerpoint/2010/main" val="444706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268760"/>
            <a:ext cx="9144000" cy="4392488"/>
          </a:xfrm>
        </p:spPr>
        <p:txBody>
          <a:bodyPr numCol="2">
            <a:normAutofit fontScale="47500" lnSpcReduction="20000"/>
          </a:bodyPr>
          <a:lstStyle/>
          <a:p>
            <a:r>
              <a:rPr lang="pt-BR" b="1" dirty="0"/>
              <a:t>DO </a:t>
            </a:r>
            <a:r>
              <a:rPr lang="pt-BR" b="1" dirty="0" smtClean="0"/>
              <a:t>OBJETO</a:t>
            </a:r>
            <a:endParaRPr lang="pt-BR" dirty="0"/>
          </a:p>
          <a:p>
            <a:r>
              <a:rPr lang="pt-BR" b="1" dirty="0" smtClean="0"/>
              <a:t>ANTECEDENTES</a:t>
            </a:r>
            <a:r>
              <a:rPr lang="pt-BR" dirty="0" smtClean="0"/>
              <a:t> </a:t>
            </a:r>
          </a:p>
          <a:p>
            <a:r>
              <a:rPr lang="pt-BR" b="1" dirty="0" smtClean="0"/>
              <a:t>DA JUSTIFICATIVA</a:t>
            </a:r>
          </a:p>
          <a:p>
            <a:r>
              <a:rPr lang="pt-BR" b="1" dirty="0" smtClean="0"/>
              <a:t>OBJETIVO </a:t>
            </a:r>
            <a:r>
              <a:rPr lang="pt-BR" b="1" dirty="0"/>
              <a:t>DA </a:t>
            </a:r>
            <a:r>
              <a:rPr lang="pt-BR" b="1" dirty="0" smtClean="0"/>
              <a:t>CONTRATAÇÃO</a:t>
            </a:r>
          </a:p>
          <a:p>
            <a:r>
              <a:rPr lang="pt-BR" b="1" dirty="0" smtClean="0"/>
              <a:t>MODALIDADE </a:t>
            </a:r>
            <a:r>
              <a:rPr lang="pt-BR" b="1" dirty="0"/>
              <a:t>E TIPO DE </a:t>
            </a:r>
            <a:r>
              <a:rPr lang="pt-BR" b="1" dirty="0" smtClean="0"/>
              <a:t>LICITAÇÃO</a:t>
            </a:r>
          </a:p>
          <a:p>
            <a:r>
              <a:rPr lang="pt-BR" b="1" dirty="0" smtClean="0"/>
              <a:t>DESCRIÇÃO </a:t>
            </a:r>
            <a:r>
              <a:rPr lang="pt-BR" b="1" dirty="0"/>
              <a:t>DO </a:t>
            </a:r>
            <a:r>
              <a:rPr lang="pt-BR" b="1" dirty="0" smtClean="0"/>
              <a:t>OBJETO</a:t>
            </a:r>
          </a:p>
          <a:p>
            <a:r>
              <a:rPr lang="pt-BR" b="1" dirty="0" smtClean="0"/>
              <a:t>DAS </a:t>
            </a:r>
            <a:r>
              <a:rPr lang="pt-BR" b="1" dirty="0"/>
              <a:t>BOAS PRÁTICAS AMBIENTAIS A CARGO DA </a:t>
            </a:r>
            <a:r>
              <a:rPr lang="pt-BR" b="1" dirty="0" smtClean="0"/>
              <a:t>CONTRATADA</a:t>
            </a:r>
            <a:endParaRPr lang="pt-BR" dirty="0"/>
          </a:p>
          <a:p>
            <a:pPr lvl="1"/>
            <a:r>
              <a:rPr lang="pt-BR" dirty="0" smtClean="0"/>
              <a:t>DO </a:t>
            </a:r>
            <a:r>
              <a:rPr lang="pt-BR" dirty="0"/>
              <a:t>USO RACIONAL DA </a:t>
            </a:r>
            <a:r>
              <a:rPr lang="pt-BR" dirty="0" smtClean="0"/>
              <a:t>ÁGUA</a:t>
            </a:r>
          </a:p>
          <a:p>
            <a:pPr lvl="1"/>
            <a:r>
              <a:rPr lang="pt-BR" dirty="0" smtClean="0"/>
              <a:t>DO </a:t>
            </a:r>
            <a:r>
              <a:rPr lang="pt-BR" dirty="0"/>
              <a:t>USO RACIONAL DE ENERGIA </a:t>
            </a:r>
            <a:r>
              <a:rPr lang="pt-BR" dirty="0" smtClean="0"/>
              <a:t>ELÉTRICA</a:t>
            </a:r>
          </a:p>
          <a:p>
            <a:pPr lvl="1"/>
            <a:r>
              <a:rPr lang="pt-BR" dirty="0" smtClean="0"/>
              <a:t>DOS </a:t>
            </a:r>
            <a:r>
              <a:rPr lang="pt-BR" dirty="0"/>
              <a:t>SANEANTES </a:t>
            </a:r>
            <a:r>
              <a:rPr lang="pt-BR" dirty="0" smtClean="0"/>
              <a:t>DOMISSANITÁRIOS</a:t>
            </a:r>
          </a:p>
          <a:p>
            <a:r>
              <a:rPr lang="pt-BR" b="1" dirty="0" smtClean="0"/>
              <a:t>DA </a:t>
            </a:r>
            <a:r>
              <a:rPr lang="pt-BR" b="1" dirty="0"/>
              <a:t>FORMA DE </a:t>
            </a:r>
            <a:r>
              <a:rPr lang="pt-BR" b="1" dirty="0" smtClean="0"/>
              <a:t>CONTRATAÇÃO</a:t>
            </a:r>
          </a:p>
          <a:p>
            <a:r>
              <a:rPr lang="pt-BR" b="1" dirty="0" smtClean="0"/>
              <a:t>DO </a:t>
            </a:r>
            <a:r>
              <a:rPr lang="pt-BR" b="1" dirty="0"/>
              <a:t>ACOMPANHAMENTO DA EXECUÇÃO E </a:t>
            </a:r>
            <a:r>
              <a:rPr lang="pt-BR" b="1" dirty="0" smtClean="0"/>
              <a:t>FISCALIZAÇÃO</a:t>
            </a:r>
            <a:endParaRPr lang="pt-BR" dirty="0"/>
          </a:p>
          <a:p>
            <a:r>
              <a:rPr lang="pt-BR" b="1" dirty="0" smtClean="0"/>
              <a:t>DOS </a:t>
            </a:r>
            <a:r>
              <a:rPr lang="pt-BR" b="1" dirty="0"/>
              <a:t>CRITÉRIOS DE </a:t>
            </a:r>
            <a:r>
              <a:rPr lang="pt-BR" b="1" dirty="0" smtClean="0"/>
              <a:t>AVALIAÇÃO (ANS)</a:t>
            </a:r>
          </a:p>
          <a:p>
            <a:r>
              <a:rPr lang="pt-BR" b="1" dirty="0" smtClean="0"/>
              <a:t>DOS </a:t>
            </a:r>
            <a:r>
              <a:rPr lang="pt-BR" b="1" dirty="0"/>
              <a:t>PRAZOS E LOCAL DE EXECUÇÃO OU </a:t>
            </a:r>
            <a:r>
              <a:rPr lang="pt-BR" b="1" dirty="0" smtClean="0"/>
              <a:t>ENTREGA</a:t>
            </a:r>
          </a:p>
          <a:p>
            <a:r>
              <a:rPr lang="pt-BR" b="1" dirty="0" smtClean="0"/>
              <a:t>DOS RECEBIMENTOS</a:t>
            </a:r>
          </a:p>
          <a:p>
            <a:pPr lvl="1"/>
            <a:r>
              <a:rPr lang="pt-BR" dirty="0" smtClean="0"/>
              <a:t>RECEBIMENTO TEMPORÁRIO</a:t>
            </a:r>
          </a:p>
          <a:p>
            <a:pPr lvl="1"/>
            <a:r>
              <a:rPr lang="pt-BR" dirty="0" smtClean="0"/>
              <a:t>RECEBIMENTO DEFINITIVO</a:t>
            </a:r>
          </a:p>
          <a:p>
            <a:r>
              <a:rPr lang="pt-BR" b="1" dirty="0" smtClean="0"/>
              <a:t>CRONOGRAMA</a:t>
            </a:r>
            <a:endParaRPr lang="pt-BR" dirty="0" smtClean="0"/>
          </a:p>
          <a:p>
            <a:r>
              <a:rPr lang="pt-BR" b="1" dirty="0" smtClean="0"/>
              <a:t>DA </a:t>
            </a:r>
            <a:r>
              <a:rPr lang="pt-BR" b="1" dirty="0"/>
              <a:t>ESTIMATIVA DO </a:t>
            </a:r>
            <a:r>
              <a:rPr lang="pt-BR" b="1" dirty="0" smtClean="0"/>
              <a:t>VALOR</a:t>
            </a:r>
          </a:p>
          <a:p>
            <a:r>
              <a:rPr lang="pt-BR" b="1" dirty="0" smtClean="0"/>
              <a:t>DO PAGAMENTO</a:t>
            </a:r>
          </a:p>
          <a:p>
            <a:r>
              <a:rPr lang="pt-BR" b="1" dirty="0" smtClean="0"/>
              <a:t>DA </a:t>
            </a:r>
            <a:r>
              <a:rPr lang="pt-BR" b="1" dirty="0"/>
              <a:t>GARANTIA </a:t>
            </a:r>
            <a:r>
              <a:rPr lang="pt-BR" b="1" dirty="0" smtClean="0"/>
              <a:t>CONTRATUAL</a:t>
            </a:r>
          </a:p>
          <a:p>
            <a:r>
              <a:rPr lang="pt-BR" b="1" dirty="0" smtClean="0"/>
              <a:t>DAS </a:t>
            </a:r>
            <a:r>
              <a:rPr lang="pt-BR" b="1" dirty="0"/>
              <a:t>OBRIGAÇÕES DA </a:t>
            </a:r>
            <a:r>
              <a:rPr lang="pt-BR" b="1" dirty="0" smtClean="0"/>
              <a:t>CONTRATADA</a:t>
            </a:r>
          </a:p>
          <a:p>
            <a:r>
              <a:rPr lang="pt-BR" b="1" dirty="0" smtClean="0"/>
              <a:t>DAS </a:t>
            </a:r>
            <a:r>
              <a:rPr lang="pt-BR" b="1" dirty="0"/>
              <a:t>OBRIGAÇÕES DA </a:t>
            </a:r>
            <a:r>
              <a:rPr lang="pt-BR" b="1" dirty="0" smtClean="0"/>
              <a:t>CONTRATANTE</a:t>
            </a:r>
          </a:p>
          <a:p>
            <a:r>
              <a:rPr lang="pt-BR" b="1" dirty="0" smtClean="0"/>
              <a:t>DAS PENALIDADES</a:t>
            </a:r>
          </a:p>
          <a:p>
            <a:r>
              <a:rPr lang="pt-BR" b="1" dirty="0" smtClean="0"/>
              <a:t>DOTAÇÃO ORÇAMENTÁRIA</a:t>
            </a:r>
          </a:p>
          <a:p>
            <a:r>
              <a:rPr lang="pt-BR" b="1" dirty="0" smtClean="0"/>
              <a:t>DA VISTORIA</a:t>
            </a:r>
          </a:p>
          <a:p>
            <a:r>
              <a:rPr lang="pt-BR" b="1" dirty="0" smtClean="0"/>
              <a:t>DA AMOSTRA/PROTOTIPO</a:t>
            </a:r>
          </a:p>
          <a:p>
            <a:r>
              <a:rPr lang="pt-BR" b="1" dirty="0" smtClean="0"/>
              <a:t>DA </a:t>
            </a:r>
            <a:r>
              <a:rPr lang="pt-BR" b="1" dirty="0"/>
              <a:t>QUALIFICAÇÃO </a:t>
            </a:r>
            <a:r>
              <a:rPr lang="pt-BR" b="1" dirty="0" smtClean="0"/>
              <a:t>TÉCNICA</a:t>
            </a:r>
          </a:p>
          <a:p>
            <a:r>
              <a:rPr lang="pt-BR" b="1" dirty="0" smtClean="0"/>
              <a:t>DA PROPOSTA</a:t>
            </a:r>
          </a:p>
          <a:p>
            <a:r>
              <a:rPr lang="pt-BR" b="1" dirty="0" smtClean="0"/>
              <a:t>DA </a:t>
            </a:r>
            <a:r>
              <a:rPr lang="pt-BR" b="1" dirty="0"/>
              <a:t>PARTICIPAÇÃO DE </a:t>
            </a:r>
            <a:r>
              <a:rPr lang="pt-BR" b="1" dirty="0" smtClean="0"/>
              <a:t>CONSÓRCIOS</a:t>
            </a:r>
          </a:p>
          <a:p>
            <a:r>
              <a:rPr lang="pt-BR" b="1" dirty="0" smtClean="0"/>
              <a:t>DA </a:t>
            </a:r>
            <a:r>
              <a:rPr lang="pt-BR" b="1" dirty="0"/>
              <a:t>PARTICIPAÇÃO DE </a:t>
            </a:r>
            <a:r>
              <a:rPr lang="pt-BR" b="1" dirty="0" smtClean="0"/>
              <a:t>COOPERATIVAS</a:t>
            </a:r>
          </a:p>
          <a:p>
            <a:r>
              <a:rPr lang="pt-BR" b="1" dirty="0" smtClean="0"/>
              <a:t>DISPOSIÇÕES GERAIS</a:t>
            </a:r>
          </a:p>
          <a:p>
            <a:r>
              <a:rPr lang="pt-BR" b="1" dirty="0" smtClean="0"/>
              <a:t>ASSINATURAS</a:t>
            </a:r>
            <a:r>
              <a:rPr lang="pt-BR" dirty="0" smtClean="0"/>
              <a:t> </a:t>
            </a:r>
            <a:r>
              <a:rPr lang="pt-BR" dirty="0"/>
              <a:t> </a:t>
            </a:r>
            <a:r>
              <a:rPr lang="pt-BR" dirty="0" smtClean="0"/>
              <a:t> </a:t>
            </a:r>
            <a:endParaRPr lang="pt-BR" dirty="0"/>
          </a:p>
        </p:txBody>
      </p:sp>
      <p:sp>
        <p:nvSpPr>
          <p:cNvPr id="2" name="Título 1"/>
          <p:cNvSpPr>
            <a:spLocks noGrp="1"/>
          </p:cNvSpPr>
          <p:nvPr>
            <p:ph type="title"/>
          </p:nvPr>
        </p:nvSpPr>
        <p:spPr>
          <a:xfrm>
            <a:off x="683568" y="188640"/>
            <a:ext cx="7848872" cy="720080"/>
          </a:xfrm>
        </p:spPr>
        <p:txBody>
          <a:bodyPr>
            <a:normAutofit fontScale="90000"/>
          </a:bodyPr>
          <a:lstStyle/>
          <a:p>
            <a:pPr algn="l"/>
            <a:r>
              <a:rPr lang="pt-BR" dirty="0" smtClean="0"/>
              <a:t>Temas</a:t>
            </a:r>
            <a:endParaRPr lang="pt-BR" dirty="0"/>
          </a:p>
        </p:txBody>
      </p:sp>
      <p:sp>
        <p:nvSpPr>
          <p:cNvPr id="4" name="Retângulo 3"/>
          <p:cNvSpPr/>
          <p:nvPr/>
        </p:nvSpPr>
        <p:spPr>
          <a:xfrm>
            <a:off x="4499992" y="5103674"/>
            <a:ext cx="4436267"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Serão solicitados em </a:t>
            </a:r>
            <a:r>
              <a:rPr lang="pt-B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pt-B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lgum momento!</a:t>
            </a:r>
            <a:endParaRPr lang="pt-BR"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7382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additive="base">
                                        <p:cTn id="8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 calcmode="lin" valueType="num">
                                      <p:cBhvr additive="base">
                                        <p:cTn id="8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 calcmode="lin" valueType="num">
                                      <p:cBhvr additive="base">
                                        <p:cTn id="92"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 calcmode="lin" valueType="num">
                                      <p:cBhvr additive="base">
                                        <p:cTn id="9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 calcmode="lin" valueType="num">
                                      <p:cBhvr additive="base">
                                        <p:cTn id="102"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 calcmode="lin" valueType="num">
                                      <p:cBhvr additive="base">
                                        <p:cTn id="10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3">
                                            <p:txEl>
                                              <p:pRg st="21" end="21"/>
                                            </p:txEl>
                                          </p:spTgt>
                                        </p:tgtEl>
                                        <p:attrNameLst>
                                          <p:attrName>style.visibility</p:attrName>
                                        </p:attrNameLst>
                                      </p:cBhvr>
                                      <p:to>
                                        <p:strVal val="visible"/>
                                      </p:to>
                                    </p:set>
                                    <p:anim calcmode="lin" valueType="num">
                                      <p:cBhvr additive="base">
                                        <p:cTn id="112"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3">
                                            <p:txEl>
                                              <p:pRg st="22" end="22"/>
                                            </p:txEl>
                                          </p:spTgt>
                                        </p:tgtEl>
                                        <p:attrNameLst>
                                          <p:attrName>style.visibility</p:attrName>
                                        </p:attrNameLst>
                                      </p:cBhvr>
                                      <p:to>
                                        <p:strVal val="visible"/>
                                      </p:to>
                                    </p:set>
                                    <p:anim calcmode="lin" valueType="num">
                                      <p:cBhvr additive="base">
                                        <p:cTn id="117"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3">
                                            <p:txEl>
                                              <p:pRg st="23" end="23"/>
                                            </p:txEl>
                                          </p:spTgt>
                                        </p:tgtEl>
                                        <p:attrNameLst>
                                          <p:attrName>style.visibility</p:attrName>
                                        </p:attrNameLst>
                                      </p:cBhvr>
                                      <p:to>
                                        <p:strVal val="visible"/>
                                      </p:to>
                                    </p:set>
                                    <p:anim calcmode="lin" valueType="num">
                                      <p:cBhvr additive="base">
                                        <p:cTn id="122"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3">
                                            <p:txEl>
                                              <p:pRg st="24" end="24"/>
                                            </p:txEl>
                                          </p:spTgt>
                                        </p:tgtEl>
                                        <p:attrNameLst>
                                          <p:attrName>style.visibility</p:attrName>
                                        </p:attrNameLst>
                                      </p:cBhvr>
                                      <p:to>
                                        <p:strVal val="visible"/>
                                      </p:to>
                                    </p:set>
                                    <p:anim calcmode="lin" valueType="num">
                                      <p:cBhvr additive="base">
                                        <p:cTn id="127"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3">
                                            <p:txEl>
                                              <p:pRg st="25" end="25"/>
                                            </p:txEl>
                                          </p:spTgt>
                                        </p:tgtEl>
                                        <p:attrNameLst>
                                          <p:attrName>style.visibility</p:attrName>
                                        </p:attrNameLst>
                                      </p:cBhvr>
                                      <p:to>
                                        <p:strVal val="visible"/>
                                      </p:to>
                                    </p:set>
                                    <p:anim calcmode="lin" valueType="num">
                                      <p:cBhvr additive="base">
                                        <p:cTn id="132" dur="500" fill="hold"/>
                                        <p:tgtEl>
                                          <p:spTgt spid="3">
                                            <p:txEl>
                                              <p:pRg st="25" end="25"/>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
                                            <p:txEl>
                                              <p:pRg st="25" end="25"/>
                                            </p:txEl>
                                          </p:spTgt>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3">
                                            <p:txEl>
                                              <p:pRg st="26" end="26"/>
                                            </p:txEl>
                                          </p:spTgt>
                                        </p:tgtEl>
                                        <p:attrNameLst>
                                          <p:attrName>style.visibility</p:attrName>
                                        </p:attrNameLst>
                                      </p:cBhvr>
                                      <p:to>
                                        <p:strVal val="visible"/>
                                      </p:to>
                                    </p:set>
                                    <p:anim calcmode="lin" valueType="num">
                                      <p:cBhvr additive="base">
                                        <p:cTn id="137" dur="500" fill="hold"/>
                                        <p:tgtEl>
                                          <p:spTgt spid="3">
                                            <p:txEl>
                                              <p:pRg st="26" end="26"/>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3">
                                            <p:txEl>
                                              <p:pRg st="26" end="26"/>
                                            </p:txEl>
                                          </p:spTgt>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3">
                                            <p:txEl>
                                              <p:pRg st="27" end="27"/>
                                            </p:txEl>
                                          </p:spTgt>
                                        </p:tgtEl>
                                        <p:attrNameLst>
                                          <p:attrName>style.visibility</p:attrName>
                                        </p:attrNameLst>
                                      </p:cBhvr>
                                      <p:to>
                                        <p:strVal val="visible"/>
                                      </p:to>
                                    </p:set>
                                    <p:anim calcmode="lin" valueType="num">
                                      <p:cBhvr additive="base">
                                        <p:cTn id="142" dur="500" fill="hold"/>
                                        <p:tgtEl>
                                          <p:spTgt spid="3">
                                            <p:txEl>
                                              <p:pRg st="27" end="27"/>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3">
                                            <p:txEl>
                                              <p:pRg st="27" end="27"/>
                                            </p:txEl>
                                          </p:spTgt>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stCondLst>
                                    <p:cond delay="0"/>
                                  </p:stCondLst>
                                  <p:childTnLst>
                                    <p:set>
                                      <p:cBhvr>
                                        <p:cTn id="146" dur="1" fill="hold">
                                          <p:stCondLst>
                                            <p:cond delay="0"/>
                                          </p:stCondLst>
                                        </p:cTn>
                                        <p:tgtEl>
                                          <p:spTgt spid="3">
                                            <p:txEl>
                                              <p:pRg st="28" end="28"/>
                                            </p:txEl>
                                          </p:spTgt>
                                        </p:tgtEl>
                                        <p:attrNameLst>
                                          <p:attrName>style.visibility</p:attrName>
                                        </p:attrNameLst>
                                      </p:cBhvr>
                                      <p:to>
                                        <p:strVal val="visible"/>
                                      </p:to>
                                    </p:set>
                                    <p:anim calcmode="lin" valueType="num">
                                      <p:cBhvr additive="base">
                                        <p:cTn id="147" dur="500" fill="hold"/>
                                        <p:tgtEl>
                                          <p:spTgt spid="3">
                                            <p:txEl>
                                              <p:pRg st="28" end="28"/>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3">
                                            <p:txEl>
                                              <p:pRg st="28" end="28"/>
                                            </p:txEl>
                                          </p:spTgt>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3">
                                            <p:txEl>
                                              <p:pRg st="29" end="29"/>
                                            </p:txEl>
                                          </p:spTgt>
                                        </p:tgtEl>
                                        <p:attrNameLst>
                                          <p:attrName>style.visibility</p:attrName>
                                        </p:attrNameLst>
                                      </p:cBhvr>
                                      <p:to>
                                        <p:strVal val="visible"/>
                                      </p:to>
                                    </p:set>
                                    <p:anim calcmode="lin" valueType="num">
                                      <p:cBhvr additive="base">
                                        <p:cTn id="152" dur="500" fill="hold"/>
                                        <p:tgtEl>
                                          <p:spTgt spid="3">
                                            <p:txEl>
                                              <p:pRg st="29" end="29"/>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3">
                                            <p:txEl>
                                              <p:pRg st="29" end="29"/>
                                            </p:txEl>
                                          </p:spTgt>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3">
                                            <p:txEl>
                                              <p:pRg st="30" end="30"/>
                                            </p:txEl>
                                          </p:spTgt>
                                        </p:tgtEl>
                                        <p:attrNameLst>
                                          <p:attrName>style.visibility</p:attrName>
                                        </p:attrNameLst>
                                      </p:cBhvr>
                                      <p:to>
                                        <p:strVal val="visible"/>
                                      </p:to>
                                    </p:set>
                                    <p:anim calcmode="lin" valueType="num">
                                      <p:cBhvr additive="base">
                                        <p:cTn id="157" dur="500" fill="hold"/>
                                        <p:tgtEl>
                                          <p:spTgt spid="3">
                                            <p:txEl>
                                              <p:pRg st="30" end="3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
                                            <p:txEl>
                                              <p:pRg st="30" end="3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3">
                                            <p:txEl>
                                              <p:pRg st="31" end="31"/>
                                            </p:txEl>
                                          </p:spTgt>
                                        </p:tgtEl>
                                        <p:attrNameLst>
                                          <p:attrName>style.visibility</p:attrName>
                                        </p:attrNameLst>
                                      </p:cBhvr>
                                      <p:to>
                                        <p:strVal val="visible"/>
                                      </p:to>
                                    </p:set>
                                    <p:anim calcmode="lin" valueType="num">
                                      <p:cBhvr additive="base">
                                        <p:cTn id="162" dur="500" fill="hold"/>
                                        <p:tgtEl>
                                          <p:spTgt spid="3">
                                            <p:txEl>
                                              <p:pRg st="31" end="31"/>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3">
                                            <p:txEl>
                                              <p:pRg st="31" end="31"/>
                                            </p:txEl>
                                          </p:spTgt>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stCondLst>
                                    <p:cond delay="0"/>
                                  </p:stCondLst>
                                  <p:childTnLst>
                                    <p:set>
                                      <p:cBhvr>
                                        <p:cTn id="166" dur="1" fill="hold">
                                          <p:stCondLst>
                                            <p:cond delay="0"/>
                                          </p:stCondLst>
                                        </p:cTn>
                                        <p:tgtEl>
                                          <p:spTgt spid="3">
                                            <p:txEl>
                                              <p:pRg st="32" end="32"/>
                                            </p:txEl>
                                          </p:spTgt>
                                        </p:tgtEl>
                                        <p:attrNameLst>
                                          <p:attrName>style.visibility</p:attrName>
                                        </p:attrNameLst>
                                      </p:cBhvr>
                                      <p:to>
                                        <p:strVal val="visible"/>
                                      </p:to>
                                    </p:set>
                                    <p:anim calcmode="lin" valueType="num">
                                      <p:cBhvr additive="base">
                                        <p:cTn id="167" dur="500" fill="hold"/>
                                        <p:tgtEl>
                                          <p:spTgt spid="3">
                                            <p:txEl>
                                              <p:pRg st="32" end="32"/>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3">
                                            <p:txEl>
                                              <p:pRg st="32" end="32"/>
                                            </p:txEl>
                                          </p:spTgt>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3" presetClass="entr" presetSubtype="10" fill="hold" grpId="0" nodeType="afterEffect">
                                  <p:stCondLst>
                                    <p:cond delay="0"/>
                                  </p:stCondLst>
                                  <p:childTnLst>
                                    <p:set>
                                      <p:cBhvr>
                                        <p:cTn id="171" dur="1" fill="hold">
                                          <p:stCondLst>
                                            <p:cond delay="0"/>
                                          </p:stCondLst>
                                        </p:cTn>
                                        <p:tgtEl>
                                          <p:spTgt spid="4"/>
                                        </p:tgtEl>
                                        <p:attrNameLst>
                                          <p:attrName>style.visibility</p:attrName>
                                        </p:attrNameLst>
                                      </p:cBhvr>
                                      <p:to>
                                        <p:strVal val="visible"/>
                                      </p:to>
                                    </p:set>
                                    <p:animEffect transition="in" filter="blinds(horizontal)">
                                      <p:cBhvr>
                                        <p:cTn id="1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dirty="0" smtClean="0"/>
              <a:t>Conceito - Apresentar critérios relevantes as licitantes e que venham a interferir na formulação dos preços e no contrato. Informações que visem elucidar eventuais dúvidas sobre qualquer dos tópicos acima, como por exemplo, solicitação de amostra. </a:t>
            </a:r>
            <a:endParaRPr lang="pt-BR" dirty="0"/>
          </a:p>
        </p:txBody>
      </p:sp>
      <p:sp>
        <p:nvSpPr>
          <p:cNvPr id="2" name="Título 1"/>
          <p:cNvSpPr>
            <a:spLocks noGrp="1"/>
          </p:cNvSpPr>
          <p:nvPr>
            <p:ph type="title"/>
          </p:nvPr>
        </p:nvSpPr>
        <p:spPr/>
        <p:txBody>
          <a:bodyPr>
            <a:normAutofit fontScale="90000"/>
          </a:bodyPr>
          <a:lstStyle/>
          <a:p>
            <a:r>
              <a:rPr lang="pt-BR" b="1" dirty="0" smtClean="0"/>
              <a:t>DISPOSIÇÕES GERAIS</a:t>
            </a:r>
            <a:endParaRPr lang="pt-BR" dirty="0"/>
          </a:p>
        </p:txBody>
      </p:sp>
    </p:spTree>
    <p:extLst>
      <p:ext uri="{BB962C8B-B14F-4D97-AF65-F5344CB8AC3E}">
        <p14:creationId xmlns:p14="http://schemas.microsoft.com/office/powerpoint/2010/main" val="337593546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a:bodyPr>
          <a:lstStyle/>
          <a:p>
            <a:pPr algn="just"/>
            <a:r>
              <a:rPr lang="pt-BR" dirty="0" smtClean="0"/>
              <a:t>Conceito - Identificar o(s) responsáveis pela elaboração do edital e a aprovação da autoridade competente</a:t>
            </a:r>
          </a:p>
          <a:p>
            <a:pPr algn="just"/>
            <a:r>
              <a:rPr lang="pt-BR" dirty="0" smtClean="0"/>
              <a:t>Dicas</a:t>
            </a:r>
          </a:p>
          <a:p>
            <a:pPr lvl="1" algn="just"/>
            <a:r>
              <a:rPr lang="pt-BR" dirty="0" smtClean="0"/>
              <a:t>Identificar os responsáveis pela elaboração do TR para futuros questionamentos por parte dos licitantes.</a:t>
            </a:r>
          </a:p>
          <a:p>
            <a:pPr lvl="1" algn="just"/>
            <a:r>
              <a:rPr lang="pt-BR" dirty="0" smtClean="0"/>
              <a:t>A aprovação da autoridade competente se deve a sua ciência e concordância com o que foi elaborado em sintonia com o planejamento do órgão.</a:t>
            </a:r>
          </a:p>
        </p:txBody>
      </p:sp>
      <p:sp>
        <p:nvSpPr>
          <p:cNvPr id="2" name="Título 1"/>
          <p:cNvSpPr>
            <a:spLocks noGrp="1"/>
          </p:cNvSpPr>
          <p:nvPr>
            <p:ph type="title"/>
          </p:nvPr>
        </p:nvSpPr>
        <p:spPr/>
        <p:txBody>
          <a:bodyPr>
            <a:normAutofit fontScale="90000"/>
          </a:bodyPr>
          <a:lstStyle/>
          <a:p>
            <a:r>
              <a:rPr lang="pt-BR" b="1" dirty="0" smtClean="0"/>
              <a:t>ASSINATURAS</a:t>
            </a:r>
            <a:endParaRPr lang="pt-BR" dirty="0"/>
          </a:p>
        </p:txBody>
      </p:sp>
    </p:spTree>
    <p:extLst>
      <p:ext uri="{BB962C8B-B14F-4D97-AF65-F5344CB8AC3E}">
        <p14:creationId xmlns:p14="http://schemas.microsoft.com/office/powerpoint/2010/main" val="232010946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Normativas</a:t>
            </a:r>
          </a:p>
          <a:p>
            <a:pPr lvl="1" algn="just"/>
            <a:r>
              <a:rPr lang="pt-BR" dirty="0" smtClean="0"/>
              <a:t>8666</a:t>
            </a:r>
          </a:p>
          <a:p>
            <a:pPr lvl="2" algn="just"/>
            <a:r>
              <a:rPr lang="pt-BR" dirty="0" smtClean="0"/>
              <a:t>Art. 7o  As licitações para a execução de obras e para a prestação de serviços obedecerão ao disposto neste artigo e, em particular, à seguinte seqüência:</a:t>
            </a:r>
          </a:p>
          <a:p>
            <a:pPr lvl="3" algn="just"/>
            <a:r>
              <a:rPr lang="pt-BR" dirty="0" smtClean="0"/>
              <a:t>§ 2o  As obras e os serviços somente poderão ser licitados quando:</a:t>
            </a:r>
          </a:p>
          <a:p>
            <a:pPr lvl="4" algn="just"/>
            <a:r>
              <a:rPr lang="pt-BR" dirty="0" smtClean="0"/>
              <a:t>I - houver projeto básico </a:t>
            </a:r>
            <a:r>
              <a:rPr lang="pt-BR" b="1" dirty="0" smtClean="0"/>
              <a:t>aprovado pela autoridade competente </a:t>
            </a:r>
            <a:r>
              <a:rPr lang="pt-BR" dirty="0" smtClean="0"/>
              <a:t>e disponível para exame dos interessados em participar do processo licitatório;</a:t>
            </a:r>
          </a:p>
        </p:txBody>
      </p:sp>
      <p:sp>
        <p:nvSpPr>
          <p:cNvPr id="2" name="Título 1"/>
          <p:cNvSpPr>
            <a:spLocks noGrp="1"/>
          </p:cNvSpPr>
          <p:nvPr>
            <p:ph type="title"/>
          </p:nvPr>
        </p:nvSpPr>
        <p:spPr/>
        <p:txBody>
          <a:bodyPr>
            <a:normAutofit fontScale="90000"/>
          </a:bodyPr>
          <a:lstStyle/>
          <a:p>
            <a:r>
              <a:rPr lang="pt-BR" b="1" dirty="0" smtClean="0"/>
              <a:t>ASSINATURAS</a:t>
            </a:r>
            <a:endParaRPr lang="pt-BR" dirty="0"/>
          </a:p>
        </p:txBody>
      </p:sp>
    </p:spTree>
    <p:extLst>
      <p:ext uri="{BB962C8B-B14F-4D97-AF65-F5344CB8AC3E}">
        <p14:creationId xmlns:p14="http://schemas.microsoft.com/office/powerpoint/2010/main" val="30796908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Normativas</a:t>
            </a:r>
          </a:p>
          <a:p>
            <a:pPr lvl="1" algn="just"/>
            <a:r>
              <a:rPr lang="pt-BR" dirty="0" smtClean="0"/>
              <a:t>10520</a:t>
            </a:r>
          </a:p>
          <a:p>
            <a:pPr lvl="2" algn="just"/>
            <a:r>
              <a:rPr lang="pt-BR" dirty="0" smtClean="0"/>
              <a:t>Art. 3º  A fase preparatória do pregão observará o seguinte:</a:t>
            </a:r>
          </a:p>
          <a:p>
            <a:pPr lvl="3" algn="just"/>
            <a:r>
              <a:rPr lang="pt-BR" dirty="0" smtClean="0"/>
              <a:t>I - a </a:t>
            </a:r>
            <a:r>
              <a:rPr lang="pt-BR" b="1" dirty="0" smtClean="0"/>
              <a:t>autoridade competente</a:t>
            </a:r>
            <a:r>
              <a:rPr lang="pt-BR" dirty="0" smtClean="0"/>
              <a:t> justificará a necessidade de contratação e definirá o objeto do certame, as exigências de habilitação, os critérios de aceitação das propostas, as sanções por inadimplemento e as cláusulas do contrato, inclusive com fixação dos prazos para fornecimento;</a:t>
            </a:r>
          </a:p>
        </p:txBody>
      </p:sp>
      <p:sp>
        <p:nvSpPr>
          <p:cNvPr id="2" name="Título 1"/>
          <p:cNvSpPr>
            <a:spLocks noGrp="1"/>
          </p:cNvSpPr>
          <p:nvPr>
            <p:ph type="title"/>
          </p:nvPr>
        </p:nvSpPr>
        <p:spPr/>
        <p:txBody>
          <a:bodyPr>
            <a:normAutofit fontScale="90000"/>
          </a:bodyPr>
          <a:lstStyle/>
          <a:p>
            <a:r>
              <a:rPr lang="pt-BR" b="1" dirty="0" smtClean="0"/>
              <a:t>ASSINATURAS</a:t>
            </a:r>
            <a:endParaRPr lang="pt-BR" dirty="0"/>
          </a:p>
        </p:txBody>
      </p:sp>
    </p:spTree>
    <p:extLst>
      <p:ext uri="{BB962C8B-B14F-4D97-AF65-F5344CB8AC3E}">
        <p14:creationId xmlns:p14="http://schemas.microsoft.com/office/powerpoint/2010/main" val="309241542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Normativas</a:t>
            </a:r>
          </a:p>
          <a:p>
            <a:pPr lvl="1" algn="just"/>
            <a:r>
              <a:rPr lang="pt-BR" dirty="0" smtClean="0"/>
              <a:t>Decreto Federal nº. 5.450/05</a:t>
            </a:r>
          </a:p>
          <a:p>
            <a:pPr lvl="2" algn="just"/>
            <a:r>
              <a:rPr lang="pt-BR" dirty="0" smtClean="0"/>
              <a:t>Art. 9o  Na fase preparatória do pregão, na forma eletrônica, será observado o seguinte:</a:t>
            </a:r>
          </a:p>
          <a:p>
            <a:pPr lvl="3" algn="just"/>
            <a:r>
              <a:rPr lang="pt-BR" dirty="0" smtClean="0"/>
              <a:t>II - </a:t>
            </a:r>
            <a:r>
              <a:rPr lang="pt-BR" b="1" dirty="0" smtClean="0"/>
              <a:t>aprovação do termo de referência pela autoridade competente</a:t>
            </a:r>
            <a:r>
              <a:rPr lang="pt-BR" dirty="0" smtClean="0"/>
              <a:t>;</a:t>
            </a:r>
          </a:p>
        </p:txBody>
      </p:sp>
      <p:sp>
        <p:nvSpPr>
          <p:cNvPr id="2" name="Título 1"/>
          <p:cNvSpPr>
            <a:spLocks noGrp="1"/>
          </p:cNvSpPr>
          <p:nvPr>
            <p:ph type="title"/>
          </p:nvPr>
        </p:nvSpPr>
        <p:spPr/>
        <p:txBody>
          <a:bodyPr>
            <a:normAutofit fontScale="90000"/>
          </a:bodyPr>
          <a:lstStyle/>
          <a:p>
            <a:r>
              <a:rPr lang="pt-BR" b="1" dirty="0" smtClean="0"/>
              <a:t>ASSINATURAS</a:t>
            </a:r>
            <a:endParaRPr lang="pt-BR" dirty="0"/>
          </a:p>
        </p:txBody>
      </p:sp>
    </p:spTree>
    <p:extLst>
      <p:ext uri="{BB962C8B-B14F-4D97-AF65-F5344CB8AC3E}">
        <p14:creationId xmlns:p14="http://schemas.microsoft.com/office/powerpoint/2010/main" val="342547039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Texto Sugerido/ Texto PGE</a:t>
            </a:r>
          </a:p>
          <a:p>
            <a:pPr algn="just">
              <a:buNone/>
            </a:pPr>
            <a:endParaRPr lang="pt-BR" dirty="0" smtClean="0"/>
          </a:p>
          <a:p>
            <a:pPr algn="just">
              <a:buNone/>
            </a:pPr>
            <a:r>
              <a:rPr lang="pt-BR" sz="2000" dirty="0" smtClean="0"/>
              <a:t>Rio de Janeiro/RJ, _____ de ______________ de 2012.</a:t>
            </a:r>
          </a:p>
          <a:p>
            <a:pPr algn="just">
              <a:buNone/>
            </a:pPr>
            <a:r>
              <a:rPr lang="pt-BR" sz="2000" dirty="0" smtClean="0"/>
              <a:t>Elaborado por:</a:t>
            </a:r>
          </a:p>
          <a:p>
            <a:pPr algn="just">
              <a:buNone/>
            </a:pPr>
            <a:r>
              <a:rPr lang="pt-BR" sz="2000" dirty="0" smtClean="0"/>
              <a:t> ____________________________________________</a:t>
            </a:r>
          </a:p>
          <a:p>
            <a:pPr algn="just">
              <a:buNone/>
            </a:pPr>
            <a:r>
              <a:rPr lang="pt-BR" sz="2000" dirty="0" smtClean="0"/>
              <a:t>Área Requisitante / Fiscal ou Comissão de Fiscalização</a:t>
            </a:r>
          </a:p>
          <a:p>
            <a:pPr algn="just">
              <a:buNone/>
            </a:pPr>
            <a:r>
              <a:rPr lang="pt-BR" sz="2000" dirty="0" smtClean="0"/>
              <a:t>Aprovado: (Motivada)</a:t>
            </a:r>
          </a:p>
          <a:p>
            <a:pPr algn="just">
              <a:buNone/>
            </a:pPr>
            <a:r>
              <a:rPr lang="pt-BR" sz="2000" dirty="0" smtClean="0"/>
              <a:t> _______________________________</a:t>
            </a:r>
          </a:p>
          <a:p>
            <a:pPr algn="just">
              <a:buNone/>
            </a:pPr>
            <a:r>
              <a:rPr lang="pt-BR" sz="2000" dirty="0" smtClean="0"/>
              <a:t>Autoridade Competente </a:t>
            </a:r>
            <a:endParaRPr lang="pt-BR" sz="2000" dirty="0"/>
          </a:p>
        </p:txBody>
      </p:sp>
      <p:sp>
        <p:nvSpPr>
          <p:cNvPr id="2" name="Título 1"/>
          <p:cNvSpPr>
            <a:spLocks noGrp="1"/>
          </p:cNvSpPr>
          <p:nvPr>
            <p:ph type="title"/>
          </p:nvPr>
        </p:nvSpPr>
        <p:spPr/>
        <p:txBody>
          <a:bodyPr>
            <a:normAutofit fontScale="90000"/>
          </a:bodyPr>
          <a:lstStyle/>
          <a:p>
            <a:r>
              <a:rPr lang="pt-BR" b="1" dirty="0" smtClean="0"/>
              <a:t>ASSINATURAS</a:t>
            </a:r>
            <a:endParaRPr lang="pt-BR" dirty="0"/>
          </a:p>
        </p:txBody>
      </p:sp>
    </p:spTree>
    <p:extLst>
      <p:ext uri="{BB962C8B-B14F-4D97-AF65-F5344CB8AC3E}">
        <p14:creationId xmlns:p14="http://schemas.microsoft.com/office/powerpoint/2010/main" val="128098090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0" y="4725144"/>
            <a:ext cx="9144000" cy="792088"/>
          </a:xfrm>
          <a:prstGeom prst="round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6" name="Retângulo de cantos arredondados 5"/>
          <p:cNvSpPr/>
          <p:nvPr/>
        </p:nvSpPr>
        <p:spPr>
          <a:xfrm>
            <a:off x="0" y="3645024"/>
            <a:ext cx="9144000" cy="1080120"/>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5" name="Retângulo de cantos arredondados 4"/>
          <p:cNvSpPr/>
          <p:nvPr/>
        </p:nvSpPr>
        <p:spPr>
          <a:xfrm>
            <a:off x="0" y="1556792"/>
            <a:ext cx="9144000" cy="2088232"/>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4" name="Retângulo de cantos arredondados 3"/>
          <p:cNvSpPr/>
          <p:nvPr/>
        </p:nvSpPr>
        <p:spPr>
          <a:xfrm>
            <a:off x="0" y="1268760"/>
            <a:ext cx="9144000" cy="288032"/>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2" name="Título 1"/>
          <p:cNvSpPr>
            <a:spLocks noGrp="1"/>
          </p:cNvSpPr>
          <p:nvPr>
            <p:ph type="title"/>
          </p:nvPr>
        </p:nvSpPr>
        <p:spPr>
          <a:xfrm>
            <a:off x="755576" y="188640"/>
            <a:ext cx="7776864" cy="720080"/>
          </a:xfrm>
        </p:spPr>
        <p:txBody>
          <a:bodyPr>
            <a:normAutofit fontScale="90000"/>
          </a:bodyPr>
          <a:lstStyle/>
          <a:p>
            <a:pPr algn="l"/>
            <a:r>
              <a:rPr lang="pt-BR" dirty="0" smtClean="0"/>
              <a:t>Atos da fase preparatória</a:t>
            </a:r>
            <a:endParaRPr lang="pt-BR" dirty="0"/>
          </a:p>
        </p:txBody>
      </p:sp>
      <p:sp>
        <p:nvSpPr>
          <p:cNvPr id="3" name="Espaço Reservado para Conteúdo 2"/>
          <p:cNvSpPr>
            <a:spLocks noGrp="1"/>
          </p:cNvSpPr>
          <p:nvPr>
            <p:ph idx="1"/>
          </p:nvPr>
        </p:nvSpPr>
        <p:spPr>
          <a:xfrm>
            <a:off x="179512" y="1268760"/>
            <a:ext cx="8229600" cy="4896544"/>
          </a:xfrm>
        </p:spPr>
        <p:txBody>
          <a:bodyPr>
            <a:normAutofit fontScale="55000" lnSpcReduction="20000"/>
          </a:bodyPr>
          <a:lstStyle/>
          <a:p>
            <a:pPr marL="571500" indent="-571500">
              <a:buFont typeface="+mj-lt"/>
              <a:buAutoNum type="romanUcPeriod"/>
            </a:pPr>
            <a:r>
              <a:rPr lang="pt-BR" dirty="0" smtClean="0"/>
              <a:t>Previsão da demanda no Plano Anual de Contratações do órgão ou entidade;</a:t>
            </a:r>
          </a:p>
          <a:p>
            <a:pPr marL="571500" indent="-571500">
              <a:buFont typeface="+mj-lt"/>
              <a:buAutoNum type="romanUcPeriod"/>
            </a:pPr>
            <a:r>
              <a:rPr lang="pt-BR" dirty="0" smtClean="0"/>
              <a:t>Justificativa da contratação;</a:t>
            </a:r>
          </a:p>
          <a:p>
            <a:pPr marL="571500" indent="-571500">
              <a:buFont typeface="+mj-lt"/>
              <a:buAutoNum type="romanUcPeriod"/>
            </a:pPr>
            <a:r>
              <a:rPr lang="pt-BR" b="1" dirty="0" smtClean="0"/>
              <a:t>ELABORAÇÃO DE ESTUDO TÉCNICO PRELIMINAR, QUANDO APLICÁVEL;</a:t>
            </a:r>
          </a:p>
          <a:p>
            <a:pPr marL="571500" indent="-571500">
              <a:buFont typeface="+mj-lt"/>
              <a:buAutoNum type="romanUcPeriod"/>
            </a:pPr>
            <a:r>
              <a:rPr lang="pt-BR" b="1" dirty="0" smtClean="0"/>
              <a:t>Elaboração de mapa de riscos, quando aplicável;</a:t>
            </a:r>
          </a:p>
          <a:p>
            <a:pPr marL="571500" indent="-571500">
              <a:buFont typeface="+mj-lt"/>
              <a:buAutoNum type="romanUcPeriod"/>
            </a:pPr>
            <a:r>
              <a:rPr lang="pt-BR" dirty="0" smtClean="0"/>
              <a:t>Elaboração do TR / PB-PE, e aprovação pela autoridade competente;</a:t>
            </a:r>
          </a:p>
          <a:p>
            <a:pPr marL="571500" indent="-571500">
              <a:buFont typeface="+mj-lt"/>
              <a:buAutoNum type="romanUcPeriod"/>
            </a:pPr>
            <a:r>
              <a:rPr lang="pt-BR" dirty="0" smtClean="0"/>
              <a:t>Requisição e definição do objeto, de acordo com o catálogo de materiais e serviços do SIGA;</a:t>
            </a:r>
          </a:p>
          <a:p>
            <a:pPr marL="571500" indent="-571500">
              <a:buFont typeface="+mj-lt"/>
              <a:buAutoNum type="romanUcPeriod"/>
            </a:pPr>
            <a:r>
              <a:rPr lang="pt-BR" dirty="0" smtClean="0"/>
              <a:t>Autorização da contratação pela autoridade competente para o início do procedimento; </a:t>
            </a:r>
          </a:p>
          <a:p>
            <a:pPr marL="571500" indent="-571500">
              <a:buFont typeface="+mj-lt"/>
              <a:buAutoNum type="romanUcPeriod"/>
            </a:pPr>
            <a:r>
              <a:rPr lang="pt-BR" dirty="0" smtClean="0"/>
              <a:t>Estimativa do valor da contratação;</a:t>
            </a:r>
          </a:p>
          <a:p>
            <a:pPr marL="571500" indent="-571500">
              <a:buFont typeface="+mj-lt"/>
              <a:buAutoNum type="romanUcPeriod"/>
            </a:pPr>
            <a:r>
              <a:rPr lang="pt-BR" dirty="0" smtClean="0"/>
              <a:t>Indicação dos recursos orçamentários para fazer face à despesa;</a:t>
            </a:r>
          </a:p>
          <a:p>
            <a:pPr marL="571500" indent="-571500">
              <a:buFont typeface="+mj-lt"/>
              <a:buAutoNum type="romanUcPeriod"/>
            </a:pPr>
            <a:r>
              <a:rPr lang="pt-BR" dirty="0" smtClean="0"/>
              <a:t>Verificação da adequação orçamentária e financeira, autorização pelo ordenador de despesa e respectiva reserva orçamentária;</a:t>
            </a:r>
          </a:p>
          <a:p>
            <a:pPr marL="571500" indent="-571500">
              <a:buFont typeface="+mj-lt"/>
              <a:buAutoNum type="romanUcPeriod"/>
            </a:pPr>
            <a:r>
              <a:rPr lang="pt-BR" dirty="0" smtClean="0"/>
              <a:t>Elaboração das minutas do edital, do contrato ou instrumentos congêneres; e</a:t>
            </a:r>
          </a:p>
          <a:p>
            <a:pPr marL="571500" indent="-571500">
              <a:buFont typeface="+mj-lt"/>
              <a:buAutoNum type="romanUcPeriod"/>
            </a:pPr>
            <a:r>
              <a:rPr lang="pt-BR" dirty="0" smtClean="0"/>
              <a:t>Exame e aprovação das minutas do edital, do contrato ou instrumentos congêneres pelos órgãos de assessoramento jurídico do órgão ou entidade.</a:t>
            </a:r>
          </a:p>
        </p:txBody>
      </p:sp>
      <p:sp>
        <p:nvSpPr>
          <p:cNvPr id="8" name="Retângulo 7"/>
          <p:cNvSpPr/>
          <p:nvPr/>
        </p:nvSpPr>
        <p:spPr>
          <a:xfrm>
            <a:off x="8100392" y="980728"/>
            <a:ext cx="917366" cy="646331"/>
          </a:xfrm>
          <a:prstGeom prst="rect">
            <a:avLst/>
          </a:prstGeom>
          <a:noFill/>
        </p:spPr>
        <p:txBody>
          <a:bodyPr wrap="none" lIns="91440" tIns="45720" rIns="91440" bIns="45720">
            <a:spAutoFit/>
          </a:bodyPr>
          <a:lstStyle/>
          <a:p>
            <a:pPr algn="ctr"/>
            <a:r>
              <a:rPr lang="pt-BR"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PAC</a:t>
            </a:r>
            <a:endParaRPr lang="pt-BR"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tângulo 8"/>
          <p:cNvSpPr/>
          <p:nvPr/>
        </p:nvSpPr>
        <p:spPr>
          <a:xfrm>
            <a:off x="7358896" y="1772816"/>
            <a:ext cx="1785104"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Requisição</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tângulo 11"/>
          <p:cNvSpPr/>
          <p:nvPr/>
        </p:nvSpPr>
        <p:spPr>
          <a:xfrm>
            <a:off x="7500858" y="3717032"/>
            <a:ext cx="1501181"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Processo</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tângulo 12"/>
          <p:cNvSpPr/>
          <p:nvPr/>
        </p:nvSpPr>
        <p:spPr>
          <a:xfrm>
            <a:off x="8121732" y="4653136"/>
            <a:ext cx="1022268"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Edital</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5300876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88640"/>
            <a:ext cx="7632848" cy="720080"/>
          </a:xfrm>
        </p:spPr>
        <p:txBody>
          <a:bodyPr>
            <a:normAutofit fontScale="90000"/>
          </a:bodyPr>
          <a:lstStyle/>
          <a:p>
            <a:pPr algn="l"/>
            <a:r>
              <a:rPr lang="pt-BR" dirty="0" smtClean="0"/>
              <a:t>Fluxo</a:t>
            </a:r>
            <a:endParaRPr lang="pt-BR" dirty="0"/>
          </a:p>
        </p:txBody>
      </p:sp>
      <p:graphicFrame>
        <p:nvGraphicFramePr>
          <p:cNvPr id="4" name="Diagrama 3"/>
          <p:cNvGraphicFramePr/>
          <p:nvPr>
            <p:extLst>
              <p:ext uri="{D42A27DB-BD31-4B8C-83A1-F6EECF244321}">
                <p14:modId xmlns:p14="http://schemas.microsoft.com/office/powerpoint/2010/main" val="2395364367"/>
              </p:ext>
            </p:extLst>
          </p:nvPr>
        </p:nvGraphicFramePr>
        <p:xfrm>
          <a:off x="0" y="980728"/>
          <a:ext cx="91440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00428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algn="l"/>
            <a:r>
              <a:rPr lang="pt-BR" dirty="0" smtClean="0"/>
              <a:t>A logística esta à disposição</a:t>
            </a:r>
            <a:endParaRPr lang="pt-BR" dirty="0"/>
          </a:p>
        </p:txBody>
      </p:sp>
      <p:graphicFrame>
        <p:nvGraphicFramePr>
          <p:cNvPr id="8" name="Tabela 7"/>
          <p:cNvGraphicFramePr>
            <a:graphicFrameLocks noGrp="1"/>
          </p:cNvGraphicFramePr>
          <p:nvPr>
            <p:extLst>
              <p:ext uri="{D42A27DB-BD31-4B8C-83A1-F6EECF244321}">
                <p14:modId xmlns:p14="http://schemas.microsoft.com/office/powerpoint/2010/main" val="1392688318"/>
              </p:ext>
            </p:extLst>
          </p:nvPr>
        </p:nvGraphicFramePr>
        <p:xfrm>
          <a:off x="395537" y="980728"/>
          <a:ext cx="8136903" cy="4935301"/>
        </p:xfrm>
        <a:graphic>
          <a:graphicData uri="http://schemas.openxmlformats.org/drawingml/2006/table">
            <a:tbl>
              <a:tblPr>
                <a:tableStyleId>{3C2FFA5D-87B4-456A-9821-1D502468CF0F}</a:tableStyleId>
              </a:tblPr>
              <a:tblGrid>
                <a:gridCol w="3096720"/>
                <a:gridCol w="1814744"/>
                <a:gridCol w="3225439"/>
              </a:tblGrid>
              <a:tr h="252777">
                <a:tc>
                  <a:txBody>
                    <a:bodyPr/>
                    <a:lstStyle/>
                    <a:p>
                      <a:pPr algn="ctr" fontAlgn="b"/>
                      <a:r>
                        <a:rPr lang="pt-BR" sz="1400" u="none" strike="noStrike" dirty="0">
                          <a:effectLst/>
                        </a:rPr>
                        <a:t>Setor</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dirty="0">
                          <a:effectLst/>
                        </a:rPr>
                        <a:t>Telefone</a:t>
                      </a:r>
                      <a:endParaRPr lang="pt-BR" sz="1400" b="0" i="0" u="none" strike="noStrike" dirty="0">
                        <a:solidFill>
                          <a:srgbClr val="000000"/>
                        </a:solidFill>
                        <a:effectLst/>
                        <a:latin typeface="Calibri"/>
                      </a:endParaRPr>
                    </a:p>
                  </a:txBody>
                  <a:tcPr marL="8830" marR="8830" marT="8830" marB="0" anchor="ctr"/>
                </a:tc>
                <a:tc>
                  <a:txBody>
                    <a:bodyPr/>
                    <a:lstStyle/>
                    <a:p>
                      <a:pPr algn="ctr" fontAlgn="b"/>
                      <a:r>
                        <a:rPr lang="pt-BR" sz="1400" u="none" strike="noStrike">
                          <a:effectLst/>
                        </a:rPr>
                        <a:t>e-mail</a:t>
                      </a:r>
                      <a:endParaRPr lang="pt-BR" sz="1400" b="0" i="0" u="none" strike="noStrike">
                        <a:solidFill>
                          <a:srgbClr val="000000"/>
                        </a:solidFill>
                        <a:effectLst/>
                        <a:latin typeface="Calibri"/>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Coordenadoria de Compras Centralizadas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2333-1880</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2"/>
                        </a:rPr>
                        <a:t>comprascentralizadas@casacivil.rj.gov.br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Cadastro de Fornecedores </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dirty="0">
                          <a:effectLst/>
                        </a:rPr>
                        <a:t> </a:t>
                      </a:r>
                      <a:r>
                        <a:rPr lang="pt-BR" sz="1400" u="none" strike="noStrike" dirty="0" smtClean="0">
                          <a:effectLst/>
                        </a:rPr>
                        <a:t>(21</a:t>
                      </a:r>
                      <a:r>
                        <a:rPr lang="pt-BR" sz="1400" u="none" strike="noStrike" dirty="0">
                          <a:effectLst/>
                        </a:rPr>
                        <a:t>) 2332-7017</a:t>
                      </a:r>
                      <a:endParaRPr lang="pt-BR" sz="1400" b="0" i="0" u="none" strike="noStrike" dirty="0">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3"/>
                        </a:rPr>
                        <a:t>fornecedor@casacivil.rj.gov.br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Gestão de Atas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2333-3336</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4"/>
                        </a:rPr>
                        <a:t>gestaosrp@casacivil.rj.gov.br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r>
                        <a:rPr lang="pt-BR" sz="1400" u="none" strike="noStrike" dirty="0">
                          <a:effectLst/>
                        </a:rPr>
                        <a:t>Catalogo SIGA</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2333-3376</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5"/>
                        </a:rPr>
                        <a:t>catalogosiga@casacivil.rj.gov.br</a:t>
                      </a:r>
                      <a:endParaRPr lang="pt-BR" sz="1400" b="0" i="0" u="sng" strike="noStrike">
                        <a:solidFill>
                          <a:srgbClr val="0000FF"/>
                        </a:solidFill>
                        <a:effectLst/>
                        <a:latin typeface="Calibri"/>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Sistema de Bens Móveis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2333-3398 </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none" strike="noStrike" dirty="0" smtClean="0">
                          <a:effectLst/>
                          <a:hlinkClick r:id="rId6"/>
                        </a:rPr>
                        <a:t>redebens@casacivil.rj.gov.br</a:t>
                      </a:r>
                      <a:endParaRPr lang="pt-BR" sz="1400" u="none" strike="noStrike" dirty="0" smtClean="0">
                        <a:effectLst/>
                      </a:endParaRPr>
                    </a:p>
                    <a:p>
                      <a:pPr algn="ctr" fontAlgn="b"/>
                      <a:r>
                        <a:rPr lang="pt-BR" sz="1400" u="none" strike="noStrike" dirty="0" smtClean="0">
                          <a:effectLst/>
                          <a:hlinkClick r:id="rId7"/>
                        </a:rPr>
                        <a:t>suportesbmrj@casacivil.rj.gov.br</a:t>
                      </a:r>
                      <a:endParaRPr lang="pt-BR" sz="1400" b="0" i="0" u="none" strike="noStrike" dirty="0">
                        <a:solidFill>
                          <a:srgbClr val="000000"/>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Suporte aos Usuários SIGA</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dirty="0">
                          <a:effectLst/>
                        </a:rPr>
                        <a:t>(21) 2332-6977</a:t>
                      </a:r>
                      <a:endParaRPr lang="pt-BR" sz="1400" b="0" i="0" u="none" strike="noStrike" dirty="0">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8"/>
                        </a:rPr>
                        <a:t>suporte_siga@casacivil.rj.gov.br </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Gestão de Frotas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2333-1875</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9"/>
                        </a:rPr>
                        <a:t>frota@casacivil.rj.gov.br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Combustível</a:t>
                      </a:r>
                      <a:endParaRPr lang="pt-BR" sz="1400" b="0" i="0" u="none" strike="noStrike" dirty="0" smtClean="0">
                        <a:solidFill>
                          <a:schemeClr val="tx1"/>
                        </a:solidFill>
                        <a:effectLst/>
                        <a:latin typeface="Calibri"/>
                      </a:endParaRPr>
                    </a:p>
                  </a:txBody>
                  <a:tcPr marL="8830" marR="8830" marT="8830" marB="0" anchor="ctr"/>
                </a:tc>
                <a:tc>
                  <a:txBody>
                    <a:bodyPr/>
                    <a:lstStyle/>
                    <a:p>
                      <a:pPr algn="ctr" fontAlgn="b"/>
                      <a:r>
                        <a:rPr lang="pt-BR" sz="1400" u="none" strike="noStrike">
                          <a:effectLst/>
                        </a:rPr>
                        <a:t>(21) 2333-1875</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10"/>
                        </a:rPr>
                        <a:t>combustivel@casacivil.rj.gov.br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Coordenadoria de Manutenção</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2333-3404</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11"/>
                        </a:rPr>
                        <a:t>manutlog@casacivil.rj.gov.br</a:t>
                      </a:r>
                      <a:endParaRPr lang="pt-BR" sz="1400" b="0" i="0" u="sng" strike="noStrike">
                        <a:solidFill>
                          <a:srgbClr val="0000FF"/>
                        </a:solidFill>
                        <a:effectLst/>
                        <a:latin typeface="Calibri"/>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Redes e Capacitação</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2333-3340/3341</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12"/>
                        </a:rPr>
                        <a:t>capacitacaoredes@casacivil.rj.gov.br</a:t>
                      </a:r>
                      <a:endParaRPr lang="pt-BR" sz="1400" b="0" i="0" u="sng" strike="noStrike">
                        <a:solidFill>
                          <a:srgbClr val="0000FF"/>
                        </a:solidFill>
                        <a:effectLst/>
                        <a:latin typeface="Calibri"/>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Equipe de Licitação</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2333-1878</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dirty="0" smtClean="0">
                          <a:effectLst/>
                          <a:hlinkClick r:id="rId2"/>
                        </a:rPr>
                        <a:t>comprascentralizadas@casacivil.rj.gov.br</a:t>
                      </a:r>
                      <a:endParaRPr lang="pt-BR" sz="1400" u="sng" strike="noStrike" dirty="0" smtClean="0">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pt-BR" sz="1400" u="sng" strike="noStrike" dirty="0" smtClean="0">
                          <a:effectLst/>
                          <a:hlinkClick r:id="rId13"/>
                        </a:rPr>
                        <a:t>redepreg@googlegroups.com</a:t>
                      </a:r>
                      <a:endParaRPr lang="pt-BR" sz="1400" b="0" i="0" u="sng" strike="noStrike" dirty="0" smtClean="0">
                        <a:solidFill>
                          <a:srgbClr val="0000FF"/>
                        </a:solidFill>
                        <a:effectLst/>
                        <a:latin typeface="+mn-lt"/>
                      </a:endParaRPr>
                    </a:p>
                  </a:txBody>
                  <a:tcPr marL="8830" marR="8830" marT="8830" marB="0" anchor="ctr"/>
                </a:tc>
              </a:tr>
              <a:tr h="252777">
                <a:tc>
                  <a:txBody>
                    <a:bodyPr/>
                    <a:lstStyle/>
                    <a:p>
                      <a:pPr marL="0" marR="0" indent="0" algn="ctr" defTabSz="914400" rtl="0" eaLnBrk="1" fontAlgn="b" latinLnBrk="0" hangingPunct="1">
                        <a:lnSpc>
                          <a:spcPct val="100000"/>
                        </a:lnSpc>
                        <a:spcBef>
                          <a:spcPts val="0"/>
                        </a:spcBef>
                        <a:spcAft>
                          <a:spcPts val="0"/>
                        </a:spcAft>
                        <a:buClr>
                          <a:srgbClr val="000000"/>
                        </a:buClr>
                        <a:buSzPts val="1100"/>
                        <a:buFont typeface="Calibri"/>
                        <a:buNone/>
                        <a:tabLst/>
                        <a:defRPr/>
                      </a:pPr>
                      <a:r>
                        <a:rPr lang="pt-BR" sz="1400" u="none" strike="noStrike" dirty="0" smtClean="0">
                          <a:effectLst/>
                        </a:rPr>
                        <a:t>Planejamento das Funções Logísticas</a:t>
                      </a:r>
                      <a:endParaRPr lang="pt-BR" sz="1400" b="0" i="0" u="none" strike="noStrike" dirty="0" smtClean="0">
                        <a:solidFill>
                          <a:schemeClr val="tx1"/>
                        </a:solidFill>
                        <a:effectLst/>
                        <a:latin typeface="+mn-lt"/>
                      </a:endParaRPr>
                    </a:p>
                  </a:txBody>
                  <a:tcPr marL="8830" marR="8830" marT="8830" marB="0" anchor="ctr"/>
                </a:tc>
                <a:tc>
                  <a:txBody>
                    <a:bodyPr/>
                    <a:lstStyle/>
                    <a:p>
                      <a:pPr algn="ctr" fontAlgn="b"/>
                      <a:r>
                        <a:rPr lang="pt-BR" sz="1400" u="none" strike="noStrike">
                          <a:effectLst/>
                        </a:rPr>
                        <a:t>(21) 2333-1816</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dirty="0" smtClean="0">
                          <a:effectLst/>
                          <a:hlinkClick r:id="rId14"/>
                        </a:rPr>
                        <a:t>redelog@casacivil.rj.gov.br</a:t>
                      </a:r>
                      <a:endParaRPr lang="pt-BR" sz="1400" u="sng" strike="noStrike" dirty="0" smtClean="0">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pt-BR" sz="1400" u="sng" strike="noStrike" dirty="0" smtClean="0">
                          <a:effectLst/>
                          <a:hlinkClick r:id="rId15"/>
                        </a:rPr>
                        <a:t>redelog@googlegroups.com</a:t>
                      </a:r>
                      <a:endParaRPr lang="pt-BR" sz="1400" b="0" i="0" u="sng" strike="noStrike" dirty="0" smtClean="0">
                        <a:solidFill>
                          <a:srgbClr val="0000FF"/>
                        </a:solidFill>
                        <a:effectLst/>
                        <a:latin typeface="+mn-lt"/>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Coordenadoria de Gestão de Contratos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2333-3404</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dirty="0">
                          <a:effectLst/>
                          <a:hlinkClick r:id="rId16"/>
                        </a:rPr>
                        <a:t>redecont@casacivil.rj.gov.br </a:t>
                      </a:r>
                      <a:endParaRPr lang="pt-BR" sz="1400" u="sng" strike="noStrike" dirty="0" smtClean="0">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pt-BR" sz="1400" u="sng" strike="noStrike" dirty="0" smtClean="0">
                          <a:effectLst/>
                          <a:hlinkClick r:id="rId17"/>
                        </a:rPr>
                        <a:t>redecontrj@googlegroups.com</a:t>
                      </a:r>
                      <a:endParaRPr lang="pt-BR" sz="1400" b="0" i="0" u="sng" strike="noStrike" dirty="0">
                        <a:solidFill>
                          <a:srgbClr val="0000FF"/>
                        </a:solidFill>
                        <a:effectLst/>
                        <a:latin typeface="Calibri"/>
                      </a:endParaRPr>
                    </a:p>
                  </a:txBody>
                  <a:tcPr marL="8830" marR="8830" marT="8830" marB="0" anchor="ctr"/>
                </a:tc>
              </a:tr>
            </a:tbl>
          </a:graphicData>
        </a:graphic>
      </p:graphicFrame>
    </p:spTree>
    <p:extLst>
      <p:ext uri="{BB962C8B-B14F-4D97-AF65-F5344CB8AC3E}">
        <p14:creationId xmlns:p14="http://schemas.microsoft.com/office/powerpoint/2010/main" val="108719841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 y="0"/>
            <a:ext cx="9145076"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595" y="1772816"/>
            <a:ext cx="5624810" cy="3024336"/>
          </a:xfrm>
          <a:prstGeom prst="rect">
            <a:avLst/>
          </a:prstGeom>
        </p:spPr>
      </p:pic>
      <p:sp>
        <p:nvSpPr>
          <p:cNvPr id="6" name="CaixaDeTexto 5"/>
          <p:cNvSpPr txBox="1"/>
          <p:nvPr/>
        </p:nvSpPr>
        <p:spPr>
          <a:xfrm>
            <a:off x="2051720" y="2852936"/>
            <a:ext cx="5040560" cy="707886"/>
          </a:xfrm>
          <a:prstGeom prst="rect">
            <a:avLst/>
          </a:prstGeom>
          <a:noFill/>
          <a:ln>
            <a:noFill/>
          </a:ln>
        </p:spPr>
        <p:txBody>
          <a:bodyPr wrap="square" rtlCol="0">
            <a:spAutoFit/>
          </a:bodyPr>
          <a:lstStyle/>
          <a:p>
            <a:pPr algn="ctr"/>
            <a:r>
              <a:rPr lang="pt-BR" sz="4000" dirty="0" smtClean="0"/>
              <a:t>Obrigado</a:t>
            </a:r>
            <a:endParaRPr lang="pt-BR" sz="4800" b="1" dirty="0" smtClean="0"/>
          </a:p>
        </p:txBody>
      </p:sp>
      <p:sp>
        <p:nvSpPr>
          <p:cNvPr id="7" name="CaixaDeTexto 6"/>
          <p:cNvSpPr txBox="1"/>
          <p:nvPr/>
        </p:nvSpPr>
        <p:spPr>
          <a:xfrm>
            <a:off x="2267744" y="4437112"/>
            <a:ext cx="4608512" cy="1692771"/>
          </a:xfrm>
          <a:prstGeom prst="rect">
            <a:avLst/>
          </a:prstGeom>
          <a:noFill/>
          <a:ln>
            <a:noFill/>
          </a:ln>
        </p:spPr>
        <p:txBody>
          <a:bodyPr wrap="square" rtlCol="0">
            <a:spAutoFit/>
          </a:bodyPr>
          <a:lstStyle/>
          <a:p>
            <a:pPr algn="ctr"/>
            <a:r>
              <a:rPr lang="pt-BR" sz="4000" dirty="0" smtClean="0">
                <a:solidFill>
                  <a:schemeClr val="bg1"/>
                </a:solidFill>
              </a:rPr>
              <a:t>Douglas Lima</a:t>
            </a:r>
          </a:p>
          <a:p>
            <a:pPr algn="ctr"/>
            <a:r>
              <a:rPr lang="pt-BR" sz="3200" u="sng" dirty="0" smtClean="0">
                <a:solidFill>
                  <a:schemeClr val="bg1"/>
                </a:solidFill>
              </a:rPr>
              <a:t>dclima@casacivil.rj.gov.br</a:t>
            </a:r>
          </a:p>
          <a:p>
            <a:pPr algn="ctr"/>
            <a:r>
              <a:rPr lang="pt-BR" sz="3200" b="1" dirty="0" smtClean="0">
                <a:solidFill>
                  <a:schemeClr val="bg1"/>
                </a:solidFill>
              </a:rPr>
              <a:t>2333-1834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539960"/>
          </a:xfrm>
        </p:spPr>
        <p:txBody>
          <a:bodyPr>
            <a:normAutofit fontScale="92500" lnSpcReduction="20000"/>
          </a:bodyPr>
          <a:lstStyle/>
          <a:p>
            <a:pPr algn="just"/>
            <a:r>
              <a:rPr lang="pt-BR" dirty="0" smtClean="0"/>
              <a:t>Conceito - Descrição sucinta do material ou serviço a ser adquirido </a:t>
            </a:r>
          </a:p>
          <a:p>
            <a:pPr algn="just"/>
            <a:r>
              <a:rPr lang="pt-BR" dirty="0" smtClean="0"/>
              <a:t>Dicas</a:t>
            </a:r>
          </a:p>
          <a:p>
            <a:pPr lvl="1" algn="just"/>
            <a:r>
              <a:rPr lang="pt-BR" dirty="0" smtClean="0"/>
              <a:t>Empresa ESPECIALIZADA - somente nos casos de legislação especifica ou objeto especifico. </a:t>
            </a:r>
          </a:p>
          <a:p>
            <a:pPr lvl="2" algn="just"/>
            <a:r>
              <a:rPr lang="pt-BR" dirty="0" smtClean="0"/>
              <a:t>Limpeza x Limpeza de reservatórios de água</a:t>
            </a:r>
          </a:p>
          <a:p>
            <a:pPr lvl="1" algn="just"/>
            <a:r>
              <a:rPr lang="pt-BR" dirty="0" smtClean="0"/>
              <a:t>Serviços CONTINUADOS - conceituado como “serviços” prestados de maneira ininterrupta e indiferenciada ao longo do tempo.</a:t>
            </a:r>
          </a:p>
          <a:p>
            <a:pPr lvl="1" algn="just"/>
            <a:r>
              <a:rPr lang="pt-BR" dirty="0" smtClean="0"/>
              <a:t>Contratação ≠ Aquisição</a:t>
            </a:r>
          </a:p>
          <a:p>
            <a:pPr lvl="1" algn="just"/>
            <a:r>
              <a:rPr lang="pt-BR" dirty="0" smtClean="0"/>
              <a:t>Unidade de Medida ≠ Unidade de Fornecimento</a:t>
            </a:r>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4219898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68760"/>
            <a:ext cx="8229600" cy="5256584"/>
          </a:xfrm>
        </p:spPr>
        <p:txBody>
          <a:bodyPr>
            <a:normAutofit/>
          </a:bodyPr>
          <a:lstStyle/>
          <a:p>
            <a:pPr algn="just"/>
            <a:r>
              <a:rPr lang="pt-BR" dirty="0" smtClean="0"/>
              <a:t>Legislação</a:t>
            </a:r>
          </a:p>
          <a:p>
            <a:pPr lvl="1" algn="just"/>
            <a:r>
              <a:rPr lang="pt-BR" dirty="0" smtClean="0"/>
              <a:t>Lei 8.666/93</a:t>
            </a:r>
          </a:p>
          <a:p>
            <a:pPr lvl="2" algn="just"/>
            <a:r>
              <a:rPr lang="pt-BR" dirty="0" smtClean="0"/>
              <a:t>Art. 40.  O edital conterá ..., e indicará, obrigatoriamente, o seguinte:</a:t>
            </a:r>
          </a:p>
          <a:p>
            <a:pPr lvl="4" algn="just"/>
            <a:r>
              <a:rPr lang="pt-BR" b="1" dirty="0" smtClean="0"/>
              <a:t>I - objeto da licitação, em descrição sucinta e clara;</a:t>
            </a:r>
            <a:endParaRPr lang="pt-BR" dirty="0" smtClean="0"/>
          </a:p>
          <a:p>
            <a:pPr lvl="3" algn="just"/>
            <a:r>
              <a:rPr lang="pt-BR" dirty="0" smtClean="0"/>
              <a:t>§ 2o  Constituem anexos do edital, dele fazendo parte integrante:</a:t>
            </a:r>
          </a:p>
          <a:p>
            <a:pPr lvl="4" algn="just"/>
            <a:r>
              <a:rPr lang="pt-BR" b="1" dirty="0" smtClean="0"/>
              <a:t>I - o projeto básico e/ou executivo, com todas as suas partes, desenhos, especificações e outros complementos;</a:t>
            </a:r>
            <a:r>
              <a:rPr lang="pt-BR" dirty="0" smtClean="0"/>
              <a:t> </a:t>
            </a:r>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176023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68760"/>
            <a:ext cx="8229600" cy="5256584"/>
          </a:xfrm>
        </p:spPr>
        <p:txBody>
          <a:bodyPr>
            <a:normAutofit/>
          </a:bodyPr>
          <a:lstStyle/>
          <a:p>
            <a:pPr algn="just"/>
            <a:r>
              <a:rPr lang="pt-BR" dirty="0" smtClean="0"/>
              <a:t>Legislação</a:t>
            </a:r>
          </a:p>
          <a:p>
            <a:pPr lvl="1" algn="just"/>
            <a:r>
              <a:rPr lang="pt-BR" dirty="0" smtClean="0"/>
              <a:t>Lei 10.520/02</a:t>
            </a:r>
          </a:p>
          <a:p>
            <a:pPr lvl="2" algn="just"/>
            <a:r>
              <a:rPr lang="pt-BR" dirty="0" smtClean="0"/>
              <a:t>Art. 3º  A fase preparatória do pregão observará o seguinte:</a:t>
            </a:r>
          </a:p>
          <a:p>
            <a:pPr lvl="3" algn="just"/>
            <a:r>
              <a:rPr lang="pt-BR" dirty="0" smtClean="0"/>
              <a:t>I - a autoridade competente justificará a necessidade de contratação e </a:t>
            </a:r>
            <a:r>
              <a:rPr lang="pt-BR" b="1" dirty="0" smtClean="0"/>
              <a:t>definirá o objeto</a:t>
            </a:r>
            <a:r>
              <a:rPr lang="pt-BR" dirty="0" smtClean="0"/>
              <a:t> do certame, as exigências de habilitação, os critérios de aceitação das propostas, as sanções por inadimplemento e as cláusulas do contrato, inclusive com fixação dos prazos para fornecimento;</a:t>
            </a:r>
          </a:p>
          <a:p>
            <a:pPr lvl="3" algn="just"/>
            <a:r>
              <a:rPr lang="pt-BR" b="1" dirty="0" smtClean="0"/>
              <a:t>II - a definição do objeto deverá ser precisa, suficiente e clara, vedadas especificações que, por excessivas, irrelevantes ou desnecessárias, limitem a competição;</a:t>
            </a:r>
            <a:endParaRPr lang="pt-BR" dirty="0" smtClean="0"/>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470945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68760"/>
            <a:ext cx="8229600" cy="5256584"/>
          </a:xfrm>
        </p:spPr>
        <p:txBody>
          <a:bodyPr>
            <a:normAutofit fontScale="92500"/>
          </a:bodyPr>
          <a:lstStyle/>
          <a:p>
            <a:pPr algn="just"/>
            <a:r>
              <a:rPr lang="pt-BR" dirty="0" smtClean="0"/>
              <a:t>Legislação</a:t>
            </a:r>
          </a:p>
          <a:p>
            <a:pPr lvl="1" algn="just"/>
            <a:r>
              <a:rPr lang="pt-BR" dirty="0" smtClean="0"/>
              <a:t>Resolução SEPLAG 007/07</a:t>
            </a:r>
          </a:p>
          <a:p>
            <a:pPr lvl="2" algn="just"/>
            <a:r>
              <a:rPr lang="pt-BR" sz="2200" b="1" dirty="0" smtClean="0"/>
              <a:t>Art. 2º - Somente poderão ser objeto do pregão eletrônico os bens </a:t>
            </a:r>
            <a:r>
              <a:rPr lang="pt-BR" sz="2200" dirty="0" smtClean="0"/>
              <a:t>e serviços comuns, assim considerados aqueles cujos padrões de desempenho e qualidade possam ser objetivamente definidos pelo edital, por meio de especificações usuais no mercado, contemplados no Anexo da presente Resolução.</a:t>
            </a:r>
          </a:p>
          <a:p>
            <a:pPr lvl="3" algn="just"/>
            <a:r>
              <a:rPr lang="pt-BR" sz="2000" b="1" dirty="0" smtClean="0"/>
              <a:t>§ 1º - Poderão ser objeto de licitação por pregão na forma eletrônica </a:t>
            </a:r>
            <a:r>
              <a:rPr lang="pt-BR" sz="2200" dirty="0" smtClean="0"/>
              <a:t>outros bens e serviços comuns que não constem do anexo desta Resolução, desde que distribuídos de forma padronizada no mercado, e observado o disposto no Decreto nº 31.863, de 16 de setembro de 2002, devendo ser justificada a decisão pela adoção desta modalidade pelo ordenador de despesa.</a:t>
            </a:r>
            <a:endParaRPr lang="pt-BR" dirty="0" smtClean="0"/>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1566195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algn="l"/>
            <a:r>
              <a:rPr lang="pt-BR" b="1" dirty="0"/>
              <a:t>DO </a:t>
            </a:r>
            <a:r>
              <a:rPr lang="pt-BR" b="1" dirty="0"/>
              <a:t>OBJETO </a:t>
            </a:r>
            <a:r>
              <a:rPr lang="pt-BR" sz="3100" b="1" dirty="0"/>
              <a:t>- Características dos </a:t>
            </a:r>
            <a:r>
              <a:rPr lang="pt-BR" sz="3100" b="1" dirty="0" smtClean="0"/>
              <a:t>objetos</a:t>
            </a:r>
            <a:endParaRPr lang="pt-BR"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4098568270"/>
              </p:ext>
            </p:extLst>
          </p:nvPr>
        </p:nvGraphicFramePr>
        <p:xfrm>
          <a:off x="0" y="1104269"/>
          <a:ext cx="9144000" cy="4973832"/>
        </p:xfrm>
        <a:graphic>
          <a:graphicData uri="http://schemas.openxmlformats.org/drawingml/2006/table">
            <a:tbl>
              <a:tblPr firstCol="1" bandRow="1">
                <a:tableStyleId>{5C22544A-7EE6-4342-B048-85BDC9FD1C3A}</a:tableStyleId>
              </a:tblPr>
              <a:tblGrid>
                <a:gridCol w="1520568"/>
                <a:gridCol w="7623432"/>
              </a:tblGrid>
              <a:tr h="692326">
                <a:tc>
                  <a:txBody>
                    <a:bodyPr/>
                    <a:lstStyle/>
                    <a:p>
                      <a:pPr algn="ctr" fontAlgn="b"/>
                      <a:r>
                        <a:rPr lang="pt-BR" sz="1400" u="none" strike="noStrike" dirty="0">
                          <a:latin typeface="Arial" pitchFamily="34" charset="0"/>
                          <a:cs typeface="Arial" pitchFamily="34" charset="0"/>
                        </a:rPr>
                        <a:t>Obra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dirty="0">
                          <a:latin typeface="Arial" pitchFamily="34" charset="0"/>
                          <a:cs typeface="Arial" pitchFamily="34" charset="0"/>
                        </a:rPr>
                        <a:t>•Toda realização material (construção, reforma ou ampliação) a cargo da Administração, executada diretamente por seus órgãos, ou indiretamente, por seus contratados e delegados. </a:t>
                      </a:r>
                      <a:endParaRPr lang="pt-BR" sz="1400" b="0" i="0" u="none" strike="noStrike" dirty="0">
                        <a:solidFill>
                          <a:srgbClr val="000000"/>
                        </a:solidFill>
                        <a:latin typeface="Arial" pitchFamily="34" charset="0"/>
                        <a:cs typeface="Arial" pitchFamily="34" charset="0"/>
                      </a:endParaRPr>
                    </a:p>
                  </a:txBody>
                  <a:tcPr marL="9525" marR="9525" marT="9525" marB="0" anchor="ctr"/>
                </a:tc>
              </a:tr>
              <a:tr h="464517">
                <a:tc rowSpan="2">
                  <a:txBody>
                    <a:bodyPr/>
                    <a:lstStyle/>
                    <a:p>
                      <a:pPr algn="ctr" fontAlgn="b"/>
                      <a:r>
                        <a:rPr lang="pt-BR" sz="1400" u="none" strike="noStrike" dirty="0">
                          <a:latin typeface="Arial" pitchFamily="34" charset="0"/>
                          <a:cs typeface="Arial" pitchFamily="34" charset="0"/>
                        </a:rPr>
                        <a:t>Serviço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dirty="0">
                          <a:latin typeface="Arial" pitchFamily="34" charset="0"/>
                          <a:cs typeface="Arial" pitchFamily="34" charset="0"/>
                        </a:rPr>
                        <a:t>•Toda atividade prestada à Administração para atendimento de suas necessidades ou de seus administrados mediante remuneração da própria entidade contratante.</a:t>
                      </a:r>
                      <a:endParaRPr lang="pt-BR" sz="1400" b="0" i="0" u="none" strike="noStrike" dirty="0">
                        <a:solidFill>
                          <a:srgbClr val="000000"/>
                        </a:solidFill>
                        <a:latin typeface="Arial" pitchFamily="34" charset="0"/>
                        <a:cs typeface="Arial" pitchFamily="34" charset="0"/>
                      </a:endParaRPr>
                    </a:p>
                  </a:txBody>
                  <a:tcPr marL="9525" marR="9525" marT="9525" marB="0" anchor="ctr"/>
                </a:tc>
              </a:tr>
              <a:tr h="346459">
                <a:tc vMerge="1">
                  <a:txBody>
                    <a:bodyPr/>
                    <a:lstStyle/>
                    <a:p>
                      <a:endParaRPr lang="pt-BR"/>
                    </a:p>
                  </a:txBody>
                  <a:tcPr/>
                </a:tc>
                <a:tc>
                  <a:txBody>
                    <a:bodyPr/>
                    <a:lstStyle/>
                    <a:p>
                      <a:pPr algn="l" fontAlgn="b"/>
                      <a:r>
                        <a:rPr lang="pt-BR" sz="1400" u="none" strike="noStrike" dirty="0">
                          <a:latin typeface="Arial" pitchFamily="34" charset="0"/>
                          <a:cs typeface="Arial" pitchFamily="34" charset="0"/>
                        </a:rPr>
                        <a:t>•Predominância da atividade sobre o material empregado.</a:t>
                      </a:r>
                      <a:endParaRPr lang="pt-BR" sz="1400" b="0" i="0" u="none" strike="noStrike" dirty="0">
                        <a:solidFill>
                          <a:srgbClr val="000000"/>
                        </a:solidFill>
                        <a:latin typeface="Arial" pitchFamily="34" charset="0"/>
                        <a:cs typeface="Arial" pitchFamily="34" charset="0"/>
                      </a:endParaRPr>
                    </a:p>
                  </a:txBody>
                  <a:tcPr marL="9525" marR="9525" marT="9525" marB="0" anchor="ctr"/>
                </a:tc>
              </a:tr>
              <a:tr h="464517">
                <a:tc rowSpan="2">
                  <a:txBody>
                    <a:bodyPr/>
                    <a:lstStyle/>
                    <a:p>
                      <a:pPr algn="ctr" fontAlgn="b"/>
                      <a:r>
                        <a:rPr lang="pt-BR" sz="1400" u="none" strike="noStrike" dirty="0">
                          <a:latin typeface="Arial" pitchFamily="34" charset="0"/>
                          <a:cs typeface="Arial" pitchFamily="34" charset="0"/>
                        </a:rPr>
                        <a:t>Compra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dirty="0">
                          <a:latin typeface="Arial" pitchFamily="34" charset="0"/>
                          <a:cs typeface="Arial" pitchFamily="34" charset="0"/>
                        </a:rPr>
                        <a:t>•Contrato pelo qual uma das partes se obriga a transferir o domínio de certa coisa, e a outra, a pagar-lhe certo preço em dinheiro.</a:t>
                      </a:r>
                      <a:endParaRPr lang="pt-BR" sz="1400" b="0" i="0" u="none" strike="noStrike" dirty="0">
                        <a:solidFill>
                          <a:srgbClr val="000000"/>
                        </a:solidFill>
                        <a:latin typeface="Arial" pitchFamily="34" charset="0"/>
                        <a:cs typeface="Arial" pitchFamily="34" charset="0"/>
                      </a:endParaRPr>
                    </a:p>
                  </a:txBody>
                  <a:tcPr marL="9525" marR="9525" marT="9525" marB="0" anchor="ctr"/>
                </a:tc>
              </a:tr>
              <a:tr h="464517">
                <a:tc vMerge="1">
                  <a:txBody>
                    <a:bodyPr/>
                    <a:lstStyle/>
                    <a:p>
                      <a:endParaRPr lang="pt-BR"/>
                    </a:p>
                  </a:txBody>
                  <a:tcPr/>
                </a:tc>
                <a:tc>
                  <a:txBody>
                    <a:bodyPr/>
                    <a:lstStyle/>
                    <a:p>
                      <a:pPr algn="l" fontAlgn="b"/>
                      <a:r>
                        <a:rPr lang="pt-BR" sz="1400" u="none" strike="noStrike">
                          <a:latin typeface="Arial" pitchFamily="34" charset="0"/>
                          <a:cs typeface="Arial" pitchFamily="34" charset="0"/>
                        </a:rPr>
                        <a:t>•Caracterizada pelo recebimento do objeto (tradição) e o pagamento do preço avençado em dinheiro.</a:t>
                      </a:r>
                      <a:endParaRPr lang="pt-BR" sz="1400" b="0" i="0" u="none" strike="noStrike">
                        <a:solidFill>
                          <a:srgbClr val="000000"/>
                        </a:solidFill>
                        <a:latin typeface="Arial" pitchFamily="34" charset="0"/>
                        <a:cs typeface="Arial" pitchFamily="34" charset="0"/>
                      </a:endParaRPr>
                    </a:p>
                  </a:txBody>
                  <a:tcPr marL="9525" marR="9525" marT="9525" marB="0" anchor="ctr"/>
                </a:tc>
              </a:tr>
              <a:tr h="464517">
                <a:tc>
                  <a:txBody>
                    <a:bodyPr/>
                    <a:lstStyle/>
                    <a:p>
                      <a:pPr algn="ctr" fontAlgn="b"/>
                      <a:r>
                        <a:rPr lang="pt-BR" sz="1400" u="none" strike="noStrike" dirty="0">
                          <a:latin typeface="Arial" pitchFamily="34" charset="0"/>
                          <a:cs typeface="Arial" pitchFamily="34" charset="0"/>
                        </a:rPr>
                        <a:t>Alienação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dirty="0">
                          <a:latin typeface="Arial" pitchFamily="34" charset="0"/>
                          <a:cs typeface="Arial" pitchFamily="34" charset="0"/>
                        </a:rPr>
                        <a:t>•Toda transferência da propriedade de um bem sob a forma de venda, permuta, doação, dação em pagamento, investidura, cessão ou concessão de domínio.</a:t>
                      </a:r>
                      <a:endParaRPr lang="pt-BR" sz="1400" b="0" i="0" u="none" strike="noStrike" dirty="0">
                        <a:solidFill>
                          <a:srgbClr val="000000"/>
                        </a:solidFill>
                        <a:latin typeface="Arial" pitchFamily="34" charset="0"/>
                        <a:cs typeface="Arial" pitchFamily="34" charset="0"/>
                      </a:endParaRPr>
                    </a:p>
                  </a:txBody>
                  <a:tcPr marL="9525" marR="9525" marT="9525" marB="0" anchor="ctr"/>
                </a:tc>
              </a:tr>
              <a:tr h="692326">
                <a:tc>
                  <a:txBody>
                    <a:bodyPr/>
                    <a:lstStyle/>
                    <a:p>
                      <a:pPr algn="ctr" fontAlgn="b"/>
                      <a:r>
                        <a:rPr lang="pt-BR" sz="1400" u="none" strike="noStrike" dirty="0">
                          <a:latin typeface="Arial" pitchFamily="34" charset="0"/>
                          <a:cs typeface="Arial" pitchFamily="34" charset="0"/>
                        </a:rPr>
                        <a:t>Locação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a:latin typeface="Arial" pitchFamily="34" charset="0"/>
                          <a:cs typeface="Arial" pitchFamily="34" charset="0"/>
                        </a:rPr>
                        <a:t>•Contrato em que uma das partes (o locador) se obriga a ceder à outra (o locatário), por tempo indeterminado, ou não, o uso e gozo de coisa não fungível, mediante certa retribuição.</a:t>
                      </a:r>
                      <a:endParaRPr lang="pt-BR" sz="1400" b="0" i="0" u="none" strike="noStrike">
                        <a:solidFill>
                          <a:srgbClr val="000000"/>
                        </a:solidFill>
                        <a:latin typeface="Arial" pitchFamily="34" charset="0"/>
                        <a:cs typeface="Arial" pitchFamily="34" charset="0"/>
                      </a:endParaRPr>
                    </a:p>
                  </a:txBody>
                  <a:tcPr marL="9525" marR="9525" marT="9525" marB="0" anchor="ctr"/>
                </a:tc>
              </a:tr>
              <a:tr h="920136">
                <a:tc>
                  <a:txBody>
                    <a:bodyPr/>
                    <a:lstStyle/>
                    <a:p>
                      <a:pPr algn="ctr" fontAlgn="b"/>
                      <a:r>
                        <a:rPr lang="pt-BR" sz="1400" u="none" strike="noStrike" dirty="0">
                          <a:latin typeface="Arial" pitchFamily="34" charset="0"/>
                          <a:cs typeface="Arial" pitchFamily="34" charset="0"/>
                        </a:rPr>
                        <a:t>Concessão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a:latin typeface="Arial" pitchFamily="34" charset="0"/>
                          <a:cs typeface="Arial" pitchFamily="34" charset="0"/>
                        </a:rPr>
                        <a:t>•Administração delega a execução e a exploração remunerada de serviço ou de obra pública ou de utilidade pública, ou cede o uso de um bem público, ao particular contratante para que o explore ou o utilize pelo prazo e nas condições regulamentares e contratuais.</a:t>
                      </a:r>
                      <a:endParaRPr lang="pt-BR" sz="1400" b="0" i="0" u="none" strike="noStrike">
                        <a:solidFill>
                          <a:srgbClr val="000000"/>
                        </a:solidFill>
                        <a:latin typeface="Arial" pitchFamily="34" charset="0"/>
                        <a:cs typeface="Arial" pitchFamily="34" charset="0"/>
                      </a:endParaRPr>
                    </a:p>
                  </a:txBody>
                  <a:tcPr marL="9525" marR="9525" marT="9525" marB="0" anchor="ctr"/>
                </a:tc>
              </a:tr>
              <a:tr h="464517">
                <a:tc>
                  <a:txBody>
                    <a:bodyPr/>
                    <a:lstStyle/>
                    <a:p>
                      <a:pPr algn="ctr" fontAlgn="b"/>
                      <a:r>
                        <a:rPr lang="pt-BR" sz="1400" u="none" strike="noStrike" dirty="0">
                          <a:latin typeface="Arial" pitchFamily="34" charset="0"/>
                          <a:cs typeface="Arial" pitchFamily="34" charset="0"/>
                        </a:rPr>
                        <a:t>Permissão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dirty="0">
                          <a:latin typeface="Arial" pitchFamily="34" charset="0"/>
                          <a:cs typeface="Arial" pitchFamily="34" charset="0"/>
                        </a:rPr>
                        <a:t>•Semelhante à Concessão, porém, diversamente das concessões, não são de natureza contratual, embora possam ser condicionadas.</a:t>
                      </a:r>
                      <a:endParaRPr lang="pt-BR" sz="1400" b="0" i="0" u="none" strike="noStrike" dirty="0">
                        <a:solidFill>
                          <a:srgbClr val="000000"/>
                        </a:solidFill>
                        <a:latin typeface="Arial" pitchFamily="34" charset="0"/>
                        <a:cs typeface="Arial" pitchFamily="34" charset="0"/>
                      </a:endParaRPr>
                    </a:p>
                  </a:txBody>
                  <a:tcPr marL="9525" marR="9525" marT="9525" marB="0" anchor="ctr"/>
                </a:tc>
              </a:tr>
            </a:tbl>
          </a:graphicData>
        </a:graphic>
      </p:graphicFrame>
      <p:sp>
        <p:nvSpPr>
          <p:cNvPr id="7" name="CaixaDeTexto 6"/>
          <p:cNvSpPr txBox="1"/>
          <p:nvPr/>
        </p:nvSpPr>
        <p:spPr>
          <a:xfrm>
            <a:off x="4834807" y="827270"/>
            <a:ext cx="4309193" cy="276999"/>
          </a:xfrm>
          <a:prstGeom prst="rect">
            <a:avLst/>
          </a:prstGeom>
          <a:noFill/>
        </p:spPr>
        <p:txBody>
          <a:bodyPr wrap="none" rtlCol="0">
            <a:spAutoFit/>
          </a:bodyPr>
          <a:lstStyle/>
          <a:p>
            <a:r>
              <a:rPr lang="pt-BR" sz="1200" dirty="0" smtClean="0"/>
              <a:t>Fonte: </a:t>
            </a:r>
            <a:r>
              <a:rPr lang="pt-BR" sz="1200" dirty="0" err="1" smtClean="0"/>
              <a:t>Galarda</a:t>
            </a:r>
            <a:r>
              <a:rPr lang="pt-BR" sz="1200" dirty="0" smtClean="0"/>
              <a:t> 2008 </a:t>
            </a:r>
            <a:r>
              <a:rPr lang="pt-BR" sz="1200" dirty="0" err="1" smtClean="0"/>
              <a:t>aput</a:t>
            </a:r>
            <a:r>
              <a:rPr lang="pt-BR" sz="1200" dirty="0" smtClean="0"/>
              <a:t>  MEIRELLES, 2006, p. 55-76. </a:t>
            </a:r>
            <a:endParaRPr lang="pt-BR" sz="1200" dirty="0"/>
          </a:p>
        </p:txBody>
      </p:sp>
    </p:spTree>
    <p:extLst>
      <p:ext uri="{BB962C8B-B14F-4D97-AF65-F5344CB8AC3E}">
        <p14:creationId xmlns:p14="http://schemas.microsoft.com/office/powerpoint/2010/main" val="1613811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a:bodyPr>
          <a:lstStyle/>
          <a:p>
            <a:pPr algn="just"/>
            <a:r>
              <a:rPr lang="pt-BR" dirty="0" smtClean="0"/>
              <a:t>Texto Sugerido</a:t>
            </a:r>
          </a:p>
          <a:p>
            <a:pPr lvl="1" algn="just"/>
            <a:r>
              <a:rPr lang="pt-BR" b="1" dirty="0" smtClean="0"/>
              <a:t>Contratação</a:t>
            </a:r>
            <a:r>
              <a:rPr lang="pt-BR" dirty="0" smtClean="0"/>
              <a:t> de empresa </a:t>
            </a:r>
            <a:r>
              <a:rPr lang="pt-BR" u="sng" dirty="0" smtClean="0"/>
              <a:t>especializada</a:t>
            </a:r>
            <a:r>
              <a:rPr lang="pt-BR" dirty="0" smtClean="0"/>
              <a:t> na prestação de </a:t>
            </a:r>
            <a:r>
              <a:rPr lang="pt-BR" u="sng" dirty="0" smtClean="0"/>
              <a:t>serviços continuados</a:t>
            </a:r>
            <a:r>
              <a:rPr lang="pt-BR" dirty="0" smtClean="0"/>
              <a:t> de XXXXXXXXXXXXXXXXXX, para atender as necessidades dos edifícios XXXXXXXX, conforme especificações estabelecidas neste Termo de Referência</a:t>
            </a:r>
          </a:p>
          <a:p>
            <a:pPr lvl="1" algn="just"/>
            <a:r>
              <a:rPr lang="pt-BR" b="1" dirty="0" smtClean="0"/>
              <a:t>Aquisição</a:t>
            </a:r>
            <a:r>
              <a:rPr lang="pt-BR" dirty="0" smtClean="0"/>
              <a:t> de XXXXXXXXXXXX para atender as necessidades das rotinas do XXXXXXXXX, conforme especificações estabelecidas neste Termo de Referência.</a:t>
            </a:r>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6110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0" y="4725144"/>
            <a:ext cx="9144000" cy="792088"/>
          </a:xfrm>
          <a:prstGeom prst="round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6" name="Retângulo de cantos arredondados 5"/>
          <p:cNvSpPr/>
          <p:nvPr/>
        </p:nvSpPr>
        <p:spPr>
          <a:xfrm>
            <a:off x="0" y="3645024"/>
            <a:ext cx="9144000" cy="1080120"/>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5" name="Retângulo de cantos arredondados 4"/>
          <p:cNvSpPr/>
          <p:nvPr/>
        </p:nvSpPr>
        <p:spPr>
          <a:xfrm>
            <a:off x="0" y="1556792"/>
            <a:ext cx="9144000" cy="2088232"/>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4" name="Retângulo de cantos arredondados 3"/>
          <p:cNvSpPr/>
          <p:nvPr/>
        </p:nvSpPr>
        <p:spPr>
          <a:xfrm>
            <a:off x="0" y="1268760"/>
            <a:ext cx="9144000" cy="288032"/>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2" name="Título 1"/>
          <p:cNvSpPr>
            <a:spLocks noGrp="1"/>
          </p:cNvSpPr>
          <p:nvPr>
            <p:ph type="title"/>
          </p:nvPr>
        </p:nvSpPr>
        <p:spPr>
          <a:xfrm>
            <a:off x="755576" y="188640"/>
            <a:ext cx="7776864" cy="720080"/>
          </a:xfrm>
        </p:spPr>
        <p:txBody>
          <a:bodyPr>
            <a:normAutofit fontScale="90000"/>
          </a:bodyPr>
          <a:lstStyle/>
          <a:p>
            <a:pPr algn="l"/>
            <a:r>
              <a:rPr lang="pt-BR" dirty="0" smtClean="0"/>
              <a:t>Atos da fase preparatória</a:t>
            </a:r>
            <a:endParaRPr lang="pt-BR" dirty="0"/>
          </a:p>
        </p:txBody>
      </p:sp>
      <p:sp>
        <p:nvSpPr>
          <p:cNvPr id="3" name="Espaço Reservado para Conteúdo 2"/>
          <p:cNvSpPr>
            <a:spLocks noGrp="1"/>
          </p:cNvSpPr>
          <p:nvPr>
            <p:ph idx="1"/>
          </p:nvPr>
        </p:nvSpPr>
        <p:spPr>
          <a:xfrm>
            <a:off x="179512" y="1268760"/>
            <a:ext cx="8229600" cy="4896544"/>
          </a:xfrm>
        </p:spPr>
        <p:txBody>
          <a:bodyPr>
            <a:normAutofit fontScale="55000" lnSpcReduction="20000"/>
          </a:bodyPr>
          <a:lstStyle/>
          <a:p>
            <a:pPr marL="571500" indent="-571500">
              <a:buFont typeface="+mj-lt"/>
              <a:buAutoNum type="romanUcPeriod"/>
            </a:pPr>
            <a:r>
              <a:rPr lang="pt-BR" dirty="0" smtClean="0"/>
              <a:t>Previsão da demanda no Plano Anual de Contratações do órgão ou entidade;</a:t>
            </a:r>
          </a:p>
          <a:p>
            <a:pPr marL="571500" indent="-571500">
              <a:buFont typeface="+mj-lt"/>
              <a:buAutoNum type="romanUcPeriod"/>
            </a:pPr>
            <a:r>
              <a:rPr lang="pt-BR" dirty="0" smtClean="0"/>
              <a:t>Justificativa da contratação;</a:t>
            </a:r>
          </a:p>
          <a:p>
            <a:pPr marL="571500" indent="-571500">
              <a:buFont typeface="+mj-lt"/>
              <a:buAutoNum type="romanUcPeriod"/>
            </a:pPr>
            <a:r>
              <a:rPr lang="pt-BR" b="1" dirty="0" smtClean="0"/>
              <a:t>ELABORAÇÃO DE ESTUDO TÉCNICO PRELIMINAR, QUANDO APLICÁVEL;</a:t>
            </a:r>
          </a:p>
          <a:p>
            <a:pPr marL="571500" indent="-571500">
              <a:buFont typeface="+mj-lt"/>
              <a:buAutoNum type="romanUcPeriod"/>
            </a:pPr>
            <a:r>
              <a:rPr lang="pt-BR" b="1" dirty="0" smtClean="0"/>
              <a:t>Elaboração de mapa de riscos, quando aplicável;</a:t>
            </a:r>
          </a:p>
          <a:p>
            <a:pPr marL="571500" indent="-571500">
              <a:buFont typeface="+mj-lt"/>
              <a:buAutoNum type="romanUcPeriod"/>
            </a:pPr>
            <a:r>
              <a:rPr lang="pt-BR" dirty="0" smtClean="0"/>
              <a:t>Elaboração do TR / PB-PE, e aprovação pela autoridade competente;</a:t>
            </a:r>
          </a:p>
          <a:p>
            <a:pPr marL="571500" indent="-571500">
              <a:buFont typeface="+mj-lt"/>
              <a:buAutoNum type="romanUcPeriod"/>
            </a:pPr>
            <a:r>
              <a:rPr lang="pt-BR" dirty="0" smtClean="0"/>
              <a:t>Requisição e definição do objeto, de acordo com o catálogo de materiais e serviços do SIGA;</a:t>
            </a:r>
          </a:p>
          <a:p>
            <a:pPr marL="571500" indent="-571500">
              <a:buFont typeface="+mj-lt"/>
              <a:buAutoNum type="romanUcPeriod"/>
            </a:pPr>
            <a:r>
              <a:rPr lang="pt-BR" dirty="0" smtClean="0"/>
              <a:t>Autorização da contratação pela autoridade competente para o início do procedimento; </a:t>
            </a:r>
          </a:p>
          <a:p>
            <a:pPr marL="571500" indent="-571500">
              <a:buFont typeface="+mj-lt"/>
              <a:buAutoNum type="romanUcPeriod"/>
            </a:pPr>
            <a:r>
              <a:rPr lang="pt-BR" dirty="0" smtClean="0"/>
              <a:t>Estimativa do valor da contratação;</a:t>
            </a:r>
          </a:p>
          <a:p>
            <a:pPr marL="571500" indent="-571500">
              <a:buFont typeface="+mj-lt"/>
              <a:buAutoNum type="romanUcPeriod"/>
            </a:pPr>
            <a:r>
              <a:rPr lang="pt-BR" dirty="0" smtClean="0"/>
              <a:t>Indicação dos recursos orçamentários para fazer face à despesa;</a:t>
            </a:r>
          </a:p>
          <a:p>
            <a:pPr marL="571500" indent="-571500">
              <a:buFont typeface="+mj-lt"/>
              <a:buAutoNum type="romanUcPeriod"/>
            </a:pPr>
            <a:r>
              <a:rPr lang="pt-BR" dirty="0" smtClean="0"/>
              <a:t>Verificação da adequação orçamentária e financeira, autorização pelo ordenador de despesa e respectiva reserva orçamentária;</a:t>
            </a:r>
          </a:p>
          <a:p>
            <a:pPr marL="571500" indent="-571500">
              <a:buFont typeface="+mj-lt"/>
              <a:buAutoNum type="romanUcPeriod"/>
            </a:pPr>
            <a:r>
              <a:rPr lang="pt-BR" dirty="0" smtClean="0"/>
              <a:t>Elaboração das minutas do edital, do contrato ou instrumentos congêneres; e</a:t>
            </a:r>
          </a:p>
          <a:p>
            <a:pPr marL="571500" indent="-571500">
              <a:buFont typeface="+mj-lt"/>
              <a:buAutoNum type="romanUcPeriod"/>
            </a:pPr>
            <a:r>
              <a:rPr lang="pt-BR" dirty="0" smtClean="0"/>
              <a:t>Exame e aprovação das minutas do edital, do contrato ou instrumentos congêneres pelos órgãos de assessoramento jurídico do órgão ou entidade.</a:t>
            </a:r>
          </a:p>
        </p:txBody>
      </p:sp>
      <p:sp>
        <p:nvSpPr>
          <p:cNvPr id="8" name="Retângulo 7"/>
          <p:cNvSpPr/>
          <p:nvPr/>
        </p:nvSpPr>
        <p:spPr>
          <a:xfrm>
            <a:off x="8100392" y="980728"/>
            <a:ext cx="917366" cy="646331"/>
          </a:xfrm>
          <a:prstGeom prst="rect">
            <a:avLst/>
          </a:prstGeom>
          <a:noFill/>
        </p:spPr>
        <p:txBody>
          <a:bodyPr wrap="none" lIns="91440" tIns="45720" rIns="91440" bIns="45720">
            <a:spAutoFit/>
          </a:bodyPr>
          <a:lstStyle/>
          <a:p>
            <a:pPr algn="ctr"/>
            <a:r>
              <a:rPr lang="pt-BR"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PAC</a:t>
            </a:r>
            <a:endParaRPr lang="pt-BR"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tângulo 8"/>
          <p:cNvSpPr/>
          <p:nvPr/>
        </p:nvSpPr>
        <p:spPr>
          <a:xfrm>
            <a:off x="7358896" y="1772816"/>
            <a:ext cx="1785104"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Requisição</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tângulo 11"/>
          <p:cNvSpPr/>
          <p:nvPr/>
        </p:nvSpPr>
        <p:spPr>
          <a:xfrm>
            <a:off x="7500858" y="3717032"/>
            <a:ext cx="1501181"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Processo</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tângulo 12"/>
          <p:cNvSpPr/>
          <p:nvPr/>
        </p:nvSpPr>
        <p:spPr>
          <a:xfrm>
            <a:off x="8121732" y="4653136"/>
            <a:ext cx="1022268"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Edital</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412776"/>
            <a:ext cx="8280920" cy="4608512"/>
          </a:xfrm>
        </p:spPr>
        <p:txBody>
          <a:bodyPr>
            <a:normAutofit/>
          </a:bodyPr>
          <a:lstStyle/>
          <a:p>
            <a:pPr algn="just"/>
            <a:r>
              <a:rPr lang="pt-BR" dirty="0" smtClean="0"/>
              <a:t>Exemplo</a:t>
            </a:r>
          </a:p>
          <a:p>
            <a:pPr lvl="1" algn="just"/>
            <a:r>
              <a:rPr lang="pt-BR" dirty="0" smtClean="0"/>
              <a:t>Contratação de empresa especializada na prestação de serviços continuados de limpeza, desinfecção, higienização e conservação predial, com fornecimento de materiais de limpeza e higiene e disponibilização de equipamentos, para atender as necessidades dos edifícios do Órgão Central e das Regionais e Inspetorias da SEEDUC, conforme especificações e estabelecidos neste Termo de Referência.</a:t>
            </a:r>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1790237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412776"/>
            <a:ext cx="8280920" cy="4608512"/>
          </a:xfrm>
        </p:spPr>
        <p:txBody>
          <a:bodyPr>
            <a:normAutofit fontScale="85000" lnSpcReduction="20000"/>
          </a:bodyPr>
          <a:lstStyle/>
          <a:p>
            <a:pPr algn="just"/>
            <a:r>
              <a:rPr lang="pt-BR" dirty="0" smtClean="0"/>
              <a:t>Exemplo</a:t>
            </a:r>
          </a:p>
          <a:p>
            <a:pPr lvl="1" algn="just"/>
            <a:r>
              <a:rPr lang="pt-BR" dirty="0" smtClean="0"/>
              <a:t>A presente licitação tem por objeto a contratação de empresa especializada em prestação de serviços continuados de conservação e manutenção predial preventiva e corretiva: - das instalações elétricas (inclusive subestações transformadoras, sistemas de proteção contra descargas atmosféricas, sistemas de aterramento, redes elétricas estabilizadas de tecnologia da informação e comunicação e redes não estabilizadas); - instalações </a:t>
            </a:r>
            <a:r>
              <a:rPr lang="pt-BR" dirty="0" err="1" smtClean="0"/>
              <a:t>hidrossanitárias</a:t>
            </a:r>
            <a:r>
              <a:rPr lang="pt-BR" dirty="0" smtClean="0"/>
              <a:t> e pluviais; - instalações de rede de telefonia fixa e configuração de telefonia móvel; e - serviços gerais nas edificações, incluindo ferramentas e instrumentos técnicos adequados, com fornecimento de mão de obra especializada.</a:t>
            </a:r>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523237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1412776"/>
            <a:ext cx="7848872" cy="4536504"/>
          </a:xfrm>
        </p:spPr>
        <p:txBody>
          <a:bodyPr>
            <a:normAutofit fontScale="85000" lnSpcReduction="10000"/>
          </a:bodyPr>
          <a:lstStyle/>
          <a:p>
            <a:pPr algn="just"/>
            <a:r>
              <a:rPr lang="pt-BR" dirty="0" smtClean="0"/>
              <a:t>Exemplos</a:t>
            </a:r>
          </a:p>
          <a:p>
            <a:pPr lvl="1" algn="just"/>
            <a:r>
              <a:rPr lang="pt-BR" dirty="0" smtClean="0"/>
              <a:t>Contratação de instituição com notória especialidade em aplicação de concursos e estudos sistemáticos sobre avaliação profissional, para aplicação do Exame Estadual de Certificação do Magistério 2013, parte integrante do Programa de Certificação, destinado às classes Professor Docente I, Professor Docente II, Professor Assistente de Administração Educacional I, Professor Assistente de Administração Educacional II, Professor Inspetor Escolar, Professor Supervisor Educacional e Professor Orientador Educacional da carreira do Magistério da Secretaria de Estado de Educação.</a:t>
            </a:r>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393824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1412776"/>
            <a:ext cx="7848872" cy="4536504"/>
          </a:xfrm>
        </p:spPr>
        <p:txBody>
          <a:bodyPr>
            <a:normAutofit/>
          </a:bodyPr>
          <a:lstStyle/>
          <a:p>
            <a:pPr algn="just"/>
            <a:r>
              <a:rPr lang="pt-BR" dirty="0" smtClean="0"/>
              <a:t>Exemplos</a:t>
            </a:r>
          </a:p>
          <a:p>
            <a:pPr lvl="1" algn="just"/>
            <a:r>
              <a:rPr lang="pt-BR" dirty="0" smtClean="0"/>
              <a:t>Contratação de empresa especializada, devidamente regularizada para fornecer gêneros alimentícios para as Unidades Escolares da Diretoria Regional Administrativa Metropolitana II, nos moldes preconizados pela legislação pertinente, conforme especificações estabelecidas neste Termo de Referência. </a:t>
            </a:r>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875977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1412776"/>
            <a:ext cx="7848872" cy="4536504"/>
          </a:xfrm>
        </p:spPr>
        <p:txBody>
          <a:bodyPr>
            <a:normAutofit/>
          </a:bodyPr>
          <a:lstStyle/>
          <a:p>
            <a:pPr algn="just"/>
            <a:r>
              <a:rPr lang="pt-BR" dirty="0" smtClean="0"/>
              <a:t>Exemplos</a:t>
            </a:r>
          </a:p>
          <a:p>
            <a:pPr lvl="1" algn="just"/>
            <a:r>
              <a:rPr lang="pt-BR" dirty="0" smtClean="0"/>
              <a:t>Contratação de empresa especializada para execução de serviços de limpeza e higienização dos reservatórios de água, bem como de controle dos padrões de </a:t>
            </a:r>
            <a:r>
              <a:rPr lang="pt-BR" dirty="0" err="1" smtClean="0"/>
              <a:t>potabilidade</a:t>
            </a:r>
            <a:r>
              <a:rPr lang="pt-BR" dirty="0" smtClean="0"/>
              <a:t> da água dos imóveis vinculados à Secretaria de Estado de Educação do Estado do Rio de Janeiro.</a:t>
            </a:r>
            <a:endParaRPr lang="pt-BR" dirty="0"/>
          </a:p>
        </p:txBody>
      </p:sp>
      <p:sp>
        <p:nvSpPr>
          <p:cNvPr id="2" name="Título 1"/>
          <p:cNvSpPr>
            <a:spLocks noGrp="1"/>
          </p:cNvSpPr>
          <p:nvPr>
            <p:ph type="title"/>
          </p:nvPr>
        </p:nvSpPr>
        <p:spPr/>
        <p:txBody>
          <a:bodyPr>
            <a:normAutofit fontScale="90000"/>
          </a:bodyPr>
          <a:lstStyle/>
          <a:p>
            <a:r>
              <a:rPr lang="pt-BR" b="1" dirty="0"/>
              <a:t>DO </a:t>
            </a:r>
            <a:r>
              <a:rPr lang="pt-BR" b="1" dirty="0" smtClean="0"/>
              <a:t>OBJETO</a:t>
            </a:r>
            <a:endParaRPr lang="pt-BR" dirty="0"/>
          </a:p>
        </p:txBody>
      </p:sp>
    </p:spTree>
    <p:extLst>
      <p:ext uri="{BB962C8B-B14F-4D97-AF65-F5344CB8AC3E}">
        <p14:creationId xmlns:p14="http://schemas.microsoft.com/office/powerpoint/2010/main" val="4053617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algn="just"/>
            <a:r>
              <a:rPr lang="pt-BR" dirty="0" smtClean="0"/>
              <a:t>Conceito – Apresentar o que promove a necessidade inicial para a aquisição.</a:t>
            </a:r>
          </a:p>
          <a:p>
            <a:pPr algn="just"/>
            <a:r>
              <a:rPr lang="pt-BR" dirty="0" smtClean="0"/>
              <a:t>Dicas</a:t>
            </a:r>
          </a:p>
          <a:p>
            <a:pPr lvl="1" algn="just"/>
            <a:r>
              <a:rPr lang="pt-BR" dirty="0" smtClean="0"/>
              <a:t>Antecedentes x Justificativas X Objetivo</a:t>
            </a:r>
          </a:p>
          <a:p>
            <a:pPr lvl="1" algn="just"/>
            <a:r>
              <a:rPr lang="pt-BR" dirty="0" smtClean="0"/>
              <a:t>Promoção do conhecimento sobre o mercado e as regras de utilização do objeto.</a:t>
            </a:r>
          </a:p>
          <a:p>
            <a:pPr lvl="1" algn="just"/>
            <a:r>
              <a:rPr lang="pt-BR" dirty="0" smtClean="0"/>
              <a:t>Apresentar legislações que regulam, os procedimentos de prestação do serviço ou venda do produto, assim como políticas públicas, estratégias do órgão, novas tecnologias, reposicionamentos de mercado...</a:t>
            </a:r>
          </a:p>
          <a:p>
            <a:pPr lvl="1" algn="just"/>
            <a:r>
              <a:rPr lang="pt-BR" dirty="0" smtClean="0"/>
              <a:t>Reaparecem</a:t>
            </a:r>
          </a:p>
        </p:txBody>
      </p:sp>
      <p:sp>
        <p:nvSpPr>
          <p:cNvPr id="2" name="Título 1"/>
          <p:cNvSpPr>
            <a:spLocks noGrp="1"/>
          </p:cNvSpPr>
          <p:nvPr>
            <p:ph type="title"/>
          </p:nvPr>
        </p:nvSpPr>
        <p:spPr/>
        <p:txBody>
          <a:bodyPr>
            <a:normAutofit fontScale="90000"/>
          </a:bodyPr>
          <a:lstStyle/>
          <a:p>
            <a:r>
              <a:rPr lang="pt-BR" b="1" dirty="0" smtClean="0"/>
              <a:t>ANTECEDENTES</a:t>
            </a:r>
            <a:endParaRPr lang="pt-BR" dirty="0"/>
          </a:p>
        </p:txBody>
      </p:sp>
    </p:spTree>
    <p:extLst>
      <p:ext uri="{BB962C8B-B14F-4D97-AF65-F5344CB8AC3E}">
        <p14:creationId xmlns:p14="http://schemas.microsoft.com/office/powerpoint/2010/main" val="4248288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94897"/>
            <a:ext cx="8229600" cy="4972008"/>
          </a:xfrm>
        </p:spPr>
        <p:txBody>
          <a:bodyPr>
            <a:normAutofit fontScale="85000" lnSpcReduction="10000"/>
          </a:bodyPr>
          <a:lstStyle/>
          <a:p>
            <a:pPr algn="just"/>
            <a:r>
              <a:rPr lang="pt-BR" dirty="0" smtClean="0"/>
              <a:t>Legislação</a:t>
            </a:r>
          </a:p>
          <a:p>
            <a:pPr lvl="1" algn="just"/>
            <a:r>
              <a:rPr lang="pt-BR" dirty="0" smtClean="0"/>
              <a:t>8666/93</a:t>
            </a:r>
          </a:p>
          <a:p>
            <a:pPr lvl="2" algn="just"/>
            <a:r>
              <a:rPr lang="pt-BR" dirty="0" smtClean="0"/>
              <a:t>Art. 6o  Para os fins desta Lei, considera-se:</a:t>
            </a:r>
          </a:p>
          <a:p>
            <a:pPr lvl="3" algn="just"/>
            <a:r>
              <a:rPr lang="pt-BR" dirty="0" smtClean="0"/>
              <a:t>IX - Projeto Básico - conjunto de elementos necessários e suficientes, com nível de precisão adequado, para caracterizar a obra ou serviço, ou complexo de obras ou serviços objeto da licitação, </a:t>
            </a:r>
            <a:r>
              <a:rPr lang="pt-BR" b="1" dirty="0" smtClean="0"/>
              <a:t>elaborado com base nas indicações dos estudos técnicos preliminares</a:t>
            </a:r>
            <a:r>
              <a:rPr lang="pt-BR" dirty="0" smtClean="0"/>
              <a:t>, que assegurem a viabilidade técnica e o adequado tratamento do impacto ambiental do empreendimento, e que possibilite a avaliação do custo da obra e a definição dos métodos e do prazo de execução, devendo conter os seguintes elementos:</a:t>
            </a:r>
          </a:p>
          <a:p>
            <a:pPr lvl="2" algn="just"/>
            <a:r>
              <a:rPr lang="pt-BR" dirty="0" smtClean="0"/>
              <a:t>Art. 38.  O procedimento da licitação será iniciado com a abertura de processo administrativo, devidamente autuado, protocolado e numerado, </a:t>
            </a:r>
            <a:r>
              <a:rPr lang="pt-BR" b="1" dirty="0" smtClean="0"/>
              <a:t>contendo a autorização respectiva</a:t>
            </a:r>
            <a:r>
              <a:rPr lang="pt-BR" dirty="0" smtClean="0"/>
              <a:t>, a indicação sucinta de seu objeto e do recurso próprio para a despesa, e ao qual serão juntados oportunamente: </a:t>
            </a:r>
          </a:p>
        </p:txBody>
      </p:sp>
      <p:sp>
        <p:nvSpPr>
          <p:cNvPr id="2" name="Título 1"/>
          <p:cNvSpPr>
            <a:spLocks noGrp="1"/>
          </p:cNvSpPr>
          <p:nvPr>
            <p:ph type="title"/>
          </p:nvPr>
        </p:nvSpPr>
        <p:spPr/>
        <p:txBody>
          <a:bodyPr>
            <a:normAutofit fontScale="90000"/>
          </a:bodyPr>
          <a:lstStyle/>
          <a:p>
            <a:r>
              <a:rPr lang="pt-BR" b="1" dirty="0" smtClean="0"/>
              <a:t>ANTECEDENTES</a:t>
            </a:r>
            <a:endParaRPr lang="pt-BR" dirty="0"/>
          </a:p>
        </p:txBody>
      </p:sp>
    </p:spTree>
    <p:extLst>
      <p:ext uri="{BB962C8B-B14F-4D97-AF65-F5344CB8AC3E}">
        <p14:creationId xmlns:p14="http://schemas.microsoft.com/office/powerpoint/2010/main" val="2336006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539960"/>
          </a:xfrm>
        </p:spPr>
        <p:txBody>
          <a:bodyPr>
            <a:normAutofit fontScale="92500"/>
          </a:bodyPr>
          <a:lstStyle/>
          <a:p>
            <a:pPr algn="just"/>
            <a:r>
              <a:rPr lang="pt-BR" dirty="0" smtClean="0"/>
              <a:t>Legislação</a:t>
            </a:r>
          </a:p>
          <a:p>
            <a:pPr lvl="1" algn="just"/>
            <a:r>
              <a:rPr lang="pt-BR" dirty="0" smtClean="0"/>
              <a:t>10520</a:t>
            </a:r>
          </a:p>
          <a:p>
            <a:pPr lvl="2" algn="just"/>
            <a:r>
              <a:rPr lang="pt-BR" dirty="0" smtClean="0"/>
              <a:t>Art. 3º  A fase preparatória do pregão observará o seguinte:</a:t>
            </a:r>
          </a:p>
          <a:p>
            <a:pPr lvl="3" algn="just"/>
            <a:r>
              <a:rPr lang="pt-BR" dirty="0" smtClean="0"/>
              <a:t>I - a autoridade competente </a:t>
            </a:r>
            <a:r>
              <a:rPr lang="pt-BR" b="1" dirty="0" smtClean="0"/>
              <a:t>justificará</a:t>
            </a:r>
            <a:r>
              <a:rPr lang="pt-BR" dirty="0" smtClean="0"/>
              <a:t> a necessidade de contratação e definirá o objeto do certame, as exigências de habilitação, os critérios de aceitação das propostas, as sanções por inadimplemento e as cláusulas do contrato, inclusive com fixação dos prazos para fornecimento;</a:t>
            </a:r>
          </a:p>
          <a:p>
            <a:pPr lvl="3" algn="just"/>
            <a:r>
              <a:rPr lang="pt-BR" dirty="0" smtClean="0"/>
              <a:t>III - dos autos do procedimento constarão a </a:t>
            </a:r>
            <a:r>
              <a:rPr lang="pt-BR" b="1" dirty="0" smtClean="0"/>
              <a:t>justificativa</a:t>
            </a:r>
            <a:r>
              <a:rPr lang="pt-BR" dirty="0" smtClean="0"/>
              <a:t> das definições referidas no inciso I deste artigo e os indispensáveis elementos técnicos sobre os quais estiverem apoiados, bem como o orçamento, elaborado pelo órgão ou entidade promotora da     licitação, dos bens ou serviços a serem licitados; e</a:t>
            </a:r>
            <a:endParaRPr lang="pt-BR" dirty="0"/>
          </a:p>
        </p:txBody>
      </p:sp>
      <p:sp>
        <p:nvSpPr>
          <p:cNvPr id="2" name="Título 1"/>
          <p:cNvSpPr>
            <a:spLocks noGrp="1"/>
          </p:cNvSpPr>
          <p:nvPr>
            <p:ph type="title"/>
          </p:nvPr>
        </p:nvSpPr>
        <p:spPr/>
        <p:txBody>
          <a:bodyPr>
            <a:normAutofit fontScale="90000"/>
          </a:bodyPr>
          <a:lstStyle/>
          <a:p>
            <a:r>
              <a:rPr lang="pt-BR" b="1" dirty="0" smtClean="0"/>
              <a:t>ANTECEDENTES</a:t>
            </a:r>
            <a:endParaRPr lang="pt-BR" dirty="0"/>
          </a:p>
        </p:txBody>
      </p:sp>
    </p:spTree>
    <p:extLst>
      <p:ext uri="{BB962C8B-B14F-4D97-AF65-F5344CB8AC3E}">
        <p14:creationId xmlns:p14="http://schemas.microsoft.com/office/powerpoint/2010/main" val="829258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8666" y="1012294"/>
            <a:ext cx="8229600" cy="4972008"/>
          </a:xfrm>
        </p:spPr>
        <p:txBody>
          <a:bodyPr>
            <a:normAutofit fontScale="77500" lnSpcReduction="20000"/>
          </a:bodyPr>
          <a:lstStyle/>
          <a:p>
            <a:pPr algn="just"/>
            <a:r>
              <a:rPr lang="pt-BR" dirty="0" smtClean="0"/>
              <a:t>Exemplo</a:t>
            </a:r>
          </a:p>
          <a:p>
            <a:pPr lvl="1" algn="just"/>
            <a:r>
              <a:rPr lang="pt-BR" dirty="0" smtClean="0"/>
              <a:t>Limpeza de Reservatórios de Água.</a:t>
            </a:r>
          </a:p>
          <a:p>
            <a:pPr lvl="2" algn="just"/>
            <a:r>
              <a:rPr lang="pt-BR" sz="2200" dirty="0" smtClean="0"/>
              <a:t>Lei nº 1.893, de 20 de novembro de 1991 do Rio de Janeiro estabelecendo a obrigatoriedade da limpeza e higienização dos reservatórios de água para fins de manutenção dos padrões de </a:t>
            </a:r>
            <a:r>
              <a:rPr lang="pt-BR" sz="2200" dirty="0" err="1" smtClean="0"/>
              <a:t>potabilidade</a:t>
            </a:r>
            <a:r>
              <a:rPr lang="pt-BR" sz="2200" dirty="0" smtClean="0"/>
              <a:t>.</a:t>
            </a:r>
            <a:endParaRPr lang="pt-BR" sz="1800" dirty="0" smtClean="0"/>
          </a:p>
          <a:p>
            <a:pPr lvl="2" algn="just"/>
            <a:r>
              <a:rPr lang="pt-BR" sz="2200" dirty="0" smtClean="0"/>
              <a:t>Lei nº 5.503, de 15 de julho de 2009 do Rio de Janeiro alterando o artigo 3 da Lei 1.893/91.</a:t>
            </a:r>
            <a:endParaRPr lang="pt-BR" sz="4200" b="1" dirty="0" smtClean="0"/>
          </a:p>
          <a:p>
            <a:pPr lvl="2" algn="just"/>
            <a:r>
              <a:rPr lang="pt-BR" sz="2200" dirty="0" smtClean="0"/>
              <a:t>Decreto nº 20.356, de 17 de agosto de 1994, regulamentando a Lei n.º 1.893, de 20.11.91, que estabelece a obrigatoriedade de limpeza e higienização dos reservatórios de água para fins de manutenção dos padrões de </a:t>
            </a:r>
            <a:r>
              <a:rPr lang="pt-BR" sz="2200" dirty="0" err="1" smtClean="0"/>
              <a:t>potabilidade</a:t>
            </a:r>
            <a:r>
              <a:rPr lang="pt-BR" sz="2200" dirty="0" smtClean="0"/>
              <a:t>.</a:t>
            </a:r>
            <a:endParaRPr lang="pt-BR" sz="4200" b="1" dirty="0" smtClean="0"/>
          </a:p>
          <a:p>
            <a:pPr lvl="2" algn="just"/>
            <a:r>
              <a:rPr lang="pt-BR" sz="2200" dirty="0" smtClean="0"/>
              <a:t>DZ-351.R-2 – Diretriz para Concessão e Renovação de Certificados de Registros para Empresas de Limpeza e Higienização de Reservatórios de Água.</a:t>
            </a:r>
            <a:endParaRPr lang="pt-BR" sz="1800" dirty="0" smtClean="0"/>
          </a:p>
          <a:p>
            <a:pPr lvl="2" algn="just"/>
            <a:r>
              <a:rPr lang="pt-BR" sz="2200" dirty="0" smtClean="0"/>
              <a:t>MN-353.R-0 – Manual de Limpeza e Desinfecção de Reservatórios de Água.</a:t>
            </a:r>
            <a:endParaRPr lang="pt-BR" sz="1800" dirty="0" smtClean="0"/>
          </a:p>
          <a:p>
            <a:pPr lvl="2" algn="just"/>
            <a:r>
              <a:rPr lang="pt-BR" sz="2200" dirty="0" smtClean="0"/>
              <a:t>DZ-354.R-2 – Diretriz para Prestação de Serviços de Controle de </a:t>
            </a:r>
            <a:r>
              <a:rPr lang="pt-BR" sz="2200" dirty="0" err="1" smtClean="0"/>
              <a:t>Potabilidade</a:t>
            </a:r>
            <a:r>
              <a:rPr lang="pt-BR" sz="2200" dirty="0" smtClean="0"/>
              <a:t> e </a:t>
            </a:r>
            <a:r>
              <a:rPr lang="pt-BR" sz="2200" dirty="0" err="1" smtClean="0"/>
              <a:t>Balneabilidade</a:t>
            </a:r>
            <a:r>
              <a:rPr lang="pt-BR" sz="2200" dirty="0" smtClean="0"/>
              <a:t>.</a:t>
            </a:r>
            <a:endParaRPr lang="pt-BR" sz="1800" dirty="0" smtClean="0"/>
          </a:p>
          <a:p>
            <a:pPr lvl="2" algn="just"/>
            <a:r>
              <a:rPr lang="pt-BR" sz="2200" dirty="0" smtClean="0"/>
              <a:t>Deliberação </a:t>
            </a:r>
            <a:r>
              <a:rPr lang="pt-BR" sz="2200" dirty="0" err="1" smtClean="0"/>
              <a:t>Ceca</a:t>
            </a:r>
            <a:r>
              <a:rPr lang="pt-BR" sz="2200" dirty="0" smtClean="0"/>
              <a:t>/CN nº. 3618, de 24 de abril de 1997, que aprova as diretrizes.</a:t>
            </a:r>
            <a:endParaRPr lang="pt-BR" dirty="0"/>
          </a:p>
        </p:txBody>
      </p:sp>
      <p:sp>
        <p:nvSpPr>
          <p:cNvPr id="2" name="Título 1"/>
          <p:cNvSpPr>
            <a:spLocks noGrp="1"/>
          </p:cNvSpPr>
          <p:nvPr>
            <p:ph type="title"/>
          </p:nvPr>
        </p:nvSpPr>
        <p:spPr/>
        <p:txBody>
          <a:bodyPr>
            <a:normAutofit fontScale="90000"/>
          </a:bodyPr>
          <a:lstStyle/>
          <a:p>
            <a:r>
              <a:rPr lang="pt-BR" b="1" dirty="0" smtClean="0"/>
              <a:t>ANTECEDENTES</a:t>
            </a:r>
            <a:endParaRPr lang="pt-BR" dirty="0"/>
          </a:p>
        </p:txBody>
      </p:sp>
    </p:spTree>
    <p:extLst>
      <p:ext uri="{BB962C8B-B14F-4D97-AF65-F5344CB8AC3E}">
        <p14:creationId xmlns:p14="http://schemas.microsoft.com/office/powerpoint/2010/main" val="1883172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244100"/>
            <a:ext cx="8229600" cy="4972008"/>
          </a:xfrm>
        </p:spPr>
        <p:txBody>
          <a:bodyPr>
            <a:normAutofit lnSpcReduction="10000"/>
          </a:bodyPr>
          <a:lstStyle/>
          <a:p>
            <a:pPr algn="just"/>
            <a:r>
              <a:rPr lang="pt-BR" dirty="0" smtClean="0"/>
              <a:t>Exemplo</a:t>
            </a:r>
          </a:p>
          <a:p>
            <a:pPr lvl="1" algn="just"/>
            <a:r>
              <a:rPr lang="pt-BR" dirty="0" smtClean="0"/>
              <a:t>Aquisição de Gêneros Alimentícios.</a:t>
            </a:r>
          </a:p>
          <a:p>
            <a:pPr lvl="2" algn="just"/>
            <a:r>
              <a:rPr lang="pt-BR" sz="2200" dirty="0" smtClean="0"/>
              <a:t>Constituição Federal Art.205 e 208, incisos IV e VII;</a:t>
            </a:r>
          </a:p>
          <a:p>
            <a:pPr lvl="2" algn="just"/>
            <a:r>
              <a:rPr lang="pt-BR" sz="2200" dirty="0" smtClean="0"/>
              <a:t>Lei nº 11.346, de 15 de setembro de 2006 que versa sobre o Sistema Nacional de Segurança Alimentar e Nutricional;</a:t>
            </a:r>
          </a:p>
          <a:p>
            <a:pPr lvl="2" algn="just"/>
            <a:r>
              <a:rPr lang="pt-BR" sz="2200" dirty="0" smtClean="0"/>
              <a:t>Declaração Universal dos Direitos Humanos art. 25;</a:t>
            </a:r>
          </a:p>
          <a:p>
            <a:pPr lvl="2" algn="just"/>
            <a:r>
              <a:rPr lang="pt-BR" sz="2200" dirty="0" smtClean="0"/>
              <a:t>Pacto Internacional de Direitos Econômicos, Sociais e Culturais – PIDESC – art.11.</a:t>
            </a:r>
          </a:p>
          <a:p>
            <a:pPr lvl="2" algn="just"/>
            <a:r>
              <a:rPr lang="pt-BR" sz="2200" dirty="0" smtClean="0"/>
              <a:t>Plano Estadual de Educação;</a:t>
            </a:r>
          </a:p>
          <a:p>
            <a:pPr lvl="2" algn="just"/>
            <a:r>
              <a:rPr lang="pt-BR" sz="2200" dirty="0" smtClean="0"/>
              <a:t>Resolução/CD/FNDE nº- 38, de 16 de julho de 2009;</a:t>
            </a:r>
          </a:p>
          <a:p>
            <a:pPr lvl="2" algn="just"/>
            <a:r>
              <a:rPr lang="pt-BR" sz="2200" dirty="0" smtClean="0"/>
              <a:t>Resolução SEEDUC nº 4639, de 03 de novembro de 2010;</a:t>
            </a:r>
          </a:p>
          <a:p>
            <a:pPr lvl="2" algn="just"/>
            <a:r>
              <a:rPr lang="pt-BR" sz="2200" dirty="0" smtClean="0"/>
              <a:t>Resolução RDC, nº 216 de 15 de Setembro de 2004 – Agência Nacional de Vigilância Sanitária; </a:t>
            </a:r>
            <a:endParaRPr lang="pt-BR" sz="2200" dirty="0"/>
          </a:p>
        </p:txBody>
      </p:sp>
      <p:sp>
        <p:nvSpPr>
          <p:cNvPr id="2" name="Título 1"/>
          <p:cNvSpPr>
            <a:spLocks noGrp="1"/>
          </p:cNvSpPr>
          <p:nvPr>
            <p:ph type="title"/>
          </p:nvPr>
        </p:nvSpPr>
        <p:spPr/>
        <p:txBody>
          <a:bodyPr>
            <a:normAutofit fontScale="90000"/>
          </a:bodyPr>
          <a:lstStyle/>
          <a:p>
            <a:r>
              <a:rPr lang="pt-BR" b="1" dirty="0" smtClean="0"/>
              <a:t>ANTECEDENTES</a:t>
            </a:r>
            <a:endParaRPr lang="pt-BR" dirty="0"/>
          </a:p>
        </p:txBody>
      </p:sp>
    </p:spTree>
    <p:extLst>
      <p:ext uri="{BB962C8B-B14F-4D97-AF65-F5344CB8AC3E}">
        <p14:creationId xmlns:p14="http://schemas.microsoft.com/office/powerpoint/2010/main" val="1826332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88640"/>
            <a:ext cx="7632848" cy="720080"/>
          </a:xfrm>
        </p:spPr>
        <p:txBody>
          <a:bodyPr>
            <a:normAutofit fontScale="90000"/>
          </a:bodyPr>
          <a:lstStyle/>
          <a:p>
            <a:pPr algn="l"/>
            <a:r>
              <a:rPr lang="pt-BR" dirty="0" smtClean="0"/>
              <a:t>Fluxo</a:t>
            </a:r>
            <a:endParaRPr lang="pt-BR" dirty="0"/>
          </a:p>
        </p:txBody>
      </p:sp>
      <p:graphicFrame>
        <p:nvGraphicFramePr>
          <p:cNvPr id="4" name="Diagrama 3"/>
          <p:cNvGraphicFramePr/>
          <p:nvPr>
            <p:extLst>
              <p:ext uri="{D42A27DB-BD31-4B8C-83A1-F6EECF244321}">
                <p14:modId xmlns:p14="http://schemas.microsoft.com/office/powerpoint/2010/main" val="1093085725"/>
              </p:ext>
            </p:extLst>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515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48322" y="1188364"/>
            <a:ext cx="8229600" cy="4900000"/>
          </a:xfrm>
        </p:spPr>
        <p:txBody>
          <a:bodyPr>
            <a:normAutofit fontScale="92500" lnSpcReduction="20000"/>
          </a:bodyPr>
          <a:lstStyle/>
          <a:p>
            <a:pPr algn="just"/>
            <a:r>
              <a:rPr lang="pt-BR" dirty="0" smtClean="0"/>
              <a:t>Conceito - Apresentar os motivos pelos quais a administração pública necessita desta aquisição, a fim de subsidiar sua aprovação, e principalmente respeitar o princípio da publicidade. </a:t>
            </a:r>
          </a:p>
          <a:p>
            <a:pPr algn="just"/>
            <a:r>
              <a:rPr lang="pt-BR" dirty="0" smtClean="0"/>
              <a:t>Dicas</a:t>
            </a:r>
          </a:p>
          <a:p>
            <a:pPr lvl="1" algn="just"/>
            <a:r>
              <a:rPr lang="pt-BR" dirty="0" smtClean="0"/>
              <a:t>Motivações internas da aquisição do objeto e da forma como a aquisição será procedida.</a:t>
            </a:r>
          </a:p>
          <a:p>
            <a:pPr lvl="1" algn="just"/>
            <a:r>
              <a:rPr lang="pt-BR" dirty="0" smtClean="0"/>
              <a:t>Referenciar os cálculos de economicidade e demandas, históricos, produtos agregados, estratégias, particularidades do objeto, restrições, etc.</a:t>
            </a:r>
          </a:p>
          <a:p>
            <a:pPr lvl="1" algn="just"/>
            <a:r>
              <a:rPr lang="pt-BR" dirty="0" smtClean="0"/>
              <a:t>É comum que as justificativas tenham forte ligação com os </a:t>
            </a:r>
            <a:r>
              <a:rPr lang="pt-BR" b="1" dirty="0" smtClean="0"/>
              <a:t>estudos técnicos preliminares</a:t>
            </a:r>
          </a:p>
        </p:txBody>
      </p:sp>
      <p:sp>
        <p:nvSpPr>
          <p:cNvPr id="2" name="Título 1"/>
          <p:cNvSpPr>
            <a:spLocks noGrp="1"/>
          </p:cNvSpPr>
          <p:nvPr>
            <p:ph type="title"/>
          </p:nvPr>
        </p:nvSpPr>
        <p:spPr/>
        <p:txBody>
          <a:bodyPr>
            <a:normAutofit fontScale="90000"/>
          </a:bodyPr>
          <a:lstStyle/>
          <a:p>
            <a:r>
              <a:rPr lang="pt-BR" b="1" dirty="0" smtClean="0"/>
              <a:t>DA JUSTIFICATIVA</a:t>
            </a:r>
            <a:endParaRPr lang="pt-BR" dirty="0"/>
          </a:p>
        </p:txBody>
      </p:sp>
    </p:spTree>
    <p:extLst>
      <p:ext uri="{BB962C8B-B14F-4D97-AF65-F5344CB8AC3E}">
        <p14:creationId xmlns:p14="http://schemas.microsoft.com/office/powerpoint/2010/main" val="3227426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5376672"/>
          </a:xfrm>
        </p:spPr>
        <p:txBody>
          <a:bodyPr>
            <a:normAutofit/>
          </a:bodyPr>
          <a:lstStyle/>
          <a:p>
            <a:pPr algn="just"/>
            <a:r>
              <a:rPr lang="pt-BR" dirty="0" smtClean="0"/>
              <a:t>Legislação</a:t>
            </a:r>
          </a:p>
          <a:p>
            <a:pPr lvl="1" algn="just"/>
            <a:r>
              <a:rPr lang="pt-BR" dirty="0" smtClean="0"/>
              <a:t>10520/02</a:t>
            </a:r>
          </a:p>
          <a:p>
            <a:pPr lvl="2" algn="just"/>
            <a:r>
              <a:rPr lang="pt-BR" dirty="0" smtClean="0"/>
              <a:t>Art. 3º  A fase preparatória do pregão observará o seguinte:</a:t>
            </a:r>
          </a:p>
          <a:p>
            <a:pPr lvl="3" algn="just"/>
            <a:r>
              <a:rPr lang="pt-BR" dirty="0" smtClean="0"/>
              <a:t>I - a autoridade competente </a:t>
            </a:r>
            <a:r>
              <a:rPr lang="pt-BR" b="1" dirty="0" smtClean="0"/>
              <a:t>justificará</a:t>
            </a:r>
            <a:r>
              <a:rPr lang="pt-BR" dirty="0" smtClean="0"/>
              <a:t> a necessidade de contratação e definirá o objeto do certame, as exigências de habilitação, os critérios de aceitação das propostas, as sanções por inadimplemento e as cláusulas do contrato, inclusive com fixação dos prazos para fornecimento;</a:t>
            </a:r>
          </a:p>
          <a:p>
            <a:pPr lvl="3" algn="just"/>
            <a:r>
              <a:rPr lang="pt-BR" dirty="0" smtClean="0"/>
              <a:t>III - dos autos do procedimento constarão a </a:t>
            </a:r>
            <a:r>
              <a:rPr lang="pt-BR" b="1" dirty="0" smtClean="0"/>
              <a:t>justificativa</a:t>
            </a:r>
            <a:r>
              <a:rPr lang="pt-BR" dirty="0" smtClean="0"/>
              <a:t> das definições referidas no inciso I deste artigo e os indispensáveis elementos técnicos sobre os quais estiverem apoiados, bem como o orçamento, elaborado pelo órgão ou entidade promotora da     licitação, dos bens ou serviços a serem licitados;</a:t>
            </a:r>
            <a:endParaRPr lang="pt-BR" dirty="0"/>
          </a:p>
        </p:txBody>
      </p:sp>
      <p:sp>
        <p:nvSpPr>
          <p:cNvPr id="2" name="Título 1"/>
          <p:cNvSpPr>
            <a:spLocks noGrp="1"/>
          </p:cNvSpPr>
          <p:nvPr>
            <p:ph type="title"/>
          </p:nvPr>
        </p:nvSpPr>
        <p:spPr/>
        <p:txBody>
          <a:bodyPr>
            <a:normAutofit fontScale="90000"/>
          </a:bodyPr>
          <a:lstStyle/>
          <a:p>
            <a:r>
              <a:rPr lang="pt-BR" b="1" dirty="0" smtClean="0"/>
              <a:t>DA JUSTIFICATIVA</a:t>
            </a:r>
            <a:endParaRPr lang="pt-BR" dirty="0"/>
          </a:p>
        </p:txBody>
      </p:sp>
    </p:spTree>
    <p:extLst>
      <p:ext uri="{BB962C8B-B14F-4D97-AF65-F5344CB8AC3E}">
        <p14:creationId xmlns:p14="http://schemas.microsoft.com/office/powerpoint/2010/main" val="3857453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1556792"/>
            <a:ext cx="7920880" cy="4320480"/>
          </a:xfrm>
        </p:spPr>
        <p:txBody>
          <a:bodyPr>
            <a:noAutofit/>
          </a:bodyPr>
          <a:lstStyle/>
          <a:p>
            <a:pPr algn="just"/>
            <a:r>
              <a:rPr lang="pt-BR" sz="2400" dirty="0" smtClean="0">
                <a:latin typeface="Arial" pitchFamily="34" charset="0"/>
                <a:cs typeface="Arial" pitchFamily="34" charset="0"/>
              </a:rPr>
              <a:t>Exemplos</a:t>
            </a:r>
          </a:p>
          <a:p>
            <a:pPr lvl="1" algn="just"/>
            <a:r>
              <a:rPr lang="pt-BR" sz="2400" dirty="0" smtClean="0">
                <a:latin typeface="Arial" pitchFamily="34" charset="0"/>
                <a:cs typeface="Arial" pitchFamily="34" charset="0"/>
              </a:rPr>
              <a:t>Aquisição de óleo combustível do DERRJ</a:t>
            </a:r>
          </a:p>
          <a:p>
            <a:pPr lvl="2" algn="just"/>
            <a:r>
              <a:rPr lang="pt-BR" sz="2200" dirty="0" smtClean="0"/>
              <a:t>A aquisição faz-se necessária para atender as a todas as Residências e também as Usinas de Asfalto da Fundação DER-RJ.</a:t>
            </a:r>
            <a:endParaRPr lang="pt-BR" sz="1200" dirty="0"/>
          </a:p>
        </p:txBody>
      </p:sp>
      <p:sp>
        <p:nvSpPr>
          <p:cNvPr id="2" name="Título 1"/>
          <p:cNvSpPr>
            <a:spLocks noGrp="1"/>
          </p:cNvSpPr>
          <p:nvPr>
            <p:ph type="title"/>
          </p:nvPr>
        </p:nvSpPr>
        <p:spPr/>
        <p:txBody>
          <a:bodyPr>
            <a:normAutofit fontScale="90000"/>
          </a:bodyPr>
          <a:lstStyle/>
          <a:p>
            <a:r>
              <a:rPr lang="pt-BR" b="1" dirty="0" smtClean="0"/>
              <a:t>DA JUSTIFICATIVA</a:t>
            </a:r>
            <a:endParaRPr lang="pt-BR" dirty="0"/>
          </a:p>
        </p:txBody>
      </p:sp>
      <p:sp>
        <p:nvSpPr>
          <p:cNvPr id="4" name="Retângulo 3"/>
          <p:cNvSpPr/>
          <p:nvPr/>
        </p:nvSpPr>
        <p:spPr>
          <a:xfrm>
            <a:off x="2051720" y="4005064"/>
            <a:ext cx="491192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Questionável?</a:t>
            </a:r>
            <a:endParaRPr lang="pt-B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6669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Conceito - Informar quais os resultados pretendidos com a aquisição do bem/produto ou do serviço para a Administração, instruído, se for o caso, com memória e metodologia de cálculo.</a:t>
            </a:r>
          </a:p>
          <a:p>
            <a:pPr algn="just"/>
            <a:r>
              <a:rPr lang="pt-BR" dirty="0" smtClean="0"/>
              <a:t>Dicas</a:t>
            </a:r>
          </a:p>
          <a:p>
            <a:pPr lvl="1" algn="just"/>
            <a:r>
              <a:rPr lang="pt-BR" dirty="0" smtClean="0"/>
              <a:t>Resultados esperados</a:t>
            </a:r>
            <a:r>
              <a:rPr lang="pt-BR" sz="1400" dirty="0" smtClean="0"/>
              <a:t>(econômicos, financeiros, sociais, gerenciais, etc.)</a:t>
            </a:r>
            <a:r>
              <a:rPr lang="pt-BR" dirty="0" smtClean="0"/>
              <a:t> </a:t>
            </a:r>
          </a:p>
          <a:p>
            <a:pPr lvl="1" algn="just"/>
            <a:r>
              <a:rPr lang="pt-BR" dirty="0" smtClean="0"/>
              <a:t>Objeto ≠ Objetivo</a:t>
            </a:r>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OBJETIVO </a:t>
            </a:r>
            <a:r>
              <a:rPr lang="pt-BR" b="1" dirty="0" smtClean="0"/>
              <a:t>DA CONTRATAÇÃO</a:t>
            </a:r>
            <a:endParaRPr lang="pt-BR" dirty="0"/>
          </a:p>
        </p:txBody>
      </p:sp>
    </p:spTree>
    <p:extLst>
      <p:ext uri="{BB962C8B-B14F-4D97-AF65-F5344CB8AC3E}">
        <p14:creationId xmlns:p14="http://schemas.microsoft.com/office/powerpoint/2010/main" val="1522914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6077" y="1090710"/>
            <a:ext cx="8229600" cy="4755984"/>
          </a:xfrm>
        </p:spPr>
        <p:txBody>
          <a:bodyPr>
            <a:normAutofit fontScale="85000" lnSpcReduction="10000"/>
          </a:bodyPr>
          <a:lstStyle/>
          <a:p>
            <a:pPr algn="just"/>
            <a:r>
              <a:rPr lang="pt-BR" dirty="0" smtClean="0"/>
              <a:t>Normativa</a:t>
            </a:r>
          </a:p>
          <a:p>
            <a:pPr lvl="1" algn="just"/>
            <a:r>
              <a:rPr lang="pt-BR" dirty="0" smtClean="0"/>
              <a:t>8666/93</a:t>
            </a:r>
          </a:p>
          <a:p>
            <a:pPr lvl="2" algn="just"/>
            <a:r>
              <a:rPr lang="pt-BR" dirty="0" smtClean="0"/>
              <a:t>Art. 6o  Para os fins desta Lei, considera-se:</a:t>
            </a:r>
          </a:p>
          <a:p>
            <a:pPr lvl="3" algn="just"/>
            <a:r>
              <a:rPr lang="pt-BR" dirty="0" smtClean="0"/>
              <a:t>IX - Projeto Básico - conjunto de elementos necessários e suficientes, com nível de precisão adequado, para caracterizar a obra ou serviço, ou complexo de obras ou serviços objeto da licitação, </a:t>
            </a:r>
            <a:r>
              <a:rPr lang="pt-BR" b="1" dirty="0" smtClean="0"/>
              <a:t>elaborado com base nas indicações dos estudos técnicos preliminares</a:t>
            </a:r>
            <a:r>
              <a:rPr lang="pt-BR" dirty="0" smtClean="0"/>
              <a:t>, que assegurem a viabilidade técnica e o adequado tratamento do impacto ambiental do empreendimento, e que possibilite a avaliação do custo da obra e a definição dos métodos e do prazo de execução, devendo conter os seguintes elementos:</a:t>
            </a:r>
          </a:p>
          <a:p>
            <a:pPr lvl="2" algn="just"/>
            <a:r>
              <a:rPr lang="pt-BR" dirty="0" smtClean="0"/>
              <a:t>Art. 38.  O procedimento da licitação será iniciado com a abertura de processo administrativo, devidamente autuado, protocolado e numerado, </a:t>
            </a:r>
            <a:r>
              <a:rPr lang="pt-BR" b="1" dirty="0" smtClean="0"/>
              <a:t>contendo a autorização respectiva</a:t>
            </a:r>
            <a:r>
              <a:rPr lang="pt-BR" dirty="0" smtClean="0"/>
              <a:t>, a indicação sucinta de seu objeto e do recurso próprio para a despesa, e ao qual serão juntados oportunamente:</a:t>
            </a:r>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OBJETIVO </a:t>
            </a:r>
            <a:r>
              <a:rPr lang="pt-BR" b="1" dirty="0" smtClean="0"/>
              <a:t>DA CONTRATAÇÃO</a:t>
            </a:r>
            <a:endParaRPr lang="pt-BR" dirty="0"/>
          </a:p>
        </p:txBody>
      </p:sp>
    </p:spTree>
    <p:extLst>
      <p:ext uri="{BB962C8B-B14F-4D97-AF65-F5344CB8AC3E}">
        <p14:creationId xmlns:p14="http://schemas.microsoft.com/office/powerpoint/2010/main" val="656763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755984"/>
          </a:xfrm>
        </p:spPr>
        <p:txBody>
          <a:bodyPr>
            <a:normAutofit fontScale="92500"/>
          </a:bodyPr>
          <a:lstStyle/>
          <a:p>
            <a:pPr algn="just"/>
            <a:r>
              <a:rPr lang="pt-BR" dirty="0" smtClean="0"/>
              <a:t>Normativa</a:t>
            </a:r>
          </a:p>
          <a:p>
            <a:pPr lvl="1" algn="just"/>
            <a:r>
              <a:rPr lang="pt-BR" dirty="0" smtClean="0"/>
              <a:t>10520/02</a:t>
            </a:r>
          </a:p>
          <a:p>
            <a:pPr lvl="2" algn="just"/>
            <a:r>
              <a:rPr lang="pt-BR" dirty="0" smtClean="0"/>
              <a:t>Art. 3º  A fase preparatória do pregão observará o seguinte:</a:t>
            </a:r>
          </a:p>
          <a:p>
            <a:pPr lvl="3" algn="just"/>
            <a:r>
              <a:rPr lang="pt-BR" dirty="0" smtClean="0"/>
              <a:t>I - a autoridade competente </a:t>
            </a:r>
            <a:r>
              <a:rPr lang="pt-BR" b="1" dirty="0" smtClean="0"/>
              <a:t>justificará</a:t>
            </a:r>
            <a:r>
              <a:rPr lang="pt-BR" dirty="0" smtClean="0"/>
              <a:t> a necessidade de contratação e definirá o objeto do certame, as exigências de habilitação, os critérios de aceitação das propostas, as sanções por inadimplemento e as cláusulas do contrato, inclusive com fixação dos prazos para fornecimento;</a:t>
            </a:r>
          </a:p>
          <a:p>
            <a:pPr lvl="3" algn="just"/>
            <a:r>
              <a:rPr lang="pt-BR" dirty="0" smtClean="0"/>
              <a:t>III - dos autos do procedimento constarão a </a:t>
            </a:r>
            <a:r>
              <a:rPr lang="pt-BR" b="1" dirty="0" smtClean="0"/>
              <a:t>justificativa</a:t>
            </a:r>
            <a:r>
              <a:rPr lang="pt-BR" dirty="0" smtClean="0"/>
              <a:t> das definições referidas no inciso I deste artigo e os indispensáveis elementos técnicos sobre os quais estiverem apoiados, bem como o orçamento, elaborado pelo órgão ou entidade promotora da     licitação, dos bens ou serviços a serem licitados;</a:t>
            </a:r>
            <a:endParaRPr lang="pt-BR" dirty="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OBJETIVO </a:t>
            </a:r>
            <a:r>
              <a:rPr lang="pt-BR" b="1" dirty="0" smtClean="0"/>
              <a:t>DA CONTRATAÇÃO</a:t>
            </a:r>
            <a:endParaRPr lang="pt-BR" dirty="0"/>
          </a:p>
        </p:txBody>
      </p:sp>
    </p:spTree>
    <p:extLst>
      <p:ext uri="{BB962C8B-B14F-4D97-AF65-F5344CB8AC3E}">
        <p14:creationId xmlns:p14="http://schemas.microsoft.com/office/powerpoint/2010/main" val="273413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2000" y="1615736"/>
            <a:ext cx="8280000" cy="4194514"/>
          </a:xfrm>
        </p:spPr>
        <p:txBody>
          <a:bodyPr>
            <a:normAutofit/>
          </a:bodyPr>
          <a:lstStyle/>
          <a:p>
            <a:pPr algn="just"/>
            <a:r>
              <a:rPr lang="pt-BR" dirty="0" smtClean="0"/>
              <a:t>Texto Sugerido</a:t>
            </a:r>
          </a:p>
          <a:p>
            <a:pPr lvl="1" algn="just"/>
            <a:r>
              <a:rPr lang="pt-BR" dirty="0" smtClean="0"/>
              <a:t>Prevê-se com esta aquisição a obtenção de XXXXXXXXXXXX. </a:t>
            </a:r>
            <a:endParaRPr lang="pt-BR" dirty="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OBJETIVO </a:t>
            </a:r>
            <a:r>
              <a:rPr lang="pt-BR" b="1" dirty="0" smtClean="0"/>
              <a:t>DA CONTRATAÇÃO</a:t>
            </a:r>
            <a:endParaRPr lang="pt-BR" dirty="0"/>
          </a:p>
        </p:txBody>
      </p:sp>
    </p:spTree>
    <p:extLst>
      <p:ext uri="{BB962C8B-B14F-4D97-AF65-F5344CB8AC3E}">
        <p14:creationId xmlns:p14="http://schemas.microsoft.com/office/powerpoint/2010/main" val="1324855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algn="just"/>
            <a:r>
              <a:rPr lang="pt-BR" dirty="0" smtClean="0"/>
              <a:t>Exemplo</a:t>
            </a:r>
          </a:p>
          <a:p>
            <a:pPr lvl="1" algn="just"/>
            <a:r>
              <a:rPr lang="pt-BR" dirty="0" smtClean="0"/>
              <a:t>Aquisição Gêneros Alimentícios</a:t>
            </a:r>
          </a:p>
          <a:p>
            <a:pPr lvl="2" algn="just"/>
            <a:r>
              <a:rPr lang="pt-BR" sz="2200" b="1" dirty="0" smtClean="0"/>
              <a:t>OBJETIVO DA CONTRATAÇÃO</a:t>
            </a:r>
            <a:endParaRPr lang="pt-BR" sz="2200" dirty="0" smtClean="0"/>
          </a:p>
          <a:p>
            <a:pPr lvl="3" algn="just"/>
            <a:r>
              <a:rPr lang="pt-BR" sz="2000" dirty="0" smtClean="0"/>
              <a:t> Prevê-se com esta contratação a garantia da oferta de alimentação escolar de qualidade ao corpo discente do Município de São Gonçalo da Rede Estadual de Ensino do Estado do Rio de Janeiro em acordo com o previsto na Constituição Federal Art.205 e 208, incisos IV e VII, contribuindo assim, para o crescimento e o desenvolvimento biopsicossocial, a aprendizagem, o rendimento escolar e a formação de práticas alimentares saudáveis dos alunos;  </a:t>
            </a:r>
          </a:p>
          <a:p>
            <a:pPr lvl="3" algn="just"/>
            <a:r>
              <a:rPr lang="pt-BR" sz="2000" dirty="0" smtClean="0"/>
              <a:t>Em adição, prevê-se com esta contratação, o maior controle interno da aquisição de gêneros alimentícios em consonância com os critérios públicos de contratação;</a:t>
            </a:r>
          </a:p>
          <a:p>
            <a:pPr lvl="3" algn="just"/>
            <a:r>
              <a:rPr lang="pt-BR" sz="2000" dirty="0" smtClean="0"/>
              <a:t>Atendimento as recomendações nutricionais descritas na Resolução/CD/FNDE nº- 38, de 16 de julho de 2009;</a:t>
            </a:r>
          </a:p>
          <a:p>
            <a:pPr lvl="3" algn="just"/>
            <a:r>
              <a:rPr lang="pt-BR" sz="2000" dirty="0" smtClean="0"/>
              <a:t>O bom/correto andamento e desenvolvimento das atividades inerentes às Unidades Escolares Estaduais do Rio de Janeiro do município de São Gonçalo;</a:t>
            </a:r>
          </a:p>
          <a:p>
            <a:pPr lvl="3" algn="just"/>
            <a:r>
              <a:rPr lang="pt-BR" sz="2000" dirty="0" smtClean="0"/>
              <a:t>O levantamento/aperfeiçoamento de um novo modelo de fornecimento de gêneros alimentícios.</a:t>
            </a:r>
          </a:p>
          <a:p>
            <a:pPr lvl="1" algn="just"/>
            <a:endParaRPr lang="pt-BR" dirty="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OBJETIVO </a:t>
            </a:r>
            <a:r>
              <a:rPr lang="pt-BR" b="1" dirty="0" smtClean="0"/>
              <a:t>DA CONTRATAÇÃO</a:t>
            </a:r>
            <a:endParaRPr lang="pt-BR" dirty="0"/>
          </a:p>
        </p:txBody>
      </p:sp>
    </p:spTree>
    <p:extLst>
      <p:ext uri="{BB962C8B-B14F-4D97-AF65-F5344CB8AC3E}">
        <p14:creationId xmlns:p14="http://schemas.microsoft.com/office/powerpoint/2010/main" val="625766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Exemplo</a:t>
            </a:r>
          </a:p>
          <a:p>
            <a:pPr lvl="1" algn="just"/>
            <a:r>
              <a:rPr lang="pt-BR" dirty="0" smtClean="0"/>
              <a:t>Certificação</a:t>
            </a:r>
          </a:p>
          <a:p>
            <a:pPr lvl="2"/>
            <a:r>
              <a:rPr lang="pt-BR" sz="2200" b="1" dirty="0" smtClean="0"/>
              <a:t>OBJETIVO DA CONTRATAÇÃO</a:t>
            </a:r>
            <a:endParaRPr lang="pt-BR" sz="2600" dirty="0" smtClean="0"/>
          </a:p>
          <a:p>
            <a:pPr lvl="3" algn="just"/>
            <a:r>
              <a:rPr lang="pt-BR" sz="2000" dirty="0" smtClean="0"/>
              <a:t>Realizar o processo de avaliação de conhecimentos e competências  denominado Exame Estadual de Certificação de Professores 2013, previsto no Decreto VVVV, de XX de YY de 2012, qualificando os aprovados no primeiro nível de certificação (Nível 1), para fins de concessão de certificado  válido por até cinco anos e revalidado anualmente por  análise de títulos e participação em atividades programadas pela Secretaria de Estado de Educação</a:t>
            </a:r>
            <a:endParaRPr lang="pt-BR" sz="2400" dirty="0" smtClean="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OBJETIVO </a:t>
            </a:r>
            <a:r>
              <a:rPr lang="pt-BR" b="1" dirty="0" smtClean="0"/>
              <a:t>DA CONTRATAÇÃO</a:t>
            </a:r>
            <a:endParaRPr lang="pt-BR" dirty="0"/>
          </a:p>
        </p:txBody>
      </p:sp>
    </p:spTree>
    <p:extLst>
      <p:ext uri="{BB962C8B-B14F-4D97-AF65-F5344CB8AC3E}">
        <p14:creationId xmlns:p14="http://schemas.microsoft.com/office/powerpoint/2010/main" val="2131497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r>
              <a:rPr lang="pt-BR" dirty="0" smtClean="0"/>
              <a:t>Exercício</a:t>
            </a:r>
          </a:p>
          <a:p>
            <a:pPr lvl="1"/>
            <a:r>
              <a:rPr lang="pt-BR" dirty="0" smtClean="0"/>
              <a:t>Contratação Limpeza</a:t>
            </a:r>
          </a:p>
          <a:p>
            <a:pPr lvl="1"/>
            <a:r>
              <a:rPr lang="pt-BR" dirty="0" smtClean="0"/>
              <a:t>Contratação Manutenção</a:t>
            </a:r>
          </a:p>
          <a:p>
            <a:pPr lvl="1"/>
            <a:r>
              <a:rPr lang="pt-BR" dirty="0" smtClean="0"/>
              <a:t>Contratação locadora de veículos</a:t>
            </a:r>
          </a:p>
          <a:p>
            <a:pPr lvl="1"/>
            <a:r>
              <a:rPr lang="pt-BR" dirty="0" smtClean="0"/>
              <a:t>Aquisição de veículos</a:t>
            </a:r>
          </a:p>
          <a:p>
            <a:pPr lvl="1"/>
            <a:r>
              <a:rPr lang="pt-BR" dirty="0" smtClean="0"/>
              <a:t>Contratação de empresa gráfica</a:t>
            </a:r>
          </a:p>
          <a:p>
            <a:pPr lvl="1"/>
            <a:r>
              <a:rPr lang="pt-BR" dirty="0" smtClean="0"/>
              <a:t>Aquisição de impressora</a:t>
            </a:r>
          </a:p>
          <a:p>
            <a:pPr lvl="1"/>
            <a:r>
              <a:rPr lang="pt-BR" dirty="0" smtClean="0"/>
              <a:t>Contratação de locação de computadores</a:t>
            </a:r>
          </a:p>
          <a:p>
            <a:pPr lvl="1"/>
            <a:r>
              <a:rPr lang="pt-BR" dirty="0" smtClean="0"/>
              <a:t>Aquisição de computadores</a:t>
            </a:r>
          </a:p>
          <a:p>
            <a:pPr lvl="1"/>
            <a:endParaRPr lang="pt-BR" dirty="0"/>
          </a:p>
        </p:txBody>
      </p:sp>
      <p:sp>
        <p:nvSpPr>
          <p:cNvPr id="3" name="Título 2"/>
          <p:cNvSpPr>
            <a:spLocks noGrp="1"/>
          </p:cNvSpPr>
          <p:nvPr>
            <p:ph type="title"/>
          </p:nvPr>
        </p:nvSpPr>
        <p:spPr>
          <a:xfrm>
            <a:off x="611560" y="188640"/>
            <a:ext cx="7920880" cy="720080"/>
          </a:xfrm>
        </p:spPr>
        <p:txBody>
          <a:bodyPr>
            <a:normAutofit fontScale="90000"/>
          </a:bodyPr>
          <a:lstStyle/>
          <a:p>
            <a:pPr algn="l"/>
            <a:r>
              <a:rPr lang="pt-BR" dirty="0" smtClean="0"/>
              <a:t>OBJETIVO </a:t>
            </a:r>
            <a:r>
              <a:rPr lang="pt-BR" dirty="0" smtClean="0"/>
              <a:t>DA CONTRATAÇÃO</a:t>
            </a:r>
            <a:endParaRPr lang="pt-BR" dirty="0"/>
          </a:p>
        </p:txBody>
      </p:sp>
    </p:spTree>
    <p:extLst>
      <p:ext uri="{BB962C8B-B14F-4D97-AF65-F5344CB8AC3E}">
        <p14:creationId xmlns:p14="http://schemas.microsoft.com/office/powerpoint/2010/main" val="287623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ox(i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ox(i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ox(i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ox(i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ox(in)">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2132856"/>
            <a:ext cx="8229600" cy="3874435"/>
          </a:xfrm>
        </p:spPr>
        <p:txBody>
          <a:bodyPr>
            <a:normAutofit/>
          </a:bodyPr>
          <a:lstStyle/>
          <a:p>
            <a:pPr algn="ctr">
              <a:buNone/>
            </a:pPr>
            <a:r>
              <a:rPr lang="pt-BR" sz="4000" dirty="0" smtClean="0"/>
              <a:t>O que é Projeto Básico (PB)ou Termo de Referência (TR)?</a:t>
            </a:r>
          </a:p>
          <a:p>
            <a:pPr algn="ctr">
              <a:buNone/>
            </a:pPr>
            <a:endParaRPr lang="pt-BR" sz="4000" dirty="0" smtClean="0"/>
          </a:p>
          <a:p>
            <a:pPr algn="ctr">
              <a:buNone/>
            </a:pPr>
            <a:r>
              <a:rPr lang="pt-BR" sz="4000" dirty="0" smtClean="0"/>
              <a:t>Qual a diferença entre PB e TR?</a:t>
            </a:r>
            <a:endParaRPr lang="pt-BR" sz="4000" dirty="0"/>
          </a:p>
        </p:txBody>
      </p:sp>
      <p:sp>
        <p:nvSpPr>
          <p:cNvPr id="3" name="Título 2"/>
          <p:cNvSpPr>
            <a:spLocks noGrp="1"/>
          </p:cNvSpPr>
          <p:nvPr>
            <p:ph type="title"/>
          </p:nvPr>
        </p:nvSpPr>
        <p:spPr/>
        <p:txBody>
          <a:bodyPr>
            <a:normAutofit fontScale="90000"/>
          </a:bodyPr>
          <a:lstStyle/>
          <a:p>
            <a:endParaRPr lang="pt-BR" dirty="0"/>
          </a:p>
        </p:txBody>
      </p:sp>
    </p:spTree>
    <p:extLst>
      <p:ext uri="{BB962C8B-B14F-4D97-AF65-F5344CB8AC3E}">
        <p14:creationId xmlns:p14="http://schemas.microsoft.com/office/powerpoint/2010/main" val="554044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9445" y="1206120"/>
            <a:ext cx="8229600" cy="4827992"/>
          </a:xfrm>
        </p:spPr>
        <p:txBody>
          <a:bodyPr>
            <a:normAutofit fontScale="77500" lnSpcReduction="20000"/>
          </a:bodyPr>
          <a:lstStyle/>
          <a:p>
            <a:pPr algn="just"/>
            <a:r>
              <a:rPr lang="pt-BR" dirty="0" smtClean="0"/>
              <a:t>Conceito - Apresentar aos licitantes qual a modalidade, regras, da licitação.</a:t>
            </a:r>
          </a:p>
          <a:p>
            <a:pPr algn="just"/>
            <a:r>
              <a:rPr lang="pt-BR" dirty="0" smtClean="0"/>
              <a:t>Dicas</a:t>
            </a:r>
          </a:p>
          <a:p>
            <a:pPr lvl="1" algn="just"/>
            <a:r>
              <a:rPr lang="pt-BR" dirty="0" smtClean="0"/>
              <a:t>Modalidade de licitação é a forma específica de conduzir o procedimento licitatório, a partir de critérios definidos em lei.</a:t>
            </a:r>
          </a:p>
          <a:p>
            <a:pPr lvl="1" algn="just"/>
            <a:r>
              <a:rPr lang="pt-BR" dirty="0" smtClean="0"/>
              <a:t>Baseado principalmente pelo valor estimado, exceto pregão.</a:t>
            </a:r>
          </a:p>
          <a:p>
            <a:pPr lvl="1" algn="just"/>
            <a:r>
              <a:rPr lang="pt-BR" dirty="0" smtClean="0"/>
              <a:t>Pregão = bens e serviços comuns</a:t>
            </a:r>
          </a:p>
          <a:p>
            <a:pPr lvl="1" algn="just"/>
            <a:r>
              <a:rPr lang="pt-BR" dirty="0" smtClean="0"/>
              <a:t>Jurisprudência em alteração com relação aos complexos.</a:t>
            </a:r>
          </a:p>
          <a:p>
            <a:pPr lvl="1" algn="just"/>
            <a:r>
              <a:rPr lang="pt-BR" dirty="0" smtClean="0"/>
              <a:t>Decreto 31.864/02 institui o pregão, presencial e eletrônico no ERJ.</a:t>
            </a:r>
          </a:p>
          <a:p>
            <a:pPr lvl="1" algn="just"/>
            <a:r>
              <a:rPr lang="pt-BR" dirty="0" smtClean="0"/>
              <a:t>Decreto 42.091/09 institui o SIGA como sistema para as aquisições.</a:t>
            </a:r>
          </a:p>
          <a:p>
            <a:pPr lvl="1" algn="just"/>
            <a:r>
              <a:rPr lang="pt-BR" dirty="0" smtClean="0"/>
              <a:t>Decreto 40.497/07 obrigatoriedade do Pregão Eletrônico.</a:t>
            </a:r>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MODALIDADE DE </a:t>
            </a:r>
            <a:r>
              <a:rPr lang="pt-BR" b="1" dirty="0" smtClean="0"/>
              <a:t>LICITAÇÃO</a:t>
            </a:r>
            <a:endParaRPr lang="pt-BR" dirty="0"/>
          </a:p>
        </p:txBody>
      </p:sp>
    </p:spTree>
    <p:extLst>
      <p:ext uri="{BB962C8B-B14F-4D97-AF65-F5344CB8AC3E}">
        <p14:creationId xmlns:p14="http://schemas.microsoft.com/office/powerpoint/2010/main" val="3185861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noticias.r7.com/blogs/julio-cardozo/files/2011/07/R7-Escolher-o-caminho.jpg"/>
          <p:cNvPicPr>
            <a:picLocks noChangeAspect="1" noChangeArrowheads="1"/>
          </p:cNvPicPr>
          <p:nvPr/>
        </p:nvPicPr>
        <p:blipFill>
          <a:blip r:embed="rId2" cstate="print"/>
          <a:srcRect/>
          <a:stretch>
            <a:fillRect/>
          </a:stretch>
        </p:blipFill>
        <p:spPr bwMode="auto">
          <a:xfrm>
            <a:off x="5653107" y="809095"/>
            <a:ext cx="3419872" cy="2153010"/>
          </a:xfrm>
          <a:prstGeom prst="rect">
            <a:avLst/>
          </a:prstGeom>
          <a:noFill/>
        </p:spPr>
      </p:pic>
      <p:sp>
        <p:nvSpPr>
          <p:cNvPr id="3" name="Espaço Reservado para Conteúdo 2"/>
          <p:cNvSpPr>
            <a:spLocks noGrp="1"/>
          </p:cNvSpPr>
          <p:nvPr>
            <p:ph idx="1"/>
          </p:nvPr>
        </p:nvSpPr>
        <p:spPr>
          <a:xfrm>
            <a:off x="421689" y="1043779"/>
            <a:ext cx="8229600" cy="5044016"/>
          </a:xfrm>
        </p:spPr>
        <p:txBody>
          <a:bodyPr>
            <a:normAutofit fontScale="70000" lnSpcReduction="20000"/>
          </a:bodyPr>
          <a:lstStyle/>
          <a:p>
            <a:pPr algn="just"/>
            <a:r>
              <a:rPr lang="pt-BR" dirty="0" smtClean="0"/>
              <a:t>Normativa (Modalidade)</a:t>
            </a:r>
          </a:p>
          <a:p>
            <a:pPr lvl="1" algn="just"/>
            <a:r>
              <a:rPr lang="pt-BR" dirty="0" smtClean="0"/>
              <a:t>Lei 8.666/93</a:t>
            </a:r>
          </a:p>
          <a:p>
            <a:pPr lvl="2" algn="just"/>
            <a:r>
              <a:rPr lang="pt-BR" dirty="0" smtClean="0"/>
              <a:t>Art. 22.  São modalidades de licitação: </a:t>
            </a:r>
          </a:p>
          <a:p>
            <a:pPr lvl="3" algn="just"/>
            <a:r>
              <a:rPr lang="pt-BR" dirty="0" smtClean="0"/>
              <a:t>I - concorrência; </a:t>
            </a:r>
          </a:p>
          <a:p>
            <a:pPr lvl="3" algn="just"/>
            <a:r>
              <a:rPr lang="pt-BR" dirty="0" smtClean="0"/>
              <a:t>II - tomada de preços; </a:t>
            </a:r>
          </a:p>
          <a:p>
            <a:pPr lvl="3" algn="just"/>
            <a:r>
              <a:rPr lang="pt-BR" dirty="0" smtClean="0"/>
              <a:t>III - convite; </a:t>
            </a:r>
          </a:p>
          <a:p>
            <a:pPr lvl="3" algn="just"/>
            <a:r>
              <a:rPr lang="pt-BR" dirty="0" smtClean="0"/>
              <a:t>IV - concurso; </a:t>
            </a:r>
          </a:p>
          <a:p>
            <a:pPr lvl="3" algn="just"/>
            <a:r>
              <a:rPr lang="pt-BR" dirty="0" smtClean="0"/>
              <a:t>V - leilão. </a:t>
            </a:r>
          </a:p>
          <a:p>
            <a:pPr lvl="2" algn="just"/>
            <a:r>
              <a:rPr lang="pt-BR" dirty="0" smtClean="0"/>
              <a:t>Art. 23.  As modalidades ...serão determinadas ... em vista o valor estimado da contratação: </a:t>
            </a:r>
          </a:p>
          <a:p>
            <a:pPr lvl="3" algn="just"/>
            <a:r>
              <a:rPr lang="pt-BR" dirty="0" smtClean="0"/>
              <a:t>I - para obras e serviços de engenharia:</a:t>
            </a:r>
          </a:p>
          <a:p>
            <a:pPr lvl="4" algn="just"/>
            <a:r>
              <a:rPr lang="pt-BR" dirty="0" smtClean="0"/>
              <a:t>a) convite - até R$ 330.000,00</a:t>
            </a:r>
          </a:p>
          <a:p>
            <a:pPr lvl="4" algn="just"/>
            <a:r>
              <a:rPr lang="pt-BR" dirty="0" smtClean="0"/>
              <a:t>b) tomada de preços - até R$ 3.300.000,00</a:t>
            </a:r>
          </a:p>
          <a:p>
            <a:pPr lvl="4" algn="just"/>
            <a:r>
              <a:rPr lang="pt-BR" dirty="0" smtClean="0"/>
              <a:t>c) concorrência: acima de R$ 3.300.000,00</a:t>
            </a:r>
          </a:p>
          <a:p>
            <a:pPr lvl="3" algn="just"/>
            <a:r>
              <a:rPr lang="pt-BR" dirty="0" smtClean="0"/>
              <a:t>II - para compras e serviços não referidos no inciso anterior:</a:t>
            </a:r>
          </a:p>
          <a:p>
            <a:pPr lvl="4" algn="just"/>
            <a:r>
              <a:rPr lang="pt-BR" dirty="0" smtClean="0"/>
              <a:t>a) convite - até R$ 176.000,00</a:t>
            </a:r>
          </a:p>
          <a:p>
            <a:pPr lvl="4" algn="just"/>
            <a:r>
              <a:rPr lang="pt-BR" dirty="0" smtClean="0"/>
              <a:t>b) tomada de preços - até R$ 1.430.000,00</a:t>
            </a:r>
          </a:p>
          <a:p>
            <a:pPr lvl="4" algn="just"/>
            <a:r>
              <a:rPr lang="pt-BR" dirty="0" smtClean="0"/>
              <a:t>c) concorrência - acima de R$ 1.430.000,00</a:t>
            </a:r>
          </a:p>
          <a:p>
            <a:pPr lvl="2" algn="just"/>
            <a:r>
              <a:rPr lang="pt-BR" dirty="0" smtClean="0"/>
              <a:t>Art. 24.  É dispensável a licitação: </a:t>
            </a:r>
          </a:p>
          <a:p>
            <a:pPr lvl="2" algn="just"/>
            <a:r>
              <a:rPr lang="pt-BR" dirty="0" smtClean="0"/>
              <a:t>Art. 25.  É inexigível a licitação quando houver inviabilidade de competição, em especial:</a:t>
            </a:r>
          </a:p>
          <a:p>
            <a:pPr lvl="2" algn="just"/>
            <a:endParaRPr lang="pt-BR" dirty="0" smtClean="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MODALIDADE DE </a:t>
            </a:r>
            <a:r>
              <a:rPr lang="pt-BR" b="1" dirty="0" smtClean="0"/>
              <a:t>LICITAÇÃO</a:t>
            </a:r>
            <a:endParaRPr lang="pt-BR" dirty="0"/>
          </a:p>
        </p:txBody>
      </p:sp>
    </p:spTree>
    <p:extLst>
      <p:ext uri="{BB962C8B-B14F-4D97-AF65-F5344CB8AC3E}">
        <p14:creationId xmlns:p14="http://schemas.microsoft.com/office/powerpoint/2010/main" val="1990991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65812" y="1108465"/>
            <a:ext cx="7848872" cy="4972008"/>
          </a:xfrm>
        </p:spPr>
        <p:txBody>
          <a:bodyPr>
            <a:normAutofit fontScale="85000" lnSpcReduction="20000"/>
          </a:bodyPr>
          <a:lstStyle/>
          <a:p>
            <a:pPr algn="just"/>
            <a:r>
              <a:rPr lang="pt-BR" dirty="0" smtClean="0"/>
              <a:t>Normativa (Modalidade)</a:t>
            </a:r>
          </a:p>
          <a:p>
            <a:pPr lvl="1" algn="just"/>
            <a:r>
              <a:rPr lang="pt-BR" dirty="0" smtClean="0"/>
              <a:t>Lei 10.520/02</a:t>
            </a:r>
          </a:p>
          <a:p>
            <a:pPr lvl="2" algn="just"/>
            <a:r>
              <a:rPr lang="pt-BR" dirty="0" smtClean="0"/>
              <a:t>Art. 1º  Para </a:t>
            </a:r>
            <a:r>
              <a:rPr lang="pt-BR" b="1" dirty="0" smtClean="0"/>
              <a:t>aquisição de bens e serviços comuns</a:t>
            </a:r>
            <a:r>
              <a:rPr lang="pt-BR" dirty="0" smtClean="0"/>
              <a:t>, poderá ser adotada a licitação na modalidade de pregão, que será regida por esta Lei.</a:t>
            </a:r>
          </a:p>
          <a:p>
            <a:pPr lvl="3" algn="just"/>
            <a:r>
              <a:rPr lang="pt-BR" dirty="0" smtClean="0"/>
              <a:t>Parágrafo único.  </a:t>
            </a:r>
            <a:r>
              <a:rPr lang="pt-BR" b="1" dirty="0" smtClean="0"/>
              <a:t>Consideram-se</a:t>
            </a:r>
            <a:r>
              <a:rPr lang="pt-BR" dirty="0" smtClean="0"/>
              <a:t> bens e serviços comuns, para os fins e efeitos deste artigo, aqueles cujos padrões de desempenho e qualidade possam ser </a:t>
            </a:r>
            <a:r>
              <a:rPr lang="pt-BR" b="1" dirty="0" smtClean="0"/>
              <a:t>objetivamente</a:t>
            </a:r>
            <a:r>
              <a:rPr lang="pt-BR" dirty="0" smtClean="0"/>
              <a:t> definidos pelo edital, por meio de especificações usuais no mercado.</a:t>
            </a:r>
          </a:p>
          <a:p>
            <a:pPr lvl="2" algn="just"/>
            <a:r>
              <a:rPr lang="pt-BR" dirty="0" smtClean="0"/>
              <a:t>Art. 9º  Aplicam-se subsidiariamente, para a modalidade de pregão, as normas da Lei nº 8.666, de 21 de junho de 1993.</a:t>
            </a:r>
          </a:p>
          <a:p>
            <a:pPr lvl="2" algn="just"/>
            <a:r>
              <a:rPr lang="pt-BR" dirty="0" smtClean="0"/>
              <a:t>Art. 11.  As </a:t>
            </a:r>
            <a:r>
              <a:rPr lang="pt-BR" b="1" dirty="0" smtClean="0"/>
              <a:t>compras e contratações de bens e serviços comuns</a:t>
            </a:r>
            <a:r>
              <a:rPr lang="pt-BR" dirty="0" smtClean="0"/>
              <a:t>, no âmbito da União, dos Estados, do Distrito Federal e dos Municípios, quando efetuadas pelo sistema de registro de preços previsto no art. 15 da Lei nº 8.666, de 21 de junho de 1993, poderão adotar a modalidade de pregão, conforme regulamento específico. </a:t>
            </a:r>
            <a:endParaRPr lang="pt-BR" dirty="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MODALIDADE DE </a:t>
            </a:r>
            <a:r>
              <a:rPr lang="pt-BR" b="1" dirty="0" smtClean="0"/>
              <a:t>LICITAÇÃO</a:t>
            </a:r>
            <a:endParaRPr lang="pt-BR" dirty="0"/>
          </a:p>
        </p:txBody>
      </p:sp>
    </p:spTree>
    <p:extLst>
      <p:ext uri="{BB962C8B-B14F-4D97-AF65-F5344CB8AC3E}">
        <p14:creationId xmlns:p14="http://schemas.microsoft.com/office/powerpoint/2010/main" val="3088915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481328"/>
            <a:ext cx="7848872" cy="4972008"/>
          </a:xfrm>
        </p:spPr>
        <p:txBody>
          <a:bodyPr>
            <a:normAutofit/>
          </a:bodyPr>
          <a:lstStyle/>
          <a:p>
            <a:pPr algn="just"/>
            <a:r>
              <a:rPr lang="pt-BR" dirty="0" smtClean="0"/>
              <a:t>Normativa (Modalidade)</a:t>
            </a:r>
          </a:p>
          <a:p>
            <a:pPr lvl="1" algn="just"/>
            <a:r>
              <a:rPr lang="pt-BR" sz="2400" dirty="0" smtClean="0"/>
              <a:t>Resolução SEPLAG 007/07</a:t>
            </a:r>
          </a:p>
          <a:p>
            <a:pPr lvl="2" algn="just"/>
            <a:r>
              <a:rPr lang="pt-BR" sz="2200" dirty="0" smtClean="0"/>
              <a:t>Art</a:t>
            </a:r>
            <a:r>
              <a:rPr lang="pt-BR" sz="1800" dirty="0" smtClean="0"/>
              <a:t>. 1º - As licitações realizadas no âmbito da Administração Direta e Indireta que tenham por objeto a contratação de bens e serviços comuns observarão, obrigatoriamente, a modalidade de pregão na sua forma eletrônica, nos termos do art.1º do Decreto nº 40.497, de 1º de janeiro de 2007.</a:t>
            </a:r>
          </a:p>
          <a:p>
            <a:pPr lvl="3" algn="just"/>
            <a:r>
              <a:rPr lang="pt-BR" sz="2000" dirty="0" smtClean="0"/>
              <a:t>§ 1º - Na hipótese do pregão eletrônico se revelar inadequado à contratação, os órgãos da Administração Direta e as entidades da Administração Indireta </a:t>
            </a:r>
            <a:r>
              <a:rPr lang="pt-BR" sz="2000" b="1" dirty="0" smtClean="0"/>
              <a:t>solicitarão, justificadamente, a dispensa da adoção da modalidade obrigatória e indicarão a modalidade requerida</a:t>
            </a:r>
            <a:r>
              <a:rPr lang="pt-BR" sz="2000" dirty="0" smtClean="0"/>
              <a:t>.</a:t>
            </a:r>
            <a:endParaRPr lang="pt-BR" sz="1600" dirty="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b="1" dirty="0" smtClean="0"/>
              <a:t>MODALIDADE DE </a:t>
            </a:r>
            <a:r>
              <a:rPr lang="pt-BR" b="1" dirty="0" smtClean="0"/>
              <a:t>LICITAÇÃO</a:t>
            </a:r>
            <a:endParaRPr lang="pt-BR" dirty="0"/>
          </a:p>
        </p:txBody>
      </p:sp>
    </p:spTree>
    <p:extLst>
      <p:ext uri="{BB962C8B-B14F-4D97-AF65-F5344CB8AC3E}">
        <p14:creationId xmlns:p14="http://schemas.microsoft.com/office/powerpoint/2010/main" val="2249021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188640"/>
            <a:ext cx="7920880" cy="720080"/>
          </a:xfrm>
        </p:spPr>
        <p:txBody>
          <a:bodyPr>
            <a:normAutofit fontScale="90000"/>
          </a:bodyPr>
          <a:lstStyle/>
          <a:p>
            <a:pPr algn="l"/>
            <a:r>
              <a:rPr lang="pt-BR" dirty="0" smtClean="0"/>
              <a:t>MODALIDADE DE </a:t>
            </a:r>
            <a:r>
              <a:rPr lang="pt-BR" dirty="0" smtClean="0"/>
              <a:t>LICITAÇÃO</a:t>
            </a:r>
            <a:endParaRPr lang="pt-BR" dirty="0"/>
          </a:p>
        </p:txBody>
      </p:sp>
      <p:graphicFrame>
        <p:nvGraphicFramePr>
          <p:cNvPr id="5" name="Espaço Reservado para Conteúdo 3"/>
          <p:cNvGraphicFramePr>
            <a:graphicFrameLocks/>
          </p:cNvGraphicFramePr>
          <p:nvPr>
            <p:extLst>
              <p:ext uri="{D42A27DB-BD31-4B8C-83A1-F6EECF244321}">
                <p14:modId xmlns:p14="http://schemas.microsoft.com/office/powerpoint/2010/main" val="1666460192"/>
              </p:ext>
            </p:extLst>
          </p:nvPr>
        </p:nvGraphicFramePr>
        <p:xfrm>
          <a:off x="0" y="1124739"/>
          <a:ext cx="9161367" cy="4864224"/>
        </p:xfrm>
        <a:graphic>
          <a:graphicData uri="http://schemas.openxmlformats.org/drawingml/2006/table">
            <a:tbl>
              <a:tblPr firstRow="1" bandRow="1">
                <a:tableStyleId>{5940675A-B579-460E-94D1-54222C63F5DA}</a:tableStyleId>
              </a:tblPr>
              <a:tblGrid>
                <a:gridCol w="292354"/>
                <a:gridCol w="604122"/>
                <a:gridCol w="579531"/>
                <a:gridCol w="1782914"/>
                <a:gridCol w="3451926"/>
                <a:gridCol w="2450520"/>
              </a:tblGrid>
              <a:tr h="287402">
                <a:tc rowSpan="3" gridSpan="4">
                  <a:txBody>
                    <a:bodyPr/>
                    <a:lstStyle/>
                    <a:p>
                      <a:pPr algn="ctr" fontAlgn="b"/>
                      <a:endParaRPr lang="pt-BR" sz="1600" b="0" i="0" u="none" strike="noStrike" dirty="0">
                        <a:solidFill>
                          <a:srgbClr val="000000"/>
                        </a:solidFill>
                        <a:latin typeface="Calibri"/>
                      </a:endParaRPr>
                    </a:p>
                  </a:txBody>
                  <a:tcPr marL="9525" marR="9525" marT="9525" marB="0" anchor="ctr"/>
                </a:tc>
                <a:tc rowSpan="3" hMerge="1">
                  <a:txBody>
                    <a:bodyPr/>
                    <a:lstStyle/>
                    <a:p>
                      <a:pPr algn="l" fontAlgn="b"/>
                      <a:endParaRPr lang="pt-BR" sz="1100" b="0" i="0" u="none" strike="noStrike">
                        <a:solidFill>
                          <a:srgbClr val="000000"/>
                        </a:solidFill>
                        <a:latin typeface="Calibri"/>
                      </a:endParaRPr>
                    </a:p>
                  </a:txBody>
                  <a:tcPr marL="9525" marR="9525" marT="9525" marB="0" anchor="b"/>
                </a:tc>
                <a:tc rowSpan="3" hMerge="1">
                  <a:txBody>
                    <a:bodyPr/>
                    <a:lstStyle/>
                    <a:p>
                      <a:pPr algn="l" fontAlgn="b"/>
                      <a:endParaRPr lang="pt-BR" sz="1100" b="0" i="0" u="none" strike="noStrike">
                        <a:solidFill>
                          <a:srgbClr val="000000"/>
                        </a:solidFill>
                        <a:latin typeface="Calibri"/>
                      </a:endParaRPr>
                    </a:p>
                  </a:txBody>
                  <a:tcPr marL="9525" marR="9525" marT="9525" marB="0" anchor="b"/>
                </a:tc>
                <a:tc rowSpan="3" hMerge="1">
                  <a:txBody>
                    <a:bodyPr/>
                    <a:lstStyle/>
                    <a:p>
                      <a:pPr algn="l" fontAlgn="b"/>
                      <a:endParaRPr lang="pt-BR" sz="1100" b="0" i="0" u="none" strike="noStrike">
                        <a:solidFill>
                          <a:srgbClr val="000000"/>
                        </a:solidFill>
                        <a:latin typeface="Calibri"/>
                      </a:endParaRPr>
                    </a:p>
                  </a:txBody>
                  <a:tcPr marL="9525" marR="9525" marT="9525" marB="0" anchor="b"/>
                </a:tc>
                <a:tc gridSpan="2">
                  <a:txBody>
                    <a:bodyPr/>
                    <a:lstStyle/>
                    <a:p>
                      <a:pPr algn="ctr" fontAlgn="b"/>
                      <a:r>
                        <a:rPr lang="pt-BR" sz="1600" u="none" strike="noStrike" dirty="0"/>
                        <a:t>Valores</a:t>
                      </a:r>
                      <a:endParaRPr lang="pt-BR" sz="1600" b="0" i="0" u="none" strike="noStrike" dirty="0">
                        <a:solidFill>
                          <a:srgbClr val="000000"/>
                        </a:solidFill>
                        <a:latin typeface="Calibri"/>
                      </a:endParaRPr>
                    </a:p>
                  </a:txBody>
                  <a:tcPr marL="9525" marR="9525" marT="9525" marB="0" anchor="ctr">
                    <a:solidFill>
                      <a:srgbClr val="92D050"/>
                    </a:solidFill>
                  </a:tcPr>
                </a:tc>
                <a:tc hMerge="1">
                  <a:txBody>
                    <a:bodyPr/>
                    <a:lstStyle/>
                    <a:p>
                      <a:endParaRPr lang="pt-BR"/>
                    </a:p>
                  </a:txBody>
                  <a:tcPr/>
                </a:tc>
              </a:tr>
              <a:tr h="287402">
                <a:tc gridSpan="4" vMerge="1">
                  <a:txBody>
                    <a:bodyPr/>
                    <a:lstStyle/>
                    <a:p>
                      <a:pPr algn="l" fontAlgn="b"/>
                      <a:endParaRPr lang="pt-BR" sz="1100" b="0" i="0" u="none" strike="noStrike" dirty="0">
                        <a:solidFill>
                          <a:srgbClr val="000000"/>
                        </a:solidFill>
                        <a:latin typeface="Calibri"/>
                      </a:endParaRPr>
                    </a:p>
                  </a:txBody>
                  <a:tcPr marL="9525" marR="9525" marT="9525" marB="0" anchor="b"/>
                </a:tc>
                <a:tc hMerge="1" vMerge="1">
                  <a:txBody>
                    <a:bodyPr/>
                    <a:lstStyle/>
                    <a:p>
                      <a:pPr algn="l" fontAlgn="b"/>
                      <a:endParaRPr lang="pt-BR" sz="1100" b="0" i="0" u="none" strike="noStrike" dirty="0">
                        <a:solidFill>
                          <a:srgbClr val="000000"/>
                        </a:solidFill>
                        <a:latin typeface="Calibri"/>
                      </a:endParaRPr>
                    </a:p>
                  </a:txBody>
                  <a:tcPr marL="9525" marR="9525" marT="9525" marB="0" anchor="b"/>
                </a:tc>
                <a:tc hMerge="1" vMerge="1">
                  <a:txBody>
                    <a:bodyPr/>
                    <a:lstStyle/>
                    <a:p>
                      <a:pPr algn="l" fontAlgn="b"/>
                      <a:endParaRPr lang="pt-BR" sz="1100" b="0" i="0" u="none" strike="noStrike">
                        <a:solidFill>
                          <a:srgbClr val="000000"/>
                        </a:solidFill>
                        <a:latin typeface="Calibri"/>
                      </a:endParaRPr>
                    </a:p>
                  </a:txBody>
                  <a:tcPr marL="9525" marR="9525" marT="9525" marB="0" anchor="b"/>
                </a:tc>
                <a:tc hMerge="1" vMerge="1">
                  <a:txBody>
                    <a:bodyPr/>
                    <a:lstStyle/>
                    <a:p>
                      <a:pPr algn="l" fontAlgn="b"/>
                      <a:endParaRPr lang="pt-BR" sz="1100" b="0" i="0" u="none" strike="noStrike">
                        <a:solidFill>
                          <a:srgbClr val="000000"/>
                        </a:solidFill>
                        <a:latin typeface="Calibri"/>
                      </a:endParaRPr>
                    </a:p>
                  </a:txBody>
                  <a:tcPr marL="9525" marR="9525" marT="9525" marB="0" anchor="b"/>
                </a:tc>
                <a:tc gridSpan="2">
                  <a:txBody>
                    <a:bodyPr/>
                    <a:lstStyle/>
                    <a:p>
                      <a:pPr algn="ctr" fontAlgn="b"/>
                      <a:r>
                        <a:rPr lang="pt-BR" sz="1600" u="none" strike="noStrike" dirty="0"/>
                        <a:t>8.666/93 artigo </a:t>
                      </a:r>
                      <a:r>
                        <a:rPr lang="pt-BR" sz="1600" u="none" strike="noStrike" dirty="0" smtClean="0"/>
                        <a:t>23 (atualizados pelo Decreto</a:t>
                      </a:r>
                      <a:r>
                        <a:rPr lang="pt-BR" sz="1600" u="none" strike="noStrike" baseline="0" dirty="0" smtClean="0"/>
                        <a:t> Federal 9.412/18)</a:t>
                      </a:r>
                      <a:endParaRPr lang="pt-BR" sz="1600" b="0" i="0" u="none" strike="noStrike" dirty="0">
                        <a:solidFill>
                          <a:srgbClr val="000000"/>
                        </a:solidFill>
                        <a:latin typeface="Calibri"/>
                      </a:endParaRPr>
                    </a:p>
                  </a:txBody>
                  <a:tcPr marL="9525" marR="9525" marT="9525" marB="0" anchor="ctr">
                    <a:solidFill>
                      <a:srgbClr val="92D050"/>
                    </a:solidFill>
                  </a:tcPr>
                </a:tc>
                <a:tc hMerge="1">
                  <a:txBody>
                    <a:bodyPr/>
                    <a:lstStyle/>
                    <a:p>
                      <a:endParaRPr lang="pt-BR"/>
                    </a:p>
                  </a:txBody>
                  <a:tcPr/>
                </a:tc>
              </a:tr>
              <a:tr h="287402">
                <a:tc gridSpan="4" vMerge="1">
                  <a:txBody>
                    <a:bodyPr/>
                    <a:lstStyle/>
                    <a:p>
                      <a:pPr algn="l" fontAlgn="b"/>
                      <a:endParaRPr lang="pt-BR" sz="1100" b="0" i="0" u="none" strike="noStrike">
                        <a:solidFill>
                          <a:srgbClr val="000000"/>
                        </a:solidFill>
                        <a:latin typeface="Calibri"/>
                      </a:endParaRPr>
                    </a:p>
                  </a:txBody>
                  <a:tcPr marL="9525" marR="9525" marT="9525" marB="0" anchor="b"/>
                </a:tc>
                <a:tc hMerge="1" vMerge="1">
                  <a:txBody>
                    <a:bodyPr/>
                    <a:lstStyle/>
                    <a:p>
                      <a:pPr algn="l" fontAlgn="b"/>
                      <a:endParaRPr lang="pt-BR" sz="1100" b="0" i="0" u="none" strike="noStrike" dirty="0">
                        <a:solidFill>
                          <a:srgbClr val="000000"/>
                        </a:solidFill>
                        <a:latin typeface="Calibri"/>
                      </a:endParaRPr>
                    </a:p>
                  </a:txBody>
                  <a:tcPr marL="9525" marR="9525" marT="9525" marB="0" anchor="b"/>
                </a:tc>
                <a:tc hMerge="1" vMerge="1">
                  <a:txBody>
                    <a:bodyPr/>
                    <a:lstStyle/>
                    <a:p>
                      <a:pPr algn="l" fontAlgn="b"/>
                      <a:endParaRPr lang="pt-BR" sz="1100" b="0" i="0" u="none" strike="noStrike" dirty="0">
                        <a:solidFill>
                          <a:srgbClr val="000000"/>
                        </a:solidFill>
                        <a:latin typeface="Calibri"/>
                      </a:endParaRPr>
                    </a:p>
                  </a:txBody>
                  <a:tcPr marL="9525" marR="9525" marT="9525" marB="0" anchor="b"/>
                </a:tc>
                <a:tc hMerge="1" vMerge="1">
                  <a:txBody>
                    <a:bodyPr/>
                    <a:lstStyle/>
                    <a:p>
                      <a:pPr algn="l" fontAlgn="b"/>
                      <a:endParaRPr lang="pt-BR" sz="1100" b="0" i="0" u="none" strike="noStrike" dirty="0">
                        <a:solidFill>
                          <a:srgbClr val="000000"/>
                        </a:solidFill>
                        <a:latin typeface="Calibri"/>
                      </a:endParaRPr>
                    </a:p>
                  </a:txBody>
                  <a:tcPr marL="9525" marR="9525" marT="9525" marB="0" anchor="b"/>
                </a:tc>
                <a:tc>
                  <a:txBody>
                    <a:bodyPr/>
                    <a:lstStyle/>
                    <a:p>
                      <a:pPr algn="ctr" fontAlgn="b"/>
                      <a:r>
                        <a:rPr lang="pt-BR" sz="1600" u="none" strike="noStrike" dirty="0"/>
                        <a:t>I - Obras e Serviços de Engenharia</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II - Compras e serviços</a:t>
                      </a:r>
                      <a:endParaRPr lang="pt-BR" sz="1600" b="0" i="0" u="none" strike="noStrike" dirty="0">
                        <a:solidFill>
                          <a:srgbClr val="000000"/>
                        </a:solidFill>
                        <a:latin typeface="Calibri"/>
                      </a:endParaRPr>
                    </a:p>
                  </a:txBody>
                  <a:tcPr marL="9525" marR="9525" marT="9525" marB="0" anchor="ctr">
                    <a:solidFill>
                      <a:srgbClr val="92D050"/>
                    </a:solidFill>
                  </a:tcPr>
                </a:tc>
              </a:tr>
              <a:tr h="287402">
                <a:tc rowSpan="5">
                  <a:txBody>
                    <a:bodyPr/>
                    <a:lstStyle/>
                    <a:p>
                      <a:pPr algn="ctr" fontAlgn="ctr"/>
                      <a:r>
                        <a:rPr lang="pt-BR" sz="1600" u="none" strike="noStrike" dirty="0"/>
                        <a:t>Modalidade</a:t>
                      </a:r>
                      <a:endParaRPr lang="pt-BR" sz="1600" b="0" i="0" u="none" strike="noStrike" dirty="0">
                        <a:solidFill>
                          <a:srgbClr val="000000"/>
                        </a:solidFill>
                        <a:latin typeface="Calibri"/>
                      </a:endParaRPr>
                    </a:p>
                  </a:txBody>
                  <a:tcPr marL="9525" marR="9525" marT="9525" marB="0" vert="vert270" anchor="ctr">
                    <a:solidFill>
                      <a:schemeClr val="bg2">
                        <a:lumMod val="90000"/>
                      </a:schemeClr>
                    </a:solidFill>
                  </a:tcPr>
                </a:tc>
                <a:tc rowSpan="5">
                  <a:txBody>
                    <a:bodyPr/>
                    <a:lstStyle/>
                    <a:p>
                      <a:pPr algn="ctr" fontAlgn="ctr"/>
                      <a:r>
                        <a:rPr lang="pt-BR" sz="1600" u="none" strike="noStrike" dirty="0"/>
                        <a:t>8.666/93 Artigo 22</a:t>
                      </a:r>
                      <a:endParaRPr lang="pt-BR" sz="1600" b="0" i="0" u="none" strike="noStrike" dirty="0">
                        <a:solidFill>
                          <a:srgbClr val="000000"/>
                        </a:solidFill>
                        <a:latin typeface="Calibri"/>
                      </a:endParaRPr>
                    </a:p>
                  </a:txBody>
                  <a:tcPr marL="9525" marR="9525" marT="9525" marB="0" vert="vert270" anchor="ctr">
                    <a:solidFill>
                      <a:schemeClr val="bg2">
                        <a:lumMod val="90000"/>
                      </a:schemeClr>
                    </a:solidFill>
                  </a:tcPr>
                </a:tc>
                <a:tc>
                  <a:txBody>
                    <a:bodyPr/>
                    <a:lstStyle/>
                    <a:p>
                      <a:pPr algn="ctr" fontAlgn="b"/>
                      <a:r>
                        <a:rPr lang="pt-BR" sz="1600" u="none" strike="noStrike"/>
                        <a:t>I</a:t>
                      </a:r>
                      <a:endParaRPr lang="pt-BR" sz="1600" b="0" i="0" u="none" strike="noStrike">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smtClean="0"/>
                        <a:t>Concorrência</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Acima de </a:t>
                      </a:r>
                      <a:r>
                        <a:rPr lang="pt-BR" sz="1600" u="none" strike="noStrike" dirty="0" smtClean="0"/>
                        <a:t>R$3.300.000,00</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Acima de </a:t>
                      </a:r>
                      <a:r>
                        <a:rPr lang="pt-BR" sz="1600" u="none" strike="noStrike" dirty="0" smtClean="0"/>
                        <a:t>R$1.430.000,00</a:t>
                      </a:r>
                      <a:endParaRPr lang="pt-BR" sz="1600" b="0" i="0" u="none" strike="noStrike" dirty="0">
                        <a:solidFill>
                          <a:srgbClr val="000000"/>
                        </a:solidFill>
                        <a:latin typeface="Calibri"/>
                      </a:endParaRPr>
                    </a:p>
                  </a:txBody>
                  <a:tcPr marL="9525" marR="9525" marT="9525" marB="0" anchor="ctr">
                    <a:solidFill>
                      <a:srgbClr val="92D050"/>
                    </a:solidFill>
                  </a:tcPr>
                </a:tc>
              </a:tr>
              <a:tr h="287402">
                <a:tc vMerge="1">
                  <a:txBody>
                    <a:bodyPr/>
                    <a:lstStyle/>
                    <a:p>
                      <a:endParaRPr lang="pt-BR"/>
                    </a:p>
                  </a:txBody>
                  <a:tcPr/>
                </a:tc>
                <a:tc vMerge="1">
                  <a:txBody>
                    <a:bodyPr/>
                    <a:lstStyle/>
                    <a:p>
                      <a:endParaRPr lang="pt-BR"/>
                    </a:p>
                  </a:txBody>
                  <a:tcPr/>
                </a:tc>
                <a:tc>
                  <a:txBody>
                    <a:bodyPr/>
                    <a:lstStyle/>
                    <a:p>
                      <a:pPr algn="ctr" fontAlgn="b"/>
                      <a:r>
                        <a:rPr lang="pt-BR" sz="1600" u="none" strike="noStrike"/>
                        <a:t>II</a:t>
                      </a:r>
                      <a:endParaRPr lang="pt-BR" sz="1600" b="0" i="0" u="none" strike="noStrike">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Tomada de preço</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até </a:t>
                      </a:r>
                      <a:r>
                        <a:rPr lang="pt-BR" sz="1600" u="none" strike="noStrike" dirty="0" smtClean="0"/>
                        <a:t>R$3.300.000,00</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até </a:t>
                      </a:r>
                      <a:r>
                        <a:rPr lang="pt-BR" sz="1600" u="none" strike="noStrike" dirty="0" smtClean="0"/>
                        <a:t>R$1.430.000,00</a:t>
                      </a:r>
                      <a:endParaRPr lang="pt-BR" sz="1600" b="0" i="0" u="none" strike="noStrike" dirty="0">
                        <a:solidFill>
                          <a:srgbClr val="000000"/>
                        </a:solidFill>
                        <a:latin typeface="Calibri"/>
                      </a:endParaRPr>
                    </a:p>
                  </a:txBody>
                  <a:tcPr marL="9525" marR="9525" marT="9525" marB="0" anchor="ctr">
                    <a:solidFill>
                      <a:srgbClr val="92D050"/>
                    </a:solidFill>
                  </a:tcPr>
                </a:tc>
              </a:tr>
              <a:tr h="287402">
                <a:tc vMerge="1">
                  <a:txBody>
                    <a:bodyPr/>
                    <a:lstStyle/>
                    <a:p>
                      <a:endParaRPr lang="pt-BR"/>
                    </a:p>
                  </a:txBody>
                  <a:tcPr/>
                </a:tc>
                <a:tc vMerge="1">
                  <a:txBody>
                    <a:bodyPr/>
                    <a:lstStyle/>
                    <a:p>
                      <a:endParaRPr lang="pt-BR"/>
                    </a:p>
                  </a:txBody>
                  <a:tcPr/>
                </a:tc>
                <a:tc>
                  <a:txBody>
                    <a:bodyPr/>
                    <a:lstStyle/>
                    <a:p>
                      <a:pPr algn="ctr" fontAlgn="b"/>
                      <a:r>
                        <a:rPr lang="pt-BR" sz="1600" u="none" strike="noStrike" dirty="0"/>
                        <a:t>III</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convite</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até </a:t>
                      </a:r>
                      <a:r>
                        <a:rPr lang="pt-BR" sz="1600" u="none" strike="noStrike" dirty="0" smtClean="0"/>
                        <a:t>R$330.000,00</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até </a:t>
                      </a:r>
                      <a:r>
                        <a:rPr lang="pt-BR" sz="1600" u="none" strike="noStrike" dirty="0" smtClean="0"/>
                        <a:t>R$176.000,00</a:t>
                      </a:r>
                      <a:endParaRPr lang="pt-BR" sz="1600" b="0" i="0" u="none" strike="noStrike" dirty="0">
                        <a:solidFill>
                          <a:srgbClr val="000000"/>
                        </a:solidFill>
                        <a:latin typeface="Calibri"/>
                      </a:endParaRPr>
                    </a:p>
                  </a:txBody>
                  <a:tcPr marL="9525" marR="9525" marT="9525" marB="0" anchor="ctr">
                    <a:solidFill>
                      <a:srgbClr val="92D050"/>
                    </a:solidFill>
                  </a:tcPr>
                </a:tc>
              </a:tr>
              <a:tr h="287402">
                <a:tc vMerge="1">
                  <a:txBody>
                    <a:bodyPr/>
                    <a:lstStyle/>
                    <a:p>
                      <a:endParaRPr lang="pt-BR"/>
                    </a:p>
                  </a:txBody>
                  <a:tcPr/>
                </a:tc>
                <a:tc vMerge="1">
                  <a:txBody>
                    <a:bodyPr/>
                    <a:lstStyle/>
                    <a:p>
                      <a:endParaRPr lang="pt-BR"/>
                    </a:p>
                  </a:txBody>
                  <a:tcPr/>
                </a:tc>
                <a:tc>
                  <a:txBody>
                    <a:bodyPr/>
                    <a:lstStyle/>
                    <a:p>
                      <a:pPr algn="ctr" fontAlgn="b"/>
                      <a:r>
                        <a:rPr lang="pt-BR" sz="1600" u="none" strike="noStrike"/>
                        <a:t>IV</a:t>
                      </a:r>
                      <a:endParaRPr lang="pt-BR" sz="1600" b="0" i="0" u="none" strike="noStrike">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concurso</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gridSpan="2">
                  <a:txBody>
                    <a:bodyPr/>
                    <a:lstStyle/>
                    <a:p>
                      <a:pPr algn="ctr" fontAlgn="b"/>
                      <a:r>
                        <a:rPr lang="pt-BR" sz="1600" u="none" strike="noStrike" dirty="0"/>
                        <a:t>não cabe</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287402">
                <a:tc vMerge="1">
                  <a:txBody>
                    <a:bodyPr/>
                    <a:lstStyle/>
                    <a:p>
                      <a:endParaRPr lang="pt-BR"/>
                    </a:p>
                  </a:txBody>
                  <a:tcPr/>
                </a:tc>
                <a:tc vMerge="1">
                  <a:txBody>
                    <a:bodyPr/>
                    <a:lstStyle/>
                    <a:p>
                      <a:endParaRPr lang="pt-BR"/>
                    </a:p>
                  </a:txBody>
                  <a:tcPr/>
                </a:tc>
                <a:tc>
                  <a:txBody>
                    <a:bodyPr/>
                    <a:lstStyle/>
                    <a:p>
                      <a:pPr algn="ctr" fontAlgn="b"/>
                      <a:r>
                        <a:rPr lang="pt-BR" sz="1600" u="none" strike="noStrike"/>
                        <a:t>V</a:t>
                      </a:r>
                      <a:endParaRPr lang="pt-BR" sz="1600" b="0" i="0" u="none" strike="noStrike">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leilão</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gridSpan="2">
                  <a:txBody>
                    <a:bodyPr/>
                    <a:lstStyle/>
                    <a:p>
                      <a:pPr algn="ctr" fontAlgn="b"/>
                      <a:r>
                        <a:rPr lang="pt-BR" sz="1600" u="none" strike="noStrike"/>
                        <a:t>maior lance ou oferta</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r>
              <a:tr h="287402">
                <a:tc gridSpan="3">
                  <a:txBody>
                    <a:bodyPr/>
                    <a:lstStyle/>
                    <a:p>
                      <a:pPr algn="ctr" fontAlgn="b"/>
                      <a:r>
                        <a:rPr lang="pt-BR" sz="1600" u="none" strike="noStrike"/>
                        <a:t>artigo 24</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u="none" strike="noStrike" dirty="0" smtClean="0"/>
                        <a:t>dispensa</a:t>
                      </a:r>
                      <a:endParaRPr lang="pt-BR" sz="1600" b="0" i="0" u="none" strike="noStrike" dirty="0">
                        <a:solidFill>
                          <a:srgbClr val="000000"/>
                        </a:solidFill>
                        <a:latin typeface="Calibri"/>
                      </a:endParaRPr>
                    </a:p>
                  </a:txBody>
                  <a:tcPr marL="9525" marR="9525" marT="9525" marB="0" anchor="ctr"/>
                </a:tc>
                <a:tc>
                  <a:txBody>
                    <a:bodyPr/>
                    <a:lstStyle/>
                    <a:p>
                      <a:pPr algn="ctr" fontAlgn="b"/>
                      <a:r>
                        <a:rPr lang="pt-BR" sz="1600" u="none" strike="noStrike" dirty="0"/>
                        <a:t>até </a:t>
                      </a:r>
                      <a:r>
                        <a:rPr lang="pt-BR" sz="1600" u="none" strike="noStrike" dirty="0" smtClean="0"/>
                        <a:t>R$33.000,00</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até </a:t>
                      </a:r>
                      <a:r>
                        <a:rPr lang="pt-BR" sz="1600" u="none" strike="noStrike" dirty="0" smtClean="0"/>
                        <a:t>R$17.600,00</a:t>
                      </a:r>
                      <a:endParaRPr lang="pt-BR" sz="1600" b="0" i="0" u="none" strike="noStrike" dirty="0">
                        <a:solidFill>
                          <a:srgbClr val="000000"/>
                        </a:solidFill>
                        <a:latin typeface="Calibri"/>
                      </a:endParaRPr>
                    </a:p>
                  </a:txBody>
                  <a:tcPr marL="9525" marR="9525" marT="9525" marB="0" anchor="ctr">
                    <a:solidFill>
                      <a:srgbClr val="92D050"/>
                    </a:solidFill>
                  </a:tcPr>
                </a:tc>
              </a:tr>
              <a:tr h="287402">
                <a:tc gridSpan="3">
                  <a:txBody>
                    <a:bodyPr/>
                    <a:lstStyle/>
                    <a:p>
                      <a:pPr algn="ctr" fontAlgn="b"/>
                      <a:r>
                        <a:rPr lang="pt-BR" sz="1600" u="none" strike="noStrike"/>
                        <a:t>artigo 25</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u="none" strike="noStrike"/>
                        <a:t>inexigibilidade</a:t>
                      </a:r>
                      <a:endParaRPr lang="pt-BR" sz="1600" b="0" i="0" u="none" strike="noStrike">
                        <a:solidFill>
                          <a:srgbClr val="000000"/>
                        </a:solidFill>
                        <a:latin typeface="Calibri"/>
                      </a:endParaRPr>
                    </a:p>
                  </a:txBody>
                  <a:tcPr marL="9525" marR="9525" marT="9525" marB="0" anchor="ctr"/>
                </a:tc>
                <a:tc gridSpan="2">
                  <a:txBody>
                    <a:bodyPr/>
                    <a:lstStyle/>
                    <a:p>
                      <a:pPr algn="ctr" fontAlgn="b"/>
                      <a:r>
                        <a:rPr lang="pt-BR" sz="1600" u="none" strike="noStrike" dirty="0"/>
                        <a:t>inviabilidade da concorrência</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287402">
                <a:tc gridSpan="3">
                  <a:txBody>
                    <a:bodyPr/>
                    <a:lstStyle/>
                    <a:p>
                      <a:pPr algn="ctr" fontAlgn="b"/>
                      <a:r>
                        <a:rPr lang="pt-BR" sz="1600" u="none" strike="noStrike"/>
                        <a:t>artigo 116</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u="none" strike="noStrike" dirty="0"/>
                        <a:t>Convênio</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u="none" strike="noStrike"/>
                        <a:t>interesses congruentes</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r>
              <a:tr h="287402">
                <a:tc gridSpan="3">
                  <a:txBody>
                    <a:bodyPr/>
                    <a:lstStyle/>
                    <a:p>
                      <a:pPr algn="ctr" fontAlgn="b"/>
                      <a:r>
                        <a:rPr lang="pt-BR" sz="1600" u="none" strike="noStrike" dirty="0"/>
                        <a:t>Lei 10.520/02</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u="none" strike="noStrike" dirty="0"/>
                        <a:t>Pregão</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u="none" strike="noStrike" dirty="0"/>
                        <a:t>não possui limite de valores</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840596">
                <a:tc gridSpan="3">
                  <a:txBody>
                    <a:bodyPr/>
                    <a:lstStyle/>
                    <a:p>
                      <a:pPr algn="ctr" fontAlgn="b"/>
                      <a:r>
                        <a:rPr lang="pt-BR" sz="1600" b="0" i="0" u="none" strike="noStrike" dirty="0" smtClean="0">
                          <a:solidFill>
                            <a:srgbClr val="000000"/>
                          </a:solidFill>
                          <a:latin typeface="+mn-lt"/>
                        </a:rPr>
                        <a:t>Lei 12.462/11 </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b="0" i="0" u="none" strike="noStrike" dirty="0" smtClean="0">
                          <a:solidFill>
                            <a:srgbClr val="000000"/>
                          </a:solidFill>
                          <a:latin typeface="Calibri"/>
                        </a:rPr>
                        <a:t>RDC</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b="0" i="0" u="none" strike="noStrike" dirty="0" smtClean="0">
                          <a:solidFill>
                            <a:srgbClr val="000000"/>
                          </a:solidFill>
                          <a:latin typeface="+mn-lt"/>
                        </a:rPr>
                        <a:t>Aeroportos; PAC; SUS; mobilidade urbana e infra logística; estabelecimentos penais e socioeducativo; segurança pública; locação </a:t>
                      </a:r>
                      <a:r>
                        <a:rPr lang="pt-BR" sz="1600" b="0" i="1" u="none" strike="noStrike" dirty="0" smtClean="0">
                          <a:solidFill>
                            <a:srgbClr val="000000"/>
                          </a:solidFill>
                          <a:latin typeface="+mn-lt"/>
                        </a:rPr>
                        <a:t>build-</a:t>
                      </a:r>
                      <a:r>
                        <a:rPr lang="pt-BR" sz="1600" b="0" i="1" u="none" strike="noStrike" dirty="0" err="1" smtClean="0">
                          <a:solidFill>
                            <a:srgbClr val="000000"/>
                          </a:solidFill>
                          <a:latin typeface="+mn-lt"/>
                        </a:rPr>
                        <a:t>to</a:t>
                      </a:r>
                      <a:r>
                        <a:rPr lang="pt-BR" sz="1600" b="0" i="1" u="none" strike="noStrike" dirty="0" smtClean="0">
                          <a:solidFill>
                            <a:srgbClr val="000000"/>
                          </a:solidFill>
                          <a:latin typeface="+mn-lt"/>
                        </a:rPr>
                        <a:t>-</a:t>
                      </a:r>
                      <a:r>
                        <a:rPr lang="pt-BR" sz="1600" b="0" i="1" u="none" strike="noStrike" dirty="0" err="1" smtClean="0">
                          <a:solidFill>
                            <a:srgbClr val="000000"/>
                          </a:solidFill>
                          <a:latin typeface="+mn-lt"/>
                        </a:rPr>
                        <a:t>suit</a:t>
                      </a:r>
                      <a:r>
                        <a:rPr lang="pt-BR" sz="1600" b="0" i="0" u="none" strike="noStrike" dirty="0" smtClean="0">
                          <a:solidFill>
                            <a:srgbClr val="000000"/>
                          </a:solidFill>
                          <a:latin typeface="+mn-lt"/>
                        </a:rPr>
                        <a:t>; ciência, tecnologia e inovação.</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287402">
                <a:tc gridSpan="3">
                  <a:txBody>
                    <a:bodyPr/>
                    <a:lstStyle/>
                    <a:p>
                      <a:pPr algn="ctr" fontAlgn="b"/>
                      <a:r>
                        <a:rPr lang="pt-BR" sz="1600" b="0" i="0" u="none" strike="noStrike" dirty="0" smtClean="0">
                          <a:solidFill>
                            <a:srgbClr val="000000"/>
                          </a:solidFill>
                          <a:latin typeface="Calibri"/>
                        </a:rPr>
                        <a:t>Lei 13.303/16</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b="0" i="0" u="none" strike="noStrike" dirty="0" smtClean="0">
                          <a:solidFill>
                            <a:srgbClr val="000000"/>
                          </a:solidFill>
                          <a:latin typeface="Calibri"/>
                        </a:rPr>
                        <a:t>Estatais</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b="0" i="0" u="none" strike="noStrike" dirty="0" smtClean="0">
                          <a:solidFill>
                            <a:srgbClr val="000000"/>
                          </a:solidFill>
                          <a:latin typeface="Calibri"/>
                        </a:rPr>
                        <a:t>Regimentos Interno</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287402">
                <a:tc gridSpan="3">
                  <a:txBody>
                    <a:bodyPr/>
                    <a:lstStyle/>
                    <a:p>
                      <a:pPr algn="ctr" fontAlgn="b"/>
                      <a:r>
                        <a:rPr lang="pt-BR" sz="1600" b="0" i="0" u="none" strike="noStrike" dirty="0" smtClean="0">
                          <a:solidFill>
                            <a:srgbClr val="000000"/>
                          </a:solidFill>
                          <a:latin typeface="Calibri"/>
                        </a:rPr>
                        <a:t>Decreto 3.147/80</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b="0" i="0" u="none" strike="noStrike" dirty="0" smtClean="0">
                          <a:solidFill>
                            <a:srgbClr val="000000"/>
                          </a:solidFill>
                          <a:latin typeface="Calibri"/>
                        </a:rPr>
                        <a:t>Pronto pagamento</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b="0" i="0" u="none" strike="noStrike" dirty="0" smtClean="0">
                          <a:solidFill>
                            <a:srgbClr val="000000"/>
                          </a:solidFill>
                          <a:latin typeface="Calibri"/>
                        </a:rPr>
                        <a:t>R$8.800,00</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bl>
          </a:graphicData>
        </a:graphic>
      </p:graphicFrame>
    </p:spTree>
    <p:extLst>
      <p:ext uri="{BB962C8B-B14F-4D97-AF65-F5344CB8AC3E}">
        <p14:creationId xmlns:p14="http://schemas.microsoft.com/office/powerpoint/2010/main" val="264533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a:bodyPr>
          <a:lstStyle/>
          <a:p>
            <a:pPr algn="just"/>
            <a:r>
              <a:rPr lang="pt-BR" dirty="0" smtClean="0"/>
              <a:t>Conceito - Apresentar de forma detalhada todos os aspectos da prestação do serviço ou material que deverão ser respeitadas pelo licitante vencedor e que satisfazem o interesse público da aquisição.</a:t>
            </a:r>
          </a:p>
          <a:p>
            <a:pPr algn="just"/>
            <a:r>
              <a:rPr lang="pt-BR" dirty="0" smtClean="0"/>
              <a:t>Dicas</a:t>
            </a:r>
          </a:p>
          <a:p>
            <a:pPr lvl="1" algn="just"/>
            <a:r>
              <a:rPr lang="pt-BR" dirty="0" smtClean="0"/>
              <a:t>Compra pública é diferente.</a:t>
            </a:r>
          </a:p>
          <a:p>
            <a:pPr lvl="1" algn="just"/>
            <a:r>
              <a:rPr lang="pt-BR" dirty="0" smtClean="0"/>
              <a:t>Os critérios de julgamento são taxativos.</a:t>
            </a:r>
          </a:p>
          <a:p>
            <a:pPr lvl="1" algn="just"/>
            <a:r>
              <a:rPr lang="pt-BR" dirty="0" smtClean="0"/>
              <a:t>Compramos o menor preço </a:t>
            </a:r>
            <a:r>
              <a:rPr lang="pt-BR" b="1" dirty="0" smtClean="0"/>
              <a:t>DO QUE ESPECIFICAMOS</a:t>
            </a:r>
            <a:r>
              <a:rPr lang="pt-BR" dirty="0" smtClean="0"/>
              <a:t>. </a:t>
            </a:r>
          </a:p>
        </p:txBody>
      </p:sp>
      <p:sp>
        <p:nvSpPr>
          <p:cNvPr id="2" name="Título 1"/>
          <p:cNvSpPr>
            <a:spLocks noGrp="1"/>
          </p:cNvSpPr>
          <p:nvPr>
            <p:ph type="title"/>
          </p:nvPr>
        </p:nvSpPr>
        <p:spPr/>
        <p:txBody>
          <a:bodyPr>
            <a:normAutofit fontScale="90000"/>
          </a:bodyPr>
          <a:lstStyle/>
          <a:p>
            <a:r>
              <a:rPr lang="pt-BR" b="1" dirty="0" smtClean="0"/>
              <a:t>DESCRIÇÃO DO OBJETO</a:t>
            </a:r>
            <a:endParaRPr lang="pt-BR" dirty="0"/>
          </a:p>
        </p:txBody>
      </p:sp>
      <p:pic>
        <p:nvPicPr>
          <p:cNvPr id="4" name="Picture 2" descr="http://www.cfvigilancia.com.br/UserFiles/Image/especificacao_tecnica.jpg"/>
          <p:cNvPicPr>
            <a:picLocks noChangeAspect="1" noChangeArrowheads="1"/>
          </p:cNvPicPr>
          <p:nvPr/>
        </p:nvPicPr>
        <p:blipFill>
          <a:blip r:embed="rId2" cstate="print"/>
          <a:srcRect/>
          <a:stretch>
            <a:fillRect/>
          </a:stretch>
        </p:blipFill>
        <p:spPr bwMode="auto">
          <a:xfrm>
            <a:off x="5604739" y="3356992"/>
            <a:ext cx="3539261" cy="1875809"/>
          </a:xfrm>
          <a:prstGeom prst="rect">
            <a:avLst/>
          </a:prstGeom>
          <a:ln>
            <a:noFill/>
          </a:ln>
          <a:effectLst>
            <a:softEdge rad="317500"/>
          </a:effectLst>
        </p:spPr>
      </p:pic>
    </p:spTree>
    <p:extLst>
      <p:ext uri="{BB962C8B-B14F-4D97-AF65-F5344CB8AC3E}">
        <p14:creationId xmlns:p14="http://schemas.microsoft.com/office/powerpoint/2010/main" val="40577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184547"/>
            <a:ext cx="8229600" cy="4525963"/>
          </a:xfrm>
        </p:spPr>
        <p:txBody>
          <a:bodyPr>
            <a:normAutofit fontScale="92500" lnSpcReduction="10000"/>
          </a:bodyPr>
          <a:lstStyle/>
          <a:p>
            <a:pPr algn="just"/>
            <a:r>
              <a:rPr lang="pt-BR" dirty="0" smtClean="0"/>
              <a:t>Dicas</a:t>
            </a:r>
          </a:p>
          <a:p>
            <a:pPr lvl="1" algn="just"/>
            <a:r>
              <a:rPr lang="pt-BR" b="1" dirty="0" smtClean="0"/>
              <a:t>Unidade de medida ≠</a:t>
            </a:r>
            <a:r>
              <a:rPr lang="pt-BR" dirty="0" smtClean="0"/>
              <a:t> </a:t>
            </a:r>
            <a:r>
              <a:rPr lang="pt-BR" b="1" dirty="0" smtClean="0"/>
              <a:t>Unidade de fornecimento</a:t>
            </a:r>
            <a:endParaRPr lang="pt-BR" dirty="0" smtClean="0"/>
          </a:p>
          <a:p>
            <a:pPr lvl="2" algn="just"/>
            <a:r>
              <a:rPr lang="pt-BR" dirty="0" smtClean="0"/>
              <a:t>Cuidado com unidades não padronizadas.</a:t>
            </a:r>
          </a:p>
          <a:p>
            <a:pPr lvl="1" algn="just"/>
            <a:r>
              <a:rPr lang="pt-BR" dirty="0" smtClean="0"/>
              <a:t>Termos genéricos</a:t>
            </a:r>
          </a:p>
          <a:p>
            <a:pPr lvl="2" algn="just"/>
            <a:r>
              <a:rPr lang="pt-BR" dirty="0" smtClean="0"/>
              <a:t>Maximo e mínimo</a:t>
            </a:r>
          </a:p>
          <a:p>
            <a:pPr lvl="3" algn="just"/>
            <a:r>
              <a:rPr lang="pt-BR" dirty="0" smtClean="0"/>
              <a:t>Ex: Mesa com altura máxima de 1m. Neste exemplo uma mesa infantil estará dentro do critério e provavelmente ganhará a licitação devido ao seu menor valor nos custos de produção.</a:t>
            </a:r>
          </a:p>
          <a:p>
            <a:pPr lvl="2" algn="just"/>
            <a:r>
              <a:rPr lang="pt-BR" dirty="0" smtClean="0"/>
              <a:t>Aproximado ou cerca de</a:t>
            </a:r>
          </a:p>
          <a:p>
            <a:pPr lvl="3" algn="just"/>
            <a:r>
              <a:rPr lang="pt-BR" dirty="0" smtClean="0"/>
              <a:t>Ex: Monitor de aproximadamente 20 polegadas. Neste exemplo até onde serão aceitas propostas 21, 22, 23, 24, 25... ou 19, 18, 17... </a:t>
            </a:r>
          </a:p>
        </p:txBody>
      </p:sp>
      <p:sp>
        <p:nvSpPr>
          <p:cNvPr id="2" name="Título 1"/>
          <p:cNvSpPr>
            <a:spLocks noGrp="1"/>
          </p:cNvSpPr>
          <p:nvPr>
            <p:ph type="title"/>
          </p:nvPr>
        </p:nvSpPr>
        <p:spPr/>
        <p:txBody>
          <a:bodyPr>
            <a:normAutofit fontScale="90000"/>
          </a:bodyPr>
          <a:lstStyle/>
          <a:p>
            <a:r>
              <a:rPr lang="pt-BR" b="1" dirty="0" smtClean="0"/>
              <a:t>DESCRIÇÃO DO OBJETO</a:t>
            </a:r>
            <a:endParaRPr lang="pt-BR" dirty="0"/>
          </a:p>
        </p:txBody>
      </p:sp>
      <p:pic>
        <p:nvPicPr>
          <p:cNvPr id="106498" name="Picture 2" descr="http://t0.gstatic.com/images?q=tbn:ANd9GcTvgiqljfzfBqECtPwfl44e0IUt2oOXO1I24itP-ccX_uqiPUvgRyb1Ef00iA"/>
          <p:cNvPicPr>
            <a:picLocks noChangeAspect="1" noChangeArrowheads="1"/>
          </p:cNvPicPr>
          <p:nvPr/>
        </p:nvPicPr>
        <p:blipFill>
          <a:blip r:embed="rId2" cstate="print"/>
          <a:srcRect/>
          <a:stretch>
            <a:fillRect/>
          </a:stretch>
        </p:blipFill>
        <p:spPr bwMode="auto">
          <a:xfrm>
            <a:off x="-3600400" y="2636912"/>
            <a:ext cx="3600400" cy="3039682"/>
          </a:xfrm>
          <a:prstGeom prst="rect">
            <a:avLst/>
          </a:prstGeom>
          <a:noFill/>
        </p:spPr>
      </p:pic>
    </p:spTree>
    <p:extLst>
      <p:ext uri="{BB962C8B-B14F-4D97-AF65-F5344CB8AC3E}">
        <p14:creationId xmlns:p14="http://schemas.microsoft.com/office/powerpoint/2010/main" val="121766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E-6 2.09066E-6 L 0.49219 -0.00093 " pathEditMode="relative" rAng="0" ptsTypes="AA">
                                      <p:cBhvr>
                                        <p:cTn id="6" dur="1000" fill="hold"/>
                                        <p:tgtEl>
                                          <p:spTgt spid="106498"/>
                                        </p:tgtEl>
                                        <p:attrNameLst>
                                          <p:attrName>ppt_x</p:attrName>
                                          <p:attrName>ppt_y</p:attrName>
                                        </p:attrNameLst>
                                      </p:cBhvr>
                                      <p:rCtr x="246"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106498"/>
                                        </p:tgtEl>
                                      </p:cBhvr>
                                    </p:animEffect>
                                    <p:set>
                                      <p:cBhvr>
                                        <p:cTn id="16" dur="1" fill="hold">
                                          <p:stCondLst>
                                            <p:cond delay="499"/>
                                          </p:stCondLst>
                                        </p:cTn>
                                        <p:tgtEl>
                                          <p:spTgt spid="106498"/>
                                        </p:tgtEl>
                                        <p:attrNameLst>
                                          <p:attrName>style.visibility</p:attrName>
                                        </p:attrNameLst>
                                      </p:cBhvr>
                                      <p:to>
                                        <p:strVal val="hidden"/>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1200" y="908720"/>
            <a:ext cx="8229600" cy="4525963"/>
          </a:xfrm>
        </p:spPr>
        <p:txBody>
          <a:bodyPr>
            <a:normAutofit/>
          </a:bodyPr>
          <a:lstStyle/>
          <a:p>
            <a:pPr algn="just"/>
            <a:r>
              <a:rPr lang="pt-BR" dirty="0" smtClean="0"/>
              <a:t>Dicas</a:t>
            </a:r>
          </a:p>
          <a:p>
            <a:pPr lvl="1" algn="just"/>
            <a:r>
              <a:rPr lang="pt-BR" dirty="0" smtClean="0"/>
              <a:t>Produto x Serviço</a:t>
            </a:r>
          </a:p>
          <a:p>
            <a:pPr lvl="2" algn="just"/>
            <a:r>
              <a:rPr lang="pt-BR" dirty="0" smtClean="0"/>
              <a:t>Matriz produto-processo</a:t>
            </a:r>
          </a:p>
          <a:p>
            <a:pPr lvl="2" algn="just"/>
            <a:r>
              <a:rPr lang="pt-BR" dirty="0" smtClean="0"/>
              <a:t>Matriz tempo de entrega</a:t>
            </a:r>
          </a:p>
          <a:p>
            <a:pPr lvl="1" algn="just"/>
            <a:r>
              <a:rPr lang="pt-BR" dirty="0" smtClean="0"/>
              <a:t>Banco de dados</a:t>
            </a:r>
          </a:p>
          <a:p>
            <a:pPr lvl="2" algn="just"/>
            <a:r>
              <a:rPr lang="pt-BR" dirty="0" smtClean="0"/>
              <a:t>Ciclo PDCA</a:t>
            </a:r>
          </a:p>
          <a:p>
            <a:pPr lvl="1" algn="just"/>
            <a:endParaRPr lang="pt-BR" dirty="0" smtClean="0"/>
          </a:p>
        </p:txBody>
      </p:sp>
      <p:sp>
        <p:nvSpPr>
          <p:cNvPr id="2" name="Título 1"/>
          <p:cNvSpPr>
            <a:spLocks noGrp="1"/>
          </p:cNvSpPr>
          <p:nvPr>
            <p:ph type="title"/>
          </p:nvPr>
        </p:nvSpPr>
        <p:spPr/>
        <p:txBody>
          <a:bodyPr>
            <a:normAutofit fontScale="90000"/>
          </a:bodyPr>
          <a:lstStyle/>
          <a:p>
            <a:r>
              <a:rPr lang="pt-BR" b="1" dirty="0" smtClean="0"/>
              <a:t>DESCRIÇÃO DO OBJETO</a:t>
            </a:r>
            <a:endParaRPr lang="pt-BR" dirty="0"/>
          </a:p>
        </p:txBody>
      </p:sp>
      <p:grpSp>
        <p:nvGrpSpPr>
          <p:cNvPr id="4" name="Grupo 11"/>
          <p:cNvGrpSpPr/>
          <p:nvPr/>
        </p:nvGrpSpPr>
        <p:grpSpPr>
          <a:xfrm>
            <a:off x="0" y="3501008"/>
            <a:ext cx="5003544" cy="3356992"/>
            <a:chOff x="0" y="3501008"/>
            <a:chExt cx="5003544" cy="3356992"/>
          </a:xfrm>
        </p:grpSpPr>
        <p:pic>
          <p:nvPicPr>
            <p:cNvPr id="109570" name="Picture 2" descr="http://www.eps.ufsc.br/teses99/altamirano/figura/13.gif"/>
            <p:cNvPicPr>
              <a:picLocks noChangeAspect="1" noChangeArrowheads="1"/>
            </p:cNvPicPr>
            <p:nvPr/>
          </p:nvPicPr>
          <p:blipFill>
            <a:blip r:embed="rId2" cstate="print"/>
            <a:srcRect/>
            <a:stretch>
              <a:fillRect/>
            </a:stretch>
          </p:blipFill>
          <p:spPr bwMode="auto">
            <a:xfrm>
              <a:off x="611560" y="3861048"/>
              <a:ext cx="4305300" cy="2466975"/>
            </a:xfrm>
            <a:prstGeom prst="rect">
              <a:avLst/>
            </a:prstGeom>
            <a:noFill/>
          </p:spPr>
        </p:pic>
        <p:sp>
          <p:nvSpPr>
            <p:cNvPr id="5" name="Seta para cima 4"/>
            <p:cNvSpPr/>
            <p:nvPr/>
          </p:nvSpPr>
          <p:spPr>
            <a:xfrm>
              <a:off x="0" y="3933056"/>
              <a:ext cx="720080" cy="2376264"/>
            </a:xfrm>
            <a:prstGeom prst="upArrow">
              <a:avLst/>
            </a:prstGeom>
            <a:gradFill>
              <a:gsLst>
                <a:gs pos="0">
                  <a:srgbClr val="03D4A8"/>
                </a:gs>
                <a:gs pos="25000">
                  <a:srgbClr val="21D6E0"/>
                </a:gs>
                <a:gs pos="75000">
                  <a:srgbClr val="0087E6"/>
                </a:gs>
                <a:gs pos="100000">
                  <a:srgbClr val="005CBF"/>
                </a:gs>
              </a:gsLst>
              <a:lin ang="5400000" scaled="0"/>
            </a:gradFill>
            <a:ln>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BR" dirty="0" smtClean="0"/>
                <a:t>Variabilidade</a:t>
              </a:r>
              <a:endParaRPr lang="pt-BR" dirty="0"/>
            </a:p>
          </p:txBody>
        </p:sp>
        <p:sp>
          <p:nvSpPr>
            <p:cNvPr id="6" name="Seta para cima 5"/>
            <p:cNvSpPr/>
            <p:nvPr/>
          </p:nvSpPr>
          <p:spPr>
            <a:xfrm rot="5400000">
              <a:off x="2290056" y="4648064"/>
              <a:ext cx="531440" cy="3888432"/>
            </a:xfrm>
            <a:prstGeom prst="upArrow">
              <a:avLst/>
            </a:prstGeom>
            <a:gradFill>
              <a:gsLst>
                <a:gs pos="0">
                  <a:srgbClr val="03D4A8"/>
                </a:gs>
                <a:gs pos="25000">
                  <a:srgbClr val="21D6E0"/>
                </a:gs>
                <a:gs pos="75000">
                  <a:srgbClr val="0087E6"/>
                </a:gs>
                <a:gs pos="100000">
                  <a:srgbClr val="005CBF"/>
                </a:gs>
              </a:gsLst>
              <a:lin ang="5400000" scaled="0"/>
            </a:gradFill>
            <a:ln>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BR" dirty="0" smtClean="0"/>
                <a:t>Volume</a:t>
              </a:r>
              <a:endParaRPr lang="pt-BR" dirty="0"/>
            </a:p>
          </p:txBody>
        </p:sp>
        <p:sp>
          <p:nvSpPr>
            <p:cNvPr id="7" name="Menos 6"/>
            <p:cNvSpPr/>
            <p:nvPr/>
          </p:nvSpPr>
          <p:spPr>
            <a:xfrm>
              <a:off x="108000" y="6309320"/>
              <a:ext cx="467544" cy="548680"/>
            </a:xfrm>
            <a:prstGeom prst="mathMinus">
              <a:avLst/>
            </a:prstGeom>
            <a:gradFill>
              <a:gsLst>
                <a:gs pos="0">
                  <a:srgbClr val="000082"/>
                </a:gs>
                <a:gs pos="30000">
                  <a:srgbClr val="66008F"/>
                </a:gs>
                <a:gs pos="64999">
                  <a:srgbClr val="BA0066"/>
                </a:gs>
                <a:gs pos="89999">
                  <a:srgbClr val="FF0000"/>
                </a:gs>
                <a:gs pos="100000">
                  <a:srgbClr val="FF8200"/>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Mais 7"/>
            <p:cNvSpPr/>
            <p:nvPr/>
          </p:nvSpPr>
          <p:spPr>
            <a:xfrm>
              <a:off x="144000" y="3501008"/>
              <a:ext cx="467544" cy="360040"/>
            </a:xfrm>
            <a:prstGeom prst="mathPlus">
              <a:avLst/>
            </a:prstGeom>
            <a:gradFill>
              <a:gsLst>
                <a:gs pos="0">
                  <a:srgbClr val="000082"/>
                </a:gs>
                <a:gs pos="30000">
                  <a:srgbClr val="66008F"/>
                </a:gs>
                <a:gs pos="64999">
                  <a:srgbClr val="BA0066"/>
                </a:gs>
                <a:gs pos="89999">
                  <a:srgbClr val="FF0000"/>
                </a:gs>
                <a:gs pos="100000">
                  <a:srgbClr val="FF8200"/>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Mais 8"/>
            <p:cNvSpPr/>
            <p:nvPr/>
          </p:nvSpPr>
          <p:spPr>
            <a:xfrm>
              <a:off x="4536000" y="6408000"/>
              <a:ext cx="467544" cy="360040"/>
            </a:xfrm>
            <a:prstGeom prst="mathPlus">
              <a:avLst/>
            </a:prstGeom>
            <a:gradFill>
              <a:gsLst>
                <a:gs pos="0">
                  <a:srgbClr val="000082"/>
                </a:gs>
                <a:gs pos="30000">
                  <a:srgbClr val="66008F"/>
                </a:gs>
                <a:gs pos="64999">
                  <a:srgbClr val="BA0066"/>
                </a:gs>
                <a:gs pos="89999">
                  <a:srgbClr val="FF0000"/>
                </a:gs>
                <a:gs pos="100000">
                  <a:srgbClr val="FF8200"/>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09572" name="Picture 4" descr="http://www.scielo.br/img/revistas/rac/v12n2/a08fig01.gif"/>
          <p:cNvPicPr>
            <a:picLocks noChangeAspect="1" noChangeArrowheads="1"/>
          </p:cNvPicPr>
          <p:nvPr/>
        </p:nvPicPr>
        <p:blipFill>
          <a:blip r:embed="rId3" cstate="print"/>
          <a:srcRect/>
          <a:stretch>
            <a:fillRect/>
          </a:stretch>
        </p:blipFill>
        <p:spPr bwMode="auto">
          <a:xfrm>
            <a:off x="4950812" y="3312117"/>
            <a:ext cx="4193188" cy="3249936"/>
          </a:xfrm>
          <a:prstGeom prst="rect">
            <a:avLst/>
          </a:prstGeom>
          <a:noFill/>
          <a:ln>
            <a:solidFill>
              <a:schemeClr val="accent1">
                <a:shade val="50000"/>
              </a:schemeClr>
            </a:solidFill>
          </a:ln>
        </p:spPr>
      </p:pic>
      <p:pic>
        <p:nvPicPr>
          <p:cNvPr id="109574" name="Picture 6" descr="http://ibenp.files.wordpress.com/2010/12/pdca-ciclo.jpg"/>
          <p:cNvPicPr>
            <a:picLocks noChangeAspect="1" noChangeArrowheads="1"/>
          </p:cNvPicPr>
          <p:nvPr/>
        </p:nvPicPr>
        <p:blipFill>
          <a:blip r:embed="rId4" cstate="print"/>
          <a:srcRect/>
          <a:stretch>
            <a:fillRect/>
          </a:stretch>
        </p:blipFill>
        <p:spPr bwMode="auto">
          <a:xfrm>
            <a:off x="6762750" y="764704"/>
            <a:ext cx="2381250" cy="2514600"/>
          </a:xfrm>
          <a:prstGeom prst="rect">
            <a:avLst/>
          </a:prstGeom>
          <a:ln>
            <a:noFill/>
          </a:ln>
          <a:effectLst>
            <a:softEdge rad="112500"/>
          </a:effectLst>
        </p:spPr>
      </p:pic>
    </p:spTree>
    <p:extLst>
      <p:ext uri="{BB962C8B-B14F-4D97-AF65-F5344CB8AC3E}">
        <p14:creationId xmlns:p14="http://schemas.microsoft.com/office/powerpoint/2010/main" val="269646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09572"/>
                                        </p:tgtEl>
                                        <p:attrNameLst>
                                          <p:attrName>style.visibility</p:attrName>
                                        </p:attrNameLst>
                                      </p:cBhvr>
                                      <p:to>
                                        <p:strVal val="visible"/>
                                      </p:to>
                                    </p:set>
                                    <p:animEffect transition="in" filter="wipe(down)">
                                      <p:cBhvr>
                                        <p:cTn id="23" dur="500"/>
                                        <p:tgtEl>
                                          <p:spTgt spid="1095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109574"/>
                                        </p:tgtEl>
                                        <p:attrNameLst>
                                          <p:attrName>style.visibility</p:attrName>
                                        </p:attrNameLst>
                                      </p:cBhvr>
                                      <p:to>
                                        <p:strVal val="visible"/>
                                      </p:to>
                                    </p:set>
                                    <p:animEffect transition="in" filter="wipe(down)">
                                      <p:cBhvr>
                                        <p:cTn id="36"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pPr algn="just"/>
            <a:r>
              <a:rPr lang="pt-BR" dirty="0" smtClean="0"/>
              <a:t>Dicas</a:t>
            </a:r>
          </a:p>
          <a:p>
            <a:pPr lvl="1" algn="just"/>
            <a:r>
              <a:rPr lang="pt-BR" dirty="0" smtClean="0"/>
              <a:t>Marca especifica</a:t>
            </a:r>
          </a:p>
          <a:p>
            <a:pPr lvl="2" algn="just"/>
            <a:r>
              <a:rPr lang="pt-BR" dirty="0" smtClean="0"/>
              <a:t>Lei 8.666/93 artigo 15, I</a:t>
            </a:r>
          </a:p>
          <a:p>
            <a:pPr lvl="2" algn="just"/>
            <a:r>
              <a:rPr lang="pt-BR" dirty="0" smtClean="0"/>
              <a:t>Precedida de amplo estudo que apresente a vantagem</a:t>
            </a:r>
          </a:p>
          <a:p>
            <a:pPr lvl="1" algn="just"/>
            <a:r>
              <a:rPr lang="pt-BR" dirty="0" smtClean="0"/>
              <a:t>Tabelas, fotos, plantas, horários, restrições ...</a:t>
            </a:r>
          </a:p>
          <a:p>
            <a:pPr lvl="1" algn="just"/>
            <a:r>
              <a:rPr lang="pt-BR" dirty="0" smtClean="0"/>
              <a:t>Regulação especifica ou normas de padronização (ABNT, INMETRO, </a:t>
            </a:r>
            <a:r>
              <a:rPr lang="pt-BR" dirty="0" err="1" smtClean="0"/>
              <a:t>etc</a:t>
            </a:r>
            <a:r>
              <a:rPr lang="pt-BR" dirty="0" smtClean="0"/>
              <a:t>) evitar suplementá-la. Simplesmente mencione a norma ou copiá-la no TR.</a:t>
            </a:r>
          </a:p>
          <a:p>
            <a:pPr lvl="2" algn="just"/>
            <a:r>
              <a:rPr lang="pt-BR" dirty="0" smtClean="0"/>
              <a:t>Atentar para a versão</a:t>
            </a:r>
          </a:p>
          <a:p>
            <a:pPr lvl="1" algn="just"/>
            <a:r>
              <a:rPr lang="pt-BR" dirty="0" smtClean="0"/>
              <a:t>Copiar e colar da internet</a:t>
            </a:r>
          </a:p>
          <a:p>
            <a:pPr lvl="1" algn="just"/>
            <a:r>
              <a:rPr lang="pt-BR" dirty="0" smtClean="0"/>
              <a:t>Catalogação do SIGA </a:t>
            </a:r>
            <a:endParaRPr lang="pt-BR" dirty="0"/>
          </a:p>
        </p:txBody>
      </p:sp>
      <p:sp>
        <p:nvSpPr>
          <p:cNvPr id="2" name="Título 1"/>
          <p:cNvSpPr>
            <a:spLocks noGrp="1"/>
          </p:cNvSpPr>
          <p:nvPr>
            <p:ph type="title"/>
          </p:nvPr>
        </p:nvSpPr>
        <p:spPr/>
        <p:txBody>
          <a:bodyPr>
            <a:normAutofit fontScale="90000"/>
          </a:bodyPr>
          <a:lstStyle/>
          <a:p>
            <a:r>
              <a:rPr lang="pt-BR" b="1" dirty="0" smtClean="0"/>
              <a:t>DESCRIÇÃO DO OBJETO</a:t>
            </a:r>
            <a:endParaRPr lang="pt-BR" dirty="0"/>
          </a:p>
        </p:txBody>
      </p:sp>
    </p:spTree>
    <p:extLst>
      <p:ext uri="{BB962C8B-B14F-4D97-AF65-F5344CB8AC3E}">
        <p14:creationId xmlns:p14="http://schemas.microsoft.com/office/powerpoint/2010/main" val="3303456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6" name="Picture 6" descr="https://d18b4g0cyki80s.cloudfront.net/items/480x480/4d55e46d-9e88-45a2-bb92-3b6f7712debd.jpg"/>
          <p:cNvPicPr>
            <a:picLocks noChangeAspect="1" noChangeArrowheads="1"/>
          </p:cNvPicPr>
          <p:nvPr/>
        </p:nvPicPr>
        <p:blipFill>
          <a:blip r:embed="rId2" cstate="print"/>
          <a:srcRect/>
          <a:stretch>
            <a:fillRect/>
          </a:stretch>
        </p:blipFill>
        <p:spPr bwMode="auto">
          <a:xfrm>
            <a:off x="5580112" y="3510136"/>
            <a:ext cx="3347864" cy="3347864"/>
          </a:xfrm>
          <a:prstGeom prst="rect">
            <a:avLst/>
          </a:prstGeom>
          <a:noFill/>
        </p:spPr>
      </p:pic>
      <p:sp>
        <p:nvSpPr>
          <p:cNvPr id="3" name="Espaço Reservado para Conteúdo 2"/>
          <p:cNvSpPr>
            <a:spLocks noGrp="1"/>
          </p:cNvSpPr>
          <p:nvPr>
            <p:ph idx="1"/>
          </p:nvPr>
        </p:nvSpPr>
        <p:spPr/>
        <p:txBody>
          <a:bodyPr>
            <a:normAutofit lnSpcReduction="10000"/>
          </a:bodyPr>
          <a:lstStyle/>
          <a:p>
            <a:pPr algn="just"/>
            <a:r>
              <a:rPr lang="pt-BR" dirty="0" smtClean="0"/>
              <a:t>Dicas</a:t>
            </a:r>
          </a:p>
          <a:p>
            <a:pPr lvl="1" algn="just"/>
            <a:r>
              <a:rPr lang="pt-BR" dirty="0" smtClean="0"/>
              <a:t>Procedimentos</a:t>
            </a:r>
          </a:p>
          <a:p>
            <a:pPr lvl="1" algn="just"/>
            <a:r>
              <a:rPr lang="pt-BR" dirty="0" smtClean="0"/>
              <a:t>Logística</a:t>
            </a:r>
          </a:p>
          <a:p>
            <a:pPr lvl="1" algn="just"/>
            <a:r>
              <a:rPr lang="pt-BR" dirty="0" smtClean="0"/>
              <a:t>Equipamentos</a:t>
            </a:r>
          </a:p>
          <a:p>
            <a:pPr lvl="1" algn="just"/>
            <a:r>
              <a:rPr lang="pt-BR" dirty="0" smtClean="0"/>
              <a:t>Profissionais (CBO)</a:t>
            </a:r>
          </a:p>
          <a:p>
            <a:pPr lvl="1" algn="just"/>
            <a:r>
              <a:rPr lang="pt-BR" dirty="0" smtClean="0"/>
              <a:t>Serviços de manutenção</a:t>
            </a:r>
          </a:p>
          <a:p>
            <a:pPr lvl="2" algn="just"/>
            <a:r>
              <a:rPr lang="pt-BR" dirty="0" smtClean="0"/>
              <a:t>Rotina de manutenção</a:t>
            </a:r>
          </a:p>
          <a:p>
            <a:pPr lvl="1" algn="just"/>
            <a:r>
              <a:rPr lang="pt-BR" dirty="0" smtClean="0"/>
              <a:t>Instalação de estruturas</a:t>
            </a:r>
          </a:p>
          <a:p>
            <a:pPr lvl="2" algn="just"/>
            <a:r>
              <a:rPr lang="pt-BR" dirty="0" smtClean="0"/>
              <a:t>Plantas, trilhas, características, ...</a:t>
            </a:r>
          </a:p>
          <a:p>
            <a:pPr lvl="1" algn="just"/>
            <a:endParaRPr lang="pt-BR" dirty="0"/>
          </a:p>
        </p:txBody>
      </p:sp>
      <p:sp>
        <p:nvSpPr>
          <p:cNvPr id="2" name="Título 1"/>
          <p:cNvSpPr>
            <a:spLocks noGrp="1"/>
          </p:cNvSpPr>
          <p:nvPr>
            <p:ph type="title"/>
          </p:nvPr>
        </p:nvSpPr>
        <p:spPr/>
        <p:txBody>
          <a:bodyPr>
            <a:normAutofit fontScale="90000"/>
          </a:bodyPr>
          <a:lstStyle/>
          <a:p>
            <a:r>
              <a:rPr lang="pt-BR" b="1" dirty="0" smtClean="0"/>
              <a:t>DESCRIÇÃO DO OBJETO</a:t>
            </a:r>
            <a:endParaRPr lang="pt-BR" dirty="0"/>
          </a:p>
        </p:txBody>
      </p:sp>
      <p:pic>
        <p:nvPicPr>
          <p:cNvPr id="189444" name="Picture 4" descr="http://3.bp.blogspot.com/-ru9EgChWyB0/Th8F8bqc5_I/AAAAAAAAAIA/LfcCODRxQWY/s1600/quadrosnobreak.gif"/>
          <p:cNvPicPr>
            <a:picLocks noChangeAspect="1" noChangeArrowheads="1"/>
          </p:cNvPicPr>
          <p:nvPr/>
        </p:nvPicPr>
        <p:blipFill>
          <a:blip r:embed="rId3" cstate="print"/>
          <a:srcRect/>
          <a:stretch>
            <a:fillRect/>
          </a:stretch>
        </p:blipFill>
        <p:spPr bwMode="auto">
          <a:xfrm>
            <a:off x="4656060" y="1124744"/>
            <a:ext cx="4487940" cy="2592288"/>
          </a:xfrm>
          <a:prstGeom prst="rect">
            <a:avLst/>
          </a:prstGeom>
          <a:noFill/>
        </p:spPr>
      </p:pic>
    </p:spTree>
    <p:extLst>
      <p:ext uri="{BB962C8B-B14F-4D97-AF65-F5344CB8AC3E}">
        <p14:creationId xmlns:p14="http://schemas.microsoft.com/office/powerpoint/2010/main" val="38440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89444"/>
                                        </p:tgtEl>
                                        <p:attrNameLst>
                                          <p:attrName>style.visibility</p:attrName>
                                        </p:attrNameLst>
                                      </p:cBhvr>
                                      <p:to>
                                        <p:strVal val="visible"/>
                                      </p:to>
                                    </p:set>
                                    <p:animEffect transition="in" filter="checkerboard(across)">
                                      <p:cBhvr>
                                        <p:cTn id="7" dur="500"/>
                                        <p:tgtEl>
                                          <p:spTgt spid="18944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9446"/>
                                        </p:tgtEl>
                                        <p:attrNameLst>
                                          <p:attrName>style.visibility</p:attrName>
                                        </p:attrNameLst>
                                      </p:cBhvr>
                                      <p:to>
                                        <p:strVal val="visible"/>
                                      </p:to>
                                    </p:set>
                                    <p:animEffect transition="in" filter="blinds(horizontal)">
                                      <p:cBhvr>
                                        <p:cTn id="11" dur="500"/>
                                        <p:tgtEl>
                                          <p:spTgt spid="189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algn="l"/>
            <a:r>
              <a:rPr lang="pt-BR" dirty="0" smtClean="0"/>
              <a:t>Lei Federal 8.666/93</a:t>
            </a:r>
            <a:endParaRPr lang="pt-BR" dirty="0"/>
          </a:p>
        </p:txBody>
      </p:sp>
      <p:sp>
        <p:nvSpPr>
          <p:cNvPr id="3" name="Espaço Reservado para Conteúdo 2"/>
          <p:cNvSpPr>
            <a:spLocks noGrp="1"/>
          </p:cNvSpPr>
          <p:nvPr>
            <p:ph idx="1"/>
          </p:nvPr>
        </p:nvSpPr>
        <p:spPr>
          <a:xfrm>
            <a:off x="457200" y="1268760"/>
            <a:ext cx="8229600" cy="4857403"/>
          </a:xfrm>
        </p:spPr>
        <p:txBody>
          <a:bodyPr>
            <a:normAutofit fontScale="47500" lnSpcReduction="20000"/>
          </a:bodyPr>
          <a:lstStyle/>
          <a:p>
            <a:pPr marL="0" indent="0" algn="just">
              <a:buNone/>
            </a:pPr>
            <a:r>
              <a:rPr lang="pt-BR" dirty="0"/>
              <a:t>Art. 6</a:t>
            </a:r>
            <a:r>
              <a:rPr lang="pt-BR" u="sng" baseline="30000" dirty="0"/>
              <a:t>o</a:t>
            </a:r>
            <a:r>
              <a:rPr lang="pt-BR" dirty="0"/>
              <a:t>  Para os fins desta Lei, considera-se:</a:t>
            </a:r>
            <a:endParaRPr lang="pt-BR" dirty="0"/>
          </a:p>
          <a:p>
            <a:pPr marL="0" indent="0" algn="just">
              <a:buNone/>
            </a:pPr>
            <a:r>
              <a:rPr lang="pt-BR" dirty="0" smtClean="0"/>
              <a:t>IX</a:t>
            </a:r>
            <a:r>
              <a:rPr lang="pt-BR" dirty="0"/>
              <a:t> - Projeto Básico - conjunto de elementos </a:t>
            </a:r>
            <a:r>
              <a:rPr lang="pt-BR" b="1" dirty="0"/>
              <a:t>necessários e suficientes</a:t>
            </a:r>
            <a:r>
              <a:rPr lang="pt-BR" dirty="0"/>
              <a:t>, com nível de precisão adequado, </a:t>
            </a:r>
            <a:r>
              <a:rPr lang="pt-BR" b="1" dirty="0"/>
              <a:t>para caracterizar a obra ou serviço, ou complexo de obras ou serviços objeto da licitação</a:t>
            </a:r>
            <a:r>
              <a:rPr lang="pt-BR" dirty="0"/>
              <a:t>, elaborado com base nas indicações dos </a:t>
            </a:r>
            <a:r>
              <a:rPr lang="pt-BR" b="1" dirty="0"/>
              <a:t>estudos técnicos preliminares</a:t>
            </a:r>
            <a:r>
              <a:rPr lang="pt-BR" dirty="0"/>
              <a:t>, que assegurem a viabilidade técnica e o adequado tratamento do impacto ambiental do empreendimento, e que possibilite a avaliação do custo da obra e a definição dos métodos e do prazo de execução, devendo conter os seguintes elementos:</a:t>
            </a:r>
            <a:endParaRPr lang="pt-BR" dirty="0"/>
          </a:p>
          <a:p>
            <a:pPr marL="400050" lvl="1" indent="0" algn="just">
              <a:buNone/>
            </a:pPr>
            <a:r>
              <a:rPr lang="pt-BR" dirty="0"/>
              <a:t>a) </a:t>
            </a:r>
            <a:r>
              <a:rPr lang="pt-BR" b="1" dirty="0"/>
              <a:t>desenvolvimento da solução escolhida </a:t>
            </a:r>
            <a:r>
              <a:rPr lang="pt-BR" dirty="0"/>
              <a:t>de forma a fornecer </a:t>
            </a:r>
            <a:r>
              <a:rPr lang="pt-BR" b="1" dirty="0"/>
              <a:t>visão global da obra e identificar todos os seus elementos constitutivos com clareza</a:t>
            </a:r>
            <a:r>
              <a:rPr lang="pt-BR" dirty="0"/>
              <a:t>;</a:t>
            </a:r>
            <a:endParaRPr lang="pt-BR" dirty="0"/>
          </a:p>
          <a:p>
            <a:pPr marL="400050" lvl="1" indent="0" algn="just">
              <a:buNone/>
            </a:pPr>
            <a:r>
              <a:rPr lang="pt-BR" dirty="0"/>
              <a:t>b) soluções técnicas globais e localizadas, suficientemente detalhadas, </a:t>
            </a:r>
            <a:r>
              <a:rPr lang="pt-BR" b="1" dirty="0"/>
              <a:t>de forma a minimizar a necessidade de reformulação ou de variantes</a:t>
            </a:r>
            <a:r>
              <a:rPr lang="pt-BR" dirty="0"/>
              <a:t> durante as fases de elaboração do projeto executivo e de realização das obras e montagem;</a:t>
            </a:r>
            <a:endParaRPr lang="pt-BR" dirty="0"/>
          </a:p>
          <a:p>
            <a:pPr marL="400050" lvl="1" indent="0" algn="just">
              <a:buNone/>
            </a:pPr>
            <a:r>
              <a:rPr lang="pt-BR" dirty="0"/>
              <a:t>c) </a:t>
            </a:r>
            <a:r>
              <a:rPr lang="pt-BR" b="1" dirty="0"/>
              <a:t>identificação dos tipos de serviços a executar e de materiais e equipamentos a incorporar à obra</a:t>
            </a:r>
            <a:r>
              <a:rPr lang="pt-BR" dirty="0"/>
              <a:t>, bem como suas especificações que assegurem os melhores resultados para o empreendimento, sem frustrar o caráter competitivo para a sua execução;</a:t>
            </a:r>
            <a:endParaRPr lang="pt-BR" dirty="0"/>
          </a:p>
          <a:p>
            <a:pPr marL="400050" lvl="1" indent="0" algn="just">
              <a:buNone/>
            </a:pPr>
            <a:r>
              <a:rPr lang="pt-BR" dirty="0"/>
              <a:t>d) informações que possibilitem o estudo e a dedução de métodos </a:t>
            </a:r>
            <a:r>
              <a:rPr lang="pt-BR" b="1" dirty="0"/>
              <a:t>construtivos, instalações provisórias e condições organizacionais para a obra</a:t>
            </a:r>
            <a:r>
              <a:rPr lang="pt-BR" dirty="0"/>
              <a:t>, sem frustrar o caráter competitivo para a sua execução;</a:t>
            </a:r>
            <a:endParaRPr lang="pt-BR" dirty="0"/>
          </a:p>
          <a:p>
            <a:pPr marL="400050" lvl="1" indent="0" algn="just">
              <a:buNone/>
            </a:pPr>
            <a:r>
              <a:rPr lang="pt-BR" dirty="0"/>
              <a:t>e) </a:t>
            </a:r>
            <a:r>
              <a:rPr lang="pt-BR" b="1" dirty="0"/>
              <a:t>subsídios para montagem do plano de licitação e gestão da obra, compreendendo a sua programação, a estratégia de suprimentos, as normas de fiscalização e outros dados necessários em cada caso;</a:t>
            </a:r>
            <a:endParaRPr lang="pt-BR" b="1" dirty="0"/>
          </a:p>
          <a:p>
            <a:pPr marL="400050" lvl="1" indent="0" algn="just">
              <a:buNone/>
            </a:pPr>
            <a:r>
              <a:rPr lang="pt-BR" dirty="0"/>
              <a:t>f) </a:t>
            </a:r>
            <a:r>
              <a:rPr lang="pt-BR" b="1" dirty="0"/>
              <a:t>orçamento detalhado do custo global da obra, fundamentado em quantitativos </a:t>
            </a:r>
            <a:r>
              <a:rPr lang="pt-BR" dirty="0"/>
              <a:t>de serviços e fornecimentos propriamente avaliados;</a:t>
            </a:r>
            <a:endParaRPr lang="pt-BR" dirty="0"/>
          </a:p>
          <a:p>
            <a:pPr marL="0" indent="0" algn="just">
              <a:buNone/>
            </a:pPr>
            <a:r>
              <a:rPr lang="pt-BR" dirty="0"/>
              <a:t>X - Projeto Executivo - o conjunto dos elementos necessários e suficientes à execução completa da obra, de acordo com as normas pertinentes da </a:t>
            </a:r>
            <a:r>
              <a:rPr lang="pt-BR" b="1" dirty="0"/>
              <a:t>Associação Brasileira de Normas Técnicas - ABNT</a:t>
            </a:r>
            <a:r>
              <a:rPr lang="pt-BR" dirty="0" smtClean="0"/>
              <a:t>;</a:t>
            </a:r>
            <a:endParaRPr lang="pt-BR" dirty="0"/>
          </a:p>
        </p:txBody>
      </p:sp>
    </p:spTree>
    <p:extLst>
      <p:ext uri="{BB962C8B-B14F-4D97-AF65-F5344CB8AC3E}">
        <p14:creationId xmlns:p14="http://schemas.microsoft.com/office/powerpoint/2010/main" val="1600462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4955" y="1126221"/>
            <a:ext cx="8229600" cy="4972008"/>
          </a:xfrm>
        </p:spPr>
        <p:txBody>
          <a:bodyPr>
            <a:normAutofit fontScale="92500" lnSpcReduction="20000"/>
          </a:bodyPr>
          <a:lstStyle/>
          <a:p>
            <a:pPr algn="just"/>
            <a:r>
              <a:rPr lang="pt-BR" dirty="0" smtClean="0"/>
              <a:t>Normativas</a:t>
            </a:r>
          </a:p>
          <a:p>
            <a:pPr lvl="1" algn="just"/>
            <a:r>
              <a:rPr lang="pt-BR" dirty="0" smtClean="0"/>
              <a:t>8666</a:t>
            </a:r>
          </a:p>
          <a:p>
            <a:pPr lvl="2" algn="just"/>
            <a:r>
              <a:rPr lang="pt-BR" dirty="0" smtClean="0"/>
              <a:t>Art. 14. Nenhuma compra será feita sem a </a:t>
            </a:r>
            <a:r>
              <a:rPr lang="pt-BR" b="1" dirty="0" smtClean="0"/>
              <a:t>adequada caracterização de seu objeto</a:t>
            </a:r>
            <a:r>
              <a:rPr lang="pt-BR" dirty="0" smtClean="0"/>
              <a:t> e indicação dos recursos orçamentários para seu pagamento, sob pena de nulidade do ato e responsabilidade de quem lhe tiver dado causa.</a:t>
            </a:r>
          </a:p>
          <a:p>
            <a:pPr lvl="2" algn="just"/>
            <a:r>
              <a:rPr lang="pt-BR" dirty="0" smtClean="0"/>
              <a:t>Art. 15. As compras, sempre que possível, deverão:</a:t>
            </a:r>
          </a:p>
          <a:p>
            <a:pPr lvl="3" algn="just"/>
            <a:r>
              <a:rPr lang="pt-BR" dirty="0" smtClean="0"/>
              <a:t>§ 7o Nas compras deverão ser observadas, ainda:</a:t>
            </a:r>
          </a:p>
          <a:p>
            <a:pPr lvl="4" algn="just"/>
            <a:r>
              <a:rPr lang="pt-BR" dirty="0" smtClean="0"/>
              <a:t>I - a especificação completa do bem a ser adquirido sem indicação de marca; </a:t>
            </a:r>
          </a:p>
          <a:p>
            <a:pPr lvl="4" algn="just"/>
            <a:r>
              <a:rPr lang="pt-BR" dirty="0" smtClean="0"/>
              <a:t>II - a definição das unidades e das quantidades a serem adquiridas em função do consumo e utilização prováveis, cuja estimativa será obtida, sempre que possível, mediante adequadas técnicas quantitativas de estimação; </a:t>
            </a:r>
          </a:p>
          <a:p>
            <a:pPr lvl="4" algn="just"/>
            <a:r>
              <a:rPr lang="pt-BR" dirty="0" smtClean="0"/>
              <a:t>III - as condições de guarda e armazenamento que não permitam a deterioração do material. </a:t>
            </a:r>
          </a:p>
          <a:p>
            <a:pPr lvl="2" algn="just"/>
            <a:endParaRPr lang="pt-BR" dirty="0" smtClean="0"/>
          </a:p>
        </p:txBody>
      </p:sp>
      <p:sp>
        <p:nvSpPr>
          <p:cNvPr id="2" name="Título 1"/>
          <p:cNvSpPr>
            <a:spLocks noGrp="1"/>
          </p:cNvSpPr>
          <p:nvPr>
            <p:ph type="title"/>
          </p:nvPr>
        </p:nvSpPr>
        <p:spPr/>
        <p:txBody>
          <a:bodyPr>
            <a:normAutofit fontScale="90000"/>
          </a:bodyPr>
          <a:lstStyle/>
          <a:p>
            <a:r>
              <a:rPr lang="pt-BR" b="1" dirty="0" smtClean="0"/>
              <a:t>DESCRIÇÃO DO OBJETO</a:t>
            </a:r>
            <a:endParaRPr lang="pt-BR" dirty="0"/>
          </a:p>
        </p:txBody>
      </p:sp>
    </p:spTree>
    <p:extLst>
      <p:ext uri="{BB962C8B-B14F-4D97-AF65-F5344CB8AC3E}">
        <p14:creationId xmlns:p14="http://schemas.microsoft.com/office/powerpoint/2010/main" val="1542551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5376672"/>
          </a:xfrm>
        </p:spPr>
        <p:txBody>
          <a:bodyPr>
            <a:normAutofit/>
          </a:bodyPr>
          <a:lstStyle/>
          <a:p>
            <a:pPr algn="just"/>
            <a:r>
              <a:rPr lang="pt-BR" dirty="0" smtClean="0"/>
              <a:t>Normativas</a:t>
            </a:r>
          </a:p>
          <a:p>
            <a:pPr lvl="1" algn="just"/>
            <a:r>
              <a:rPr lang="pt-BR" dirty="0" smtClean="0"/>
              <a:t>10520</a:t>
            </a:r>
          </a:p>
          <a:p>
            <a:pPr lvl="2" algn="just"/>
            <a:r>
              <a:rPr lang="pt-BR" dirty="0" smtClean="0"/>
              <a:t>Art. 3º  A fase preparatória do pregão observará o seguinte:</a:t>
            </a:r>
          </a:p>
          <a:p>
            <a:pPr lvl="3" algn="just"/>
            <a:r>
              <a:rPr lang="pt-BR" dirty="0" smtClean="0"/>
              <a:t>I - a autoridade competente justificará a necessidade de contratação e </a:t>
            </a:r>
            <a:r>
              <a:rPr lang="pt-BR" b="1" dirty="0" smtClean="0"/>
              <a:t>definirá o objeto do certame,</a:t>
            </a:r>
            <a:r>
              <a:rPr lang="pt-BR" dirty="0" smtClean="0"/>
              <a:t> as exigências de habilitação, os critérios de aceitação das propostas, as sanções por inadimplemento e as cláusulas do contrato, inclusive com fixação dos prazos para fornecimento;</a:t>
            </a:r>
          </a:p>
          <a:p>
            <a:pPr lvl="3" algn="just"/>
            <a:r>
              <a:rPr lang="pt-BR" b="1" dirty="0" smtClean="0"/>
              <a:t>II - a definição do objeto deverá ser precisa, suficiente e clara, vedadas especificações que, por excessivas, irrelevantes ou desnecessárias, limitem a competição;</a:t>
            </a:r>
            <a:endParaRPr lang="pt-BR" dirty="0"/>
          </a:p>
        </p:txBody>
      </p:sp>
      <p:sp>
        <p:nvSpPr>
          <p:cNvPr id="2" name="Título 1"/>
          <p:cNvSpPr>
            <a:spLocks noGrp="1"/>
          </p:cNvSpPr>
          <p:nvPr>
            <p:ph type="title"/>
          </p:nvPr>
        </p:nvSpPr>
        <p:spPr/>
        <p:txBody>
          <a:bodyPr>
            <a:normAutofit fontScale="90000"/>
          </a:bodyPr>
          <a:lstStyle/>
          <a:p>
            <a:r>
              <a:rPr lang="pt-BR" b="1" dirty="0" smtClean="0"/>
              <a:t>DESCRIÇÃO DO OBJETO</a:t>
            </a:r>
            <a:endParaRPr lang="pt-BR" dirty="0"/>
          </a:p>
        </p:txBody>
      </p:sp>
    </p:spTree>
    <p:extLst>
      <p:ext uri="{BB962C8B-B14F-4D97-AF65-F5344CB8AC3E}">
        <p14:creationId xmlns:p14="http://schemas.microsoft.com/office/powerpoint/2010/main" val="1928306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539960"/>
          </a:xfrm>
        </p:spPr>
        <p:txBody>
          <a:bodyPr>
            <a:normAutofit fontScale="92500" lnSpcReduction="20000"/>
          </a:bodyPr>
          <a:lstStyle/>
          <a:p>
            <a:pPr algn="just"/>
            <a:r>
              <a:rPr lang="pt-BR" dirty="0" smtClean="0"/>
              <a:t>Normativas</a:t>
            </a:r>
          </a:p>
          <a:p>
            <a:pPr lvl="1" algn="just"/>
            <a:r>
              <a:rPr lang="pt-BR" dirty="0" smtClean="0"/>
              <a:t>CF88</a:t>
            </a:r>
          </a:p>
          <a:p>
            <a:pPr lvl="2" algn="just"/>
            <a:r>
              <a:rPr lang="pt-BR" dirty="0" smtClean="0"/>
              <a:t>Art. 3o  A licitação destina-se a garantir a observância do princípio constitucional da isonomia, a seleção da proposta mais vantajosa para a administração e a promoção do </a:t>
            </a:r>
            <a:r>
              <a:rPr lang="pt-BR" b="1" dirty="0" smtClean="0"/>
              <a:t>desenvolvimento nacional sustentável </a:t>
            </a:r>
            <a:r>
              <a:rPr lang="pt-BR" dirty="0" smtClean="0"/>
              <a:t>e será processada e julgada em estrita conformidade com os princípios básicos da legalidade, da impessoalidade, da moralidade, da igualdade, da publicidade, da probidade administrativa, da vinculação ao instrumento convocatório, do julgamento objetivo e dos que lhes são correlatos.</a:t>
            </a:r>
          </a:p>
          <a:p>
            <a:pPr lvl="2" algn="just"/>
            <a:r>
              <a:rPr lang="pt-BR" dirty="0" smtClean="0"/>
              <a:t>Art. 23. É competência comum da União, dos Estados, do Distrito Federal e dos Municípios:</a:t>
            </a:r>
          </a:p>
          <a:p>
            <a:pPr lvl="3" algn="just"/>
            <a:r>
              <a:rPr lang="pt-BR" dirty="0" smtClean="0"/>
              <a:t>VI - proteger o meio ambiente e combater a poluição em qualquer de suas formas; </a:t>
            </a:r>
          </a:p>
        </p:txBody>
      </p:sp>
      <p:sp>
        <p:nvSpPr>
          <p:cNvPr id="2" name="Título 1"/>
          <p:cNvSpPr>
            <a:spLocks noGrp="1"/>
          </p:cNvSpPr>
          <p:nvPr>
            <p:ph type="title"/>
          </p:nvPr>
        </p:nvSpPr>
        <p:spPr>
          <a:xfrm>
            <a:off x="0" y="274638"/>
            <a:ext cx="9144000" cy="1143000"/>
          </a:xfrm>
        </p:spPr>
        <p:txBody>
          <a:bodyPr>
            <a:noAutofit/>
          </a:bodyPr>
          <a:lstStyle/>
          <a:p>
            <a:r>
              <a:rPr lang="pt-BR" sz="3200" dirty="0" smtClean="0"/>
              <a:t> </a:t>
            </a:r>
            <a:r>
              <a:rPr lang="pt-BR" sz="3200" b="1" dirty="0" smtClean="0"/>
              <a:t> </a:t>
            </a:r>
            <a:r>
              <a:rPr lang="pt-BR" sz="3200" dirty="0" smtClean="0"/>
              <a:t> </a:t>
            </a:r>
            <a:r>
              <a:rPr lang="pt-BR" sz="3200" b="1" dirty="0" smtClean="0"/>
              <a:t>DAS BOAS PRÁTICAS </a:t>
            </a:r>
            <a:br>
              <a:rPr lang="pt-BR" sz="3200" b="1" dirty="0" smtClean="0"/>
            </a:br>
            <a:r>
              <a:rPr lang="pt-BR" sz="3200" b="1" dirty="0" smtClean="0"/>
              <a:t>AMBIENTAIS A CARGO DA </a:t>
            </a:r>
            <a:r>
              <a:rPr lang="pt-BR" sz="3200" dirty="0" smtClean="0"/>
              <a:t>C</a:t>
            </a:r>
            <a:r>
              <a:rPr lang="pt-BR" sz="3200" b="1" dirty="0" smtClean="0"/>
              <a:t>ONTRATADA</a:t>
            </a:r>
            <a:endParaRPr lang="pt-BR" sz="3200" dirty="0"/>
          </a:p>
        </p:txBody>
      </p:sp>
    </p:spTree>
    <p:extLst>
      <p:ext uri="{BB962C8B-B14F-4D97-AF65-F5344CB8AC3E}">
        <p14:creationId xmlns:p14="http://schemas.microsoft.com/office/powerpoint/2010/main" val="5009922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539960"/>
          </a:xfrm>
        </p:spPr>
        <p:txBody>
          <a:bodyPr>
            <a:normAutofit fontScale="85000" lnSpcReduction="10000"/>
          </a:bodyPr>
          <a:lstStyle/>
          <a:p>
            <a:pPr algn="just"/>
            <a:r>
              <a:rPr lang="pt-BR" dirty="0" smtClean="0"/>
              <a:t>Normativas</a:t>
            </a:r>
          </a:p>
          <a:p>
            <a:pPr lvl="1" algn="just"/>
            <a:r>
              <a:rPr lang="pt-BR" dirty="0" smtClean="0"/>
              <a:t>CF88</a:t>
            </a:r>
          </a:p>
          <a:p>
            <a:pPr lvl="2" algn="just"/>
            <a:r>
              <a:rPr lang="pt-BR" dirty="0" smtClean="0"/>
              <a:t>Art. 170. A ordem econômica, fundada na valorização do trabalho humano e na livre iniciativa, tem por fim assegurar a todos existência digna, conforme os ditames da justiça social, observados os seguintes princípios:</a:t>
            </a:r>
          </a:p>
          <a:p>
            <a:pPr lvl="3" algn="just"/>
            <a:r>
              <a:rPr lang="pt-BR" b="1" dirty="0" smtClean="0"/>
              <a:t>VI - defesa do meio ambiente, inclusive mediante tratamento diferenciado conforme o impacto ambiental dos produtos e serviços e de seus processos de elaboração e prestação; (Redação dada pela Emenda Constitucional nº 42, de 19.12.2003)</a:t>
            </a:r>
            <a:endParaRPr lang="pt-BR" dirty="0" smtClean="0"/>
          </a:p>
          <a:p>
            <a:pPr lvl="2" algn="just"/>
            <a:r>
              <a:rPr lang="pt-BR" b="1" dirty="0" smtClean="0"/>
              <a:t>Art. 225. Todos têm direito ao meio ambiente ecologicamente equilibrado, bem de uso comum do povo e essencial à sadia qualidade de vida, impondo-se ao Poder Público e à coletividade o dever de defendê-lo e </a:t>
            </a:r>
            <a:r>
              <a:rPr lang="pt-BR" b="1" dirty="0" err="1" smtClean="0"/>
              <a:t>preservá</a:t>
            </a:r>
            <a:r>
              <a:rPr lang="pt-BR" b="1" dirty="0" smtClean="0"/>
              <a:t>- </a:t>
            </a:r>
            <a:r>
              <a:rPr lang="pt-BR" b="1" dirty="0" err="1" smtClean="0"/>
              <a:t>lo</a:t>
            </a:r>
            <a:r>
              <a:rPr lang="pt-BR" b="1" dirty="0" smtClean="0"/>
              <a:t> para as presentes e futuras gerações.</a:t>
            </a:r>
            <a:endParaRPr lang="pt-BR" dirty="0" smtClean="0"/>
          </a:p>
        </p:txBody>
      </p:sp>
      <p:sp>
        <p:nvSpPr>
          <p:cNvPr id="2" name="Título 1"/>
          <p:cNvSpPr>
            <a:spLocks noGrp="1"/>
          </p:cNvSpPr>
          <p:nvPr>
            <p:ph type="title"/>
          </p:nvPr>
        </p:nvSpPr>
        <p:spPr>
          <a:xfrm>
            <a:off x="0" y="274638"/>
            <a:ext cx="9144000" cy="1143000"/>
          </a:xfrm>
        </p:spPr>
        <p:txBody>
          <a:bodyPr>
            <a:noAutofit/>
          </a:bodyPr>
          <a:lstStyle/>
          <a:p>
            <a:r>
              <a:rPr lang="pt-BR" sz="3200" dirty="0" smtClean="0"/>
              <a:t> </a:t>
            </a:r>
            <a:r>
              <a:rPr lang="pt-BR" sz="3200" b="1" dirty="0" smtClean="0"/>
              <a:t> </a:t>
            </a:r>
            <a:r>
              <a:rPr lang="pt-BR" sz="3200" dirty="0" smtClean="0"/>
              <a:t> </a:t>
            </a:r>
            <a:r>
              <a:rPr lang="pt-BR" sz="3200" b="1" dirty="0" smtClean="0"/>
              <a:t>DAS BOAS PRÁTICAS </a:t>
            </a:r>
            <a:br>
              <a:rPr lang="pt-BR" sz="3200" b="1" dirty="0" smtClean="0"/>
            </a:br>
            <a:r>
              <a:rPr lang="pt-BR" sz="3200" b="1" dirty="0" smtClean="0"/>
              <a:t>AMBIENTAIS A CARGO DA </a:t>
            </a:r>
            <a:r>
              <a:rPr lang="pt-BR" sz="3200" dirty="0" smtClean="0"/>
              <a:t>C</a:t>
            </a:r>
            <a:r>
              <a:rPr lang="pt-BR" sz="3200" b="1" dirty="0" smtClean="0"/>
              <a:t>ONTRATADA</a:t>
            </a:r>
            <a:endParaRPr lang="pt-BR" sz="3200" dirty="0"/>
          </a:p>
        </p:txBody>
      </p:sp>
    </p:spTree>
    <p:extLst>
      <p:ext uri="{BB962C8B-B14F-4D97-AF65-F5344CB8AC3E}">
        <p14:creationId xmlns:p14="http://schemas.microsoft.com/office/powerpoint/2010/main" val="80257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539960"/>
          </a:xfrm>
        </p:spPr>
        <p:txBody>
          <a:bodyPr>
            <a:normAutofit fontScale="92500" lnSpcReduction="20000"/>
          </a:bodyPr>
          <a:lstStyle/>
          <a:p>
            <a:pPr algn="just"/>
            <a:r>
              <a:rPr lang="pt-BR" dirty="0" smtClean="0"/>
              <a:t>Normativas</a:t>
            </a:r>
          </a:p>
          <a:p>
            <a:pPr lvl="1" algn="just"/>
            <a:r>
              <a:rPr lang="pt-BR" dirty="0" smtClean="0"/>
              <a:t>8666</a:t>
            </a:r>
          </a:p>
          <a:p>
            <a:pPr lvl="2" algn="just"/>
            <a:r>
              <a:rPr lang="pt-BR" dirty="0" smtClean="0"/>
              <a:t>Art. 6o  Para os fins desta Lei, considera-se:</a:t>
            </a:r>
          </a:p>
          <a:p>
            <a:pPr lvl="3" algn="just"/>
            <a:r>
              <a:rPr lang="pt-BR" dirty="0" smtClean="0"/>
              <a:t>IX - Projeto Básico - conjunto de elementos necessários e suficientes, com nível de precisão adequado, para caracterizar a obra ou serviço, ou complexo de obras ou serviços objeto da licitação, elaborado com base nas indicações dos estudos técnicos preliminares, que assegurem a viabilidade técnica e o adequado </a:t>
            </a:r>
            <a:r>
              <a:rPr lang="pt-BR" b="1" dirty="0" smtClean="0"/>
              <a:t>tratamento do impacto ambiental </a:t>
            </a:r>
            <a:r>
              <a:rPr lang="pt-BR" dirty="0" smtClean="0"/>
              <a:t>do empreendimento, e que possibilite a avaliação do custo da obra e a definição dos métodos e do prazo de execução, devendo conter os seguintes elementos:</a:t>
            </a:r>
          </a:p>
          <a:p>
            <a:pPr lvl="2" algn="just"/>
            <a:r>
              <a:rPr lang="pt-BR" dirty="0" smtClean="0"/>
              <a:t>Art. 12. Nos projetos básicos e projetos executivos de obras e serviços serão considerados principalmente os seguintes requisitos:</a:t>
            </a:r>
          </a:p>
          <a:p>
            <a:pPr lvl="3" algn="just"/>
            <a:r>
              <a:rPr lang="pt-BR" b="1" dirty="0" smtClean="0"/>
              <a:t>VII - impacto ambiental. </a:t>
            </a:r>
            <a:r>
              <a:rPr lang="pt-BR" dirty="0" smtClean="0"/>
              <a:t> </a:t>
            </a:r>
            <a:endParaRPr lang="pt-BR" dirty="0"/>
          </a:p>
        </p:txBody>
      </p:sp>
      <p:sp>
        <p:nvSpPr>
          <p:cNvPr id="2" name="Título 1"/>
          <p:cNvSpPr>
            <a:spLocks noGrp="1"/>
          </p:cNvSpPr>
          <p:nvPr>
            <p:ph type="title"/>
          </p:nvPr>
        </p:nvSpPr>
        <p:spPr>
          <a:xfrm>
            <a:off x="0" y="274638"/>
            <a:ext cx="9144000" cy="1143000"/>
          </a:xfrm>
        </p:spPr>
        <p:txBody>
          <a:bodyPr>
            <a:noAutofit/>
          </a:bodyPr>
          <a:lstStyle/>
          <a:p>
            <a:r>
              <a:rPr lang="pt-BR" sz="3200" dirty="0" smtClean="0"/>
              <a:t> </a:t>
            </a:r>
            <a:r>
              <a:rPr lang="pt-BR" sz="3200" b="1" dirty="0" smtClean="0"/>
              <a:t> </a:t>
            </a:r>
            <a:r>
              <a:rPr lang="pt-BR" sz="3200" dirty="0" smtClean="0"/>
              <a:t> </a:t>
            </a:r>
            <a:r>
              <a:rPr lang="pt-BR" sz="3200" b="1" dirty="0" smtClean="0"/>
              <a:t>DAS BOAS PRÁTICAS </a:t>
            </a:r>
            <a:br>
              <a:rPr lang="pt-BR" sz="3200" b="1" dirty="0" smtClean="0"/>
            </a:br>
            <a:r>
              <a:rPr lang="pt-BR" sz="3200" b="1" dirty="0" smtClean="0"/>
              <a:t>AMBIENTAIS A CARGO DA </a:t>
            </a:r>
            <a:r>
              <a:rPr lang="pt-BR" sz="3200" dirty="0" smtClean="0"/>
              <a:t>C</a:t>
            </a:r>
            <a:r>
              <a:rPr lang="pt-BR" sz="3200" b="1" dirty="0" smtClean="0"/>
              <a:t>ONTRATADA</a:t>
            </a:r>
            <a:endParaRPr lang="pt-BR" sz="3200" dirty="0"/>
          </a:p>
        </p:txBody>
      </p:sp>
    </p:spTree>
    <p:extLst>
      <p:ext uri="{BB962C8B-B14F-4D97-AF65-F5344CB8AC3E}">
        <p14:creationId xmlns:p14="http://schemas.microsoft.com/office/powerpoint/2010/main" val="28956049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340768"/>
            <a:ext cx="8229600" cy="4972008"/>
          </a:xfrm>
        </p:spPr>
        <p:txBody>
          <a:bodyPr>
            <a:normAutofit/>
          </a:bodyPr>
          <a:lstStyle/>
          <a:p>
            <a:pPr algn="just"/>
            <a:r>
              <a:rPr lang="pt-BR" dirty="0" smtClean="0"/>
              <a:t>Decreto Estadual 43.629/12</a:t>
            </a:r>
          </a:p>
          <a:p>
            <a:pPr lvl="1" algn="just"/>
            <a:r>
              <a:rPr lang="pt-BR" dirty="0" smtClean="0"/>
              <a:t>Art. 6º - Os instrumentos convocatórios para a </a:t>
            </a:r>
            <a:r>
              <a:rPr lang="pt-BR" b="1" dirty="0" smtClean="0"/>
              <a:t>contratação de serviços exigirão </a:t>
            </a:r>
            <a:r>
              <a:rPr lang="pt-BR" dirty="0" smtClean="0"/>
              <a:t>que os contratados adotem as seguintes práticas de sustentabilidade na execução dos serviços, observada a sua natureza:</a:t>
            </a:r>
          </a:p>
          <a:p>
            <a:pPr lvl="1" algn="just"/>
            <a:r>
              <a:rPr lang="pt-BR" dirty="0" smtClean="0"/>
              <a:t>Art. 7º - Os órgãos e entidades da Administração Pública Estadual, quando da </a:t>
            </a:r>
            <a:r>
              <a:rPr lang="pt-BR" b="1" dirty="0" smtClean="0"/>
              <a:t>aquisição de bens, poderão exigir </a:t>
            </a:r>
            <a:r>
              <a:rPr lang="pt-BR" dirty="0" smtClean="0"/>
              <a:t>os seguintes critérios de sustentabilidade ambiental:</a:t>
            </a:r>
          </a:p>
        </p:txBody>
      </p:sp>
      <p:sp>
        <p:nvSpPr>
          <p:cNvPr id="2" name="Título 1"/>
          <p:cNvSpPr>
            <a:spLocks noGrp="1"/>
          </p:cNvSpPr>
          <p:nvPr>
            <p:ph type="title"/>
          </p:nvPr>
        </p:nvSpPr>
        <p:spPr>
          <a:xfrm>
            <a:off x="0" y="274638"/>
            <a:ext cx="9144000" cy="1143000"/>
          </a:xfrm>
        </p:spPr>
        <p:txBody>
          <a:bodyPr>
            <a:noAutofit/>
          </a:bodyPr>
          <a:lstStyle/>
          <a:p>
            <a:r>
              <a:rPr lang="pt-BR" sz="3200" dirty="0" smtClean="0"/>
              <a:t> </a:t>
            </a:r>
            <a:r>
              <a:rPr lang="pt-BR" sz="3200" b="1" dirty="0" smtClean="0"/>
              <a:t> </a:t>
            </a:r>
            <a:r>
              <a:rPr lang="pt-BR" sz="3200" dirty="0" smtClean="0"/>
              <a:t> </a:t>
            </a:r>
            <a:r>
              <a:rPr lang="pt-BR" sz="3200" b="1" dirty="0" smtClean="0"/>
              <a:t>DAS BOAS PRÁTICAS </a:t>
            </a:r>
            <a:br>
              <a:rPr lang="pt-BR" sz="3200" b="1" dirty="0" smtClean="0"/>
            </a:br>
            <a:r>
              <a:rPr lang="pt-BR" sz="3200" b="1" dirty="0" smtClean="0"/>
              <a:t>AMBIENTAIS A CARGO DA </a:t>
            </a:r>
            <a:r>
              <a:rPr lang="pt-BR" sz="3200" dirty="0" smtClean="0"/>
              <a:t>C</a:t>
            </a:r>
            <a:r>
              <a:rPr lang="pt-BR" sz="3200" b="1" dirty="0" smtClean="0"/>
              <a:t>ONTRATADA</a:t>
            </a:r>
            <a:endParaRPr lang="pt-BR" sz="3200" dirty="0"/>
          </a:p>
        </p:txBody>
      </p:sp>
    </p:spTree>
    <p:extLst>
      <p:ext uri="{BB962C8B-B14F-4D97-AF65-F5344CB8AC3E}">
        <p14:creationId xmlns:p14="http://schemas.microsoft.com/office/powerpoint/2010/main" val="1636136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683976"/>
          </a:xfrm>
        </p:spPr>
        <p:txBody>
          <a:bodyPr>
            <a:normAutofit fontScale="70000" lnSpcReduction="20000"/>
          </a:bodyPr>
          <a:lstStyle/>
          <a:p>
            <a:pPr algn="just"/>
            <a:r>
              <a:rPr lang="pt-BR" dirty="0" smtClean="0"/>
              <a:t>Exemplo</a:t>
            </a:r>
          </a:p>
          <a:p>
            <a:pPr lvl="1" algn="just"/>
            <a:r>
              <a:rPr lang="pt-BR" dirty="0" smtClean="0"/>
              <a:t>Limpeza</a:t>
            </a:r>
          </a:p>
          <a:p>
            <a:pPr lvl="2" algn="just"/>
            <a:r>
              <a:rPr lang="pt-BR" b="1" dirty="0" smtClean="0"/>
              <a:t>7.2. Do USO RACIONAL DA ÁGUA</a:t>
            </a:r>
          </a:p>
          <a:p>
            <a:pPr lvl="2" algn="just"/>
            <a:r>
              <a:rPr lang="pt-BR" dirty="0" smtClean="0"/>
              <a:t>7.2.4. A limpeza do arruamento somente será feita por meio de varredura e recolhimento de detritos, sendo expressamente vedada lavagem com água potável, exceto em caso que se confirme material contagioso ou outros que tragam dano à saúde;</a:t>
            </a:r>
          </a:p>
          <a:p>
            <a:pPr lvl="2" algn="just"/>
            <a:r>
              <a:rPr lang="pt-BR" dirty="0" smtClean="0"/>
              <a:t>7.2.5. A limpeza de passeios somente será feita por meio de varredura e recolhimento de detritos, ou por meio da utilização de baldes, panos molhados ou escovão, sendo expressamente vedada lavagem com água potável, exceto em caso que se confirme material contagioso ou outros que tragam dano à saúde;</a:t>
            </a:r>
          </a:p>
          <a:p>
            <a:pPr lvl="2" algn="just"/>
            <a:r>
              <a:rPr lang="pt-BR" dirty="0" smtClean="0"/>
              <a:t>7.2.6. Sempre que possível, será permitida lavagem com água de reuso ou outras fontes (águas de chuva, poços cuja água seja certificada de não contaminação por metais pesados ou agentes bacteriológicos, minas e outros).</a:t>
            </a:r>
          </a:p>
          <a:p>
            <a:pPr lvl="2" algn="just"/>
            <a:r>
              <a:rPr lang="pt-BR" b="1" dirty="0" smtClean="0"/>
              <a:t>7.3. Do USO RACIONAL DE ENERGIA ELÉTRICA</a:t>
            </a:r>
          </a:p>
          <a:p>
            <a:pPr lvl="2" algn="just"/>
            <a:r>
              <a:rPr lang="pt-BR" dirty="0" smtClean="0"/>
              <a:t>7.3.1. Manter critérios especiais e privilegiados para aquisição de produtos e equipamentos que apresentem eficiência energética e redução de consumo.</a:t>
            </a:r>
          </a:p>
        </p:txBody>
      </p:sp>
      <p:sp>
        <p:nvSpPr>
          <p:cNvPr id="2" name="Título 1"/>
          <p:cNvSpPr>
            <a:spLocks noGrp="1"/>
          </p:cNvSpPr>
          <p:nvPr>
            <p:ph type="title"/>
          </p:nvPr>
        </p:nvSpPr>
        <p:spPr>
          <a:xfrm>
            <a:off x="0" y="274638"/>
            <a:ext cx="9144000" cy="1143000"/>
          </a:xfrm>
        </p:spPr>
        <p:txBody>
          <a:bodyPr>
            <a:noAutofit/>
          </a:bodyPr>
          <a:lstStyle/>
          <a:p>
            <a:r>
              <a:rPr lang="pt-BR" sz="3200" dirty="0" smtClean="0"/>
              <a:t> </a:t>
            </a:r>
            <a:r>
              <a:rPr lang="pt-BR" sz="3200" b="1" dirty="0" smtClean="0"/>
              <a:t> </a:t>
            </a:r>
            <a:r>
              <a:rPr lang="pt-BR" sz="3200" dirty="0" smtClean="0"/>
              <a:t> </a:t>
            </a:r>
            <a:r>
              <a:rPr lang="pt-BR" sz="3200" b="1" dirty="0" smtClean="0"/>
              <a:t>DAS BOAS PRÁTICAS </a:t>
            </a:r>
            <a:br>
              <a:rPr lang="pt-BR" sz="3200" b="1" dirty="0" smtClean="0"/>
            </a:br>
            <a:r>
              <a:rPr lang="pt-BR" sz="3200" b="1" dirty="0" smtClean="0"/>
              <a:t>AMBIENTAIS A CARGO DA </a:t>
            </a:r>
            <a:r>
              <a:rPr lang="pt-BR" sz="3200" dirty="0" smtClean="0"/>
              <a:t>C</a:t>
            </a:r>
            <a:r>
              <a:rPr lang="pt-BR" sz="3200" b="1" dirty="0" smtClean="0"/>
              <a:t>ONTRATADA</a:t>
            </a:r>
            <a:endParaRPr lang="pt-BR" sz="3200" dirty="0"/>
          </a:p>
        </p:txBody>
      </p:sp>
      <p:pic>
        <p:nvPicPr>
          <p:cNvPr id="96264" name="Picture 8" descr="http://cs.i.uol.com.br/album/100322agua_f_006.jpg"/>
          <p:cNvPicPr>
            <a:picLocks noChangeAspect="1" noChangeArrowheads="1"/>
          </p:cNvPicPr>
          <p:nvPr/>
        </p:nvPicPr>
        <p:blipFill>
          <a:blip r:embed="rId2" cstate="print"/>
          <a:srcRect/>
          <a:stretch>
            <a:fillRect/>
          </a:stretch>
        </p:blipFill>
        <p:spPr bwMode="auto">
          <a:xfrm>
            <a:off x="9144000" y="1916832"/>
            <a:ext cx="3128571" cy="1800000"/>
          </a:xfrm>
          <a:prstGeom prst="rect">
            <a:avLst/>
          </a:prstGeom>
          <a:noFill/>
        </p:spPr>
      </p:pic>
      <p:pic>
        <p:nvPicPr>
          <p:cNvPr id="96266" name="Picture 10" descr="http://www.maissolnasuavida.com.br/wp-content/uploads/2012/02/cal%C3%A7ada.gif"/>
          <p:cNvPicPr>
            <a:picLocks noChangeAspect="1" noChangeArrowheads="1"/>
          </p:cNvPicPr>
          <p:nvPr/>
        </p:nvPicPr>
        <p:blipFill>
          <a:blip r:embed="rId3" cstate="print"/>
          <a:srcRect/>
          <a:stretch>
            <a:fillRect/>
          </a:stretch>
        </p:blipFill>
        <p:spPr bwMode="auto">
          <a:xfrm>
            <a:off x="3275856" y="6858000"/>
            <a:ext cx="2244897" cy="1800000"/>
          </a:xfrm>
          <a:prstGeom prst="rect">
            <a:avLst/>
          </a:prstGeom>
          <a:noFill/>
        </p:spPr>
      </p:pic>
      <p:pic>
        <p:nvPicPr>
          <p:cNvPr id="96268" name="Picture 12" descr="http://cidadesdobrasil.com.br/img_cn/IMG17-420-660.jpg"/>
          <p:cNvPicPr>
            <a:picLocks noChangeAspect="1" noChangeArrowheads="1"/>
          </p:cNvPicPr>
          <p:nvPr/>
        </p:nvPicPr>
        <p:blipFill>
          <a:blip r:embed="rId4" cstate="print"/>
          <a:srcRect/>
          <a:stretch>
            <a:fillRect/>
          </a:stretch>
        </p:blipFill>
        <p:spPr bwMode="auto">
          <a:xfrm>
            <a:off x="-2738708" y="4365104"/>
            <a:ext cx="2738708" cy="1800000"/>
          </a:xfrm>
          <a:prstGeom prst="rect">
            <a:avLst/>
          </a:prstGeom>
          <a:noFill/>
        </p:spPr>
      </p:pic>
      <p:pic>
        <p:nvPicPr>
          <p:cNvPr id="96270" name="Picture 14" descr="http://www.jornaldelondrina.com.br/midia/tn_620_600_catarinalucas_100812.jpg"/>
          <p:cNvPicPr>
            <a:picLocks noChangeAspect="1" noChangeArrowheads="1"/>
          </p:cNvPicPr>
          <p:nvPr/>
        </p:nvPicPr>
        <p:blipFill>
          <a:blip r:embed="rId5" cstate="print"/>
          <a:srcRect/>
          <a:stretch>
            <a:fillRect/>
          </a:stretch>
        </p:blipFill>
        <p:spPr bwMode="auto">
          <a:xfrm>
            <a:off x="-2702178" y="2276872"/>
            <a:ext cx="2702178" cy="1800000"/>
          </a:xfrm>
          <a:prstGeom prst="rect">
            <a:avLst/>
          </a:prstGeom>
          <a:noFill/>
        </p:spPr>
      </p:pic>
      <p:pic>
        <p:nvPicPr>
          <p:cNvPr id="96277" name="Picture 21"/>
          <p:cNvPicPr>
            <a:picLocks noChangeAspect="1" noChangeArrowheads="1"/>
          </p:cNvPicPr>
          <p:nvPr/>
        </p:nvPicPr>
        <p:blipFill>
          <a:blip r:embed="rId6" cstate="print"/>
          <a:srcRect/>
          <a:stretch>
            <a:fillRect/>
          </a:stretch>
        </p:blipFill>
        <p:spPr bwMode="auto">
          <a:xfrm>
            <a:off x="9144000" y="4293096"/>
            <a:ext cx="2398687" cy="1800000"/>
          </a:xfrm>
          <a:prstGeom prst="rect">
            <a:avLst/>
          </a:prstGeom>
          <a:noFill/>
          <a:ln w="9525">
            <a:noFill/>
            <a:miter lim="800000"/>
            <a:headEnd/>
            <a:tailEnd/>
          </a:ln>
        </p:spPr>
      </p:pic>
    </p:spTree>
    <p:extLst>
      <p:ext uri="{BB962C8B-B14F-4D97-AF65-F5344CB8AC3E}">
        <p14:creationId xmlns:p14="http://schemas.microsoft.com/office/powerpoint/2010/main" val="9522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1.85185E-6 L -0.3717 -0.00509 " pathEditMode="relative" rAng="0" ptsTypes="AA">
                                      <p:cBhvr>
                                        <p:cTn id="6" dur="1000" fill="hold"/>
                                        <p:tgtEl>
                                          <p:spTgt spid="96264"/>
                                        </p:tgtEl>
                                        <p:attrNameLst>
                                          <p:attrName>ppt_x</p:attrName>
                                          <p:attrName>ppt_y</p:attrName>
                                        </p:attrNameLst>
                                      </p:cBhvr>
                                      <p:rCtr x="-18600" y="-300"/>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3.05556E-6 -4.44444E-6 L 0.3092 -0.00509 " pathEditMode="relative" rAng="0" ptsTypes="AA">
                                      <p:cBhvr>
                                        <p:cTn id="9" dur="1000" fill="hold"/>
                                        <p:tgtEl>
                                          <p:spTgt spid="96270"/>
                                        </p:tgtEl>
                                        <p:attrNameLst>
                                          <p:attrName>ppt_x</p:attrName>
                                          <p:attrName>ppt_y</p:attrName>
                                        </p:attrNameLst>
                                      </p:cBhvr>
                                      <p:rCtr x="15500" y="-300"/>
                                    </p:animMotion>
                                  </p:childTnLst>
                                </p:cTn>
                              </p:par>
                            </p:childTnLst>
                          </p:cTn>
                        </p:par>
                        <p:par>
                          <p:cTn id="10" fill="hold">
                            <p:stCondLst>
                              <p:cond delay="2000"/>
                            </p:stCondLst>
                            <p:childTnLst>
                              <p:par>
                                <p:cTn id="11" presetID="35" presetClass="path" presetSubtype="0" accel="50000" decel="50000" fill="hold" nodeType="afterEffect">
                                  <p:stCondLst>
                                    <p:cond delay="0"/>
                                  </p:stCondLst>
                                  <p:childTnLst>
                                    <p:animMotion origin="layout" path="M 3.61111E-6 4.07407E-6 L -0.31615 -0.0051 " pathEditMode="relative" rAng="0" ptsTypes="AA">
                                      <p:cBhvr>
                                        <p:cTn id="12" dur="1000" fill="hold"/>
                                        <p:tgtEl>
                                          <p:spTgt spid="96277"/>
                                        </p:tgtEl>
                                        <p:attrNameLst>
                                          <p:attrName>ppt_x</p:attrName>
                                          <p:attrName>ppt_y</p:attrName>
                                        </p:attrNameLst>
                                      </p:cBhvr>
                                      <p:rCtr x="-15800" y="-300"/>
                                    </p:animMotion>
                                  </p:childTnLst>
                                </p:cTn>
                              </p:par>
                            </p:childTnLst>
                          </p:cTn>
                        </p:par>
                        <p:par>
                          <p:cTn id="13" fill="hold">
                            <p:stCondLst>
                              <p:cond delay="3000"/>
                            </p:stCondLst>
                            <p:childTnLst>
                              <p:par>
                                <p:cTn id="14" presetID="63" presetClass="path" presetSubtype="0" accel="50000" decel="50000" fill="hold" nodeType="afterEffect">
                                  <p:stCondLst>
                                    <p:cond delay="0"/>
                                  </p:stCondLst>
                                  <p:childTnLst>
                                    <p:animMotion origin="layout" path="M 2.77778E-6 -4.07407E-6 L 0.33472 -0.00532 " pathEditMode="relative" rAng="0" ptsTypes="AA">
                                      <p:cBhvr>
                                        <p:cTn id="15" dur="1000" fill="hold"/>
                                        <p:tgtEl>
                                          <p:spTgt spid="96268"/>
                                        </p:tgtEl>
                                        <p:attrNameLst>
                                          <p:attrName>ppt_x</p:attrName>
                                          <p:attrName>ppt_y</p:attrName>
                                        </p:attrNameLst>
                                      </p:cBhvr>
                                      <p:rCtr x="16700" y="-300"/>
                                    </p:animMotion>
                                  </p:childTnLst>
                                </p:cTn>
                              </p:par>
                            </p:childTnLst>
                          </p:cTn>
                        </p:par>
                        <p:par>
                          <p:cTn id="16" fill="hold">
                            <p:stCondLst>
                              <p:cond delay="4000"/>
                            </p:stCondLst>
                            <p:childTnLst>
                              <p:par>
                                <p:cTn id="17" presetID="64" presetClass="path" presetSubtype="0" accel="50000" decel="50000" fill="hold" nodeType="afterEffect">
                                  <p:stCondLst>
                                    <p:cond delay="0"/>
                                  </p:stCondLst>
                                  <p:childTnLst>
                                    <p:animMotion origin="layout" path="M 3.61111E-6 0 L -0.00469 -0.49468 " pathEditMode="relative" rAng="0" ptsTypes="AA">
                                      <p:cBhvr>
                                        <p:cTn id="18" dur="1000" fill="hold"/>
                                        <p:tgtEl>
                                          <p:spTgt spid="96266"/>
                                        </p:tgtEl>
                                        <p:attrNameLst>
                                          <p:attrName>ppt_x</p:attrName>
                                          <p:attrName>ppt_y</p:attrName>
                                        </p:attrNameLst>
                                      </p:cBhvr>
                                      <p:rCtr x="-200" y="-24700"/>
                                    </p:animMotion>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96270"/>
                                        </p:tgtEl>
                                        <p:attrNameLst>
                                          <p:attrName>ppt_x</p:attrName>
                                        </p:attrNameLst>
                                      </p:cBhvr>
                                      <p:tavLst>
                                        <p:tav tm="0">
                                          <p:val>
                                            <p:strVal val="ppt_x"/>
                                          </p:val>
                                        </p:tav>
                                        <p:tav tm="100000">
                                          <p:val>
                                            <p:strVal val="ppt_x"/>
                                          </p:val>
                                        </p:tav>
                                      </p:tavLst>
                                    </p:anim>
                                    <p:anim calcmode="lin" valueType="num">
                                      <p:cBhvr additive="base">
                                        <p:cTn id="23" dur="500"/>
                                        <p:tgtEl>
                                          <p:spTgt spid="96270"/>
                                        </p:tgtEl>
                                        <p:attrNameLst>
                                          <p:attrName>ppt_y</p:attrName>
                                        </p:attrNameLst>
                                      </p:cBhvr>
                                      <p:tavLst>
                                        <p:tav tm="0">
                                          <p:val>
                                            <p:strVal val="ppt_y"/>
                                          </p:val>
                                        </p:tav>
                                        <p:tav tm="100000">
                                          <p:val>
                                            <p:strVal val="1+ppt_h/2"/>
                                          </p:val>
                                        </p:tav>
                                      </p:tavLst>
                                    </p:anim>
                                    <p:set>
                                      <p:cBhvr>
                                        <p:cTn id="24" dur="1" fill="hold">
                                          <p:stCondLst>
                                            <p:cond delay="499"/>
                                          </p:stCondLst>
                                        </p:cTn>
                                        <p:tgtEl>
                                          <p:spTgt spid="96270"/>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96268"/>
                                        </p:tgtEl>
                                        <p:attrNameLst>
                                          <p:attrName>ppt_x</p:attrName>
                                        </p:attrNameLst>
                                      </p:cBhvr>
                                      <p:tavLst>
                                        <p:tav tm="0">
                                          <p:val>
                                            <p:strVal val="ppt_x"/>
                                          </p:val>
                                        </p:tav>
                                        <p:tav tm="100000">
                                          <p:val>
                                            <p:strVal val="ppt_x"/>
                                          </p:val>
                                        </p:tav>
                                      </p:tavLst>
                                    </p:anim>
                                    <p:anim calcmode="lin" valueType="num">
                                      <p:cBhvr additive="base">
                                        <p:cTn id="27" dur="500"/>
                                        <p:tgtEl>
                                          <p:spTgt spid="96268"/>
                                        </p:tgtEl>
                                        <p:attrNameLst>
                                          <p:attrName>ppt_y</p:attrName>
                                        </p:attrNameLst>
                                      </p:cBhvr>
                                      <p:tavLst>
                                        <p:tav tm="0">
                                          <p:val>
                                            <p:strVal val="ppt_y"/>
                                          </p:val>
                                        </p:tav>
                                        <p:tav tm="100000">
                                          <p:val>
                                            <p:strVal val="1+ppt_h/2"/>
                                          </p:val>
                                        </p:tav>
                                      </p:tavLst>
                                    </p:anim>
                                    <p:set>
                                      <p:cBhvr>
                                        <p:cTn id="28" dur="1" fill="hold">
                                          <p:stCondLst>
                                            <p:cond delay="499"/>
                                          </p:stCondLst>
                                        </p:cTn>
                                        <p:tgtEl>
                                          <p:spTgt spid="96268"/>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96277"/>
                                        </p:tgtEl>
                                        <p:attrNameLst>
                                          <p:attrName>ppt_x</p:attrName>
                                        </p:attrNameLst>
                                      </p:cBhvr>
                                      <p:tavLst>
                                        <p:tav tm="0">
                                          <p:val>
                                            <p:strVal val="ppt_x"/>
                                          </p:val>
                                        </p:tav>
                                        <p:tav tm="100000">
                                          <p:val>
                                            <p:strVal val="ppt_x"/>
                                          </p:val>
                                        </p:tav>
                                      </p:tavLst>
                                    </p:anim>
                                    <p:anim calcmode="lin" valueType="num">
                                      <p:cBhvr additive="base">
                                        <p:cTn id="31" dur="500"/>
                                        <p:tgtEl>
                                          <p:spTgt spid="96277"/>
                                        </p:tgtEl>
                                        <p:attrNameLst>
                                          <p:attrName>ppt_y</p:attrName>
                                        </p:attrNameLst>
                                      </p:cBhvr>
                                      <p:tavLst>
                                        <p:tav tm="0">
                                          <p:val>
                                            <p:strVal val="ppt_y"/>
                                          </p:val>
                                        </p:tav>
                                        <p:tav tm="100000">
                                          <p:val>
                                            <p:strVal val="1+ppt_h/2"/>
                                          </p:val>
                                        </p:tav>
                                      </p:tavLst>
                                    </p:anim>
                                    <p:set>
                                      <p:cBhvr>
                                        <p:cTn id="32" dur="1" fill="hold">
                                          <p:stCondLst>
                                            <p:cond delay="499"/>
                                          </p:stCondLst>
                                        </p:cTn>
                                        <p:tgtEl>
                                          <p:spTgt spid="96277"/>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96264"/>
                                        </p:tgtEl>
                                        <p:attrNameLst>
                                          <p:attrName>ppt_x</p:attrName>
                                        </p:attrNameLst>
                                      </p:cBhvr>
                                      <p:tavLst>
                                        <p:tav tm="0">
                                          <p:val>
                                            <p:strVal val="ppt_x"/>
                                          </p:val>
                                        </p:tav>
                                        <p:tav tm="100000">
                                          <p:val>
                                            <p:strVal val="ppt_x"/>
                                          </p:val>
                                        </p:tav>
                                      </p:tavLst>
                                    </p:anim>
                                    <p:anim calcmode="lin" valueType="num">
                                      <p:cBhvr additive="base">
                                        <p:cTn id="35" dur="500"/>
                                        <p:tgtEl>
                                          <p:spTgt spid="96264"/>
                                        </p:tgtEl>
                                        <p:attrNameLst>
                                          <p:attrName>ppt_y</p:attrName>
                                        </p:attrNameLst>
                                      </p:cBhvr>
                                      <p:tavLst>
                                        <p:tav tm="0">
                                          <p:val>
                                            <p:strVal val="ppt_y"/>
                                          </p:val>
                                        </p:tav>
                                        <p:tav tm="100000">
                                          <p:val>
                                            <p:strVal val="1+ppt_h/2"/>
                                          </p:val>
                                        </p:tav>
                                      </p:tavLst>
                                    </p:anim>
                                    <p:set>
                                      <p:cBhvr>
                                        <p:cTn id="36" dur="1" fill="hold">
                                          <p:stCondLst>
                                            <p:cond delay="499"/>
                                          </p:stCondLst>
                                        </p:cTn>
                                        <p:tgtEl>
                                          <p:spTgt spid="96264"/>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96266"/>
                                        </p:tgtEl>
                                        <p:attrNameLst>
                                          <p:attrName>ppt_x</p:attrName>
                                        </p:attrNameLst>
                                      </p:cBhvr>
                                      <p:tavLst>
                                        <p:tav tm="0">
                                          <p:val>
                                            <p:strVal val="ppt_x"/>
                                          </p:val>
                                        </p:tav>
                                        <p:tav tm="100000">
                                          <p:val>
                                            <p:strVal val="ppt_x"/>
                                          </p:val>
                                        </p:tav>
                                      </p:tavLst>
                                    </p:anim>
                                    <p:anim calcmode="lin" valueType="num">
                                      <p:cBhvr additive="base">
                                        <p:cTn id="39" dur="500"/>
                                        <p:tgtEl>
                                          <p:spTgt spid="96266"/>
                                        </p:tgtEl>
                                        <p:attrNameLst>
                                          <p:attrName>ppt_y</p:attrName>
                                        </p:attrNameLst>
                                      </p:cBhvr>
                                      <p:tavLst>
                                        <p:tav tm="0">
                                          <p:val>
                                            <p:strVal val="ppt_y"/>
                                          </p:val>
                                        </p:tav>
                                        <p:tav tm="100000">
                                          <p:val>
                                            <p:strVal val="1+ppt_h/2"/>
                                          </p:val>
                                        </p:tav>
                                      </p:tavLst>
                                    </p:anim>
                                    <p:set>
                                      <p:cBhvr>
                                        <p:cTn id="40" dur="1" fill="hold">
                                          <p:stCondLst>
                                            <p:cond delay="499"/>
                                          </p:stCondLst>
                                        </p:cTn>
                                        <p:tgtEl>
                                          <p:spTgt spid="96266"/>
                                        </p:tgtEl>
                                        <p:attrNameLst>
                                          <p:attrName>style.visibility</p:attrName>
                                        </p:attrNameLst>
                                      </p:cBhvr>
                                      <p:to>
                                        <p:strVal val="hidden"/>
                                      </p:to>
                                    </p:set>
                                  </p:childTnLst>
                                </p:cTn>
                              </p:par>
                            </p:childTnLst>
                          </p:cTn>
                        </p:par>
                        <p:par>
                          <p:cTn id="41" fill="hold">
                            <p:stCondLst>
                              <p:cond delay="500"/>
                            </p:stCondLst>
                            <p:childTnLst>
                              <p:par>
                                <p:cTn id="42" presetID="3" presetClass="entr" presetSubtype="10" fill="hold" nodeType="after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blinds(horizontal)">
                                      <p:cBhvr>
                                        <p:cTn id="44" dur="500"/>
                                        <p:tgtEl>
                                          <p:spTgt spid="3">
                                            <p:txEl>
                                              <p:pRg st="2" end="2"/>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linds(horizontal)">
                                      <p:cBhvr>
                                        <p:cTn id="47" dur="500"/>
                                        <p:tgtEl>
                                          <p:spTgt spid="3">
                                            <p:txEl>
                                              <p:pRg st="3" end="3"/>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blinds(horizontal)">
                                      <p:cBhvr>
                                        <p:cTn id="50" dur="500"/>
                                        <p:tgtEl>
                                          <p:spTgt spid="3">
                                            <p:txEl>
                                              <p:pRg st="4" end="4"/>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blinds(horizontal)">
                                      <p:cBhvr>
                                        <p:cTn id="53" dur="500"/>
                                        <p:tgtEl>
                                          <p:spTgt spid="3">
                                            <p:txEl>
                                              <p:pRg st="5" end="5"/>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blinds(horizontal)">
                                      <p:cBhvr>
                                        <p:cTn id="56" dur="500"/>
                                        <p:tgtEl>
                                          <p:spTgt spid="3">
                                            <p:txEl>
                                              <p:pRg st="6" end="6"/>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blinds(horizontal)">
                                      <p:cBhvr>
                                        <p:cTn id="5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035904"/>
          </a:xfrm>
        </p:spPr>
        <p:txBody>
          <a:bodyPr>
            <a:normAutofit/>
          </a:bodyPr>
          <a:lstStyle/>
          <a:p>
            <a:pPr algn="just"/>
            <a:r>
              <a:rPr lang="pt-BR" dirty="0" smtClean="0"/>
              <a:t>Sugestões</a:t>
            </a:r>
          </a:p>
          <a:p>
            <a:pPr lvl="1" algn="just"/>
            <a:r>
              <a:rPr lang="pt-BR" dirty="0" smtClean="0"/>
              <a:t>Deslocamento de pessoas → deslocamento mínimo</a:t>
            </a:r>
          </a:p>
          <a:p>
            <a:pPr lvl="2" algn="just"/>
            <a:r>
              <a:rPr lang="pt-BR" dirty="0" smtClean="0"/>
              <a:t>Locais centralizados</a:t>
            </a:r>
          </a:p>
          <a:p>
            <a:pPr lvl="2" algn="just"/>
            <a:r>
              <a:rPr lang="pt-BR" dirty="0" smtClean="0"/>
              <a:t>Adequação às residências </a:t>
            </a:r>
            <a:endParaRPr lang="pt-BR" dirty="0"/>
          </a:p>
        </p:txBody>
      </p:sp>
      <p:sp>
        <p:nvSpPr>
          <p:cNvPr id="2" name="Título 1"/>
          <p:cNvSpPr>
            <a:spLocks noGrp="1"/>
          </p:cNvSpPr>
          <p:nvPr>
            <p:ph type="title"/>
          </p:nvPr>
        </p:nvSpPr>
        <p:spPr>
          <a:xfrm>
            <a:off x="0" y="274638"/>
            <a:ext cx="9144000" cy="1143000"/>
          </a:xfrm>
        </p:spPr>
        <p:txBody>
          <a:bodyPr>
            <a:noAutofit/>
          </a:bodyPr>
          <a:lstStyle/>
          <a:p>
            <a:r>
              <a:rPr lang="pt-BR" sz="3200" dirty="0" smtClean="0"/>
              <a:t> </a:t>
            </a:r>
            <a:r>
              <a:rPr lang="pt-BR" sz="3200" b="1" dirty="0" smtClean="0"/>
              <a:t> </a:t>
            </a:r>
            <a:r>
              <a:rPr lang="pt-BR" sz="3200" dirty="0" smtClean="0"/>
              <a:t> </a:t>
            </a:r>
            <a:r>
              <a:rPr lang="pt-BR" sz="3200" b="1" dirty="0" smtClean="0"/>
              <a:t>DAS BOAS PRÁTICAS </a:t>
            </a:r>
            <a:br>
              <a:rPr lang="pt-BR" sz="3200" b="1" dirty="0" smtClean="0"/>
            </a:br>
            <a:r>
              <a:rPr lang="pt-BR" sz="3200" b="1" dirty="0" smtClean="0"/>
              <a:t>AMBIENTAIS A CARGO DA </a:t>
            </a:r>
            <a:r>
              <a:rPr lang="pt-BR" sz="3200" dirty="0" smtClean="0"/>
              <a:t>C</a:t>
            </a:r>
            <a:r>
              <a:rPr lang="pt-BR" sz="3200" b="1" dirty="0" smtClean="0"/>
              <a:t>ONTRATADA</a:t>
            </a:r>
            <a:endParaRPr lang="pt-BR" sz="3200" dirty="0"/>
          </a:p>
        </p:txBody>
      </p:sp>
      <p:pic>
        <p:nvPicPr>
          <p:cNvPr id="95234" name="Picture 2" descr="http://www.euvoudebike.com/wordpress/wp-content/uploads/2012/01/estacao-bike-rio.jpg"/>
          <p:cNvPicPr>
            <a:picLocks noChangeAspect="1" noChangeArrowheads="1"/>
          </p:cNvPicPr>
          <p:nvPr/>
        </p:nvPicPr>
        <p:blipFill>
          <a:blip r:embed="rId2" cstate="print"/>
          <a:srcRect/>
          <a:stretch>
            <a:fillRect/>
          </a:stretch>
        </p:blipFill>
        <p:spPr bwMode="auto">
          <a:xfrm>
            <a:off x="0" y="4177685"/>
            <a:ext cx="2561881" cy="1800000"/>
          </a:xfrm>
          <a:prstGeom prst="rect">
            <a:avLst/>
          </a:prstGeom>
          <a:ln>
            <a:noFill/>
          </a:ln>
          <a:effectLst>
            <a:softEdge rad="317500"/>
          </a:effectLst>
        </p:spPr>
      </p:pic>
      <p:pic>
        <p:nvPicPr>
          <p:cNvPr id="95236" name="Picture 4" descr="http://camaraniteroi.rj.gov.br/wp-content/uploads/2010/06/5dbe0ca3585b976415e239debe483f6608cc4c12.jpg"/>
          <p:cNvPicPr>
            <a:picLocks noChangeAspect="1" noChangeArrowheads="1"/>
          </p:cNvPicPr>
          <p:nvPr/>
        </p:nvPicPr>
        <p:blipFill>
          <a:blip r:embed="rId3" cstate="print"/>
          <a:srcRect/>
          <a:stretch>
            <a:fillRect/>
          </a:stretch>
        </p:blipFill>
        <p:spPr bwMode="auto">
          <a:xfrm>
            <a:off x="6453934" y="2377685"/>
            <a:ext cx="2690066" cy="1800000"/>
          </a:xfrm>
          <a:prstGeom prst="rect">
            <a:avLst/>
          </a:prstGeom>
          <a:ln>
            <a:noFill/>
          </a:ln>
          <a:effectLst>
            <a:softEdge rad="317500"/>
          </a:effectLst>
        </p:spPr>
      </p:pic>
      <p:pic>
        <p:nvPicPr>
          <p:cNvPr id="95238" name="Picture 6" descr="http://blogdocaminhoneiro.com/wp-content/uploads/2012/06/transoeste-teste-operacional-mercedes-benz-onibus.jpg"/>
          <p:cNvPicPr>
            <a:picLocks noChangeAspect="1" noChangeArrowheads="1"/>
          </p:cNvPicPr>
          <p:nvPr/>
        </p:nvPicPr>
        <p:blipFill>
          <a:blip r:embed="rId4" cstate="print"/>
          <a:srcRect/>
          <a:stretch>
            <a:fillRect/>
          </a:stretch>
        </p:blipFill>
        <p:spPr bwMode="auto">
          <a:xfrm>
            <a:off x="6718698" y="4177685"/>
            <a:ext cx="2400000" cy="1800000"/>
          </a:xfrm>
          <a:prstGeom prst="rect">
            <a:avLst/>
          </a:prstGeom>
          <a:ln>
            <a:noFill/>
          </a:ln>
          <a:effectLst>
            <a:softEdge rad="317500"/>
          </a:effectLst>
        </p:spPr>
      </p:pic>
      <p:pic>
        <p:nvPicPr>
          <p:cNvPr id="95240" name="Picture 8" descr="http://upload.wikimedia.org/wikipedia/commons/thumb/f/f6/Esta%C3%A7%C3%A3o_S%C3%A3o_Crist%C3%B3v%C3%A3o_-_Metr%C3%B4_Rio.jpg/300px-Esta%C3%A7%C3%A3o_S%C3%A3o_Crist%C3%B3v%C3%A3o_-_Metr%C3%B4_Rio.jpg"/>
          <p:cNvPicPr>
            <a:picLocks noChangeAspect="1" noChangeArrowheads="1"/>
          </p:cNvPicPr>
          <p:nvPr/>
        </p:nvPicPr>
        <p:blipFill>
          <a:blip r:embed="rId5" cstate="print"/>
          <a:srcRect/>
          <a:stretch>
            <a:fillRect/>
          </a:stretch>
        </p:blipFill>
        <p:spPr bwMode="auto">
          <a:xfrm>
            <a:off x="3514675" y="4177685"/>
            <a:ext cx="2400000" cy="1800000"/>
          </a:xfrm>
          <a:prstGeom prst="rect">
            <a:avLst/>
          </a:prstGeom>
          <a:ln>
            <a:noFill/>
          </a:ln>
          <a:effectLst>
            <a:softEdge rad="317500"/>
          </a:effectLst>
        </p:spPr>
      </p:pic>
    </p:spTree>
    <p:extLst>
      <p:ext uri="{BB962C8B-B14F-4D97-AF65-F5344CB8AC3E}">
        <p14:creationId xmlns:p14="http://schemas.microsoft.com/office/powerpoint/2010/main" val="2767671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6564" y="980728"/>
            <a:ext cx="8229600" cy="4525963"/>
          </a:xfrm>
        </p:spPr>
        <p:txBody>
          <a:bodyPr>
            <a:normAutofit/>
          </a:bodyPr>
          <a:lstStyle/>
          <a:p>
            <a:pPr algn="just"/>
            <a:r>
              <a:rPr lang="pt-BR" dirty="0" smtClean="0"/>
              <a:t>Conceito - Apresentar qual será o instrumento utilizado de registro do acordo de vontades para a formação de vínculo e a estipulação de obrigações recíprocas.</a:t>
            </a:r>
          </a:p>
          <a:p>
            <a:pPr algn="just"/>
            <a:r>
              <a:rPr lang="pt-BR" dirty="0" smtClean="0"/>
              <a:t>Dicas</a:t>
            </a:r>
          </a:p>
          <a:p>
            <a:pPr lvl="1" algn="just"/>
            <a:r>
              <a:rPr lang="pt-BR" dirty="0" smtClean="0"/>
              <a:t>Lei 10.520/02 matéria subsidiaria à 8.666/93</a:t>
            </a:r>
          </a:p>
          <a:p>
            <a:pPr lvl="1" algn="just"/>
            <a:r>
              <a:rPr lang="pt-BR" dirty="0" smtClean="0"/>
              <a:t>O contrato é regra </a:t>
            </a:r>
            <a:r>
              <a:rPr lang="pt-BR" sz="2400" dirty="0" smtClean="0"/>
              <a:t>(8666 art. 62, §2 e 4)</a:t>
            </a:r>
          </a:p>
          <a:p>
            <a:pPr lvl="1" algn="just"/>
            <a:r>
              <a:rPr lang="pt-BR" dirty="0" smtClean="0"/>
              <a:t>O </a:t>
            </a:r>
            <a:r>
              <a:rPr lang="pt-BR" b="1" dirty="0" smtClean="0"/>
              <a:t>contrato verbal = </a:t>
            </a:r>
            <a:r>
              <a:rPr lang="pt-BR" dirty="0" smtClean="0"/>
              <a:t>pronto pagamento </a:t>
            </a:r>
            <a:r>
              <a:rPr lang="pt-BR" sz="1600" dirty="0" smtClean="0"/>
              <a:t>(8666 art. 60, parágrafo único)</a:t>
            </a:r>
          </a:p>
          <a:p>
            <a:pPr lvl="1" algn="just"/>
            <a:endParaRPr lang="pt-BR" dirty="0" smtClean="0"/>
          </a:p>
        </p:txBody>
      </p:sp>
      <p:sp>
        <p:nvSpPr>
          <p:cNvPr id="2" name="Título 1"/>
          <p:cNvSpPr>
            <a:spLocks noGrp="1"/>
          </p:cNvSpPr>
          <p:nvPr>
            <p:ph type="title"/>
          </p:nvPr>
        </p:nvSpPr>
        <p:spPr/>
        <p:txBody>
          <a:bodyPr>
            <a:normAutofit fontScale="90000"/>
          </a:bodyPr>
          <a:lstStyle/>
          <a:p>
            <a:r>
              <a:rPr lang="pt-BR" b="1" dirty="0" smtClean="0"/>
              <a:t>DA </a:t>
            </a:r>
            <a:r>
              <a:rPr lang="pt-BR" b="1" dirty="0" smtClean="0"/>
              <a:t>FORMA DE </a:t>
            </a:r>
            <a:r>
              <a:rPr lang="pt-BR" b="1" dirty="0" smtClean="0"/>
              <a:t>CONTRATAÇÃO</a:t>
            </a:r>
            <a:endParaRPr lang="pt-BR" dirty="0"/>
          </a:p>
        </p:txBody>
      </p:sp>
      <p:pic>
        <p:nvPicPr>
          <p:cNvPr id="94210" name="Picture 2" descr="http://4.bp.blogspot.com/-e0fCZ-SWTng/TgOrLzRUiXI/AAAAAAAAFr4/INUOu7Mm-Sw/s1600/fio+bigode+2.jpg"/>
          <p:cNvPicPr>
            <a:picLocks noChangeAspect="1" noChangeArrowheads="1"/>
          </p:cNvPicPr>
          <p:nvPr/>
        </p:nvPicPr>
        <p:blipFill>
          <a:blip r:embed="rId2" cstate="print"/>
          <a:srcRect/>
          <a:stretch>
            <a:fillRect/>
          </a:stretch>
        </p:blipFill>
        <p:spPr bwMode="auto">
          <a:xfrm>
            <a:off x="7380312" y="2492896"/>
            <a:ext cx="1586287" cy="1209776"/>
          </a:xfrm>
          <a:prstGeom prst="rect">
            <a:avLst/>
          </a:prstGeom>
          <a:noFill/>
        </p:spPr>
      </p:pic>
      <p:pic>
        <p:nvPicPr>
          <p:cNvPr id="94212" name="Picture 4" descr="http://derecho.laguia2000.com/wp-content/uploads/2011/12/contrato-verbal-300x172.jpg"/>
          <p:cNvPicPr>
            <a:picLocks noChangeAspect="1" noChangeArrowheads="1"/>
          </p:cNvPicPr>
          <p:nvPr/>
        </p:nvPicPr>
        <p:blipFill>
          <a:blip r:embed="rId3" cstate="print"/>
          <a:srcRect/>
          <a:stretch>
            <a:fillRect/>
          </a:stretch>
        </p:blipFill>
        <p:spPr bwMode="auto">
          <a:xfrm>
            <a:off x="3923928" y="5066942"/>
            <a:ext cx="1993580" cy="1142986"/>
          </a:xfrm>
          <a:prstGeom prst="rect">
            <a:avLst/>
          </a:prstGeom>
          <a:ln>
            <a:noFill/>
          </a:ln>
          <a:effectLst>
            <a:softEdge rad="112500"/>
          </a:effectLst>
        </p:spPr>
      </p:pic>
    </p:spTree>
    <p:extLst>
      <p:ext uri="{BB962C8B-B14F-4D97-AF65-F5344CB8AC3E}">
        <p14:creationId xmlns:p14="http://schemas.microsoft.com/office/powerpoint/2010/main" val="105033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box(in)">
                                      <p:cBhvr>
                                        <p:cTn id="7" dur="500"/>
                                        <p:tgtEl>
                                          <p:spTgt spid="942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4210"/>
                                        </p:tgtEl>
                                        <p:attrNameLst>
                                          <p:attrName>style.visibility</p:attrName>
                                        </p:attrNameLst>
                                      </p:cBhvr>
                                      <p:to>
                                        <p:strVal val="visible"/>
                                      </p:to>
                                    </p:set>
                                    <p:animEffect transition="in" filter="wipe(down)">
                                      <p:cBhvr>
                                        <p:cTn id="11"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755984"/>
          </a:xfrm>
        </p:spPr>
        <p:txBody>
          <a:bodyPr>
            <a:normAutofit fontScale="92500" lnSpcReduction="20000"/>
          </a:bodyPr>
          <a:lstStyle/>
          <a:p>
            <a:pPr algn="just"/>
            <a:r>
              <a:rPr lang="pt-BR" dirty="0" smtClean="0"/>
              <a:t>Normativa</a:t>
            </a:r>
          </a:p>
          <a:p>
            <a:pPr lvl="1" algn="just"/>
            <a:r>
              <a:rPr lang="pt-BR" dirty="0" smtClean="0"/>
              <a:t>8666/93</a:t>
            </a:r>
          </a:p>
          <a:p>
            <a:pPr lvl="2" algn="just"/>
            <a:r>
              <a:rPr lang="pt-BR" dirty="0" smtClean="0"/>
              <a:t>Art. 60.  Os contratos ... processo que lhe deu origem.</a:t>
            </a:r>
          </a:p>
          <a:p>
            <a:pPr lvl="3" algn="just"/>
            <a:r>
              <a:rPr lang="pt-BR" b="1" dirty="0" smtClean="0"/>
              <a:t>Parágrafo único.  É nulo e de nenhum efeito o contrato verbal com a Administração, salvo o de pequenas compras de pronto pagamento, assim entendidas aquelas de valor não superior a 5% (cinco por cento) do limite estabelecido no art. 23, inciso II, alínea "a" desta Lei, feitas em regime de adiantamento.</a:t>
            </a:r>
            <a:endParaRPr lang="pt-BR" dirty="0" smtClean="0"/>
          </a:p>
          <a:p>
            <a:pPr lvl="2" algn="just"/>
            <a:r>
              <a:rPr lang="pt-BR" dirty="0" smtClean="0"/>
              <a:t>Art. 62.  O instrumento de contrato é </a:t>
            </a:r>
            <a:r>
              <a:rPr lang="pt-BR" b="1" dirty="0" smtClean="0"/>
              <a:t>obrigatório</a:t>
            </a:r>
            <a:r>
              <a:rPr lang="pt-BR" dirty="0" smtClean="0"/>
              <a:t> nos casos de concorrência e de tomada de preços, bem como nas dispensas e inexigibilidades cujos preços estejam compreendidos nos limites destas duas modalidades de licitação, e </a:t>
            </a:r>
            <a:r>
              <a:rPr lang="pt-BR" b="1" dirty="0" smtClean="0"/>
              <a:t>facultativo</a:t>
            </a:r>
            <a:r>
              <a:rPr lang="pt-BR" dirty="0" smtClean="0"/>
              <a:t> nos demais em que a Administração puder substituí-lo por outros instrumentos hábeis, tais como carta-contrato, nota de empenho de despesa, autorização de compra ou ordem de execução de serviço. </a:t>
            </a:r>
          </a:p>
        </p:txBody>
      </p:sp>
      <p:sp>
        <p:nvSpPr>
          <p:cNvPr id="2" name="Título 1"/>
          <p:cNvSpPr>
            <a:spLocks noGrp="1"/>
          </p:cNvSpPr>
          <p:nvPr>
            <p:ph type="title"/>
          </p:nvPr>
        </p:nvSpPr>
        <p:spPr/>
        <p:txBody>
          <a:bodyPr>
            <a:normAutofit fontScale="90000"/>
          </a:bodyPr>
          <a:lstStyle/>
          <a:p>
            <a:r>
              <a:rPr lang="pt-BR" b="1" dirty="0" smtClean="0"/>
              <a:t>DA </a:t>
            </a:r>
            <a:r>
              <a:rPr lang="pt-BR" b="1" dirty="0" smtClean="0"/>
              <a:t>FORMA DE </a:t>
            </a:r>
            <a:r>
              <a:rPr lang="pt-BR" b="1" dirty="0" smtClean="0"/>
              <a:t>CONTRATAÇÃO</a:t>
            </a:r>
            <a:endParaRPr lang="pt-BR" dirty="0"/>
          </a:p>
        </p:txBody>
      </p:sp>
    </p:spTree>
    <p:extLst>
      <p:ext uri="{BB962C8B-B14F-4D97-AF65-F5344CB8AC3E}">
        <p14:creationId xmlns:p14="http://schemas.microsoft.com/office/powerpoint/2010/main" val="145076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marL="0" indent="0" algn="just">
              <a:buNone/>
            </a:pPr>
            <a:r>
              <a:rPr lang="pt-BR" dirty="0"/>
              <a:t>Art. 9º Na fase preparatória do pregão, na forma eletrônica, será observado o seguinte</a:t>
            </a:r>
            <a:r>
              <a:rPr lang="pt-BR" dirty="0" smtClean="0"/>
              <a:t>:</a:t>
            </a:r>
          </a:p>
          <a:p>
            <a:pPr marL="0" indent="0" algn="just">
              <a:buNone/>
            </a:pPr>
            <a:r>
              <a:rPr lang="pt-BR" dirty="0" smtClean="0"/>
              <a:t>...</a:t>
            </a:r>
            <a:endParaRPr lang="pt-BR" dirty="0"/>
          </a:p>
          <a:p>
            <a:pPr marL="0" indent="0" algn="just">
              <a:buNone/>
            </a:pPr>
            <a:r>
              <a:rPr lang="pt-BR" dirty="0" smtClean="0"/>
              <a:t>§ </a:t>
            </a:r>
            <a:r>
              <a:rPr lang="pt-BR" dirty="0"/>
              <a:t>2º O termo de referência é o documento que deverá conter </a:t>
            </a:r>
            <a:r>
              <a:rPr lang="pt-BR" b="1" dirty="0"/>
              <a:t>elementos capazes de propiciar avaliação do custo pela administração diante de orçamento detalhado</a:t>
            </a:r>
            <a:r>
              <a:rPr lang="pt-BR" dirty="0"/>
              <a:t>, </a:t>
            </a:r>
            <a:r>
              <a:rPr lang="pt-BR" b="1" dirty="0"/>
              <a:t>definição dos métodos, estratégia de suprimento</a:t>
            </a:r>
            <a:r>
              <a:rPr lang="pt-BR" dirty="0"/>
              <a:t>, </a:t>
            </a:r>
            <a:r>
              <a:rPr lang="pt-BR" b="1" dirty="0"/>
              <a:t>valor estimado em planilhas de acordo com o preço de mercado, cronograma físico-financeiro, se for o caso, critério de aceitação do objeto, deveres do contratado e do contratante, procedimentos de fiscalização e gerenciamento do contrato, prazo de execução e sanções, de forma clara, concisa e objetiva.</a:t>
            </a:r>
            <a:r>
              <a:rPr lang="pt-BR" dirty="0"/>
              <a:t> </a:t>
            </a:r>
          </a:p>
          <a:p>
            <a:pPr marL="0" indent="0" algn="just">
              <a:buNone/>
            </a:pPr>
            <a:endParaRPr lang="pt-BR" dirty="0"/>
          </a:p>
        </p:txBody>
      </p:sp>
      <p:sp>
        <p:nvSpPr>
          <p:cNvPr id="5" name="Rectangle 1"/>
          <p:cNvSpPr>
            <a:spLocks noGrp="1" noChangeArrowheads="1"/>
          </p:cNvSpPr>
          <p:nvPr>
            <p:ph type="title"/>
          </p:nvPr>
        </p:nvSpPr>
        <p:spPr bwMode="auto">
          <a:xfrm>
            <a:off x="611560" y="188640"/>
            <a:ext cx="8529582" cy="6480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rmAutofit fontScale="90000"/>
          </a:bodyPr>
          <a:lstStyle/>
          <a:p>
            <a:pPr algn="l"/>
            <a:r>
              <a:rPr lang="pt-BR" sz="4000" dirty="0"/>
              <a:t>DECRETO Nº </a:t>
            </a:r>
            <a:r>
              <a:rPr lang="pt-BR" sz="4000" dirty="0" smtClean="0"/>
              <a:t>5.450/05.</a:t>
            </a:r>
            <a:endParaRPr lang="pt-BR" dirty="0"/>
          </a:p>
        </p:txBody>
      </p:sp>
    </p:spTree>
    <p:extLst>
      <p:ext uri="{BB962C8B-B14F-4D97-AF65-F5344CB8AC3E}">
        <p14:creationId xmlns:p14="http://schemas.microsoft.com/office/powerpoint/2010/main" val="3714074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10000"/>
          </a:bodyPr>
          <a:lstStyle/>
          <a:p>
            <a:pPr algn="just"/>
            <a:r>
              <a:rPr lang="pt-BR" dirty="0" smtClean="0"/>
              <a:t>Texto Sugerido</a:t>
            </a:r>
          </a:p>
          <a:p>
            <a:pPr lvl="1" algn="just"/>
            <a:r>
              <a:rPr lang="pt-BR" dirty="0" smtClean="0"/>
              <a:t>O registro do acordo de vontades para a formação de vínculo e a estipulação de obrigações recíprocas, previstas neste </a:t>
            </a:r>
            <a:r>
              <a:rPr lang="pt-BR" u="sng" dirty="0" smtClean="0"/>
              <a:t>Termo de Referência/Projeto Básico</a:t>
            </a:r>
            <a:r>
              <a:rPr lang="pt-BR" dirty="0" smtClean="0"/>
              <a:t>, será formulado através de </a:t>
            </a:r>
            <a:r>
              <a:rPr lang="pt-BR" u="sng" dirty="0" smtClean="0"/>
              <a:t>(contrato/carta contrato/nota de empenho de despesa/autorização de compra/ordem de execução de serviço/ou outros instrumentos hábeis)</a:t>
            </a:r>
            <a:r>
              <a:rPr lang="pt-BR" dirty="0" smtClean="0"/>
              <a:t>, visto que:</a:t>
            </a:r>
          </a:p>
          <a:p>
            <a:pPr lvl="2" algn="just"/>
            <a:r>
              <a:rPr lang="pt-BR" dirty="0" smtClean="0"/>
              <a:t>Texto para contrato</a:t>
            </a:r>
          </a:p>
          <a:p>
            <a:pPr lvl="3" algn="just"/>
            <a:r>
              <a:rPr lang="pt-BR" dirty="0" smtClean="0"/>
              <a:t>o objeto licitado prevê: obrigações posteriores à execução; encontra-se nos termos previstos no artigo 62 caput da lei 8.666/93; é complexo; </a:t>
            </a:r>
            <a:r>
              <a:rPr lang="pt-BR" dirty="0" err="1" smtClean="0"/>
              <a:t>etc</a:t>
            </a:r>
            <a:endParaRPr lang="pt-BR" dirty="0" smtClean="0"/>
          </a:p>
          <a:p>
            <a:pPr lvl="2" algn="just"/>
            <a:r>
              <a:rPr lang="pt-BR" dirty="0" smtClean="0"/>
              <a:t>Texto para os demais</a:t>
            </a:r>
          </a:p>
          <a:p>
            <a:pPr lvl="3" algn="just"/>
            <a:r>
              <a:rPr lang="pt-BR" dirty="0" smtClean="0"/>
              <a:t>o objeto licitado: é de pronta entrega; encontra-se nos termos previstos do artigo 62, §2 da lei 8.666/93; </a:t>
            </a:r>
            <a:r>
              <a:rPr lang="pt-BR" dirty="0" err="1" smtClean="0"/>
              <a:t>etc</a:t>
            </a:r>
            <a:endParaRPr lang="pt-BR" dirty="0"/>
          </a:p>
        </p:txBody>
      </p:sp>
      <p:sp>
        <p:nvSpPr>
          <p:cNvPr id="2" name="Título 1"/>
          <p:cNvSpPr>
            <a:spLocks noGrp="1"/>
          </p:cNvSpPr>
          <p:nvPr>
            <p:ph type="title"/>
          </p:nvPr>
        </p:nvSpPr>
        <p:spPr/>
        <p:txBody>
          <a:bodyPr>
            <a:normAutofit fontScale="90000"/>
          </a:bodyPr>
          <a:lstStyle/>
          <a:p>
            <a:r>
              <a:rPr lang="pt-BR" b="1" dirty="0" smtClean="0"/>
              <a:t>DA </a:t>
            </a:r>
            <a:r>
              <a:rPr lang="pt-BR" b="1" dirty="0" smtClean="0"/>
              <a:t>FORMA DE </a:t>
            </a:r>
            <a:r>
              <a:rPr lang="pt-BR" b="1" dirty="0" smtClean="0"/>
              <a:t>CONTRATAÇÃO</a:t>
            </a:r>
            <a:endParaRPr lang="pt-BR" dirty="0"/>
          </a:p>
        </p:txBody>
      </p:sp>
    </p:spTree>
    <p:extLst>
      <p:ext uri="{BB962C8B-B14F-4D97-AF65-F5344CB8AC3E}">
        <p14:creationId xmlns:p14="http://schemas.microsoft.com/office/powerpoint/2010/main" val="6677755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algn="just"/>
            <a:r>
              <a:rPr lang="pt-BR" dirty="0" smtClean="0"/>
              <a:t>Conceito - Apresentar como será o convívio com a contratada em relação a seus compromissos assumidos.</a:t>
            </a:r>
          </a:p>
          <a:p>
            <a:pPr algn="just"/>
            <a:r>
              <a:rPr lang="pt-BR" dirty="0" smtClean="0"/>
              <a:t>Dicas</a:t>
            </a:r>
          </a:p>
          <a:p>
            <a:pPr lvl="1" algn="just"/>
            <a:r>
              <a:rPr lang="pt-BR" dirty="0" smtClean="0"/>
              <a:t>Gestão de contrato deve ser parte neste item</a:t>
            </a:r>
          </a:p>
          <a:p>
            <a:pPr lvl="1" algn="just"/>
            <a:r>
              <a:rPr lang="pt-BR" dirty="0" smtClean="0"/>
              <a:t>Comissão Gestora ≠Fiscal do contrato</a:t>
            </a:r>
          </a:p>
          <a:p>
            <a:pPr lvl="1" algn="just"/>
            <a:r>
              <a:rPr lang="pt-BR" dirty="0" smtClean="0"/>
              <a:t>Auxilio na fiscalização.</a:t>
            </a:r>
          </a:p>
          <a:p>
            <a:pPr lvl="1" algn="just"/>
            <a:r>
              <a:rPr lang="pt-BR" dirty="0" smtClean="0"/>
              <a:t>Critérios de avaliação</a:t>
            </a:r>
          </a:p>
          <a:p>
            <a:pPr lvl="1" algn="just"/>
            <a:r>
              <a:rPr lang="pt-BR" dirty="0" smtClean="0"/>
              <a:t>Registro de ocorrências.</a:t>
            </a:r>
          </a:p>
          <a:p>
            <a:pPr lvl="1" algn="just"/>
            <a:r>
              <a:rPr lang="pt-BR" dirty="0" smtClean="0"/>
              <a:t>Relatórios</a:t>
            </a:r>
          </a:p>
          <a:p>
            <a:pPr lvl="1" algn="just"/>
            <a:r>
              <a:rPr lang="pt-BR" dirty="0" smtClean="0"/>
              <a:t>Reclamações</a:t>
            </a:r>
            <a:endParaRPr lang="pt-BR" dirty="0"/>
          </a:p>
        </p:txBody>
      </p:sp>
      <p:sp>
        <p:nvSpPr>
          <p:cNvPr id="2" name="Título 1"/>
          <p:cNvSpPr>
            <a:spLocks noGrp="1"/>
          </p:cNvSpPr>
          <p:nvPr>
            <p:ph type="title"/>
          </p:nvPr>
        </p:nvSpPr>
        <p:spPr/>
        <p:txBody>
          <a:bodyPr>
            <a:normAutofit fontScale="90000"/>
          </a:bodyPr>
          <a:lstStyle/>
          <a:p>
            <a:r>
              <a:rPr lang="pt-BR" b="1" dirty="0" smtClean="0"/>
              <a:t>DO ACOMPANHAMENTO DA EXECUÇÃO E FISCALIZAÇÃO</a:t>
            </a:r>
            <a:endParaRPr lang="pt-BR" dirty="0"/>
          </a:p>
        </p:txBody>
      </p:sp>
      <p:pic>
        <p:nvPicPr>
          <p:cNvPr id="91138" name="Picture 2" descr="http://midia.iplay.com.br/Imagens/Fotos/009403.jpg"/>
          <p:cNvPicPr>
            <a:picLocks noChangeAspect="1" noChangeArrowheads="1"/>
          </p:cNvPicPr>
          <p:nvPr/>
        </p:nvPicPr>
        <p:blipFill>
          <a:blip r:embed="rId2" cstate="print"/>
          <a:srcRect/>
          <a:stretch>
            <a:fillRect/>
          </a:stretch>
        </p:blipFill>
        <p:spPr bwMode="auto">
          <a:xfrm>
            <a:off x="6411224" y="3573016"/>
            <a:ext cx="2735999" cy="2952000"/>
          </a:xfrm>
          <a:prstGeom prst="rect">
            <a:avLst/>
          </a:prstGeom>
          <a:ln>
            <a:noFill/>
          </a:ln>
          <a:effectLst>
            <a:softEdge rad="112500"/>
          </a:effectLst>
        </p:spPr>
      </p:pic>
    </p:spTree>
    <p:extLst>
      <p:ext uri="{BB962C8B-B14F-4D97-AF65-F5344CB8AC3E}">
        <p14:creationId xmlns:p14="http://schemas.microsoft.com/office/powerpoint/2010/main" val="3951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91138"/>
                                        </p:tgtEl>
                                        <p:attrNameLst>
                                          <p:attrName>style.visibility</p:attrName>
                                        </p:attrNameLst>
                                      </p:cBhvr>
                                      <p:to>
                                        <p:strVal val="visible"/>
                                      </p:to>
                                    </p:set>
                                    <p:animEffect transition="in" filter="wheel(1)">
                                      <p:cBhvr>
                                        <p:cTn id="36" dur="20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5376672"/>
          </a:xfrm>
        </p:spPr>
        <p:txBody>
          <a:bodyPr>
            <a:normAutofit/>
          </a:bodyPr>
          <a:lstStyle/>
          <a:p>
            <a:pPr algn="just"/>
            <a:r>
              <a:rPr lang="pt-BR" dirty="0" smtClean="0"/>
              <a:t>Normativa</a:t>
            </a:r>
          </a:p>
          <a:p>
            <a:pPr lvl="1" algn="just"/>
            <a:r>
              <a:rPr lang="pt-BR" dirty="0" smtClean="0"/>
              <a:t>8666/93</a:t>
            </a:r>
          </a:p>
          <a:p>
            <a:pPr lvl="2" algn="just"/>
            <a:r>
              <a:rPr lang="pt-BR" dirty="0" smtClean="0"/>
              <a:t>Art. 67.  A execução do contrato deverá ser </a:t>
            </a:r>
            <a:r>
              <a:rPr lang="pt-BR" b="1" dirty="0" smtClean="0"/>
              <a:t>acompanhada e fiscalizada</a:t>
            </a:r>
            <a:r>
              <a:rPr lang="pt-BR" dirty="0" smtClean="0"/>
              <a:t> por um representante da Administração especialmente designado, </a:t>
            </a:r>
            <a:r>
              <a:rPr lang="pt-BR" b="1" dirty="0" smtClean="0"/>
              <a:t>permitida a contratação de terceiros para assisti-lo e subsidiá-lo de informações pertinentes a essa atribuição</a:t>
            </a:r>
            <a:r>
              <a:rPr lang="pt-BR" dirty="0" smtClean="0"/>
              <a:t>.</a:t>
            </a:r>
          </a:p>
        </p:txBody>
      </p:sp>
      <p:sp>
        <p:nvSpPr>
          <p:cNvPr id="2" name="Título 1"/>
          <p:cNvSpPr>
            <a:spLocks noGrp="1"/>
          </p:cNvSpPr>
          <p:nvPr>
            <p:ph type="title"/>
          </p:nvPr>
        </p:nvSpPr>
        <p:spPr/>
        <p:txBody>
          <a:bodyPr>
            <a:normAutofit fontScale="90000"/>
          </a:bodyPr>
          <a:lstStyle/>
          <a:p>
            <a:r>
              <a:rPr lang="pt-BR" b="1" dirty="0" smtClean="0"/>
              <a:t>DO ACOMPANHAMENTO DA EXECUÇÃO E FISCALIZAÇÃO</a:t>
            </a:r>
            <a:endParaRPr lang="pt-BR" dirty="0"/>
          </a:p>
        </p:txBody>
      </p:sp>
    </p:spTree>
    <p:extLst>
      <p:ext uri="{BB962C8B-B14F-4D97-AF65-F5344CB8AC3E}">
        <p14:creationId xmlns:p14="http://schemas.microsoft.com/office/powerpoint/2010/main" val="41037965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pPr algn="just"/>
            <a:r>
              <a:rPr lang="pt-BR" dirty="0" smtClean="0"/>
              <a:t>Conceito - Apresentar que critérios serão fiscalizados e avaliados, assim como suas periodicidades, e os impactos das mesmas no pagamento das faturas.</a:t>
            </a:r>
          </a:p>
          <a:p>
            <a:pPr algn="just"/>
            <a:r>
              <a:rPr lang="pt-BR" dirty="0" smtClean="0"/>
              <a:t>Dicas</a:t>
            </a:r>
          </a:p>
          <a:p>
            <a:pPr lvl="1" algn="just"/>
            <a:r>
              <a:rPr lang="pt-BR" dirty="0" smtClean="0"/>
              <a:t>Nível de Serviço ou </a:t>
            </a:r>
            <a:r>
              <a:rPr lang="pt-BR" dirty="0" smtClean="0"/>
              <a:t>ANS ou IMR</a:t>
            </a:r>
            <a:endParaRPr lang="pt-BR" dirty="0" smtClean="0"/>
          </a:p>
          <a:p>
            <a:pPr lvl="1" algn="just"/>
            <a:r>
              <a:rPr lang="pt-BR" dirty="0" smtClean="0"/>
              <a:t>Glosas</a:t>
            </a:r>
          </a:p>
          <a:p>
            <a:pPr lvl="1" algn="just"/>
            <a:r>
              <a:rPr lang="pt-BR" dirty="0" smtClean="0"/>
              <a:t>Critérios</a:t>
            </a:r>
          </a:p>
          <a:p>
            <a:pPr lvl="2" algn="just"/>
            <a:r>
              <a:rPr lang="pt-BR" dirty="0" smtClean="0"/>
              <a:t>Objetivo</a:t>
            </a:r>
          </a:p>
          <a:p>
            <a:pPr lvl="2" algn="just"/>
            <a:r>
              <a:rPr lang="pt-BR" dirty="0" smtClean="0"/>
              <a:t>Alinhados</a:t>
            </a:r>
          </a:p>
          <a:p>
            <a:pPr lvl="2" algn="just"/>
            <a:endParaRPr lang="pt-BR" dirty="0" smtClean="0"/>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pic>
        <p:nvPicPr>
          <p:cNvPr id="88065" name="Picture 1"/>
          <p:cNvPicPr>
            <a:picLocks noChangeAspect="1" noChangeArrowheads="1"/>
          </p:cNvPicPr>
          <p:nvPr/>
        </p:nvPicPr>
        <p:blipFill>
          <a:blip r:embed="rId2" cstate="print"/>
          <a:srcRect/>
          <a:stretch>
            <a:fillRect/>
          </a:stretch>
        </p:blipFill>
        <p:spPr bwMode="auto">
          <a:xfrm>
            <a:off x="4448175" y="4581128"/>
            <a:ext cx="4695825" cy="1552575"/>
          </a:xfrm>
          <a:prstGeom prst="rect">
            <a:avLst/>
          </a:prstGeom>
          <a:ln>
            <a:noFill/>
          </a:ln>
          <a:effectLst>
            <a:softEdge rad="127000"/>
          </a:effectLst>
        </p:spPr>
      </p:pic>
    </p:spTree>
    <p:extLst>
      <p:ext uri="{BB962C8B-B14F-4D97-AF65-F5344CB8AC3E}">
        <p14:creationId xmlns:p14="http://schemas.microsoft.com/office/powerpoint/2010/main" val="22106124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a:t>
            </a:r>
          </a:p>
          <a:p>
            <a:pPr lvl="1" algn="just"/>
            <a:r>
              <a:rPr lang="pt-BR" dirty="0" smtClean="0"/>
              <a:t>CF/88</a:t>
            </a:r>
          </a:p>
          <a:p>
            <a:pPr lvl="2" algn="just"/>
            <a:r>
              <a:rPr lang="pt-BR" dirty="0" smtClean="0"/>
              <a:t>Art. 37. A administração pública direta e indireta de qualquer dos Poderes da União, dos Estados, do Distrito Federal e dos Municípios obedecerá aos princípios de legalidade, impessoalidade, moralidade, publicidade e </a:t>
            </a:r>
            <a:r>
              <a:rPr lang="pt-BR" b="1" dirty="0" smtClean="0"/>
              <a:t>eficiência</a:t>
            </a:r>
            <a:r>
              <a:rPr lang="pt-BR" dirty="0" smtClean="0"/>
              <a:t> e, também, ao seguinte:  </a:t>
            </a:r>
            <a:r>
              <a:rPr lang="pt-BR" sz="1400" dirty="0" smtClean="0"/>
              <a:t>(Redação dada pela Emenda Constitucional nº 19, de 1998) </a:t>
            </a:r>
            <a:endParaRPr lang="pt-BR" sz="1400" dirty="0"/>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spTree>
    <p:extLst>
      <p:ext uri="{BB962C8B-B14F-4D97-AF65-F5344CB8AC3E}">
        <p14:creationId xmlns:p14="http://schemas.microsoft.com/office/powerpoint/2010/main" val="1380258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pPr algn="just"/>
            <a:r>
              <a:rPr lang="pt-BR" dirty="0" smtClean="0"/>
              <a:t>Exemplos</a:t>
            </a:r>
          </a:p>
          <a:p>
            <a:pPr lvl="1" algn="just"/>
            <a:r>
              <a:rPr lang="pt-BR" dirty="0" smtClean="0"/>
              <a:t>Serviço de limpeza</a:t>
            </a:r>
          </a:p>
          <a:p>
            <a:pPr lvl="2" algn="just"/>
            <a:r>
              <a:rPr lang="pt-BR" dirty="0" smtClean="0"/>
              <a:t>8.8. Não obstante a LICITANTE VENCEDORA seja a única e exclusiva responsável pela execução de todos os serviços, a SEEDUC reserva-se ao direito de, sem que de qualquer forma restrinja a plenitude desta responsabilidade, exercer diretamente a mais ampla e completa fiscalização sobre os serviços.</a:t>
            </a:r>
          </a:p>
          <a:p>
            <a:pPr lvl="2" algn="just"/>
            <a:r>
              <a:rPr lang="pt-BR" dirty="0" smtClean="0"/>
              <a:t>8.9. Este procedimento será vinculado à tabela de Justificativas de Insatisfação e será efetuado diariamente pela fiscalização da execução do serviço, de forma a subsidiar relatórios mensais que servirão de fator redutor para os cálculos dos valores a serem lançados nas faturas mensais de prestação dos serviços executados, com base no quantitativo de ocorrências insatisfatórias constantes dos formulários de fiscalização.</a:t>
            </a:r>
          </a:p>
          <a:p>
            <a:pPr lvl="2" algn="just"/>
            <a:r>
              <a:rPr lang="pt-BR" dirty="0" smtClean="0"/>
              <a:t>8.10. Visando a rápida fiscalização ficam definidos dois critérios de avaliação do serviço: Satisfatório e Insatisfatório.</a:t>
            </a:r>
          </a:p>
          <a:p>
            <a:pPr lvl="2" algn="just"/>
            <a:r>
              <a:rPr lang="pt-BR" dirty="0" smtClean="0"/>
              <a:t>8.10.1. Esses critérios são excludentes;</a:t>
            </a:r>
          </a:p>
          <a:p>
            <a:pPr lvl="2" algn="just"/>
            <a:r>
              <a:rPr lang="pt-BR" dirty="0" smtClean="0"/>
              <a:t>8.10.2. Baseado na exclusividade destes critérios ficam padronizados, na tabela de Justificativas de Insatisfação apresentada abaixo, os critérios que pontuaram negativamente para o desempenho da Licitante Vencedora e implicaram em abatimentos em suas faturas mensais:</a:t>
            </a:r>
            <a:endParaRPr lang="pt-BR" dirty="0"/>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spTree>
    <p:extLst>
      <p:ext uri="{BB962C8B-B14F-4D97-AF65-F5344CB8AC3E}">
        <p14:creationId xmlns:p14="http://schemas.microsoft.com/office/powerpoint/2010/main" val="30048451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24744"/>
            <a:ext cx="8229600" cy="4525963"/>
          </a:xfrm>
        </p:spPr>
        <p:txBody>
          <a:bodyPr>
            <a:normAutofit/>
          </a:bodyPr>
          <a:lstStyle/>
          <a:p>
            <a:pPr algn="just"/>
            <a:r>
              <a:rPr lang="pt-BR" dirty="0" smtClean="0"/>
              <a:t>Exemplos</a:t>
            </a:r>
          </a:p>
          <a:p>
            <a:pPr algn="just"/>
            <a:r>
              <a:rPr lang="pt-BR" sz="2000" dirty="0" smtClean="0"/>
              <a:t>Serviço</a:t>
            </a:r>
          </a:p>
          <a:p>
            <a:pPr algn="just"/>
            <a:r>
              <a:rPr lang="pt-BR" sz="2000" dirty="0" smtClean="0"/>
              <a:t>    de</a:t>
            </a:r>
          </a:p>
          <a:p>
            <a:pPr algn="just"/>
            <a:r>
              <a:rPr lang="pt-BR" sz="2000" dirty="0" smtClean="0"/>
              <a:t>limpeza</a:t>
            </a:r>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4143116024"/>
              </p:ext>
            </p:extLst>
          </p:nvPr>
        </p:nvGraphicFramePr>
        <p:xfrm>
          <a:off x="1856779" y="1544957"/>
          <a:ext cx="7287221" cy="4297680"/>
        </p:xfrm>
        <a:graphic>
          <a:graphicData uri="http://schemas.openxmlformats.org/drawingml/2006/table">
            <a:tbl>
              <a:tblPr firstRow="1" bandRow="1">
                <a:tableStyleId>{5940675A-B579-460E-94D1-54222C63F5DA}</a:tableStyleId>
              </a:tblPr>
              <a:tblGrid>
                <a:gridCol w="1319808"/>
                <a:gridCol w="1228725"/>
                <a:gridCol w="4738688"/>
              </a:tblGrid>
              <a:tr h="145447">
                <a:tc>
                  <a:txBody>
                    <a:bodyPr/>
                    <a:lstStyle/>
                    <a:p>
                      <a:pPr algn="ctr" fontAlgn="ctr"/>
                      <a:r>
                        <a:rPr lang="pt-BR" sz="1600" u="none" strike="noStrike" dirty="0">
                          <a:latin typeface="Arial" pitchFamily="34" charset="0"/>
                          <a:cs typeface="Arial" pitchFamily="34" charset="0"/>
                        </a:rPr>
                        <a:t>Itens de Avaliação</a:t>
                      </a:r>
                      <a:endParaRPr lang="pt-BR" sz="16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pt-BR" sz="1600" u="none" strike="noStrike" dirty="0">
                          <a:latin typeface="Arial" pitchFamily="34" charset="0"/>
                          <a:cs typeface="Arial" pitchFamily="34" charset="0"/>
                        </a:rPr>
                        <a:t>Critério</a:t>
                      </a:r>
                      <a:endParaRPr lang="pt-BR" sz="16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pt-BR" sz="1600" u="none" strike="noStrike">
                          <a:latin typeface="Arial" pitchFamily="34" charset="0"/>
                          <a:cs typeface="Arial" pitchFamily="34" charset="0"/>
                        </a:rPr>
                        <a:t>Justificativa</a:t>
                      </a:r>
                      <a:endParaRPr lang="pt-BR" sz="1600" b="1" i="0" u="none" strike="noStrike">
                        <a:solidFill>
                          <a:srgbClr val="000000"/>
                        </a:solidFill>
                        <a:latin typeface="Arial" pitchFamily="34" charset="0"/>
                        <a:cs typeface="Arial" pitchFamily="34" charset="0"/>
                      </a:endParaRPr>
                    </a:p>
                  </a:txBody>
                  <a:tcPr marL="9525" marR="9525" marT="9525" marB="0" anchor="ctr"/>
                </a:tc>
              </a:tr>
              <a:tr h="145447">
                <a:tc rowSpan="10">
                  <a:txBody>
                    <a:bodyPr/>
                    <a:lstStyle/>
                    <a:p>
                      <a:pPr algn="ctr" fontAlgn="ctr"/>
                      <a:r>
                        <a:rPr lang="pt-BR" sz="1600" u="none" strike="noStrike">
                          <a:latin typeface="Arial" pitchFamily="34" charset="0"/>
                          <a:cs typeface="Arial" pitchFamily="34" charset="0"/>
                        </a:rPr>
                        <a:t>Banheiros</a:t>
                      </a:r>
                      <a:endParaRPr lang="pt-BR" sz="1600" b="0" i="0" u="none" strike="noStrike">
                        <a:solidFill>
                          <a:srgbClr val="000000"/>
                        </a:solidFill>
                        <a:latin typeface="Arial" pitchFamily="34" charset="0"/>
                        <a:cs typeface="Arial" pitchFamily="34" charset="0"/>
                      </a:endParaRPr>
                    </a:p>
                  </a:txBody>
                  <a:tcPr marL="9525" marR="9525" marT="9525" marB="0" anchor="ctr"/>
                </a:tc>
                <a:tc rowSpan="10">
                  <a:txBody>
                    <a:bodyPr/>
                    <a:lstStyle/>
                    <a:p>
                      <a:pPr algn="ctr" fontAlgn="ctr"/>
                      <a:r>
                        <a:rPr lang="pt-BR" sz="1600" u="none" strike="noStrike">
                          <a:latin typeface="Arial" pitchFamily="34" charset="0"/>
                          <a:cs typeface="Arial" pitchFamily="34" charset="0"/>
                        </a:rPr>
                        <a:t>Insatisfatório</a:t>
                      </a:r>
                      <a:endParaRPr lang="pt-B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l" fontAlgn="b"/>
                      <a:r>
                        <a:rPr lang="pt-BR" sz="1600" u="none" strike="noStrike">
                          <a:latin typeface="Arial" pitchFamily="34" charset="0"/>
                          <a:cs typeface="Arial" pitchFamily="34" charset="0"/>
                        </a:rPr>
                        <a:t>Presença de sujidade nos ralos.</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Presença de sujidade orgânica e lodo.</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Espelho com sujeiras ou marcas</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Uso incorreto de saco de lixo no recipiente</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Lixeira suja ou transbordando</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Piso sujo ou molhado que ofereça risco de acidente</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Pia suja ou molhada</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Falta de algum dos produtos de higiene</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Box ou sanitário sujo</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Não cumprimento da rotina de limpeza</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rowSpan="4">
                  <a:txBody>
                    <a:bodyPr/>
                    <a:lstStyle/>
                    <a:p>
                      <a:pPr algn="ctr" fontAlgn="ctr"/>
                      <a:r>
                        <a:rPr lang="pt-BR" sz="1600" u="none" strike="noStrike">
                          <a:latin typeface="Arial" pitchFamily="34" charset="0"/>
                          <a:cs typeface="Arial" pitchFamily="34" charset="0"/>
                        </a:rPr>
                        <a:t>Corredores</a:t>
                      </a:r>
                      <a:endParaRPr lang="pt-BR" sz="1600" b="0" i="0" u="none" strike="noStrike">
                        <a:solidFill>
                          <a:srgbClr val="000000"/>
                        </a:solidFill>
                        <a:latin typeface="Arial" pitchFamily="34" charset="0"/>
                        <a:cs typeface="Arial" pitchFamily="34" charset="0"/>
                      </a:endParaRPr>
                    </a:p>
                  </a:txBody>
                  <a:tcPr marL="9525" marR="9525" marT="9525" marB="0" anchor="ctr"/>
                </a:tc>
                <a:tc rowSpan="4">
                  <a:txBody>
                    <a:bodyPr/>
                    <a:lstStyle/>
                    <a:p>
                      <a:pPr algn="ctr" fontAlgn="ctr"/>
                      <a:r>
                        <a:rPr lang="pt-BR" sz="1600" u="none" strike="noStrike">
                          <a:latin typeface="Arial" pitchFamily="34" charset="0"/>
                          <a:cs typeface="Arial" pitchFamily="34" charset="0"/>
                        </a:rPr>
                        <a:t>Insatisfatório</a:t>
                      </a:r>
                      <a:endParaRPr lang="pt-B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l" fontAlgn="b"/>
                      <a:r>
                        <a:rPr lang="pt-BR" sz="1600" u="none" strike="noStrike">
                          <a:latin typeface="Arial" pitchFamily="34" charset="0"/>
                          <a:cs typeface="Arial" pitchFamily="34" charset="0"/>
                        </a:rPr>
                        <a:t>Uso incorreto de saco de lixo no recipiente</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Lixeira suja ou transbordando</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Piso sujo ou molhado que ofereça risco de acidente</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vMerge="1">
                  <a:txBody>
                    <a:bodyPr/>
                    <a:lstStyle/>
                    <a:p>
                      <a:endParaRPr lang="pt-BR"/>
                    </a:p>
                  </a:txBody>
                  <a:tcPr/>
                </a:tc>
                <a:tc vMerge="1">
                  <a:txBody>
                    <a:bodyPr/>
                    <a:lstStyle/>
                    <a:p>
                      <a:endParaRPr lang="pt-BR"/>
                    </a:p>
                  </a:txBody>
                  <a:tcPr/>
                </a:tc>
                <a:tc>
                  <a:txBody>
                    <a:bodyPr/>
                    <a:lstStyle/>
                    <a:p>
                      <a:pPr algn="l" fontAlgn="b"/>
                      <a:r>
                        <a:rPr lang="pt-BR" sz="1600" u="none" strike="noStrike">
                          <a:latin typeface="Arial" pitchFamily="34" charset="0"/>
                          <a:cs typeface="Arial" pitchFamily="34" charset="0"/>
                        </a:rPr>
                        <a:t>Não cumprimento da rotina de limpeza</a:t>
                      </a:r>
                      <a:endParaRPr lang="pt-BR" sz="1600" b="0" i="0" u="none" strike="noStrike">
                        <a:solidFill>
                          <a:srgbClr val="000000"/>
                        </a:solidFill>
                        <a:latin typeface="Arial" pitchFamily="34" charset="0"/>
                        <a:cs typeface="Arial" pitchFamily="34" charset="0"/>
                      </a:endParaRPr>
                    </a:p>
                  </a:txBody>
                  <a:tcPr marL="9525" marR="9525" marT="9525" marB="0" anchor="b"/>
                </a:tc>
              </a:tr>
              <a:tr h="145447">
                <a:tc>
                  <a:txBody>
                    <a:bodyPr/>
                    <a:lstStyle/>
                    <a:p>
                      <a:pPr algn="ctr" fontAlgn="ctr"/>
                      <a:r>
                        <a:rPr lang="pt-BR" sz="1600" u="none" strike="noStrike" dirty="0">
                          <a:latin typeface="Arial" pitchFamily="34" charset="0"/>
                          <a:cs typeface="Arial" pitchFamily="34" charset="0"/>
                        </a:rPr>
                        <a:t>Salas</a:t>
                      </a:r>
                      <a:endParaRPr lang="pt-BR" sz="16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pt-BR" sz="1600" u="none" strike="noStrike">
                          <a:latin typeface="Arial" pitchFamily="34" charset="0"/>
                          <a:cs typeface="Arial" pitchFamily="34" charset="0"/>
                        </a:rPr>
                        <a:t>Insatisfatório</a:t>
                      </a:r>
                      <a:endParaRPr lang="pt-B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l" fontAlgn="b"/>
                      <a:r>
                        <a:rPr lang="pt-BR" sz="1600" u="none" strike="noStrike" dirty="0">
                          <a:latin typeface="Arial" pitchFamily="34" charset="0"/>
                          <a:cs typeface="Arial" pitchFamily="34" charset="0"/>
                        </a:rPr>
                        <a:t>Não cumprimento da rotina de limpeza</a:t>
                      </a:r>
                      <a:endParaRPr lang="pt-BR" sz="1600" b="0" i="0" u="none" strike="noStrike" dirty="0">
                        <a:solidFill>
                          <a:srgbClr val="000000"/>
                        </a:solidFill>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p14="http://schemas.microsoft.com/office/powerpoint/2010/main" val="10648985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3122" y="1042043"/>
            <a:ext cx="8280000" cy="4910250"/>
          </a:xfrm>
        </p:spPr>
        <p:txBody>
          <a:bodyPr>
            <a:normAutofit fontScale="62500" lnSpcReduction="20000"/>
          </a:bodyPr>
          <a:lstStyle/>
          <a:p>
            <a:pPr algn="just"/>
            <a:r>
              <a:rPr lang="pt-BR" dirty="0" smtClean="0"/>
              <a:t>Exemplos</a:t>
            </a:r>
          </a:p>
          <a:p>
            <a:pPr lvl="1" algn="just"/>
            <a:r>
              <a:rPr lang="pt-BR" dirty="0" smtClean="0"/>
              <a:t>Serviço de limpeza</a:t>
            </a:r>
          </a:p>
          <a:p>
            <a:pPr lvl="2" algn="just"/>
            <a:r>
              <a:rPr lang="pt-BR" dirty="0" smtClean="0"/>
              <a:t>8.10.3. Não sendo observado nenhuma das Justificativas de Insatisfação descritas acima o serviço será considerado satisfatório e não recebera pontuação.</a:t>
            </a:r>
          </a:p>
          <a:p>
            <a:pPr lvl="2" algn="just"/>
            <a:r>
              <a:rPr lang="pt-BR" dirty="0" smtClean="0"/>
              <a:t>8.10.4. Caso o preposto da empresa discorde da pontuação realizada pelo Fiscal Local, a divergência deverá ser levada ao Fiscal Central para que o mesmo decida e proceda ao registro no Formulário de Avaliação Diária.</a:t>
            </a:r>
          </a:p>
          <a:p>
            <a:pPr lvl="2" algn="just"/>
            <a:r>
              <a:rPr lang="pt-BR" dirty="0" smtClean="0"/>
              <a:t>8.11. Os Fiscais Locais, diariamente, com o pressuposto da empresa de sua edificação, deverão fazer ronda avaliando a prestação do serviço no dia, baseado na observação e nas reclamações recebidas, sendo obrigatória a assinatura do Formulário de Avaliação (ANEXO I A) tanto pelo Fiscal Local como pelo Pressuposto.</a:t>
            </a:r>
          </a:p>
          <a:p>
            <a:pPr lvl="2" algn="just"/>
            <a:r>
              <a:rPr lang="pt-BR" dirty="0" smtClean="0"/>
              <a:t>8.12. O registro de insatisfatório será realizado sempre que for observada uma das justificativas, sendo cumulativas suas ocorrências independente do local e de seu tipo, podendo assim um mesmo item de insatisfação ser responsável por mais de uma pontuação.</a:t>
            </a:r>
          </a:p>
          <a:p>
            <a:pPr lvl="2" algn="just"/>
            <a:r>
              <a:rPr lang="pt-BR" dirty="0" smtClean="0"/>
              <a:t>8.13. Os Formulários de Avaliação suportarão o relatório mensal para pagamento, sendo o somatório de quantitativo de Avaliação Insatisfatória fator preponderante para o desconto na fatura em seu valor bruto, respeitado o seguinte critério baseado no histórico de prestação deste serviço para a SEEDUC: </a:t>
            </a:r>
            <a:endParaRPr lang="pt-BR" dirty="0"/>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spTree>
    <p:extLst>
      <p:ext uri="{BB962C8B-B14F-4D97-AF65-F5344CB8AC3E}">
        <p14:creationId xmlns:p14="http://schemas.microsoft.com/office/powerpoint/2010/main" val="711961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Exemplos</a:t>
            </a:r>
          </a:p>
          <a:p>
            <a:pPr lvl="1" algn="just"/>
            <a:r>
              <a:rPr lang="pt-BR" dirty="0" smtClean="0"/>
              <a:t>Serviço de limpeza</a:t>
            </a:r>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graphicFrame>
        <p:nvGraphicFramePr>
          <p:cNvPr id="4" name="Tabela 3"/>
          <p:cNvGraphicFramePr>
            <a:graphicFrameLocks noGrp="1"/>
          </p:cNvGraphicFramePr>
          <p:nvPr/>
        </p:nvGraphicFramePr>
        <p:xfrm>
          <a:off x="251520" y="2996952"/>
          <a:ext cx="8594726" cy="1854200"/>
        </p:xfrm>
        <a:graphic>
          <a:graphicData uri="http://schemas.openxmlformats.org/drawingml/2006/table">
            <a:tbl>
              <a:tblPr firstRow="1" bandRow="1">
                <a:tableStyleId>{5940675A-B579-460E-94D1-54222C63F5DA}</a:tableStyleId>
              </a:tblPr>
              <a:tblGrid>
                <a:gridCol w="3398838"/>
                <a:gridCol w="5195888"/>
              </a:tblGrid>
              <a:tr h="370840">
                <a:tc>
                  <a:txBody>
                    <a:bodyPr/>
                    <a:lstStyle/>
                    <a:p>
                      <a:pPr algn="l" fontAlgn="b"/>
                      <a:r>
                        <a:rPr lang="pt-BR" sz="2000" u="none" strike="noStrike" dirty="0"/>
                        <a:t>Liberação total da fatura</a:t>
                      </a:r>
                      <a:endParaRPr lang="pt-BR" sz="2000" b="0" i="0" u="none" strike="noStrike" dirty="0">
                        <a:solidFill>
                          <a:srgbClr val="000000"/>
                        </a:solidFill>
                        <a:latin typeface="Calibri"/>
                      </a:endParaRPr>
                    </a:p>
                  </a:txBody>
                  <a:tcPr marL="9525" marR="9525" marT="9525" marB="0" anchor="b"/>
                </a:tc>
                <a:tc>
                  <a:txBody>
                    <a:bodyPr/>
                    <a:lstStyle/>
                    <a:p>
                      <a:pPr algn="l" fontAlgn="b"/>
                      <a:r>
                        <a:rPr lang="pt-BR" sz="2000" u="none" strike="noStrike"/>
                        <a:t>Até 80 insatisfatórios (inclusive)</a:t>
                      </a:r>
                      <a:endParaRPr lang="pt-BR" sz="2000" b="0" i="0" u="none" strike="noStrike">
                        <a:solidFill>
                          <a:srgbClr val="000000"/>
                        </a:solidFill>
                        <a:latin typeface="Calibri"/>
                      </a:endParaRPr>
                    </a:p>
                  </a:txBody>
                  <a:tcPr marL="9525" marR="9525" marT="9525" marB="0" anchor="b"/>
                </a:tc>
              </a:tr>
              <a:tr h="370840">
                <a:tc>
                  <a:txBody>
                    <a:bodyPr/>
                    <a:lstStyle/>
                    <a:p>
                      <a:pPr algn="l" fontAlgn="b"/>
                      <a:r>
                        <a:rPr lang="pt-BR" sz="2000" u="none" strike="noStrike"/>
                        <a:t>Liberação de 95% da fatura</a:t>
                      </a:r>
                      <a:endParaRPr lang="pt-BR" sz="2000" b="0" i="0" u="none" strike="noStrike">
                        <a:solidFill>
                          <a:srgbClr val="000000"/>
                        </a:solidFill>
                        <a:latin typeface="Calibri"/>
                      </a:endParaRPr>
                    </a:p>
                  </a:txBody>
                  <a:tcPr marL="9525" marR="9525" marT="9525" marB="0" anchor="b"/>
                </a:tc>
                <a:tc>
                  <a:txBody>
                    <a:bodyPr/>
                    <a:lstStyle/>
                    <a:p>
                      <a:pPr algn="l" fontAlgn="b"/>
                      <a:r>
                        <a:rPr lang="pt-BR" sz="2000" u="none" strike="noStrike"/>
                        <a:t>Entre 81 e 110 insatisfatórios (inclusive)</a:t>
                      </a:r>
                      <a:endParaRPr lang="pt-BR" sz="2000" b="0" i="0" u="none" strike="noStrike">
                        <a:solidFill>
                          <a:srgbClr val="000000"/>
                        </a:solidFill>
                        <a:latin typeface="Calibri"/>
                      </a:endParaRPr>
                    </a:p>
                  </a:txBody>
                  <a:tcPr marL="9525" marR="9525" marT="9525" marB="0" anchor="b"/>
                </a:tc>
              </a:tr>
              <a:tr h="370840">
                <a:tc>
                  <a:txBody>
                    <a:bodyPr/>
                    <a:lstStyle/>
                    <a:p>
                      <a:pPr algn="l" fontAlgn="b"/>
                      <a:r>
                        <a:rPr lang="pt-BR" sz="2000" u="none" strike="noStrike"/>
                        <a:t>Liberação de 90% da fatura</a:t>
                      </a:r>
                      <a:endParaRPr lang="pt-BR" sz="2000" b="0" i="0" u="none" strike="noStrike">
                        <a:solidFill>
                          <a:srgbClr val="000000"/>
                        </a:solidFill>
                        <a:latin typeface="Calibri"/>
                      </a:endParaRPr>
                    </a:p>
                  </a:txBody>
                  <a:tcPr marL="9525" marR="9525" marT="9525" marB="0" anchor="b"/>
                </a:tc>
                <a:tc>
                  <a:txBody>
                    <a:bodyPr/>
                    <a:lstStyle/>
                    <a:p>
                      <a:pPr algn="l" fontAlgn="b"/>
                      <a:r>
                        <a:rPr lang="pt-BR" sz="2000" u="none" strike="noStrike"/>
                        <a:t>Entre 111 e 160 insatisfatórios (inclusive)</a:t>
                      </a:r>
                      <a:endParaRPr lang="pt-BR" sz="2000" b="0" i="0" u="none" strike="noStrike">
                        <a:solidFill>
                          <a:srgbClr val="000000"/>
                        </a:solidFill>
                        <a:latin typeface="Calibri"/>
                      </a:endParaRPr>
                    </a:p>
                  </a:txBody>
                  <a:tcPr marL="9525" marR="9525" marT="9525" marB="0" anchor="b"/>
                </a:tc>
              </a:tr>
              <a:tr h="370840">
                <a:tc>
                  <a:txBody>
                    <a:bodyPr/>
                    <a:lstStyle/>
                    <a:p>
                      <a:pPr algn="l" fontAlgn="b"/>
                      <a:r>
                        <a:rPr lang="pt-BR" sz="2000" u="none" strike="noStrike"/>
                        <a:t>Liberação de 80% da fatura</a:t>
                      </a:r>
                      <a:endParaRPr lang="pt-BR" sz="2000" b="0" i="0" u="none" strike="noStrike">
                        <a:solidFill>
                          <a:srgbClr val="000000"/>
                        </a:solidFill>
                        <a:latin typeface="Calibri"/>
                      </a:endParaRPr>
                    </a:p>
                  </a:txBody>
                  <a:tcPr marL="9525" marR="9525" marT="9525" marB="0" anchor="b"/>
                </a:tc>
                <a:tc>
                  <a:txBody>
                    <a:bodyPr/>
                    <a:lstStyle/>
                    <a:p>
                      <a:pPr algn="l" fontAlgn="b"/>
                      <a:r>
                        <a:rPr lang="pt-BR" sz="2000" u="none" strike="noStrike"/>
                        <a:t>Entre 161 a 200 insatisfatórios (inclusive)</a:t>
                      </a:r>
                      <a:endParaRPr lang="pt-BR" sz="2000" b="0" i="0" u="none" strike="noStrike">
                        <a:solidFill>
                          <a:srgbClr val="000000"/>
                        </a:solidFill>
                        <a:latin typeface="Calibri"/>
                      </a:endParaRPr>
                    </a:p>
                  </a:txBody>
                  <a:tcPr marL="9525" marR="9525" marT="9525" marB="0" anchor="b"/>
                </a:tc>
              </a:tr>
              <a:tr h="370840">
                <a:tc>
                  <a:txBody>
                    <a:bodyPr/>
                    <a:lstStyle/>
                    <a:p>
                      <a:pPr algn="l" fontAlgn="b"/>
                      <a:r>
                        <a:rPr lang="pt-BR" sz="2000" u="none" strike="noStrike"/>
                        <a:t>Liberação de 70% da fatura</a:t>
                      </a:r>
                      <a:endParaRPr lang="pt-BR" sz="2000" b="0" i="0" u="none" strike="noStrike">
                        <a:solidFill>
                          <a:srgbClr val="000000"/>
                        </a:solidFill>
                        <a:latin typeface="Calibri"/>
                      </a:endParaRPr>
                    </a:p>
                  </a:txBody>
                  <a:tcPr marL="9525" marR="9525" marT="9525" marB="0" anchor="b"/>
                </a:tc>
                <a:tc>
                  <a:txBody>
                    <a:bodyPr/>
                    <a:lstStyle/>
                    <a:p>
                      <a:pPr algn="l" fontAlgn="b"/>
                      <a:r>
                        <a:rPr lang="pt-BR" sz="2000" u="none" strike="noStrike" dirty="0"/>
                        <a:t>Acima de 201 insatisfatórios (inclusive)</a:t>
                      </a:r>
                      <a:endParaRPr lang="pt-BR" sz="2000" b="0" i="0" u="none" strike="noStrike" dirty="0">
                        <a:solidFill>
                          <a:srgbClr val="000000"/>
                        </a:solidFill>
                        <a:latin typeface="Calibri"/>
                      </a:endParaRPr>
                    </a:p>
                  </a:txBody>
                  <a:tcPr marL="9525" marR="9525" marT="9525" marB="0" anchor="b"/>
                </a:tc>
              </a:tr>
            </a:tbl>
          </a:graphicData>
        </a:graphic>
      </p:graphicFrame>
    </p:spTree>
    <p:extLst>
      <p:ext uri="{BB962C8B-B14F-4D97-AF65-F5344CB8AC3E}">
        <p14:creationId xmlns:p14="http://schemas.microsoft.com/office/powerpoint/2010/main" val="2965200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908720"/>
            <a:ext cx="8229600" cy="4525963"/>
          </a:xfrm>
        </p:spPr>
        <p:txBody>
          <a:bodyPr>
            <a:normAutofit/>
          </a:bodyPr>
          <a:lstStyle/>
          <a:p>
            <a:pPr algn="just"/>
            <a:r>
              <a:rPr lang="pt-BR" dirty="0" smtClean="0"/>
              <a:t>Exemplos</a:t>
            </a:r>
          </a:p>
          <a:p>
            <a:pPr lvl="1" algn="just"/>
            <a:r>
              <a:rPr lang="pt-BR" dirty="0" smtClean="0"/>
              <a:t>Manutenção</a:t>
            </a:r>
          </a:p>
          <a:p>
            <a:pPr lvl="2" algn="just"/>
            <a:r>
              <a:rPr lang="pt-BR" dirty="0" smtClean="0"/>
              <a:t>1.1.       Para efeito de aplicação de multas descritas na alínea “d” do subitem 25.1.3, às infrações são atribuídos graus, de acordo com as tabelas 1 e 2:</a:t>
            </a:r>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3999326651"/>
              </p:ext>
            </p:extLst>
          </p:nvPr>
        </p:nvGraphicFramePr>
        <p:xfrm>
          <a:off x="557308" y="3144915"/>
          <a:ext cx="8310563" cy="2595880"/>
        </p:xfrm>
        <a:graphic>
          <a:graphicData uri="http://schemas.openxmlformats.org/drawingml/2006/table">
            <a:tbl>
              <a:tblPr firstRow="1" bandRow="1">
                <a:tableStyleId>{5940675A-B579-460E-94D1-54222C63F5DA}</a:tableStyleId>
              </a:tblPr>
              <a:tblGrid>
                <a:gridCol w="3048000"/>
                <a:gridCol w="5262563"/>
              </a:tblGrid>
              <a:tr h="370840">
                <a:tc gridSpan="2">
                  <a:txBody>
                    <a:bodyPr/>
                    <a:lstStyle/>
                    <a:p>
                      <a:pPr algn="ctr" fontAlgn="b"/>
                      <a:r>
                        <a:rPr lang="pt-BR" sz="2000" u="none" strike="noStrike" dirty="0"/>
                        <a:t>TABELA </a:t>
                      </a:r>
                      <a:r>
                        <a:rPr lang="pt-BR" sz="2000" u="none" strike="noStrike" dirty="0" smtClean="0"/>
                        <a:t>1</a:t>
                      </a:r>
                      <a:endParaRPr lang="pt-BR" sz="2000" b="0" i="0" u="none" strike="noStrike" dirty="0">
                        <a:solidFill>
                          <a:srgbClr val="000000"/>
                        </a:solidFill>
                        <a:latin typeface="Calibri"/>
                      </a:endParaRPr>
                    </a:p>
                  </a:txBody>
                  <a:tcPr marL="9525" marR="9525" marT="9525" marB="0" anchor="b"/>
                </a:tc>
                <a:tc hMerge="1">
                  <a:txBody>
                    <a:bodyPr/>
                    <a:lstStyle/>
                    <a:p>
                      <a:pPr algn="l" fontAlgn="b"/>
                      <a:endParaRPr lang="pt-BR" sz="1100" b="0" i="0" u="none" strike="noStrike" dirty="0">
                        <a:solidFill>
                          <a:srgbClr val="000000"/>
                        </a:solidFill>
                        <a:latin typeface="Calibri"/>
                      </a:endParaRPr>
                    </a:p>
                  </a:txBody>
                  <a:tcPr marL="9525" marR="9525" marT="9525" marB="0" anchor="b"/>
                </a:tc>
              </a:tr>
              <a:tr h="370840">
                <a:tc>
                  <a:txBody>
                    <a:bodyPr/>
                    <a:lstStyle/>
                    <a:p>
                      <a:pPr algn="ctr" fontAlgn="b"/>
                      <a:r>
                        <a:rPr lang="pt-BR" sz="2000" u="none" strike="noStrike" dirty="0"/>
                        <a:t>GRAU</a:t>
                      </a:r>
                      <a:endParaRPr lang="pt-BR" sz="2000" b="0" i="0" u="none" strike="noStrike" dirty="0">
                        <a:solidFill>
                          <a:srgbClr val="000000"/>
                        </a:solidFill>
                        <a:latin typeface="Calibri"/>
                      </a:endParaRPr>
                    </a:p>
                  </a:txBody>
                  <a:tcPr marL="9525" marR="9525" marT="9525" marB="0" anchor="b"/>
                </a:tc>
                <a:tc>
                  <a:txBody>
                    <a:bodyPr/>
                    <a:lstStyle/>
                    <a:p>
                      <a:pPr algn="ctr" fontAlgn="b"/>
                      <a:r>
                        <a:rPr lang="pt-BR" sz="2000" u="none" strike="noStrike"/>
                        <a:t>CORRESPONDÊNCIA</a:t>
                      </a:r>
                      <a:endParaRPr lang="pt-BR" sz="2000" b="0" i="0" u="none" strike="noStrike">
                        <a:solidFill>
                          <a:srgbClr val="000000"/>
                        </a:solidFill>
                        <a:latin typeface="Calibri"/>
                      </a:endParaRPr>
                    </a:p>
                  </a:txBody>
                  <a:tcPr marL="9525" marR="9525" marT="9525" marB="0" anchor="b"/>
                </a:tc>
              </a:tr>
              <a:tr h="370840">
                <a:tc>
                  <a:txBody>
                    <a:bodyPr/>
                    <a:lstStyle/>
                    <a:p>
                      <a:pPr algn="ctr" fontAlgn="b"/>
                      <a:r>
                        <a:rPr lang="pt-BR" sz="2000" u="none" strike="noStrike"/>
                        <a:t>1</a:t>
                      </a:r>
                      <a:endParaRPr lang="pt-BR" sz="2000" b="0" i="0" u="none" strike="noStrike">
                        <a:solidFill>
                          <a:srgbClr val="000000"/>
                        </a:solidFill>
                        <a:latin typeface="Calibri"/>
                      </a:endParaRPr>
                    </a:p>
                  </a:txBody>
                  <a:tcPr marL="9525" marR="9525" marT="9525" marB="0" anchor="b"/>
                </a:tc>
                <a:tc>
                  <a:txBody>
                    <a:bodyPr/>
                    <a:lstStyle/>
                    <a:p>
                      <a:pPr algn="ctr" fontAlgn="b"/>
                      <a:r>
                        <a:rPr lang="pt-BR" sz="2000" u="none" strike="noStrike"/>
                        <a:t>0,1% dia sobre o valor mensal do contrato</a:t>
                      </a:r>
                      <a:endParaRPr lang="pt-BR" sz="2000" b="0" i="0" u="none" strike="noStrike">
                        <a:solidFill>
                          <a:srgbClr val="000000"/>
                        </a:solidFill>
                        <a:latin typeface="Calibri"/>
                      </a:endParaRPr>
                    </a:p>
                  </a:txBody>
                  <a:tcPr marL="9525" marR="9525" marT="9525" marB="0" anchor="b"/>
                </a:tc>
              </a:tr>
              <a:tr h="370840">
                <a:tc>
                  <a:txBody>
                    <a:bodyPr/>
                    <a:lstStyle/>
                    <a:p>
                      <a:pPr algn="ctr" fontAlgn="b"/>
                      <a:r>
                        <a:rPr lang="pt-BR" sz="2000" u="none" strike="noStrike"/>
                        <a:t>2</a:t>
                      </a:r>
                      <a:endParaRPr lang="pt-BR" sz="2000" b="0" i="0" u="none" strike="noStrike">
                        <a:solidFill>
                          <a:srgbClr val="000000"/>
                        </a:solidFill>
                        <a:latin typeface="Calibri"/>
                      </a:endParaRPr>
                    </a:p>
                  </a:txBody>
                  <a:tcPr marL="9525" marR="9525" marT="9525" marB="0" anchor="b"/>
                </a:tc>
                <a:tc>
                  <a:txBody>
                    <a:bodyPr/>
                    <a:lstStyle/>
                    <a:p>
                      <a:pPr algn="ctr" fontAlgn="b"/>
                      <a:r>
                        <a:rPr lang="pt-BR" sz="2000" u="none" strike="noStrike"/>
                        <a:t>0,2% dia sobre o valor mensal do contrato</a:t>
                      </a:r>
                      <a:endParaRPr lang="pt-BR" sz="2000" b="0" i="0" u="none" strike="noStrike">
                        <a:solidFill>
                          <a:srgbClr val="000000"/>
                        </a:solidFill>
                        <a:latin typeface="Calibri"/>
                      </a:endParaRPr>
                    </a:p>
                  </a:txBody>
                  <a:tcPr marL="9525" marR="9525" marT="9525" marB="0" anchor="b"/>
                </a:tc>
              </a:tr>
              <a:tr h="370840">
                <a:tc>
                  <a:txBody>
                    <a:bodyPr/>
                    <a:lstStyle/>
                    <a:p>
                      <a:pPr algn="ctr" fontAlgn="b"/>
                      <a:r>
                        <a:rPr lang="pt-BR" sz="2000" u="none" strike="noStrike"/>
                        <a:t>3</a:t>
                      </a:r>
                      <a:endParaRPr lang="pt-BR" sz="2000" b="0" i="0" u="none" strike="noStrike">
                        <a:solidFill>
                          <a:srgbClr val="000000"/>
                        </a:solidFill>
                        <a:latin typeface="Calibri"/>
                      </a:endParaRPr>
                    </a:p>
                  </a:txBody>
                  <a:tcPr marL="9525" marR="9525" marT="9525" marB="0" anchor="b"/>
                </a:tc>
                <a:tc>
                  <a:txBody>
                    <a:bodyPr/>
                    <a:lstStyle/>
                    <a:p>
                      <a:pPr algn="ctr" fontAlgn="b"/>
                      <a:r>
                        <a:rPr lang="pt-BR" sz="2000" u="none" strike="noStrike"/>
                        <a:t>0,4% dia sobre o valor mensal do contrato</a:t>
                      </a:r>
                      <a:endParaRPr lang="pt-BR" sz="2000" b="0" i="0" u="none" strike="noStrike">
                        <a:solidFill>
                          <a:srgbClr val="000000"/>
                        </a:solidFill>
                        <a:latin typeface="Calibri"/>
                      </a:endParaRPr>
                    </a:p>
                  </a:txBody>
                  <a:tcPr marL="9525" marR="9525" marT="9525" marB="0" anchor="b"/>
                </a:tc>
              </a:tr>
              <a:tr h="370840">
                <a:tc>
                  <a:txBody>
                    <a:bodyPr/>
                    <a:lstStyle/>
                    <a:p>
                      <a:pPr algn="ctr" fontAlgn="b"/>
                      <a:r>
                        <a:rPr lang="pt-BR" sz="2000" u="none" strike="noStrike"/>
                        <a:t>4</a:t>
                      </a:r>
                      <a:endParaRPr lang="pt-BR" sz="2000" b="0" i="0" u="none" strike="noStrike">
                        <a:solidFill>
                          <a:srgbClr val="000000"/>
                        </a:solidFill>
                        <a:latin typeface="Calibri"/>
                      </a:endParaRPr>
                    </a:p>
                  </a:txBody>
                  <a:tcPr marL="9525" marR="9525" marT="9525" marB="0" anchor="b"/>
                </a:tc>
                <a:tc>
                  <a:txBody>
                    <a:bodyPr/>
                    <a:lstStyle/>
                    <a:p>
                      <a:pPr algn="ctr" fontAlgn="b"/>
                      <a:r>
                        <a:rPr lang="pt-BR" sz="2000" u="none" strike="noStrike"/>
                        <a:t>1,6% dia sobre o valor mensal do contrato</a:t>
                      </a:r>
                      <a:endParaRPr lang="pt-BR" sz="2000" b="0" i="0" u="none" strike="noStrike">
                        <a:solidFill>
                          <a:srgbClr val="000000"/>
                        </a:solidFill>
                        <a:latin typeface="Calibri"/>
                      </a:endParaRPr>
                    </a:p>
                  </a:txBody>
                  <a:tcPr marL="9525" marR="9525" marT="9525" marB="0" anchor="b"/>
                </a:tc>
              </a:tr>
              <a:tr h="370840">
                <a:tc>
                  <a:txBody>
                    <a:bodyPr/>
                    <a:lstStyle/>
                    <a:p>
                      <a:pPr algn="ctr" fontAlgn="b"/>
                      <a:r>
                        <a:rPr lang="pt-BR" sz="2000" u="none" strike="noStrike"/>
                        <a:t>5</a:t>
                      </a:r>
                      <a:endParaRPr lang="pt-BR" sz="2000" b="0" i="0" u="none" strike="noStrike">
                        <a:solidFill>
                          <a:srgbClr val="000000"/>
                        </a:solidFill>
                        <a:latin typeface="Calibri"/>
                      </a:endParaRPr>
                    </a:p>
                  </a:txBody>
                  <a:tcPr marL="9525" marR="9525" marT="9525" marB="0" anchor="b"/>
                </a:tc>
                <a:tc>
                  <a:txBody>
                    <a:bodyPr/>
                    <a:lstStyle/>
                    <a:p>
                      <a:pPr algn="ctr" fontAlgn="b"/>
                      <a:r>
                        <a:rPr lang="pt-BR" sz="2000" u="none" strike="noStrike" dirty="0"/>
                        <a:t>3,2% dia sobre o valor mensal do contrato</a:t>
                      </a:r>
                      <a:endParaRPr lang="pt-BR" sz="2000" b="0" i="0" u="none" strike="noStrike" dirty="0">
                        <a:solidFill>
                          <a:srgbClr val="000000"/>
                        </a:solidFill>
                        <a:latin typeface="Calibri"/>
                      </a:endParaRPr>
                    </a:p>
                  </a:txBody>
                  <a:tcPr marL="9525" marR="9525" marT="9525" marB="0" anchor="b"/>
                </a:tc>
              </a:tr>
            </a:tbl>
          </a:graphicData>
        </a:graphic>
      </p:graphicFrame>
    </p:spTree>
    <p:extLst>
      <p:ext uri="{BB962C8B-B14F-4D97-AF65-F5344CB8AC3E}">
        <p14:creationId xmlns:p14="http://schemas.microsoft.com/office/powerpoint/2010/main" val="4157462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algn="l"/>
            <a:r>
              <a:rPr lang="pt-BR" dirty="0"/>
              <a:t>DECRETO Nº </a:t>
            </a:r>
            <a:r>
              <a:rPr lang="pt-BR" dirty="0" smtClean="0"/>
              <a:t>10.024/19 </a:t>
            </a:r>
            <a:endParaRPr lang="pt-BR" dirty="0"/>
          </a:p>
        </p:txBody>
      </p:sp>
      <p:sp>
        <p:nvSpPr>
          <p:cNvPr id="3" name="Espaço Reservado para Conteúdo 2"/>
          <p:cNvSpPr>
            <a:spLocks noGrp="1"/>
          </p:cNvSpPr>
          <p:nvPr>
            <p:ph idx="1"/>
          </p:nvPr>
        </p:nvSpPr>
        <p:spPr/>
        <p:txBody>
          <a:bodyPr>
            <a:normAutofit fontScale="47500" lnSpcReduction="20000"/>
          </a:bodyPr>
          <a:lstStyle/>
          <a:p>
            <a:pPr marL="0" indent="0">
              <a:buNone/>
            </a:pPr>
            <a:r>
              <a:rPr lang="pt-BR" dirty="0"/>
              <a:t>Art. 3º  Para fins do disposto neste Decreto, considera-se:</a:t>
            </a:r>
          </a:p>
          <a:p>
            <a:pPr marL="0" indent="0">
              <a:buNone/>
            </a:pPr>
            <a:r>
              <a:rPr lang="pt-BR" dirty="0" smtClean="0"/>
              <a:t>...</a:t>
            </a:r>
            <a:endParaRPr lang="pt-BR" dirty="0"/>
          </a:p>
          <a:p>
            <a:pPr marL="0" indent="0">
              <a:buNone/>
            </a:pPr>
            <a:r>
              <a:rPr lang="pt-BR" dirty="0"/>
              <a:t>XI - termo de referência - documento elaborado com base nos estudos técnicos preliminares, que deverá conter:</a:t>
            </a:r>
          </a:p>
          <a:p>
            <a:pPr marL="361950" indent="0">
              <a:buNone/>
              <a:tabLst>
                <a:tab pos="446088" algn="l"/>
              </a:tabLst>
            </a:pPr>
            <a:r>
              <a:rPr lang="pt-BR" dirty="0"/>
              <a:t>	</a:t>
            </a:r>
            <a:r>
              <a:rPr lang="pt-BR" dirty="0" smtClean="0"/>
              <a:t>a</a:t>
            </a:r>
            <a:r>
              <a:rPr lang="pt-BR" dirty="0"/>
              <a:t>) </a:t>
            </a:r>
            <a:r>
              <a:rPr lang="pt-BR" b="1" dirty="0"/>
              <a:t>os elementos que embasam a avaliação do custo pela administração pública, a partir dos padrões de desempenho e qualidade estabelecidos e das condições de entrega do objeto</a:t>
            </a:r>
            <a:r>
              <a:rPr lang="pt-BR" dirty="0"/>
              <a:t>, com as seguintes informações:</a:t>
            </a:r>
          </a:p>
          <a:p>
            <a:pPr marL="0" indent="0">
              <a:buNone/>
            </a:pPr>
            <a:r>
              <a:rPr lang="pt-BR" dirty="0" smtClean="0"/>
              <a:t>		1</a:t>
            </a:r>
            <a:r>
              <a:rPr lang="pt-BR" dirty="0"/>
              <a:t>. a definição do objeto contratual e dos métodos para a sua execução, vedadas especificações excessivas, irrelevantes ou desnecessárias, que limitem ou frustrem a competição ou a realização do certame;</a:t>
            </a:r>
          </a:p>
          <a:p>
            <a:pPr marL="0" indent="0">
              <a:buNone/>
            </a:pPr>
            <a:r>
              <a:rPr lang="pt-BR" dirty="0" smtClean="0"/>
              <a:t>		2</a:t>
            </a:r>
            <a:r>
              <a:rPr lang="pt-BR" dirty="0"/>
              <a:t>. o valor estimado do objeto da licitação demonstrado em planilhas, de acordo com o preço de mercado; e</a:t>
            </a:r>
          </a:p>
          <a:p>
            <a:pPr marL="0" indent="0">
              <a:buNone/>
            </a:pPr>
            <a:r>
              <a:rPr lang="pt-BR" dirty="0" smtClean="0"/>
              <a:t>		3</a:t>
            </a:r>
            <a:r>
              <a:rPr lang="pt-BR" dirty="0"/>
              <a:t>. o cronograma físico-financeiro, se necessário;</a:t>
            </a:r>
          </a:p>
          <a:p>
            <a:pPr marL="400050" lvl="1" indent="0">
              <a:buNone/>
            </a:pPr>
            <a:r>
              <a:rPr lang="pt-BR" dirty="0"/>
              <a:t>b) o critério de aceitação do objeto;</a:t>
            </a:r>
          </a:p>
          <a:p>
            <a:pPr marL="400050" lvl="1" indent="0">
              <a:buNone/>
            </a:pPr>
            <a:r>
              <a:rPr lang="pt-BR" dirty="0"/>
              <a:t>c) os deveres do contratado e do contratante;</a:t>
            </a:r>
          </a:p>
          <a:p>
            <a:pPr marL="400050" lvl="1" indent="0">
              <a:buNone/>
            </a:pPr>
            <a:r>
              <a:rPr lang="pt-BR" dirty="0"/>
              <a:t>d) a relação dos documentos essenciais à verificação da qualificação técnica e econômico-financeira, se necessária;</a:t>
            </a:r>
          </a:p>
          <a:p>
            <a:pPr marL="400050" lvl="1" indent="0">
              <a:buNone/>
            </a:pPr>
            <a:r>
              <a:rPr lang="pt-BR" dirty="0"/>
              <a:t>e) os procedimentos de fiscalização e gerenciamento do contrato ou da ata de registro de preços;</a:t>
            </a:r>
          </a:p>
          <a:p>
            <a:pPr marL="400050" lvl="1" indent="0">
              <a:buNone/>
            </a:pPr>
            <a:r>
              <a:rPr lang="pt-BR" dirty="0"/>
              <a:t>f) o prazo para execução do contrato; e</a:t>
            </a:r>
          </a:p>
          <a:p>
            <a:pPr marL="400050" lvl="1" indent="0">
              <a:buNone/>
            </a:pPr>
            <a:r>
              <a:rPr lang="pt-BR" dirty="0"/>
              <a:t>g) as sanções previstas de forma objetiva, suficiente e clara.</a:t>
            </a:r>
          </a:p>
          <a:p>
            <a:pPr marL="0" indent="0">
              <a:buNone/>
            </a:pPr>
            <a:endParaRPr lang="pt-BR" dirty="0"/>
          </a:p>
        </p:txBody>
      </p:sp>
    </p:spTree>
    <p:extLst>
      <p:ext uri="{BB962C8B-B14F-4D97-AF65-F5344CB8AC3E}">
        <p14:creationId xmlns:p14="http://schemas.microsoft.com/office/powerpoint/2010/main" val="19025057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836712"/>
            <a:ext cx="8229600" cy="4525963"/>
          </a:xfrm>
        </p:spPr>
        <p:txBody>
          <a:bodyPr>
            <a:normAutofit/>
          </a:bodyPr>
          <a:lstStyle/>
          <a:p>
            <a:pPr algn="just"/>
            <a:r>
              <a:rPr lang="pt-BR" dirty="0" smtClean="0"/>
              <a:t>Exemplos</a:t>
            </a:r>
          </a:p>
          <a:p>
            <a:pPr lvl="1" algn="just"/>
            <a:r>
              <a:rPr lang="pt-BR" dirty="0" smtClean="0"/>
              <a:t>Manutenção</a:t>
            </a:r>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2421854743"/>
              </p:ext>
            </p:extLst>
          </p:nvPr>
        </p:nvGraphicFramePr>
        <p:xfrm>
          <a:off x="0" y="1628800"/>
          <a:ext cx="9144000" cy="5071110"/>
        </p:xfrm>
        <a:graphic>
          <a:graphicData uri="http://schemas.openxmlformats.org/drawingml/2006/table">
            <a:tbl>
              <a:tblPr firstRow="1" bandRow="1">
                <a:tableStyleId>{5940675A-B579-460E-94D1-54222C63F5DA}</a:tableStyleId>
              </a:tblPr>
              <a:tblGrid>
                <a:gridCol w="404081"/>
                <a:gridCol w="8308412"/>
                <a:gridCol w="431507"/>
              </a:tblGrid>
              <a:tr h="153457">
                <a:tc gridSpan="3">
                  <a:txBody>
                    <a:bodyPr/>
                    <a:lstStyle/>
                    <a:p>
                      <a:pPr algn="ctr" fontAlgn="b"/>
                      <a:r>
                        <a:rPr lang="pt-BR" sz="1100" u="none" strike="noStrike" dirty="0">
                          <a:latin typeface="Arial" pitchFamily="34" charset="0"/>
                          <a:cs typeface="Arial" pitchFamily="34" charset="0"/>
                        </a:rPr>
                        <a:t>TABELA </a:t>
                      </a:r>
                      <a:r>
                        <a:rPr lang="pt-BR" sz="1100" u="none" strike="noStrike" dirty="0" smtClean="0">
                          <a:latin typeface="Arial" pitchFamily="34" charset="0"/>
                          <a:cs typeface="Arial" pitchFamily="34" charset="0"/>
                        </a:rPr>
                        <a:t>2</a:t>
                      </a:r>
                      <a:endParaRPr lang="pt-BR" sz="1100" b="0" i="0" u="none" strike="noStrike" dirty="0">
                        <a:solidFill>
                          <a:srgbClr val="000000"/>
                        </a:solidFill>
                        <a:latin typeface="Arial" pitchFamily="34" charset="0"/>
                        <a:cs typeface="Arial" pitchFamily="34" charset="0"/>
                      </a:endParaRPr>
                    </a:p>
                  </a:txBody>
                  <a:tcPr marL="9525" marR="9525" marT="9525" marB="0" anchor="b"/>
                </a:tc>
                <a:tc hMerge="1">
                  <a:txBody>
                    <a:bodyPr/>
                    <a:lstStyle/>
                    <a:p>
                      <a:pPr algn="l" fontAlgn="b"/>
                      <a:endParaRPr lang="pt-BR" sz="1100" b="0" i="0" u="none" strike="noStrike" dirty="0">
                        <a:solidFill>
                          <a:srgbClr val="000000"/>
                        </a:solidFill>
                        <a:latin typeface="Calibri"/>
                      </a:endParaRPr>
                    </a:p>
                  </a:txBody>
                  <a:tcPr marL="9525" marR="9525" marT="9525" marB="0" anchor="b"/>
                </a:tc>
                <a:tc hMerge="1">
                  <a:txBody>
                    <a:bodyPr/>
                    <a:lstStyle/>
                    <a:p>
                      <a:pPr algn="l" fontAlgn="b"/>
                      <a:endParaRPr lang="pt-BR" sz="1100" b="0" i="0" u="none" strike="noStrike" dirty="0">
                        <a:solidFill>
                          <a:srgbClr val="000000"/>
                        </a:solidFill>
                        <a:latin typeface="Calibri"/>
                      </a:endParaRPr>
                    </a:p>
                  </a:txBody>
                  <a:tcPr marL="9525" marR="9525" marT="9525" marB="0" anchor="b"/>
                </a:tc>
              </a:tr>
              <a:tr h="153457">
                <a:tc gridSpan="3">
                  <a:txBody>
                    <a:bodyPr/>
                    <a:lstStyle/>
                    <a:p>
                      <a:pPr algn="ctr" fontAlgn="b"/>
                      <a:r>
                        <a:rPr lang="pt-BR" sz="1100" u="none" strike="noStrike" dirty="0" smtClean="0">
                          <a:latin typeface="Arial" pitchFamily="34" charset="0"/>
                          <a:cs typeface="Arial" pitchFamily="34" charset="0"/>
                        </a:rPr>
                        <a:t>Infração</a:t>
                      </a:r>
                      <a:endParaRPr lang="pt-BR" sz="1100" b="0" i="0" u="none" strike="noStrike" dirty="0">
                        <a:solidFill>
                          <a:srgbClr val="000000"/>
                        </a:solidFill>
                        <a:latin typeface="Arial" pitchFamily="34" charset="0"/>
                        <a:cs typeface="Arial" pitchFamily="34" charset="0"/>
                      </a:endParaRPr>
                    </a:p>
                  </a:txBody>
                  <a:tcPr marL="9525" marR="9525" marT="9525" marB="0" anchor="b"/>
                </a:tc>
                <a:tc hMerge="1">
                  <a:txBody>
                    <a:bodyPr/>
                    <a:lstStyle/>
                    <a:p>
                      <a:pPr algn="l" fontAlgn="b"/>
                      <a:endParaRPr lang="pt-BR" sz="1100" b="0" i="0" u="none" strike="noStrike" dirty="0">
                        <a:solidFill>
                          <a:srgbClr val="000000"/>
                        </a:solidFill>
                        <a:latin typeface="Calibri"/>
                      </a:endParaRPr>
                    </a:p>
                  </a:txBody>
                  <a:tcPr marL="9525" marR="9525" marT="9525" marB="0" anchor="b"/>
                </a:tc>
                <a:tc hMerge="1">
                  <a:txBody>
                    <a:bodyPr/>
                    <a:lstStyle/>
                    <a:p>
                      <a:pPr algn="l" fontAlgn="b"/>
                      <a:endParaRPr lang="pt-BR" sz="1100" b="0" i="0" u="none" strike="noStrike" dirty="0">
                        <a:solidFill>
                          <a:srgbClr val="000000"/>
                        </a:solidFill>
                        <a:latin typeface="Calibri"/>
                      </a:endParaRPr>
                    </a:p>
                  </a:txBody>
                  <a:tcPr marL="9525" marR="9525" marT="9525" marB="0" anchor="b"/>
                </a:tc>
              </a:tr>
              <a:tr h="153457">
                <a:tc>
                  <a:txBody>
                    <a:bodyPr/>
                    <a:lstStyle/>
                    <a:p>
                      <a:pPr algn="ctr" fontAlgn="b"/>
                      <a:r>
                        <a:rPr lang="pt-BR" sz="1100" u="none" strike="noStrike" dirty="0">
                          <a:latin typeface="Arial" pitchFamily="34" charset="0"/>
                          <a:cs typeface="Arial" pitchFamily="34" charset="0"/>
                        </a:rPr>
                        <a:t>Item</a:t>
                      </a:r>
                      <a:endParaRPr lang="pt-BR" sz="1100" b="0" i="0" u="none" strike="noStrike" dirty="0">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dirty="0">
                          <a:latin typeface="Arial" pitchFamily="34" charset="0"/>
                          <a:cs typeface="Arial" pitchFamily="34" charset="0"/>
                        </a:rPr>
                        <a:t>Descrição</a:t>
                      </a:r>
                      <a:endParaRPr lang="pt-BR" sz="11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Grau</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1</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Permitir situação que crie a possibilidade de causar dano físico, lesão corporal ou conseqüências letais, por ocorrência;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5</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2</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Suspender ou interromper, salvo motivo de força maior ou caso fortuito, os serviços contratuais por dia e por unidade de atendimento;</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4</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3</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Manter funcionário sem qualificação para executar os serviços contratados, por empregado e por dia;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3</a:t>
                      </a:r>
                      <a:endParaRPr lang="pt-BR" sz="1100" b="0" i="0" u="none" strike="noStrike">
                        <a:solidFill>
                          <a:srgbClr val="000000"/>
                        </a:solidFill>
                        <a:latin typeface="Arial" pitchFamily="34" charset="0"/>
                        <a:cs typeface="Arial" pitchFamily="34" charset="0"/>
                      </a:endParaRPr>
                    </a:p>
                  </a:txBody>
                  <a:tcPr marL="9525" marR="9525" marT="9525" marB="0" anchor="b"/>
                </a:tc>
              </a:tr>
              <a:tr h="298663">
                <a:tc>
                  <a:txBody>
                    <a:bodyPr/>
                    <a:lstStyle/>
                    <a:p>
                      <a:pPr algn="ctr" fontAlgn="b"/>
                      <a:r>
                        <a:rPr lang="pt-BR" sz="1100" u="none" strike="noStrike">
                          <a:latin typeface="Arial" pitchFamily="34" charset="0"/>
                          <a:cs typeface="Arial" pitchFamily="34" charset="0"/>
                        </a:rPr>
                        <a:t>4</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dirty="0">
                          <a:latin typeface="Arial" pitchFamily="34" charset="0"/>
                          <a:cs typeface="Arial" pitchFamily="34" charset="0"/>
                        </a:rPr>
                        <a:t>Permitir a presença de empregado sem uniforme, com uniforme manchado, sujo ou mal apresentado e/ou sem crachá, por empregado e por ocorrência;</a:t>
                      </a:r>
                      <a:endParaRPr lang="pt-BR" sz="11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1</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5</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Recusar-se a executar serviço determinado pela fiscalização, por serviço e por dia;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2</a:t>
                      </a:r>
                      <a:endParaRPr lang="pt-BR" sz="1100" b="0" i="0" u="none" strike="noStrike">
                        <a:solidFill>
                          <a:srgbClr val="000000"/>
                        </a:solidFill>
                        <a:latin typeface="Arial" pitchFamily="34" charset="0"/>
                        <a:cs typeface="Arial" pitchFamily="34" charset="0"/>
                      </a:endParaRPr>
                    </a:p>
                  </a:txBody>
                  <a:tcPr marL="9525" marR="9525" marT="9525" marB="0" anchor="b"/>
                </a:tc>
              </a:tr>
              <a:tr h="298663">
                <a:tc>
                  <a:txBody>
                    <a:bodyPr/>
                    <a:lstStyle/>
                    <a:p>
                      <a:pPr algn="ctr" fontAlgn="b"/>
                      <a:r>
                        <a:rPr lang="pt-BR" sz="1100" u="none" strike="noStrike">
                          <a:latin typeface="Arial" pitchFamily="34" charset="0"/>
                          <a:cs typeface="Arial" pitchFamily="34" charset="0"/>
                        </a:rPr>
                        <a:t>6</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dirty="0">
                          <a:latin typeface="Arial" pitchFamily="34" charset="0"/>
                          <a:cs typeface="Arial" pitchFamily="34" charset="0"/>
                        </a:rPr>
                        <a:t>Retirar funcionários ou encarregados do serviço durante o expediente, sem a anuência prévia do CONTRATANTE, por empregado e por dia;</a:t>
                      </a:r>
                      <a:endParaRPr lang="pt-BR" sz="11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3</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gridSpan="3">
                  <a:txBody>
                    <a:bodyPr/>
                    <a:lstStyle/>
                    <a:p>
                      <a:pPr algn="ctr" fontAlgn="b"/>
                      <a:r>
                        <a:rPr lang="pt-BR" sz="1100" u="none" strike="noStrike" dirty="0">
                          <a:latin typeface="Arial" pitchFamily="34" charset="0"/>
                          <a:cs typeface="Arial" pitchFamily="34" charset="0"/>
                        </a:rPr>
                        <a:t>Para os itens a seguir, deixar de</a:t>
                      </a:r>
                      <a:r>
                        <a:rPr lang="pt-BR" sz="1100" u="none" strike="noStrike" dirty="0" smtClean="0">
                          <a:latin typeface="Arial" pitchFamily="34" charset="0"/>
                          <a:cs typeface="Arial" pitchFamily="34" charset="0"/>
                        </a:rPr>
                        <a:t>:</a:t>
                      </a:r>
                      <a:endParaRPr lang="pt-BR" sz="1100" b="0" i="0" u="none" strike="noStrike" dirty="0">
                        <a:solidFill>
                          <a:srgbClr val="000000"/>
                        </a:solidFill>
                        <a:latin typeface="Arial" pitchFamily="34" charset="0"/>
                        <a:cs typeface="Arial" pitchFamily="34" charset="0"/>
                      </a:endParaRPr>
                    </a:p>
                  </a:txBody>
                  <a:tcPr marL="9525" marR="9525" marT="9525" marB="0" anchor="b"/>
                </a:tc>
                <a:tc hMerge="1">
                  <a:txBody>
                    <a:bodyPr/>
                    <a:lstStyle/>
                    <a:p>
                      <a:pPr algn="l" fontAlgn="b"/>
                      <a:endParaRPr lang="pt-BR" sz="1100" b="0" i="0" u="none" strike="noStrike" dirty="0">
                        <a:solidFill>
                          <a:srgbClr val="000000"/>
                        </a:solidFill>
                        <a:latin typeface="Calibri"/>
                      </a:endParaRPr>
                    </a:p>
                  </a:txBody>
                  <a:tcPr marL="9525" marR="9525" marT="9525" marB="0" anchor="b"/>
                </a:tc>
                <a:tc hMerge="1">
                  <a:txBody>
                    <a:bodyPr/>
                    <a:lstStyle/>
                    <a:p>
                      <a:pPr algn="l" fontAlgn="b"/>
                      <a:endParaRPr lang="pt-BR" sz="1100" b="0" i="0" u="none" strike="noStrike" dirty="0">
                        <a:solidFill>
                          <a:srgbClr val="000000"/>
                        </a:solidFill>
                        <a:latin typeface="Calibri"/>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7</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Registrar e controlar, diariamente, a assiduidade e a pontualidade de seu pessoal, por funcionário e por dia;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1</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8</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Cumprir determinação formal ou instrução complementar do órgão fiscalizador, por ocorrência;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2</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9</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Substituir empregado que se conduza de modo inconveniente ou não atenda às necessidades do serviço, por funcionário e por dia;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1</a:t>
                      </a:r>
                      <a:endParaRPr lang="pt-BR" sz="1100" b="0" i="0" u="none" strike="noStrike">
                        <a:solidFill>
                          <a:srgbClr val="000000"/>
                        </a:solidFill>
                        <a:latin typeface="Arial" pitchFamily="34" charset="0"/>
                        <a:cs typeface="Arial" pitchFamily="34" charset="0"/>
                      </a:endParaRPr>
                    </a:p>
                  </a:txBody>
                  <a:tcPr marL="9525" marR="9525" marT="9525" marB="0" anchor="b"/>
                </a:tc>
              </a:tr>
              <a:tr h="298663">
                <a:tc>
                  <a:txBody>
                    <a:bodyPr/>
                    <a:lstStyle/>
                    <a:p>
                      <a:pPr algn="ctr" fontAlgn="b"/>
                      <a:r>
                        <a:rPr lang="pt-BR" sz="1100" u="none" strike="noStrike">
                          <a:latin typeface="Arial" pitchFamily="34" charset="0"/>
                          <a:cs typeface="Arial" pitchFamily="34" charset="0"/>
                        </a:rPr>
                        <a:t>10</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Efetuar ao pagamento de salários, vales-transporte e/ou ticket-refeição, seguros, encargos fiscais e sociais, dentro dos prazos legais, bem como arcar com quaisquer despesas diretas e/ou indiretas relacionadas à execução do contrato, por funcionário e por dia;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3</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11</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Efetuar a reposição de funcionários faltosos, por funcionário e por dia;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3</a:t>
                      </a:r>
                      <a:endParaRPr lang="pt-BR" sz="1100" b="0" i="0" u="none" strike="noStrike">
                        <a:solidFill>
                          <a:srgbClr val="000000"/>
                        </a:solidFill>
                        <a:latin typeface="Arial" pitchFamily="34" charset="0"/>
                        <a:cs typeface="Arial" pitchFamily="34" charset="0"/>
                      </a:endParaRPr>
                    </a:p>
                  </a:txBody>
                  <a:tcPr marL="9525" marR="9525" marT="9525" marB="0" anchor="b"/>
                </a:tc>
              </a:tr>
              <a:tr h="298663">
                <a:tc>
                  <a:txBody>
                    <a:bodyPr/>
                    <a:lstStyle/>
                    <a:p>
                      <a:pPr algn="ctr" fontAlgn="b"/>
                      <a:r>
                        <a:rPr lang="pt-BR" sz="1100" u="none" strike="noStrike">
                          <a:latin typeface="Arial" pitchFamily="34" charset="0"/>
                          <a:cs typeface="Arial" pitchFamily="34" charset="0"/>
                        </a:rPr>
                        <a:t>12</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Fornecer EPIs (Equipamentos de Proteção Individual) aos seus empregados e de impor penalidades àqueles que se negarem a usá-los, por empregado e por ocorrência;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2</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13</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Fornecer os uniformes para cada categoria, nas especificações e quantidades estabelecidas, por funcionário e por ocorrência;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2</a:t>
                      </a:r>
                      <a:endParaRPr lang="pt-BR" sz="1100" b="0" i="0" u="none" strike="noStrike">
                        <a:solidFill>
                          <a:srgbClr val="000000"/>
                        </a:solidFill>
                        <a:latin typeface="Arial" pitchFamily="34" charset="0"/>
                        <a:cs typeface="Arial" pitchFamily="34" charset="0"/>
                      </a:endParaRPr>
                    </a:p>
                  </a:txBody>
                  <a:tcPr marL="9525" marR="9525" marT="9525" marB="0" anchor="b"/>
                </a:tc>
              </a:tr>
              <a:tr h="298663">
                <a:tc>
                  <a:txBody>
                    <a:bodyPr/>
                    <a:lstStyle/>
                    <a:p>
                      <a:pPr algn="ctr" fontAlgn="b"/>
                      <a:r>
                        <a:rPr lang="pt-BR" sz="1100" u="none" strike="noStrike">
                          <a:latin typeface="Arial" pitchFamily="34" charset="0"/>
                          <a:cs typeface="Arial" pitchFamily="34" charset="0"/>
                        </a:rPr>
                        <a:t>14</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Cumprir quaisquer dos itens do Edital e seus Anexos não previstos nesta tabela de multas, após reincidência formalmente notificada pelo órgão fiscalizador, por item e por ocorrência;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3</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15</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dirty="0">
                          <a:latin typeface="Arial" pitchFamily="34" charset="0"/>
                          <a:cs typeface="Arial" pitchFamily="34" charset="0"/>
                        </a:rPr>
                        <a:t>Indicar e manter durante a execução do contrato os prepostos previstos no edital/contrato;</a:t>
                      </a:r>
                      <a:endParaRPr lang="pt-BR" sz="11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1</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16</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a:latin typeface="Arial" pitchFamily="34" charset="0"/>
                          <a:cs typeface="Arial" pitchFamily="34" charset="0"/>
                        </a:rPr>
                        <a:t>Providenciar treinamento para seus funcionários conforme previsto na relação de obrigações a CONTRATADA;</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1</a:t>
                      </a:r>
                      <a:endParaRPr lang="pt-BR" sz="1100" b="0" i="0" u="none" strike="noStrike">
                        <a:solidFill>
                          <a:srgbClr val="000000"/>
                        </a:solidFill>
                        <a:latin typeface="Arial" pitchFamily="34" charset="0"/>
                        <a:cs typeface="Arial" pitchFamily="34" charset="0"/>
                      </a:endParaRPr>
                    </a:p>
                  </a:txBody>
                  <a:tcPr marL="9525" marR="9525" marT="9525" marB="0" anchor="b"/>
                </a:tc>
              </a:tr>
              <a:tr h="153457">
                <a:tc>
                  <a:txBody>
                    <a:bodyPr/>
                    <a:lstStyle/>
                    <a:p>
                      <a:pPr algn="ctr" fontAlgn="b"/>
                      <a:r>
                        <a:rPr lang="pt-BR" sz="1100" u="none" strike="noStrike">
                          <a:latin typeface="Arial" pitchFamily="34" charset="0"/>
                          <a:cs typeface="Arial" pitchFamily="34" charset="0"/>
                        </a:rPr>
                        <a:t>17</a:t>
                      </a:r>
                      <a:endParaRPr lang="pt-BR" sz="1100" b="0" i="0" u="none" strike="noStrike">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dirty="0">
                          <a:latin typeface="Arial" pitchFamily="34" charset="0"/>
                          <a:cs typeface="Arial" pitchFamily="34" charset="0"/>
                        </a:rPr>
                        <a:t>Fornecer materiais, produtos ou equipamentos nas quantidades e qualidade exigidas no Edital.</a:t>
                      </a:r>
                      <a:endParaRPr lang="pt-BR" sz="11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a:latin typeface="Arial" pitchFamily="34" charset="0"/>
                          <a:cs typeface="Arial" pitchFamily="34" charset="0"/>
                        </a:rPr>
                        <a:t>1</a:t>
                      </a:r>
                      <a:endParaRPr lang="pt-BR" sz="1100" b="0" i="0" u="none" strike="noStrike">
                        <a:solidFill>
                          <a:srgbClr val="000000"/>
                        </a:solidFill>
                        <a:latin typeface="Arial" pitchFamily="34" charset="0"/>
                        <a:cs typeface="Arial" pitchFamily="34" charset="0"/>
                      </a:endParaRPr>
                    </a:p>
                  </a:txBody>
                  <a:tcPr marL="9525" marR="9525" marT="9525" marB="0" anchor="b"/>
                </a:tc>
              </a:tr>
              <a:tr h="443869">
                <a:tc>
                  <a:txBody>
                    <a:bodyPr/>
                    <a:lstStyle/>
                    <a:p>
                      <a:pPr algn="ctr" fontAlgn="b"/>
                      <a:r>
                        <a:rPr lang="pt-BR" sz="1100" u="none" strike="noStrike" dirty="0">
                          <a:latin typeface="Arial" pitchFamily="34" charset="0"/>
                          <a:cs typeface="Arial" pitchFamily="34" charset="0"/>
                        </a:rPr>
                        <a:t>18</a:t>
                      </a:r>
                      <a:endParaRPr lang="pt-BR" sz="1100" b="0" i="0" u="none" strike="noStrike" dirty="0">
                        <a:solidFill>
                          <a:srgbClr val="000000"/>
                        </a:solidFill>
                        <a:latin typeface="Arial" pitchFamily="34" charset="0"/>
                        <a:cs typeface="Arial" pitchFamily="34" charset="0"/>
                      </a:endParaRPr>
                    </a:p>
                  </a:txBody>
                  <a:tcPr marL="9525" marR="9525" marT="9525" marB="0" anchor="b"/>
                </a:tc>
                <a:tc>
                  <a:txBody>
                    <a:bodyPr/>
                    <a:lstStyle/>
                    <a:p>
                      <a:pPr algn="l" fontAlgn="b"/>
                      <a:r>
                        <a:rPr lang="pt-BR" sz="1100" u="none" strike="noStrike" dirty="0">
                          <a:latin typeface="Arial" pitchFamily="34" charset="0"/>
                          <a:cs typeface="Arial" pitchFamily="34" charset="0"/>
                        </a:rPr>
                        <a:t>Na primeira reincidência do item 10, o valor da multa será de grau 5 da Tabela 1 e a próxima reincidência caberá rescisão unilateral do contrato a critério da Administração e será considerada inexecução parcial com aplicação da multa prevista na alínea “b” do item 11.1.3 desta Cláusula, combinado com o item 11.1.1 da mesma cláusula.</a:t>
                      </a:r>
                      <a:endParaRPr lang="pt-BR" sz="11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pt-BR" sz="1100" u="none" strike="noStrike" dirty="0">
                          <a:latin typeface="Arial" pitchFamily="34" charset="0"/>
                          <a:cs typeface="Arial" pitchFamily="34" charset="0"/>
                        </a:rPr>
                        <a:t>1</a:t>
                      </a:r>
                      <a:endParaRPr lang="pt-BR" sz="1100" b="0" i="0" u="none" strike="noStrike" dirty="0">
                        <a:solidFill>
                          <a:srgbClr val="000000"/>
                        </a:solidFill>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p14="http://schemas.microsoft.com/office/powerpoint/2010/main" val="42867531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124744"/>
            <a:ext cx="8229600" cy="5376672"/>
          </a:xfrm>
        </p:spPr>
        <p:txBody>
          <a:bodyPr>
            <a:normAutofit fontScale="85000" lnSpcReduction="20000"/>
          </a:bodyPr>
          <a:lstStyle/>
          <a:p>
            <a:pPr algn="just"/>
            <a:r>
              <a:rPr lang="pt-BR" dirty="0" smtClean="0"/>
              <a:t>Exemplos</a:t>
            </a:r>
          </a:p>
          <a:p>
            <a:pPr lvl="1" algn="just"/>
            <a:r>
              <a:rPr lang="pt-BR" dirty="0" smtClean="0"/>
              <a:t>Coleta, Transporte e entrega de cartões</a:t>
            </a:r>
          </a:p>
          <a:p>
            <a:pPr lvl="2" algn="just"/>
            <a:r>
              <a:rPr lang="pt-BR" dirty="0" smtClean="0"/>
              <a:t>Visando a boa execução contratual e baseado no artigo 86 da lei 8.666/93 estabelece-se para esta contratação as seguintes faixas de multa moratória a contratada a serem aplicadas sobre o valor de cada entrega realizada com atraso superior a data limite:</a:t>
            </a:r>
          </a:p>
          <a:p>
            <a:pPr lvl="2" algn="just"/>
            <a:endParaRPr lang="pt-BR" dirty="0" smtClean="0"/>
          </a:p>
          <a:p>
            <a:pPr lvl="2" algn="just"/>
            <a:endParaRPr lang="pt-BR" dirty="0" smtClean="0"/>
          </a:p>
          <a:p>
            <a:pPr lvl="2" algn="just"/>
            <a:endParaRPr lang="pt-BR" dirty="0" smtClean="0"/>
          </a:p>
          <a:p>
            <a:pPr lvl="2" algn="just"/>
            <a:endParaRPr lang="pt-BR" dirty="0" smtClean="0"/>
          </a:p>
          <a:p>
            <a:pPr lvl="2" algn="just"/>
            <a:endParaRPr lang="pt-BR" dirty="0" smtClean="0"/>
          </a:p>
          <a:p>
            <a:pPr lvl="2" algn="just"/>
            <a:r>
              <a:rPr lang="pt-BR" dirty="0" smtClean="0"/>
              <a:t>Passados 5 dias da data limite de entrega poderá ser considerada Inexecução contratual, sujeitando-se o contratado aos termos da lei 10.520/02 artigo 7 e 8.666/93 artigo 87 e demais relacionados.</a:t>
            </a:r>
          </a:p>
          <a:p>
            <a:pPr lvl="2" algn="just"/>
            <a:r>
              <a:rPr lang="pt-BR" dirty="0" smtClean="0"/>
              <a:t>Não incidirão sobre o pagamento os percentuais desta tabela nos casos em que a fiscalização do contrato solicitar o retardamento das entregas, durante o período de retardamento.. </a:t>
            </a:r>
          </a:p>
        </p:txBody>
      </p:sp>
      <p:sp>
        <p:nvSpPr>
          <p:cNvPr id="2" name="Título 1"/>
          <p:cNvSpPr>
            <a:spLocks noGrp="1"/>
          </p:cNvSpPr>
          <p:nvPr>
            <p:ph type="title"/>
          </p:nvPr>
        </p:nvSpPr>
        <p:spPr/>
        <p:txBody>
          <a:bodyPr>
            <a:normAutofit fontScale="90000"/>
          </a:bodyPr>
          <a:lstStyle/>
          <a:p>
            <a:r>
              <a:rPr lang="pt-BR" b="1" dirty="0" smtClean="0"/>
              <a:t>DOS </a:t>
            </a:r>
            <a:r>
              <a:rPr lang="pt-BR" b="1" dirty="0" smtClean="0"/>
              <a:t>CRITÉRIOS DE </a:t>
            </a:r>
            <a:r>
              <a:rPr lang="pt-BR" b="1" dirty="0" smtClean="0"/>
              <a:t>AVALIAÇÃO</a:t>
            </a: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239414036"/>
              </p:ext>
            </p:extLst>
          </p:nvPr>
        </p:nvGraphicFramePr>
        <p:xfrm>
          <a:off x="1403648" y="2996952"/>
          <a:ext cx="6096000" cy="1337310"/>
        </p:xfrm>
        <a:graphic>
          <a:graphicData uri="http://schemas.openxmlformats.org/drawingml/2006/table">
            <a:tbl>
              <a:tblPr firstRow="1" bandRow="1">
                <a:tableStyleId>{5940675A-B579-460E-94D1-54222C63F5DA}</a:tableStyleId>
              </a:tblPr>
              <a:tblGrid>
                <a:gridCol w="3048000"/>
                <a:gridCol w="3048000"/>
              </a:tblGrid>
              <a:tr h="144000">
                <a:tc>
                  <a:txBody>
                    <a:bodyPr/>
                    <a:lstStyle/>
                    <a:p>
                      <a:pPr algn="ctr" fontAlgn="t"/>
                      <a:r>
                        <a:rPr lang="pt-BR" sz="1400" u="none" strike="noStrike" dirty="0">
                          <a:latin typeface="Arial" pitchFamily="34" charset="0"/>
                          <a:cs typeface="Arial" pitchFamily="34" charset="0"/>
                        </a:rPr>
                        <a:t>% Multa</a:t>
                      </a:r>
                      <a:endParaRPr lang="pt-BR" sz="1400" b="0" i="0" u="none" strike="noStrike" dirty="0">
                        <a:solidFill>
                          <a:srgbClr val="000000"/>
                        </a:solidFill>
                        <a:latin typeface="Arial" pitchFamily="34" charset="0"/>
                        <a:cs typeface="Arial" pitchFamily="34" charset="0"/>
                      </a:endParaRPr>
                    </a:p>
                  </a:txBody>
                  <a:tcPr marL="9525" marR="9525" marT="9525" marB="0"/>
                </a:tc>
                <a:tc>
                  <a:txBody>
                    <a:bodyPr/>
                    <a:lstStyle/>
                    <a:p>
                      <a:pPr algn="ctr" fontAlgn="t"/>
                      <a:r>
                        <a:rPr lang="pt-BR" sz="1400" u="none" strike="noStrike">
                          <a:latin typeface="Arial" pitchFamily="34" charset="0"/>
                          <a:cs typeface="Arial" pitchFamily="34" charset="0"/>
                        </a:rPr>
                        <a:t>Dias de atraso</a:t>
                      </a:r>
                      <a:endParaRPr lang="pt-BR" sz="1400" b="0" i="0" u="none" strike="noStrike">
                        <a:solidFill>
                          <a:srgbClr val="000000"/>
                        </a:solidFill>
                        <a:latin typeface="Arial" pitchFamily="34" charset="0"/>
                        <a:cs typeface="Arial" pitchFamily="34" charset="0"/>
                      </a:endParaRPr>
                    </a:p>
                  </a:txBody>
                  <a:tcPr marL="9525" marR="9525" marT="9525" marB="0"/>
                </a:tc>
              </a:tr>
              <a:tr h="144000">
                <a:tc>
                  <a:txBody>
                    <a:bodyPr/>
                    <a:lstStyle/>
                    <a:p>
                      <a:pPr algn="ctr" fontAlgn="t"/>
                      <a:r>
                        <a:rPr lang="pt-BR" sz="1400" u="none" strike="noStrike" dirty="0">
                          <a:latin typeface="Arial" pitchFamily="34" charset="0"/>
                          <a:cs typeface="Arial" pitchFamily="34" charset="0"/>
                        </a:rPr>
                        <a:t>10</a:t>
                      </a:r>
                      <a:endParaRPr lang="pt-BR" sz="1400" b="0" i="0" u="none" strike="noStrike" dirty="0">
                        <a:solidFill>
                          <a:srgbClr val="000000"/>
                        </a:solidFill>
                        <a:latin typeface="Arial" pitchFamily="34" charset="0"/>
                        <a:cs typeface="Arial" pitchFamily="34" charset="0"/>
                      </a:endParaRPr>
                    </a:p>
                  </a:txBody>
                  <a:tcPr marL="9525" marR="9525" marT="9525" marB="0"/>
                </a:tc>
                <a:tc>
                  <a:txBody>
                    <a:bodyPr/>
                    <a:lstStyle/>
                    <a:p>
                      <a:pPr algn="ctr" fontAlgn="t"/>
                      <a:r>
                        <a:rPr lang="pt-BR" sz="1400" u="none" strike="noStrike">
                          <a:latin typeface="Arial" pitchFamily="34" charset="0"/>
                          <a:cs typeface="Arial" pitchFamily="34" charset="0"/>
                        </a:rPr>
                        <a:t>1</a:t>
                      </a:r>
                      <a:endParaRPr lang="pt-BR" sz="1400" b="0" i="0" u="none" strike="noStrike">
                        <a:solidFill>
                          <a:srgbClr val="000000"/>
                        </a:solidFill>
                        <a:latin typeface="Arial" pitchFamily="34" charset="0"/>
                        <a:cs typeface="Arial" pitchFamily="34" charset="0"/>
                      </a:endParaRPr>
                    </a:p>
                  </a:txBody>
                  <a:tcPr marL="9525" marR="9525" marT="9525" marB="0"/>
                </a:tc>
              </a:tr>
              <a:tr h="144000">
                <a:tc>
                  <a:txBody>
                    <a:bodyPr/>
                    <a:lstStyle/>
                    <a:p>
                      <a:pPr algn="ctr" fontAlgn="t"/>
                      <a:r>
                        <a:rPr lang="pt-BR" sz="1400" u="none" strike="noStrike">
                          <a:latin typeface="Arial" pitchFamily="34" charset="0"/>
                          <a:cs typeface="Arial" pitchFamily="34" charset="0"/>
                        </a:rPr>
                        <a:t>20</a:t>
                      </a:r>
                      <a:endParaRPr lang="pt-BR" sz="1400" b="0" i="0" u="none" strike="noStrike">
                        <a:solidFill>
                          <a:srgbClr val="000000"/>
                        </a:solidFill>
                        <a:latin typeface="Arial" pitchFamily="34" charset="0"/>
                        <a:cs typeface="Arial" pitchFamily="34" charset="0"/>
                      </a:endParaRPr>
                    </a:p>
                  </a:txBody>
                  <a:tcPr marL="9525" marR="9525" marT="9525" marB="0"/>
                </a:tc>
                <a:tc>
                  <a:txBody>
                    <a:bodyPr/>
                    <a:lstStyle/>
                    <a:p>
                      <a:pPr algn="ctr" fontAlgn="t"/>
                      <a:r>
                        <a:rPr lang="pt-BR" sz="1400" u="none" strike="noStrike">
                          <a:latin typeface="Arial" pitchFamily="34" charset="0"/>
                          <a:cs typeface="Arial" pitchFamily="34" charset="0"/>
                        </a:rPr>
                        <a:t>2</a:t>
                      </a:r>
                      <a:endParaRPr lang="pt-BR" sz="1400" b="0" i="0" u="none" strike="noStrike">
                        <a:solidFill>
                          <a:srgbClr val="000000"/>
                        </a:solidFill>
                        <a:latin typeface="Arial" pitchFamily="34" charset="0"/>
                        <a:cs typeface="Arial" pitchFamily="34" charset="0"/>
                      </a:endParaRPr>
                    </a:p>
                  </a:txBody>
                  <a:tcPr marL="9525" marR="9525" marT="9525" marB="0"/>
                </a:tc>
              </a:tr>
              <a:tr h="144000">
                <a:tc>
                  <a:txBody>
                    <a:bodyPr/>
                    <a:lstStyle/>
                    <a:p>
                      <a:pPr algn="ctr" fontAlgn="t"/>
                      <a:r>
                        <a:rPr lang="pt-BR" sz="1400" u="none" strike="noStrike">
                          <a:latin typeface="Arial" pitchFamily="34" charset="0"/>
                          <a:cs typeface="Arial" pitchFamily="34" charset="0"/>
                        </a:rPr>
                        <a:t>30</a:t>
                      </a:r>
                      <a:endParaRPr lang="pt-BR" sz="1400" b="0" i="0" u="none" strike="noStrike">
                        <a:solidFill>
                          <a:srgbClr val="000000"/>
                        </a:solidFill>
                        <a:latin typeface="Arial" pitchFamily="34" charset="0"/>
                        <a:cs typeface="Arial" pitchFamily="34" charset="0"/>
                      </a:endParaRPr>
                    </a:p>
                  </a:txBody>
                  <a:tcPr marL="9525" marR="9525" marT="9525" marB="0"/>
                </a:tc>
                <a:tc>
                  <a:txBody>
                    <a:bodyPr/>
                    <a:lstStyle/>
                    <a:p>
                      <a:pPr algn="ctr" fontAlgn="t"/>
                      <a:r>
                        <a:rPr lang="pt-BR" sz="1400" u="none" strike="noStrike">
                          <a:latin typeface="Arial" pitchFamily="34" charset="0"/>
                          <a:cs typeface="Arial" pitchFamily="34" charset="0"/>
                        </a:rPr>
                        <a:t>3</a:t>
                      </a:r>
                      <a:endParaRPr lang="pt-BR" sz="1400" b="0" i="0" u="none" strike="noStrike">
                        <a:solidFill>
                          <a:srgbClr val="000000"/>
                        </a:solidFill>
                        <a:latin typeface="Arial" pitchFamily="34" charset="0"/>
                        <a:cs typeface="Arial" pitchFamily="34" charset="0"/>
                      </a:endParaRPr>
                    </a:p>
                  </a:txBody>
                  <a:tcPr marL="9525" marR="9525" marT="9525" marB="0"/>
                </a:tc>
              </a:tr>
              <a:tr h="144000">
                <a:tc>
                  <a:txBody>
                    <a:bodyPr/>
                    <a:lstStyle/>
                    <a:p>
                      <a:pPr algn="ctr" fontAlgn="t"/>
                      <a:r>
                        <a:rPr lang="pt-BR" sz="1400" u="none" strike="noStrike">
                          <a:latin typeface="Arial" pitchFamily="34" charset="0"/>
                          <a:cs typeface="Arial" pitchFamily="34" charset="0"/>
                        </a:rPr>
                        <a:t>40</a:t>
                      </a:r>
                      <a:endParaRPr lang="pt-BR" sz="1400" b="0" i="0" u="none" strike="noStrike">
                        <a:solidFill>
                          <a:srgbClr val="000000"/>
                        </a:solidFill>
                        <a:latin typeface="Arial" pitchFamily="34" charset="0"/>
                        <a:cs typeface="Arial" pitchFamily="34" charset="0"/>
                      </a:endParaRPr>
                    </a:p>
                  </a:txBody>
                  <a:tcPr marL="9525" marR="9525" marT="9525" marB="0"/>
                </a:tc>
                <a:tc>
                  <a:txBody>
                    <a:bodyPr/>
                    <a:lstStyle/>
                    <a:p>
                      <a:pPr algn="ctr" fontAlgn="t"/>
                      <a:r>
                        <a:rPr lang="pt-BR" sz="1400" u="none" strike="noStrike">
                          <a:latin typeface="Arial" pitchFamily="34" charset="0"/>
                          <a:cs typeface="Arial" pitchFamily="34" charset="0"/>
                        </a:rPr>
                        <a:t>4</a:t>
                      </a:r>
                      <a:endParaRPr lang="pt-BR" sz="1400" b="0" i="0" u="none" strike="noStrike">
                        <a:solidFill>
                          <a:srgbClr val="000000"/>
                        </a:solidFill>
                        <a:latin typeface="Arial" pitchFamily="34" charset="0"/>
                        <a:cs typeface="Arial" pitchFamily="34" charset="0"/>
                      </a:endParaRPr>
                    </a:p>
                  </a:txBody>
                  <a:tcPr marL="9525" marR="9525" marT="9525" marB="0"/>
                </a:tc>
              </a:tr>
              <a:tr h="144000">
                <a:tc>
                  <a:txBody>
                    <a:bodyPr/>
                    <a:lstStyle/>
                    <a:p>
                      <a:pPr algn="ctr" fontAlgn="t"/>
                      <a:r>
                        <a:rPr lang="pt-BR" sz="1400" u="none" strike="noStrike">
                          <a:latin typeface="Arial" pitchFamily="34" charset="0"/>
                          <a:cs typeface="Arial" pitchFamily="34" charset="0"/>
                        </a:rPr>
                        <a:t>50</a:t>
                      </a:r>
                      <a:endParaRPr lang="pt-BR" sz="1400" b="0" i="0" u="none" strike="noStrike">
                        <a:solidFill>
                          <a:srgbClr val="000000"/>
                        </a:solidFill>
                        <a:latin typeface="Arial" pitchFamily="34" charset="0"/>
                        <a:cs typeface="Arial" pitchFamily="34" charset="0"/>
                      </a:endParaRPr>
                    </a:p>
                  </a:txBody>
                  <a:tcPr marL="9525" marR="9525" marT="9525" marB="0"/>
                </a:tc>
                <a:tc>
                  <a:txBody>
                    <a:bodyPr/>
                    <a:lstStyle/>
                    <a:p>
                      <a:pPr algn="ctr" fontAlgn="t"/>
                      <a:r>
                        <a:rPr lang="pt-BR" sz="1400" u="none" strike="noStrike" dirty="0">
                          <a:latin typeface="Arial" pitchFamily="34" charset="0"/>
                          <a:cs typeface="Arial" pitchFamily="34" charset="0"/>
                        </a:rPr>
                        <a:t>5 ou mais</a:t>
                      </a:r>
                      <a:endParaRPr lang="pt-BR" sz="1400" b="0" i="0" u="none" strike="noStrike" dirty="0">
                        <a:solidFill>
                          <a:srgbClr val="000000"/>
                        </a:solidFill>
                        <a:latin typeface="Arial" pitchFamily="34" charset="0"/>
                        <a:cs typeface="Arial" pitchFamily="34" charset="0"/>
                      </a:endParaRPr>
                    </a:p>
                  </a:txBody>
                  <a:tcPr marL="9525" marR="9525" marT="9525" marB="0"/>
                </a:tc>
              </a:tr>
            </a:tbl>
          </a:graphicData>
        </a:graphic>
      </p:graphicFrame>
      <p:sp>
        <p:nvSpPr>
          <p:cNvPr id="7" name="Texto explicativo em seta para a direita 6"/>
          <p:cNvSpPr/>
          <p:nvPr/>
        </p:nvSpPr>
        <p:spPr>
          <a:xfrm>
            <a:off x="179512" y="3284984"/>
            <a:ext cx="1224136" cy="936104"/>
          </a:xfrm>
          <a:prstGeom prst="rightArrowCallout">
            <a:avLst>
              <a:gd name="adj1" fmla="val 25000"/>
              <a:gd name="adj2" fmla="val 25000"/>
              <a:gd name="adj3" fmla="val 25000"/>
              <a:gd name="adj4" fmla="val 72782"/>
            </a:avLst>
          </a:prstGeom>
          <a:no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FF0000"/>
                </a:solidFill>
              </a:rPr>
              <a:t>Atenção</a:t>
            </a:r>
            <a:endParaRPr lang="pt-BR" sz="1400" dirty="0">
              <a:solidFill>
                <a:srgbClr val="FF0000"/>
              </a:solidFill>
            </a:endParaRPr>
          </a:p>
        </p:txBody>
      </p:sp>
    </p:spTree>
    <p:extLst>
      <p:ext uri="{BB962C8B-B14F-4D97-AF65-F5344CB8AC3E}">
        <p14:creationId xmlns:p14="http://schemas.microsoft.com/office/powerpoint/2010/main" val="27113935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pPr algn="just"/>
            <a:r>
              <a:rPr lang="pt-BR" dirty="0" smtClean="0"/>
              <a:t>Conceito - Apresentar os prazos: contratual, entrega, de execução, de garantia (contratual e de produtos),de atendimento de chamados, etc. Também apresentar os locais com endereço e setor ou servidor responsável e demais condicionantes da entrega. </a:t>
            </a:r>
          </a:p>
          <a:p>
            <a:pPr algn="just"/>
            <a:r>
              <a:rPr lang="pt-BR" dirty="0" smtClean="0"/>
              <a:t>Dicas</a:t>
            </a:r>
          </a:p>
          <a:p>
            <a:pPr lvl="1" algn="just"/>
            <a:r>
              <a:rPr lang="pt-BR" dirty="0" smtClean="0"/>
              <a:t>Definir</a:t>
            </a:r>
          </a:p>
          <a:p>
            <a:pPr lvl="2" algn="just"/>
            <a:r>
              <a:rPr lang="pt-BR" dirty="0" smtClean="0"/>
              <a:t>Horários</a:t>
            </a:r>
          </a:p>
          <a:p>
            <a:pPr lvl="2" algn="just"/>
            <a:r>
              <a:rPr lang="pt-BR" dirty="0" smtClean="0"/>
              <a:t>Datas</a:t>
            </a:r>
          </a:p>
          <a:p>
            <a:pPr lvl="2" algn="just"/>
            <a:r>
              <a:rPr lang="pt-BR" dirty="0" smtClean="0"/>
              <a:t>Agendamento</a:t>
            </a:r>
          </a:p>
          <a:p>
            <a:pPr lvl="2" algn="just"/>
            <a:r>
              <a:rPr lang="pt-BR" dirty="0" smtClean="0"/>
              <a:t>Endereços</a:t>
            </a:r>
          </a:p>
          <a:p>
            <a:pPr lvl="2" algn="just"/>
            <a:r>
              <a:rPr lang="pt-BR" dirty="0" smtClean="0"/>
              <a:t>Restrições</a:t>
            </a:r>
          </a:p>
          <a:p>
            <a:pPr lvl="2" algn="just"/>
            <a:r>
              <a:rPr lang="pt-BR" dirty="0" smtClean="0"/>
              <a:t>Formatos de entrega.</a:t>
            </a:r>
          </a:p>
          <a:p>
            <a:pPr lvl="3" algn="just"/>
            <a:r>
              <a:rPr lang="pt-BR" dirty="0" smtClean="0"/>
              <a:t>Integral</a:t>
            </a:r>
          </a:p>
          <a:p>
            <a:pPr lvl="3" algn="just"/>
            <a:r>
              <a:rPr lang="pt-BR" dirty="0" smtClean="0"/>
              <a:t>Parcelada</a:t>
            </a:r>
          </a:p>
          <a:p>
            <a:pPr lvl="3" algn="just"/>
            <a:r>
              <a:rPr lang="pt-BR" dirty="0" smtClean="0"/>
              <a:t>Fracionada</a:t>
            </a:r>
          </a:p>
          <a:p>
            <a:pPr lvl="3" algn="just"/>
            <a:r>
              <a:rPr lang="pt-BR" dirty="0" smtClean="0"/>
              <a:t>quantidade especifica ou conforme necessidade</a:t>
            </a:r>
          </a:p>
          <a:p>
            <a:pPr lvl="1" algn="just"/>
            <a:r>
              <a:rPr lang="pt-BR" dirty="0" smtClean="0"/>
              <a:t>Prazos do mercado</a:t>
            </a:r>
          </a:p>
          <a:p>
            <a:pPr lvl="1" algn="just"/>
            <a:r>
              <a:rPr lang="pt-BR" dirty="0" smtClean="0"/>
              <a:t>Capacidade logística SEEDUC</a:t>
            </a:r>
          </a:p>
        </p:txBody>
      </p:sp>
      <p:pic>
        <p:nvPicPr>
          <p:cNvPr id="78852" name="Picture 4" descr="http://gprojeto.files.wordpress.com/2011/07/nada-de-restric3a7c3b5es.jpg"/>
          <p:cNvPicPr>
            <a:picLocks noChangeAspect="1" noChangeArrowheads="1"/>
          </p:cNvPicPr>
          <p:nvPr/>
        </p:nvPicPr>
        <p:blipFill>
          <a:blip r:embed="rId2" cstate="print"/>
          <a:srcRect/>
          <a:stretch>
            <a:fillRect/>
          </a:stretch>
        </p:blipFill>
        <p:spPr bwMode="auto">
          <a:xfrm>
            <a:off x="3779912" y="5229200"/>
            <a:ext cx="1805202" cy="1800000"/>
          </a:xfrm>
          <a:prstGeom prst="rect">
            <a:avLst/>
          </a:prstGeom>
          <a:ln>
            <a:noFill/>
          </a:ln>
          <a:effectLst>
            <a:softEdge rad="317500"/>
          </a:effectLst>
        </p:spPr>
      </p:pic>
      <p:sp>
        <p:nvSpPr>
          <p:cNvPr id="2" name="Título 1"/>
          <p:cNvSpPr>
            <a:spLocks noGrp="1"/>
          </p:cNvSpPr>
          <p:nvPr>
            <p:ph type="title"/>
          </p:nvPr>
        </p:nvSpPr>
        <p:spPr/>
        <p:txBody>
          <a:bodyPr>
            <a:normAutofit fontScale="90000"/>
          </a:bodyPr>
          <a:lstStyle/>
          <a:p>
            <a:r>
              <a:rPr lang="pt-BR" b="1" dirty="0" smtClean="0"/>
              <a:t>DOS PRAZOS E LOCAL DE EXECUÇÃO OU ENTREGA</a:t>
            </a:r>
            <a:endParaRPr lang="pt-BR" dirty="0"/>
          </a:p>
        </p:txBody>
      </p:sp>
      <p:pic>
        <p:nvPicPr>
          <p:cNvPr id="78850" name="Picture 2" descr="http://mahlerti.com.br/br/wp-content/uploads/2010/05/gestao_prazos_compromissos.jpg"/>
          <p:cNvPicPr>
            <a:picLocks noChangeAspect="1" noChangeArrowheads="1"/>
          </p:cNvPicPr>
          <p:nvPr/>
        </p:nvPicPr>
        <p:blipFill>
          <a:blip r:embed="rId3" cstate="print"/>
          <a:srcRect/>
          <a:stretch>
            <a:fillRect/>
          </a:stretch>
        </p:blipFill>
        <p:spPr bwMode="auto">
          <a:xfrm>
            <a:off x="2699792" y="2564904"/>
            <a:ext cx="3402378" cy="1283916"/>
          </a:xfrm>
          <a:prstGeom prst="rect">
            <a:avLst/>
          </a:prstGeom>
          <a:ln>
            <a:noFill/>
          </a:ln>
          <a:effectLst>
            <a:softEdge rad="112500"/>
          </a:effectLst>
        </p:spPr>
      </p:pic>
      <p:pic>
        <p:nvPicPr>
          <p:cNvPr id="77826" name="Picture 2" descr="Localizar Endereço pelo Telefone"/>
          <p:cNvPicPr>
            <a:picLocks noChangeAspect="1" noChangeArrowheads="1"/>
          </p:cNvPicPr>
          <p:nvPr/>
        </p:nvPicPr>
        <p:blipFill>
          <a:blip r:embed="rId4" cstate="print"/>
          <a:srcRect/>
          <a:stretch>
            <a:fillRect/>
          </a:stretch>
        </p:blipFill>
        <p:spPr bwMode="auto">
          <a:xfrm>
            <a:off x="3275856" y="3789040"/>
            <a:ext cx="2190750" cy="1685926"/>
          </a:xfrm>
          <a:prstGeom prst="rect">
            <a:avLst/>
          </a:prstGeom>
          <a:ln>
            <a:noFill/>
          </a:ln>
          <a:effectLst>
            <a:softEdge rad="317500"/>
          </a:effectLst>
        </p:spPr>
      </p:pic>
      <p:pic>
        <p:nvPicPr>
          <p:cNvPr id="77828" name="Picture 4" descr="http://www.transportabrasil.com.br/wp-content/uploads/2010/07/camara_fria_standard.jpg"/>
          <p:cNvPicPr>
            <a:picLocks noChangeAspect="1" noChangeArrowheads="1"/>
          </p:cNvPicPr>
          <p:nvPr/>
        </p:nvPicPr>
        <p:blipFill>
          <a:blip r:embed="rId5" cstate="print"/>
          <a:srcRect/>
          <a:stretch>
            <a:fillRect/>
          </a:stretch>
        </p:blipFill>
        <p:spPr bwMode="auto">
          <a:xfrm>
            <a:off x="6441298" y="5058000"/>
            <a:ext cx="2702702" cy="1800000"/>
          </a:xfrm>
          <a:prstGeom prst="rect">
            <a:avLst/>
          </a:prstGeom>
          <a:noFill/>
          <a:effectLst>
            <a:softEdge rad="317500"/>
          </a:effectLst>
        </p:spPr>
      </p:pic>
      <p:grpSp>
        <p:nvGrpSpPr>
          <p:cNvPr id="4" name="Grupo 22"/>
          <p:cNvGrpSpPr/>
          <p:nvPr/>
        </p:nvGrpSpPr>
        <p:grpSpPr>
          <a:xfrm>
            <a:off x="7164288" y="2348880"/>
            <a:ext cx="1115776" cy="1899272"/>
            <a:chOff x="6588224" y="2060848"/>
            <a:chExt cx="1115776" cy="1899272"/>
          </a:xfrm>
        </p:grpSpPr>
        <p:grpSp>
          <p:nvGrpSpPr>
            <p:cNvPr id="5" name="Grupo 14"/>
            <p:cNvGrpSpPr/>
            <p:nvPr/>
          </p:nvGrpSpPr>
          <p:grpSpPr>
            <a:xfrm>
              <a:off x="6588224" y="2060848"/>
              <a:ext cx="720000" cy="1800120"/>
              <a:chOff x="6588224" y="2060848"/>
              <a:chExt cx="720000" cy="1800120"/>
            </a:xfrm>
          </p:grpSpPr>
          <p:pic>
            <p:nvPicPr>
              <p:cNvPr id="77829" name="Picture 5" descr="C:\Documents and Settings\dclima\Desktop\MC900440401.PNG"/>
              <p:cNvPicPr>
                <a:picLocks noChangeAspect="1" noChangeArrowheads="1"/>
              </p:cNvPicPr>
              <p:nvPr/>
            </p:nvPicPr>
            <p:blipFill>
              <a:blip r:embed="rId6" cstate="print"/>
              <a:srcRect/>
              <a:stretch>
                <a:fillRect/>
              </a:stretch>
            </p:blipFill>
            <p:spPr bwMode="auto">
              <a:xfrm>
                <a:off x="6588224" y="3140968"/>
                <a:ext cx="720000" cy="720000"/>
              </a:xfrm>
              <a:prstGeom prst="rect">
                <a:avLst/>
              </a:prstGeom>
              <a:noFill/>
            </p:spPr>
          </p:pic>
          <p:pic>
            <p:nvPicPr>
              <p:cNvPr id="10" name="Picture 5" descr="C:\Documents and Settings\dclima\Desktop\MC900440401.PNG"/>
              <p:cNvPicPr>
                <a:picLocks noChangeAspect="1" noChangeArrowheads="1"/>
              </p:cNvPicPr>
              <p:nvPr/>
            </p:nvPicPr>
            <p:blipFill>
              <a:blip r:embed="rId6" cstate="print"/>
              <a:srcRect/>
              <a:stretch>
                <a:fillRect/>
              </a:stretch>
            </p:blipFill>
            <p:spPr bwMode="auto">
              <a:xfrm>
                <a:off x="6588224" y="2924944"/>
                <a:ext cx="720000" cy="720000"/>
              </a:xfrm>
              <a:prstGeom prst="rect">
                <a:avLst/>
              </a:prstGeom>
              <a:noFill/>
            </p:spPr>
          </p:pic>
          <p:pic>
            <p:nvPicPr>
              <p:cNvPr id="11" name="Picture 5" descr="C:\Documents and Settings\dclima\Desktop\MC900440401.PNG"/>
              <p:cNvPicPr>
                <a:picLocks noChangeAspect="1" noChangeArrowheads="1"/>
              </p:cNvPicPr>
              <p:nvPr/>
            </p:nvPicPr>
            <p:blipFill>
              <a:blip r:embed="rId6" cstate="print"/>
              <a:srcRect/>
              <a:stretch>
                <a:fillRect/>
              </a:stretch>
            </p:blipFill>
            <p:spPr bwMode="auto">
              <a:xfrm>
                <a:off x="6588224" y="2708920"/>
                <a:ext cx="720000" cy="720000"/>
              </a:xfrm>
              <a:prstGeom prst="rect">
                <a:avLst/>
              </a:prstGeom>
              <a:noFill/>
            </p:spPr>
          </p:pic>
          <p:pic>
            <p:nvPicPr>
              <p:cNvPr id="12" name="Picture 5" descr="C:\Documents and Settings\dclima\Desktop\MC900440401.PNG"/>
              <p:cNvPicPr>
                <a:picLocks noChangeAspect="1" noChangeArrowheads="1"/>
              </p:cNvPicPr>
              <p:nvPr/>
            </p:nvPicPr>
            <p:blipFill>
              <a:blip r:embed="rId6" cstate="print"/>
              <a:srcRect/>
              <a:stretch>
                <a:fillRect/>
              </a:stretch>
            </p:blipFill>
            <p:spPr bwMode="auto">
              <a:xfrm>
                <a:off x="6588224" y="2492896"/>
                <a:ext cx="720000" cy="720000"/>
              </a:xfrm>
              <a:prstGeom prst="rect">
                <a:avLst/>
              </a:prstGeom>
              <a:noFill/>
            </p:spPr>
          </p:pic>
          <p:pic>
            <p:nvPicPr>
              <p:cNvPr id="13" name="Picture 5" descr="C:\Documents and Settings\dclima\Desktop\MC900440401.PNG"/>
              <p:cNvPicPr>
                <a:picLocks noChangeAspect="1" noChangeArrowheads="1"/>
              </p:cNvPicPr>
              <p:nvPr/>
            </p:nvPicPr>
            <p:blipFill>
              <a:blip r:embed="rId6" cstate="print"/>
              <a:srcRect/>
              <a:stretch>
                <a:fillRect/>
              </a:stretch>
            </p:blipFill>
            <p:spPr bwMode="auto">
              <a:xfrm>
                <a:off x="6588224" y="2276872"/>
                <a:ext cx="720000" cy="720000"/>
              </a:xfrm>
              <a:prstGeom prst="rect">
                <a:avLst/>
              </a:prstGeom>
              <a:noFill/>
            </p:spPr>
          </p:pic>
          <p:pic>
            <p:nvPicPr>
              <p:cNvPr id="14" name="Picture 5" descr="C:\Documents and Settings\dclima\Desktop\MC900440401.PNG"/>
              <p:cNvPicPr>
                <a:picLocks noChangeAspect="1" noChangeArrowheads="1"/>
              </p:cNvPicPr>
              <p:nvPr/>
            </p:nvPicPr>
            <p:blipFill>
              <a:blip r:embed="rId6" cstate="print"/>
              <a:srcRect/>
              <a:stretch>
                <a:fillRect/>
              </a:stretch>
            </p:blipFill>
            <p:spPr bwMode="auto">
              <a:xfrm>
                <a:off x="6588224" y="2060848"/>
                <a:ext cx="720000" cy="720000"/>
              </a:xfrm>
              <a:prstGeom prst="rect">
                <a:avLst/>
              </a:prstGeom>
              <a:noFill/>
            </p:spPr>
          </p:pic>
        </p:grpSp>
        <p:grpSp>
          <p:nvGrpSpPr>
            <p:cNvPr id="6" name="Grupo 15"/>
            <p:cNvGrpSpPr/>
            <p:nvPr/>
          </p:nvGrpSpPr>
          <p:grpSpPr>
            <a:xfrm>
              <a:off x="6984000" y="2160000"/>
              <a:ext cx="720000" cy="1800120"/>
              <a:chOff x="6588224" y="2060848"/>
              <a:chExt cx="720000" cy="1800120"/>
            </a:xfrm>
          </p:grpSpPr>
          <p:pic>
            <p:nvPicPr>
              <p:cNvPr id="17" name="Picture 5" descr="C:\Documents and Settings\dclima\Desktop\MC900440401.PNG"/>
              <p:cNvPicPr>
                <a:picLocks noChangeAspect="1" noChangeArrowheads="1"/>
              </p:cNvPicPr>
              <p:nvPr/>
            </p:nvPicPr>
            <p:blipFill>
              <a:blip r:embed="rId6" cstate="print"/>
              <a:srcRect/>
              <a:stretch>
                <a:fillRect/>
              </a:stretch>
            </p:blipFill>
            <p:spPr bwMode="auto">
              <a:xfrm>
                <a:off x="6588224" y="3140968"/>
                <a:ext cx="720000" cy="720000"/>
              </a:xfrm>
              <a:prstGeom prst="rect">
                <a:avLst/>
              </a:prstGeom>
              <a:noFill/>
            </p:spPr>
          </p:pic>
          <p:pic>
            <p:nvPicPr>
              <p:cNvPr id="18" name="Picture 5" descr="C:\Documents and Settings\dclima\Desktop\MC900440401.PNG"/>
              <p:cNvPicPr>
                <a:picLocks noChangeAspect="1" noChangeArrowheads="1"/>
              </p:cNvPicPr>
              <p:nvPr/>
            </p:nvPicPr>
            <p:blipFill>
              <a:blip r:embed="rId6" cstate="print"/>
              <a:srcRect/>
              <a:stretch>
                <a:fillRect/>
              </a:stretch>
            </p:blipFill>
            <p:spPr bwMode="auto">
              <a:xfrm>
                <a:off x="6588224" y="2924944"/>
                <a:ext cx="720000" cy="720000"/>
              </a:xfrm>
              <a:prstGeom prst="rect">
                <a:avLst/>
              </a:prstGeom>
              <a:noFill/>
            </p:spPr>
          </p:pic>
          <p:pic>
            <p:nvPicPr>
              <p:cNvPr id="19" name="Picture 5" descr="C:\Documents and Settings\dclima\Desktop\MC900440401.PNG"/>
              <p:cNvPicPr>
                <a:picLocks noChangeAspect="1" noChangeArrowheads="1"/>
              </p:cNvPicPr>
              <p:nvPr/>
            </p:nvPicPr>
            <p:blipFill>
              <a:blip r:embed="rId6" cstate="print"/>
              <a:srcRect/>
              <a:stretch>
                <a:fillRect/>
              </a:stretch>
            </p:blipFill>
            <p:spPr bwMode="auto">
              <a:xfrm>
                <a:off x="6588224" y="2708920"/>
                <a:ext cx="720000" cy="720000"/>
              </a:xfrm>
              <a:prstGeom prst="rect">
                <a:avLst/>
              </a:prstGeom>
              <a:noFill/>
            </p:spPr>
          </p:pic>
          <p:pic>
            <p:nvPicPr>
              <p:cNvPr id="20" name="Picture 5" descr="C:\Documents and Settings\dclima\Desktop\MC900440401.PNG"/>
              <p:cNvPicPr>
                <a:picLocks noChangeAspect="1" noChangeArrowheads="1"/>
              </p:cNvPicPr>
              <p:nvPr/>
            </p:nvPicPr>
            <p:blipFill>
              <a:blip r:embed="rId6" cstate="print"/>
              <a:srcRect/>
              <a:stretch>
                <a:fillRect/>
              </a:stretch>
            </p:blipFill>
            <p:spPr bwMode="auto">
              <a:xfrm>
                <a:off x="6588224" y="2492896"/>
                <a:ext cx="720000" cy="720000"/>
              </a:xfrm>
              <a:prstGeom prst="rect">
                <a:avLst/>
              </a:prstGeom>
              <a:noFill/>
            </p:spPr>
          </p:pic>
          <p:pic>
            <p:nvPicPr>
              <p:cNvPr id="21" name="Picture 5" descr="C:\Documents and Settings\dclima\Desktop\MC900440401.PNG"/>
              <p:cNvPicPr>
                <a:picLocks noChangeAspect="1" noChangeArrowheads="1"/>
              </p:cNvPicPr>
              <p:nvPr/>
            </p:nvPicPr>
            <p:blipFill>
              <a:blip r:embed="rId6" cstate="print"/>
              <a:srcRect/>
              <a:stretch>
                <a:fillRect/>
              </a:stretch>
            </p:blipFill>
            <p:spPr bwMode="auto">
              <a:xfrm>
                <a:off x="6588224" y="2276872"/>
                <a:ext cx="720000" cy="720000"/>
              </a:xfrm>
              <a:prstGeom prst="rect">
                <a:avLst/>
              </a:prstGeom>
              <a:noFill/>
            </p:spPr>
          </p:pic>
          <p:pic>
            <p:nvPicPr>
              <p:cNvPr id="22" name="Picture 5" descr="C:\Documents and Settings\dclima\Desktop\MC900440401.PNG"/>
              <p:cNvPicPr>
                <a:picLocks noChangeAspect="1" noChangeArrowheads="1"/>
              </p:cNvPicPr>
              <p:nvPr/>
            </p:nvPicPr>
            <p:blipFill>
              <a:blip r:embed="rId6" cstate="print"/>
              <a:srcRect/>
              <a:stretch>
                <a:fillRect/>
              </a:stretch>
            </p:blipFill>
            <p:spPr bwMode="auto">
              <a:xfrm>
                <a:off x="6588224" y="2060848"/>
                <a:ext cx="720000" cy="720000"/>
              </a:xfrm>
              <a:prstGeom prst="rect">
                <a:avLst/>
              </a:prstGeom>
              <a:noFill/>
            </p:spPr>
          </p:pic>
        </p:grpSp>
      </p:grpSp>
      <p:pic>
        <p:nvPicPr>
          <p:cNvPr id="24" name="Picture 5" descr="C:\Documents and Settings\dclima\Desktop\MC900440401.PNG"/>
          <p:cNvPicPr>
            <a:picLocks noChangeAspect="1" noChangeArrowheads="1"/>
          </p:cNvPicPr>
          <p:nvPr/>
        </p:nvPicPr>
        <p:blipFill>
          <a:blip r:embed="rId6" cstate="print"/>
          <a:srcRect/>
          <a:stretch>
            <a:fillRect/>
          </a:stretch>
        </p:blipFill>
        <p:spPr bwMode="auto">
          <a:xfrm>
            <a:off x="9144000" y="4077072"/>
            <a:ext cx="720000" cy="720000"/>
          </a:xfrm>
          <a:prstGeom prst="rect">
            <a:avLst/>
          </a:prstGeom>
          <a:noFill/>
        </p:spPr>
      </p:pic>
      <p:pic>
        <p:nvPicPr>
          <p:cNvPr id="25" name="Picture 5" descr="C:\Documents and Settings\dclima\Desktop\MC900440401.PNG"/>
          <p:cNvPicPr>
            <a:picLocks noChangeAspect="1" noChangeArrowheads="1"/>
          </p:cNvPicPr>
          <p:nvPr/>
        </p:nvPicPr>
        <p:blipFill>
          <a:blip r:embed="rId6" cstate="print"/>
          <a:srcRect/>
          <a:stretch>
            <a:fillRect/>
          </a:stretch>
        </p:blipFill>
        <p:spPr bwMode="auto">
          <a:xfrm>
            <a:off x="9324528" y="4077072"/>
            <a:ext cx="720000" cy="720000"/>
          </a:xfrm>
          <a:prstGeom prst="rect">
            <a:avLst/>
          </a:prstGeom>
          <a:noFill/>
        </p:spPr>
      </p:pic>
      <p:pic>
        <p:nvPicPr>
          <p:cNvPr id="26" name="Picture 5" descr="C:\Documents and Settings\dclima\Desktop\MC900440401.PNG"/>
          <p:cNvPicPr>
            <a:picLocks noChangeAspect="1" noChangeArrowheads="1"/>
          </p:cNvPicPr>
          <p:nvPr/>
        </p:nvPicPr>
        <p:blipFill>
          <a:blip r:embed="rId6" cstate="print"/>
          <a:srcRect/>
          <a:stretch>
            <a:fillRect/>
          </a:stretch>
        </p:blipFill>
        <p:spPr bwMode="auto">
          <a:xfrm>
            <a:off x="9900592" y="4077072"/>
            <a:ext cx="720000" cy="720000"/>
          </a:xfrm>
          <a:prstGeom prst="rect">
            <a:avLst/>
          </a:prstGeom>
          <a:noFill/>
        </p:spPr>
      </p:pic>
    </p:spTree>
    <p:extLst>
      <p:ext uri="{BB962C8B-B14F-4D97-AF65-F5344CB8AC3E}">
        <p14:creationId xmlns:p14="http://schemas.microsoft.com/office/powerpoint/2010/main" val="105116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up)">
                                      <p:cBhvr>
                                        <p:cTn id="10" dur="500"/>
                                        <p:tgtEl>
                                          <p:spTgt spid="3">
                                            <p:txEl>
                                              <p:pRg st="4" end="4"/>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up)">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8850"/>
                                        </p:tgtEl>
                                        <p:attrNameLst>
                                          <p:attrName>style.visibility</p:attrName>
                                        </p:attrNameLst>
                                      </p:cBhvr>
                                      <p:to>
                                        <p:strVal val="visible"/>
                                      </p:to>
                                    </p:set>
                                    <p:animEffect transition="in" filter="checkerboard(across)">
                                      <p:cBhvr>
                                        <p:cTn id="16" dur="500"/>
                                        <p:tgtEl>
                                          <p:spTgt spid="788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500"/>
                                        <p:tgtEl>
                                          <p:spTgt spid="3">
                                            <p:txEl>
                                              <p:pRg st="6" end="6"/>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77826"/>
                                        </p:tgtEl>
                                        <p:attrNameLst>
                                          <p:attrName>style.visibility</p:attrName>
                                        </p:attrNameLst>
                                      </p:cBhvr>
                                      <p:to>
                                        <p:strVal val="visible"/>
                                      </p:to>
                                    </p:set>
                                    <p:animEffect transition="in" filter="wheel(1)">
                                      <p:cBhvr>
                                        <p:cTn id="24" dur="2000"/>
                                        <p:tgtEl>
                                          <p:spTgt spid="778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up)">
                                      <p:cBhvr>
                                        <p:cTn id="29" dur="500"/>
                                        <p:tgtEl>
                                          <p:spTgt spid="3">
                                            <p:txEl>
                                              <p:pRg st="7" end="7"/>
                                            </p:txEl>
                                          </p:spTgt>
                                        </p:tgtEl>
                                      </p:cBhvr>
                                    </p:animEffect>
                                  </p:childTnLst>
                                </p:cTn>
                              </p:par>
                              <p:par>
                                <p:cTn id="30" presetID="4" presetClass="entr" presetSubtype="32" fill="hold" nodeType="withEffect">
                                  <p:stCondLst>
                                    <p:cond delay="0"/>
                                  </p:stCondLst>
                                  <p:childTnLst>
                                    <p:set>
                                      <p:cBhvr>
                                        <p:cTn id="31" dur="1" fill="hold">
                                          <p:stCondLst>
                                            <p:cond delay="0"/>
                                          </p:stCondLst>
                                        </p:cTn>
                                        <p:tgtEl>
                                          <p:spTgt spid="78852"/>
                                        </p:tgtEl>
                                        <p:attrNameLst>
                                          <p:attrName>style.visibility</p:attrName>
                                        </p:attrNameLst>
                                      </p:cBhvr>
                                      <p:to>
                                        <p:strVal val="visible"/>
                                      </p:to>
                                    </p:set>
                                    <p:animEffect transition="in" filter="box(out)">
                                      <p:cBhvr>
                                        <p:cTn id="32" dur="500"/>
                                        <p:tgtEl>
                                          <p:spTgt spid="788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up)">
                                      <p:cBhvr>
                                        <p:cTn id="41" dur="500"/>
                                        <p:tgtEl>
                                          <p:spTgt spid="3">
                                            <p:txEl>
                                              <p:pRg st="9" end="9"/>
                                            </p:txEl>
                                          </p:spTgt>
                                        </p:tgtEl>
                                      </p:cBhvr>
                                    </p:animEffect>
                                  </p:childTnLst>
                                </p:cTn>
                              </p:par>
                              <p:par>
                                <p:cTn id="42" presetID="29"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ppt_x</p:attrName>
                                        </p:attrNameLst>
                                      </p:cBhvr>
                                      <p:tavLst>
                                        <p:tav tm="0">
                                          <p:val>
                                            <p:strVal val="#ppt_x-.2"/>
                                          </p:val>
                                        </p:tav>
                                        <p:tav tm="100000">
                                          <p:val>
                                            <p:strVal val="#ppt_x"/>
                                          </p:val>
                                        </p:tav>
                                      </p:tavLst>
                                    </p:anim>
                                    <p:anim calcmode="lin" valueType="num">
                                      <p:cBhvr>
                                        <p:cTn id="4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
                                        </p:tgtEl>
                                      </p:cBhvr>
                                    </p:animEffect>
                                  </p:childTnLst>
                                </p:cTn>
                              </p:par>
                            </p:childTnLst>
                          </p:cTn>
                        </p:par>
                        <p:par>
                          <p:cTn id="47" fill="hold">
                            <p:stCondLst>
                              <p:cond delay="1500"/>
                            </p:stCondLst>
                            <p:childTnLst>
                              <p:par>
                                <p:cTn id="48" presetID="22" presetClass="entr" presetSubtype="1" fill="hold"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wipe(up)">
                                      <p:cBhvr>
                                        <p:cTn id="50" dur="500"/>
                                        <p:tgtEl>
                                          <p:spTgt spid="3">
                                            <p:txEl>
                                              <p:pRg st="10" end="10"/>
                                            </p:txEl>
                                          </p:spTgt>
                                        </p:tgtEl>
                                      </p:cBhvr>
                                    </p:animEffect>
                                  </p:childTnLst>
                                </p:cTn>
                              </p:par>
                              <p:par>
                                <p:cTn id="51" presetID="35" presetClass="path" presetSubtype="0" accel="50000" decel="50000" fill="hold" nodeType="withEffect">
                                  <p:stCondLst>
                                    <p:cond delay="0"/>
                                  </p:stCondLst>
                                  <p:childTnLst>
                                    <p:animMotion origin="layout" path="M 2.77778E-7 -2.22942E-6 L -0.30313 -2.22942E-6 " pathEditMode="relative" rAng="0" ptsTypes="AA">
                                      <p:cBhvr>
                                        <p:cTn id="52" dur="2000" fill="hold"/>
                                        <p:tgtEl>
                                          <p:spTgt spid="24"/>
                                        </p:tgtEl>
                                        <p:attrNameLst>
                                          <p:attrName>ppt_x</p:attrName>
                                          <p:attrName>ppt_y</p:attrName>
                                        </p:attrNameLst>
                                      </p:cBhvr>
                                      <p:rCtr x="-152" y="0"/>
                                    </p:animMotion>
                                  </p:childTnLst>
                                </p:cTn>
                              </p:par>
                            </p:childTnLst>
                          </p:cTn>
                        </p:par>
                        <p:par>
                          <p:cTn id="53" fill="hold">
                            <p:stCondLst>
                              <p:cond delay="3500"/>
                            </p:stCondLst>
                            <p:childTnLst>
                              <p:par>
                                <p:cTn id="54" presetID="35" presetClass="path" presetSubtype="0" accel="50000" decel="50000" fill="hold" nodeType="afterEffect">
                                  <p:stCondLst>
                                    <p:cond delay="0"/>
                                  </p:stCondLst>
                                  <p:childTnLst>
                                    <p:animMotion origin="layout" path="M 0 0  L -0.25 0  E" pathEditMode="relative" ptsTypes="">
                                      <p:cBhvr>
                                        <p:cTn id="55" dur="2000" fill="hold"/>
                                        <p:tgtEl>
                                          <p:spTgt spid="25"/>
                                        </p:tgtEl>
                                        <p:attrNameLst>
                                          <p:attrName>ppt_x</p:attrName>
                                          <p:attrName>ppt_y</p:attrName>
                                        </p:attrNameLst>
                                      </p:cBhvr>
                                    </p:animMotion>
                                  </p:childTnLst>
                                </p:cTn>
                              </p:par>
                            </p:childTnLst>
                          </p:cTn>
                        </p:par>
                        <p:par>
                          <p:cTn id="56" fill="hold">
                            <p:stCondLst>
                              <p:cond delay="5500"/>
                            </p:stCondLst>
                            <p:childTnLst>
                              <p:par>
                                <p:cTn id="57" presetID="35" presetClass="path" presetSubtype="0" accel="50000" decel="50000" fill="hold" nodeType="afterEffect">
                                  <p:stCondLst>
                                    <p:cond delay="0"/>
                                  </p:stCondLst>
                                  <p:childTnLst>
                                    <p:animMotion origin="layout" path="M 0 0  L -0.25 0  E" pathEditMode="relative" ptsTypes="">
                                      <p:cBhvr>
                                        <p:cTn id="58" dur="2000" fill="hold"/>
                                        <p:tgtEl>
                                          <p:spTgt spid="26"/>
                                        </p:tgtEl>
                                        <p:attrNameLst>
                                          <p:attrName>ppt_x</p:attrName>
                                          <p:attrName>ppt_y</p:attrName>
                                        </p:attrNameLst>
                                      </p:cBhvr>
                                    </p:animMotion>
                                  </p:childTnLst>
                                </p:cTn>
                              </p:par>
                            </p:childTnLst>
                          </p:cTn>
                        </p:par>
                        <p:par>
                          <p:cTn id="59" fill="hold">
                            <p:stCondLst>
                              <p:cond delay="7500"/>
                            </p:stCondLst>
                            <p:childTnLst>
                              <p:par>
                                <p:cTn id="60" presetID="22" presetClass="entr" presetSubtype="1" fill="hold"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up)">
                                      <p:cBhvr>
                                        <p:cTn id="62" dur="500"/>
                                        <p:tgtEl>
                                          <p:spTgt spid="3">
                                            <p:txEl>
                                              <p:pRg st="11" end="11"/>
                                            </p:txEl>
                                          </p:spTgt>
                                        </p:tgtEl>
                                      </p:cBhvr>
                                    </p:animEffect>
                                  </p:childTnLst>
                                </p:cTn>
                              </p:par>
                            </p:childTnLst>
                          </p:cTn>
                        </p:par>
                        <p:par>
                          <p:cTn id="63" fill="hold">
                            <p:stCondLst>
                              <p:cond delay="8000"/>
                            </p:stCondLst>
                            <p:childTnLst>
                              <p:par>
                                <p:cTn id="64" presetID="22" presetClass="entr" presetSubtype="1" fill="hold" nodeType="after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wipe(up)">
                                      <p:cBhvr>
                                        <p:cTn id="66" dur="500"/>
                                        <p:tgtEl>
                                          <p:spTgt spid="3">
                                            <p:txEl>
                                              <p:pRg st="12" end="1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wipe(up)">
                                      <p:cBhvr>
                                        <p:cTn id="71" dur="500"/>
                                        <p:tgtEl>
                                          <p:spTgt spid="3">
                                            <p:txEl>
                                              <p:pRg st="13" end="1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3">
                                            <p:txEl>
                                              <p:pRg st="14" end="14"/>
                                            </p:txEl>
                                          </p:spTgt>
                                        </p:tgtEl>
                                        <p:attrNameLst>
                                          <p:attrName>style.visibility</p:attrName>
                                        </p:attrNameLst>
                                      </p:cBhvr>
                                      <p:to>
                                        <p:strVal val="visible"/>
                                      </p:to>
                                    </p:set>
                                    <p:animEffect transition="in" filter="wipe(up)">
                                      <p:cBhvr>
                                        <p:cTn id="76" dur="500"/>
                                        <p:tgtEl>
                                          <p:spTgt spid="3">
                                            <p:txEl>
                                              <p:pRg st="14" end="14"/>
                                            </p:txEl>
                                          </p:spTgt>
                                        </p:tgtEl>
                                      </p:cBhvr>
                                    </p:animEffect>
                                  </p:childTnLst>
                                </p:cTn>
                              </p:par>
                              <p:par>
                                <p:cTn id="77" presetID="5" presetClass="entr" presetSubtype="10" fill="hold" nodeType="withEffect">
                                  <p:stCondLst>
                                    <p:cond delay="0"/>
                                  </p:stCondLst>
                                  <p:childTnLst>
                                    <p:set>
                                      <p:cBhvr>
                                        <p:cTn id="78" dur="1" fill="hold">
                                          <p:stCondLst>
                                            <p:cond delay="0"/>
                                          </p:stCondLst>
                                        </p:cTn>
                                        <p:tgtEl>
                                          <p:spTgt spid="77828"/>
                                        </p:tgtEl>
                                        <p:attrNameLst>
                                          <p:attrName>style.visibility</p:attrName>
                                        </p:attrNameLst>
                                      </p:cBhvr>
                                      <p:to>
                                        <p:strVal val="visible"/>
                                      </p:to>
                                    </p:set>
                                    <p:animEffect transition="in" filter="checkerboard(across)">
                                      <p:cBhvr>
                                        <p:cTn id="79"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Normativa</a:t>
            </a:r>
          </a:p>
          <a:p>
            <a:pPr lvl="1" algn="just"/>
            <a:r>
              <a:rPr lang="pt-BR" dirty="0" smtClean="0"/>
              <a:t>8666</a:t>
            </a:r>
          </a:p>
          <a:p>
            <a:pPr lvl="2" algn="just"/>
            <a:r>
              <a:rPr lang="pt-BR" dirty="0" smtClean="0"/>
              <a:t>Art. 55.  São cláusulas necessárias em todo contrato as que estabeleçam:</a:t>
            </a:r>
          </a:p>
          <a:p>
            <a:pPr lvl="3" algn="just"/>
            <a:r>
              <a:rPr lang="pt-BR" dirty="0" smtClean="0"/>
              <a:t>IV - </a:t>
            </a:r>
            <a:r>
              <a:rPr lang="pt-BR" b="1" dirty="0" smtClean="0"/>
              <a:t>os prazos de início de etapas de execução, de conclusão, de entrega, de observação </a:t>
            </a:r>
            <a:r>
              <a:rPr lang="pt-BR" dirty="0" smtClean="0"/>
              <a:t>e de recebimento definitivo, conforme o caso;</a:t>
            </a:r>
          </a:p>
        </p:txBody>
      </p:sp>
      <p:sp>
        <p:nvSpPr>
          <p:cNvPr id="2" name="Título 1"/>
          <p:cNvSpPr>
            <a:spLocks noGrp="1"/>
          </p:cNvSpPr>
          <p:nvPr>
            <p:ph type="title"/>
          </p:nvPr>
        </p:nvSpPr>
        <p:spPr/>
        <p:txBody>
          <a:bodyPr>
            <a:normAutofit fontScale="90000"/>
          </a:bodyPr>
          <a:lstStyle/>
          <a:p>
            <a:r>
              <a:rPr lang="pt-BR" b="1" dirty="0" smtClean="0"/>
              <a:t>DOS PRAZOS E LOCAL DE EXECUÇÃO OU ENTREGA</a:t>
            </a:r>
            <a:endParaRPr lang="pt-BR" dirty="0"/>
          </a:p>
        </p:txBody>
      </p:sp>
    </p:spTree>
    <p:extLst>
      <p:ext uri="{BB962C8B-B14F-4D97-AF65-F5344CB8AC3E}">
        <p14:creationId xmlns:p14="http://schemas.microsoft.com/office/powerpoint/2010/main" val="26286788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pPr algn="just"/>
            <a:r>
              <a:rPr lang="pt-BR" dirty="0" smtClean="0"/>
              <a:t>Texto Sugerido</a:t>
            </a:r>
          </a:p>
          <a:p>
            <a:pPr algn="just"/>
            <a:r>
              <a:rPr lang="pt-BR" dirty="0" smtClean="0"/>
              <a:t>1.  DOS PRAZOS E LOCAL DE EXECUÇÃO</a:t>
            </a:r>
          </a:p>
          <a:p>
            <a:pPr algn="just"/>
            <a:r>
              <a:rPr lang="pt-BR" dirty="0" smtClean="0"/>
              <a:t>1.1.   O prazo de vigência desta contratação será de </a:t>
            </a:r>
            <a:r>
              <a:rPr lang="pt-BR" u="sng" dirty="0" smtClean="0"/>
              <a:t>12 meses</a:t>
            </a:r>
            <a:r>
              <a:rPr lang="pt-BR" dirty="0" smtClean="0"/>
              <a:t>, podendo o mesmo ser prorrogado de acordo com a legislação vigente.</a:t>
            </a:r>
          </a:p>
          <a:p>
            <a:pPr algn="just"/>
            <a:r>
              <a:rPr lang="pt-BR" dirty="0" smtClean="0"/>
              <a:t>1.2.   O serviço deverá ser executado </a:t>
            </a:r>
            <a:r>
              <a:rPr lang="pt-BR" u="sng" dirty="0" smtClean="0"/>
              <a:t>a partir do primeiro dia de contrato</a:t>
            </a:r>
            <a:r>
              <a:rPr lang="pt-BR" dirty="0" smtClean="0"/>
              <a:t>, sendo de responsabilidade da Licitante Vencedora a logística para atender plenamente aos requisitos desta contratação.</a:t>
            </a:r>
          </a:p>
          <a:p>
            <a:pPr algn="just"/>
            <a:r>
              <a:rPr lang="pt-BR" dirty="0" smtClean="0"/>
              <a:t>1.3.   Poderá ser disponibilizado à Licitante Vencedora no mês antecedente ao início do contrato local para a guarda dos equipamentos e produtos nas estruturas da </a:t>
            </a:r>
            <a:r>
              <a:rPr lang="pt-BR" u="sng" dirty="0" smtClean="0"/>
              <a:t>Secretaria XXXXX</a:t>
            </a:r>
            <a:r>
              <a:rPr lang="pt-BR" dirty="0" smtClean="0"/>
              <a:t>, sendo necessária a autorização e definição dos locais pelo Fiscal Central</a:t>
            </a:r>
          </a:p>
          <a:p>
            <a:pPr algn="just"/>
            <a:r>
              <a:rPr lang="pt-BR" dirty="0" smtClean="0"/>
              <a:t>1.3.1.  A responsabilidade pela guarda, conservação e segurança ficará a cargo da Licitante Vencedora.</a:t>
            </a:r>
          </a:p>
          <a:p>
            <a:pPr algn="just"/>
            <a:r>
              <a:rPr lang="pt-BR" dirty="0" smtClean="0"/>
              <a:t>1.4.   Os locais de execução do serviço estão definidos na tabela do item </a:t>
            </a:r>
            <a:r>
              <a:rPr lang="pt-BR" u="sng" dirty="0" smtClean="0"/>
              <a:t>XX</a:t>
            </a:r>
          </a:p>
        </p:txBody>
      </p:sp>
      <p:sp>
        <p:nvSpPr>
          <p:cNvPr id="2" name="Título 1"/>
          <p:cNvSpPr>
            <a:spLocks noGrp="1"/>
          </p:cNvSpPr>
          <p:nvPr>
            <p:ph type="title"/>
          </p:nvPr>
        </p:nvSpPr>
        <p:spPr/>
        <p:txBody>
          <a:bodyPr>
            <a:normAutofit fontScale="90000"/>
          </a:bodyPr>
          <a:lstStyle/>
          <a:p>
            <a:r>
              <a:rPr lang="pt-BR" b="1" dirty="0" smtClean="0"/>
              <a:t>DOS PRAZOS E LOCAL DE EXECUÇÃO OU ENTREGA</a:t>
            </a:r>
            <a:endParaRPr lang="pt-BR" dirty="0"/>
          </a:p>
        </p:txBody>
      </p:sp>
    </p:spTree>
    <p:extLst>
      <p:ext uri="{BB962C8B-B14F-4D97-AF65-F5344CB8AC3E}">
        <p14:creationId xmlns:p14="http://schemas.microsoft.com/office/powerpoint/2010/main" val="41096845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http://2.bp.blogspot.com/_ZO8IkdH5J_Y/TDJjpraCE_I/AAAAAAAAAXc/LCgA98vVOoE/s1600/Sim+e+N%C3%A3o.jpg"/>
          <p:cNvPicPr>
            <a:picLocks noChangeAspect="1" noChangeArrowheads="1"/>
          </p:cNvPicPr>
          <p:nvPr/>
        </p:nvPicPr>
        <p:blipFill>
          <a:blip r:embed="rId2" cstate="print"/>
          <a:srcRect/>
          <a:stretch>
            <a:fillRect/>
          </a:stretch>
        </p:blipFill>
        <p:spPr bwMode="auto">
          <a:xfrm>
            <a:off x="5724128" y="4486697"/>
            <a:ext cx="3163119" cy="2371303"/>
          </a:xfrm>
          <a:prstGeom prst="rect">
            <a:avLst/>
          </a:prstGeom>
          <a:ln>
            <a:noFill/>
          </a:ln>
          <a:effectLst>
            <a:softEdge rad="112500"/>
          </a:effectLst>
        </p:spPr>
      </p:pic>
      <p:sp>
        <p:nvSpPr>
          <p:cNvPr id="3" name="Espaço Reservado para Conteúdo 2"/>
          <p:cNvSpPr>
            <a:spLocks noGrp="1"/>
          </p:cNvSpPr>
          <p:nvPr>
            <p:ph idx="1"/>
          </p:nvPr>
        </p:nvSpPr>
        <p:spPr>
          <a:xfrm>
            <a:off x="251520" y="980728"/>
            <a:ext cx="8229600" cy="4525963"/>
          </a:xfrm>
        </p:spPr>
        <p:txBody>
          <a:bodyPr>
            <a:normAutofit lnSpcReduction="10000"/>
          </a:bodyPr>
          <a:lstStyle/>
          <a:p>
            <a:pPr algn="just"/>
            <a:r>
              <a:rPr lang="pt-BR" dirty="0" smtClean="0"/>
              <a:t>Conceito – é o ato de receber, verificar e confirmar o produto/serviço fornecido com o contratado.</a:t>
            </a:r>
          </a:p>
          <a:p>
            <a:pPr algn="just"/>
            <a:r>
              <a:rPr lang="pt-BR" dirty="0" smtClean="0"/>
              <a:t>Dicas</a:t>
            </a:r>
          </a:p>
          <a:p>
            <a:pPr lvl="1" algn="just"/>
            <a:r>
              <a:rPr lang="pt-BR" dirty="0" smtClean="0"/>
              <a:t>Primeiro documento para pagamento</a:t>
            </a:r>
          </a:p>
          <a:p>
            <a:pPr lvl="1" algn="just"/>
            <a:r>
              <a:rPr lang="pt-BR" dirty="0" smtClean="0"/>
              <a:t>Recebimento</a:t>
            </a:r>
          </a:p>
          <a:p>
            <a:pPr lvl="2" algn="just"/>
            <a:r>
              <a:rPr lang="pt-BR" dirty="0" smtClean="0"/>
              <a:t>Provisório </a:t>
            </a:r>
            <a:r>
              <a:rPr lang="pt-BR" sz="1400" dirty="0" smtClean="0"/>
              <a:t>(dispensável)</a:t>
            </a:r>
          </a:p>
          <a:p>
            <a:pPr lvl="2" algn="just"/>
            <a:r>
              <a:rPr lang="pt-BR" dirty="0" smtClean="0"/>
              <a:t>Definitivo</a:t>
            </a:r>
          </a:p>
          <a:p>
            <a:pPr lvl="1" algn="just"/>
            <a:r>
              <a:rPr lang="pt-BR" dirty="0" smtClean="0"/>
              <a:t>Alinhamento critérios de avaliação</a:t>
            </a:r>
          </a:p>
        </p:txBody>
      </p:sp>
      <p:sp>
        <p:nvSpPr>
          <p:cNvPr id="2" name="Título 1"/>
          <p:cNvSpPr>
            <a:spLocks noGrp="1"/>
          </p:cNvSpPr>
          <p:nvPr>
            <p:ph type="title"/>
          </p:nvPr>
        </p:nvSpPr>
        <p:spPr/>
        <p:txBody>
          <a:bodyPr>
            <a:normAutofit fontScale="90000"/>
          </a:bodyPr>
          <a:lstStyle/>
          <a:p>
            <a:r>
              <a:rPr lang="pt-BR" b="1" dirty="0" smtClean="0"/>
              <a:t>DOS RECEBIMENTOS</a:t>
            </a:r>
            <a:endParaRPr lang="pt-BR" dirty="0"/>
          </a:p>
        </p:txBody>
      </p:sp>
      <p:pic>
        <p:nvPicPr>
          <p:cNvPr id="74759" name="Picture 7" descr="http://www.mundodomarketing.com.br/images/materias/digital_entrega.jpg"/>
          <p:cNvPicPr>
            <a:picLocks noChangeAspect="1" noChangeArrowheads="1"/>
          </p:cNvPicPr>
          <p:nvPr/>
        </p:nvPicPr>
        <p:blipFill>
          <a:blip r:embed="rId3" cstate="print"/>
          <a:srcRect/>
          <a:stretch>
            <a:fillRect/>
          </a:stretch>
        </p:blipFill>
        <p:spPr bwMode="auto">
          <a:xfrm>
            <a:off x="6084168" y="1844824"/>
            <a:ext cx="2857500" cy="3019425"/>
          </a:xfrm>
          <a:prstGeom prst="rect">
            <a:avLst/>
          </a:prstGeom>
          <a:ln>
            <a:noFill/>
          </a:ln>
          <a:effectLst>
            <a:softEdge rad="635000"/>
          </a:effectLst>
        </p:spPr>
      </p:pic>
    </p:spTree>
    <p:extLst>
      <p:ext uri="{BB962C8B-B14F-4D97-AF65-F5344CB8AC3E}">
        <p14:creationId xmlns:p14="http://schemas.microsoft.com/office/powerpoint/2010/main" val="28533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74759"/>
                                        </p:tgtEl>
                                        <p:attrNameLst>
                                          <p:attrName>style.visibility</p:attrName>
                                        </p:attrNameLst>
                                      </p:cBhvr>
                                      <p:to>
                                        <p:strVal val="visible"/>
                                      </p:to>
                                    </p:set>
                                    <p:anim calcmode="lin" valueType="num">
                                      <p:cBhvr>
                                        <p:cTn id="23" dur="1000" fill="hold"/>
                                        <p:tgtEl>
                                          <p:spTgt spid="74759"/>
                                        </p:tgtEl>
                                        <p:attrNameLst>
                                          <p:attrName>ppt_x</p:attrName>
                                        </p:attrNameLst>
                                      </p:cBhvr>
                                      <p:tavLst>
                                        <p:tav tm="0">
                                          <p:val>
                                            <p:strVal val="#ppt_x-.2"/>
                                          </p:val>
                                        </p:tav>
                                        <p:tav tm="100000">
                                          <p:val>
                                            <p:strVal val="#ppt_x"/>
                                          </p:val>
                                        </p:tav>
                                      </p:tavLst>
                                    </p:anim>
                                    <p:anim calcmode="lin" valueType="num">
                                      <p:cBhvr>
                                        <p:cTn id="24" dur="1000" fill="hold"/>
                                        <p:tgtEl>
                                          <p:spTgt spid="7475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475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par>
                          <p:cTn id="31" fill="hold">
                            <p:stCondLst>
                              <p:cond delay="500"/>
                            </p:stCondLst>
                            <p:childTnLst>
                              <p:par>
                                <p:cTn id="32" presetID="29" presetClass="entr" presetSubtype="0" fill="hold" nodeType="afterEffect">
                                  <p:stCondLst>
                                    <p:cond delay="0"/>
                                  </p:stCondLst>
                                  <p:childTnLst>
                                    <p:set>
                                      <p:cBhvr>
                                        <p:cTn id="33" dur="1" fill="hold">
                                          <p:stCondLst>
                                            <p:cond delay="0"/>
                                          </p:stCondLst>
                                        </p:cTn>
                                        <p:tgtEl>
                                          <p:spTgt spid="74755"/>
                                        </p:tgtEl>
                                        <p:attrNameLst>
                                          <p:attrName>style.visibility</p:attrName>
                                        </p:attrNameLst>
                                      </p:cBhvr>
                                      <p:to>
                                        <p:strVal val="visible"/>
                                      </p:to>
                                    </p:set>
                                    <p:anim calcmode="lin" valueType="num">
                                      <p:cBhvr>
                                        <p:cTn id="34" dur="1000" fill="hold"/>
                                        <p:tgtEl>
                                          <p:spTgt spid="74755"/>
                                        </p:tgtEl>
                                        <p:attrNameLst>
                                          <p:attrName>ppt_x</p:attrName>
                                        </p:attrNameLst>
                                      </p:cBhvr>
                                      <p:tavLst>
                                        <p:tav tm="0">
                                          <p:val>
                                            <p:strVal val="#ppt_x-.2"/>
                                          </p:val>
                                        </p:tav>
                                        <p:tav tm="100000">
                                          <p:val>
                                            <p:strVal val="#ppt_x"/>
                                          </p:val>
                                        </p:tav>
                                      </p:tavLst>
                                    </p:anim>
                                    <p:anim calcmode="lin" valueType="num">
                                      <p:cBhvr>
                                        <p:cTn id="35" dur="1000" fill="hold"/>
                                        <p:tgtEl>
                                          <p:spTgt spid="7475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5376672"/>
          </a:xfrm>
        </p:spPr>
        <p:txBody>
          <a:bodyPr>
            <a:normAutofit/>
          </a:bodyPr>
          <a:lstStyle/>
          <a:p>
            <a:pPr algn="just"/>
            <a:r>
              <a:rPr lang="pt-BR" dirty="0" smtClean="0"/>
              <a:t>Normativa</a:t>
            </a:r>
          </a:p>
          <a:p>
            <a:pPr lvl="1" algn="just"/>
            <a:r>
              <a:rPr lang="pt-BR" dirty="0" smtClean="0"/>
              <a:t>Lei 8.666/93</a:t>
            </a:r>
          </a:p>
          <a:p>
            <a:pPr lvl="2" algn="just"/>
            <a:r>
              <a:rPr lang="pt-BR" dirty="0" smtClean="0"/>
              <a:t>Art. 40.  O edital conterá no preâmbulo o número de ordem em série anual, o nome da repartição interessada e de seu setor, a modalidade, o regime de execução e o tipo da licitação, a menção de que será regida por esta Lei, o local, dia e hora para recebimento da documentação e proposta, bem como para início da abertura dos envelopes, e indicará, obrigatoriamente, o seguinte:</a:t>
            </a:r>
          </a:p>
          <a:p>
            <a:pPr lvl="4" algn="just"/>
            <a:r>
              <a:rPr lang="pt-BR" dirty="0" smtClean="0"/>
              <a:t>XVI - </a:t>
            </a:r>
            <a:r>
              <a:rPr lang="pt-BR" b="1" dirty="0" smtClean="0"/>
              <a:t>condições de recebimento do objeto da licitação</a:t>
            </a:r>
            <a:r>
              <a:rPr lang="pt-BR" dirty="0" smtClean="0"/>
              <a:t>;</a:t>
            </a:r>
          </a:p>
        </p:txBody>
      </p:sp>
      <p:sp>
        <p:nvSpPr>
          <p:cNvPr id="2" name="Título 1"/>
          <p:cNvSpPr>
            <a:spLocks noGrp="1"/>
          </p:cNvSpPr>
          <p:nvPr>
            <p:ph type="title"/>
          </p:nvPr>
        </p:nvSpPr>
        <p:spPr/>
        <p:txBody>
          <a:bodyPr>
            <a:normAutofit fontScale="90000"/>
          </a:bodyPr>
          <a:lstStyle/>
          <a:p>
            <a:r>
              <a:rPr lang="pt-BR" b="1" dirty="0" smtClean="0"/>
              <a:t>DOS RECEBIMENTOS</a:t>
            </a:r>
            <a:endParaRPr lang="pt-BR" dirty="0"/>
          </a:p>
        </p:txBody>
      </p:sp>
    </p:spTree>
    <p:extLst>
      <p:ext uri="{BB962C8B-B14F-4D97-AF65-F5344CB8AC3E}">
        <p14:creationId xmlns:p14="http://schemas.microsoft.com/office/powerpoint/2010/main" val="3143127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900000"/>
          </a:xfrm>
        </p:spPr>
        <p:txBody>
          <a:bodyPr>
            <a:normAutofit fontScale="85000" lnSpcReduction="20000"/>
          </a:bodyPr>
          <a:lstStyle/>
          <a:p>
            <a:pPr algn="just"/>
            <a:r>
              <a:rPr lang="pt-BR" dirty="0" smtClean="0"/>
              <a:t>Normativa</a:t>
            </a:r>
          </a:p>
          <a:p>
            <a:pPr lvl="1" algn="just"/>
            <a:r>
              <a:rPr lang="pt-BR" dirty="0" smtClean="0"/>
              <a:t>Lei 8.666/93</a:t>
            </a:r>
          </a:p>
          <a:p>
            <a:pPr lvl="2" algn="just"/>
            <a:r>
              <a:rPr lang="pt-BR" dirty="0" smtClean="0"/>
              <a:t>Art. 73.  Executado o contrato, o seu objeto será recebido:</a:t>
            </a:r>
          </a:p>
          <a:p>
            <a:pPr lvl="4" algn="just"/>
            <a:r>
              <a:rPr lang="pt-BR" dirty="0" smtClean="0"/>
              <a:t>I - em se tratando de obras e serviços:</a:t>
            </a:r>
          </a:p>
          <a:p>
            <a:pPr lvl="5" algn="just"/>
            <a:r>
              <a:rPr lang="pt-BR" dirty="0" smtClean="0"/>
              <a:t>a) </a:t>
            </a:r>
            <a:r>
              <a:rPr lang="pt-BR" b="1" dirty="0" smtClean="0"/>
              <a:t>provisoriamente</a:t>
            </a:r>
            <a:r>
              <a:rPr lang="pt-BR" dirty="0" smtClean="0"/>
              <a:t>, pelo responsável por seu acompanhamento e fiscalização, mediante termo circunstanciado, assinado pelas partes em até 15 (quinze) dias da comunicação escrita do contratado;</a:t>
            </a:r>
          </a:p>
          <a:p>
            <a:pPr lvl="5" algn="just"/>
            <a:r>
              <a:rPr lang="pt-BR" dirty="0" smtClean="0"/>
              <a:t>b) </a:t>
            </a:r>
            <a:r>
              <a:rPr lang="pt-BR" b="1" dirty="0" smtClean="0"/>
              <a:t>definitivamente,</a:t>
            </a:r>
            <a:r>
              <a:rPr lang="pt-BR" dirty="0" smtClean="0"/>
              <a:t> por servidor ou comissão designada pela autoridade competente, mediante termo circunstanciado, assinado pelas partes, após o decurso do prazo de observação, ou vistoria que comprove a adequação do objeto aos termos contratuais, observado o disposto no art. 69 desta Lei;</a:t>
            </a:r>
          </a:p>
          <a:p>
            <a:pPr lvl="4" algn="just"/>
            <a:r>
              <a:rPr lang="pt-BR" dirty="0" smtClean="0"/>
              <a:t>II - em se tratando de compras ou de locação de equipamentos:</a:t>
            </a:r>
          </a:p>
          <a:p>
            <a:pPr lvl="5" algn="just"/>
            <a:r>
              <a:rPr lang="pt-BR" dirty="0" smtClean="0"/>
              <a:t>a) </a:t>
            </a:r>
            <a:r>
              <a:rPr lang="pt-BR" b="1" dirty="0" smtClean="0"/>
              <a:t>provisoriamente,</a:t>
            </a:r>
            <a:r>
              <a:rPr lang="pt-BR" dirty="0" smtClean="0"/>
              <a:t> para efeito de posterior verificação da conformidade do material com a especificação;</a:t>
            </a:r>
          </a:p>
          <a:p>
            <a:pPr lvl="5" algn="just"/>
            <a:r>
              <a:rPr lang="pt-BR" dirty="0" smtClean="0"/>
              <a:t>b) </a:t>
            </a:r>
            <a:r>
              <a:rPr lang="pt-BR" b="1" dirty="0" smtClean="0"/>
              <a:t>definitivamente</a:t>
            </a:r>
            <a:r>
              <a:rPr lang="pt-BR" dirty="0" smtClean="0"/>
              <a:t>, após a verificação da qualidade e quantidade do material e conseqüente aceitação.</a:t>
            </a:r>
          </a:p>
        </p:txBody>
      </p:sp>
      <p:sp>
        <p:nvSpPr>
          <p:cNvPr id="2" name="Título 1"/>
          <p:cNvSpPr>
            <a:spLocks noGrp="1"/>
          </p:cNvSpPr>
          <p:nvPr>
            <p:ph type="title"/>
          </p:nvPr>
        </p:nvSpPr>
        <p:spPr/>
        <p:txBody>
          <a:bodyPr>
            <a:normAutofit fontScale="90000"/>
          </a:bodyPr>
          <a:lstStyle/>
          <a:p>
            <a:r>
              <a:rPr lang="pt-BR" b="1" dirty="0" smtClean="0"/>
              <a:t>DOS RECEBIMENTOS</a:t>
            </a:r>
            <a:endParaRPr lang="pt-BR" dirty="0"/>
          </a:p>
        </p:txBody>
      </p:sp>
    </p:spTree>
    <p:extLst>
      <p:ext uri="{BB962C8B-B14F-4D97-AF65-F5344CB8AC3E}">
        <p14:creationId xmlns:p14="http://schemas.microsoft.com/office/powerpoint/2010/main" val="42173781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5376672"/>
          </a:xfrm>
        </p:spPr>
        <p:txBody>
          <a:bodyPr>
            <a:normAutofit/>
          </a:bodyPr>
          <a:lstStyle/>
          <a:p>
            <a:pPr algn="just"/>
            <a:r>
              <a:rPr lang="pt-BR" dirty="0" smtClean="0"/>
              <a:t>Normativa</a:t>
            </a:r>
          </a:p>
          <a:p>
            <a:pPr lvl="1" algn="just"/>
            <a:r>
              <a:rPr lang="pt-BR" dirty="0" smtClean="0"/>
              <a:t>Lei 8.666/93</a:t>
            </a:r>
          </a:p>
          <a:p>
            <a:pPr lvl="2" algn="just"/>
            <a:r>
              <a:rPr lang="pt-BR" dirty="0" smtClean="0"/>
              <a:t>Art. 74.  </a:t>
            </a:r>
            <a:r>
              <a:rPr lang="pt-BR" b="1" dirty="0" smtClean="0"/>
              <a:t>Poderá </a:t>
            </a:r>
            <a:r>
              <a:rPr lang="pt-BR" dirty="0" smtClean="0"/>
              <a:t>ser dispensado o recebimento provisório nos seguintes casos:</a:t>
            </a:r>
          </a:p>
          <a:p>
            <a:pPr lvl="4" algn="just"/>
            <a:r>
              <a:rPr lang="pt-BR" dirty="0" smtClean="0"/>
              <a:t>I - gêneros perecíveis e alimentação preparada;</a:t>
            </a:r>
          </a:p>
          <a:p>
            <a:pPr lvl="4" algn="just"/>
            <a:r>
              <a:rPr lang="pt-BR" dirty="0" smtClean="0"/>
              <a:t>II - serviços profissionais;</a:t>
            </a:r>
          </a:p>
          <a:p>
            <a:pPr lvl="4" algn="just"/>
            <a:r>
              <a:rPr lang="pt-BR" dirty="0" smtClean="0"/>
              <a:t>III - obras e serviços de valor até o previsto no art. 23, inciso II, alínea "a", desta Lei, desde que não se componham de aparelhos, equipamentos e instalações sujeitos à verificação de funcionamento e produtividade.</a:t>
            </a:r>
          </a:p>
          <a:p>
            <a:pPr lvl="3" algn="just"/>
            <a:r>
              <a:rPr lang="pt-BR" dirty="0" smtClean="0"/>
              <a:t>Parágrafo único.  Nos casos deste artigo, o recebimento será feito mediante recibo. </a:t>
            </a:r>
            <a:endParaRPr lang="pt-BR" dirty="0"/>
          </a:p>
        </p:txBody>
      </p:sp>
      <p:sp>
        <p:nvSpPr>
          <p:cNvPr id="2" name="Título 1"/>
          <p:cNvSpPr>
            <a:spLocks noGrp="1"/>
          </p:cNvSpPr>
          <p:nvPr>
            <p:ph type="title"/>
          </p:nvPr>
        </p:nvSpPr>
        <p:spPr/>
        <p:txBody>
          <a:bodyPr>
            <a:normAutofit fontScale="90000"/>
          </a:bodyPr>
          <a:lstStyle/>
          <a:p>
            <a:r>
              <a:rPr lang="pt-BR" b="1" dirty="0" smtClean="0"/>
              <a:t>DOS RECEBIMENTOS</a:t>
            </a:r>
            <a:endParaRPr lang="pt-BR" dirty="0"/>
          </a:p>
        </p:txBody>
      </p:sp>
    </p:spTree>
    <p:extLst>
      <p:ext uri="{BB962C8B-B14F-4D97-AF65-F5344CB8AC3E}">
        <p14:creationId xmlns:p14="http://schemas.microsoft.com/office/powerpoint/2010/main" val="2566639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827992"/>
          </a:xfrm>
        </p:spPr>
        <p:txBody>
          <a:bodyPr>
            <a:normAutofit fontScale="62500" lnSpcReduction="20000"/>
          </a:bodyPr>
          <a:lstStyle/>
          <a:p>
            <a:pPr algn="just"/>
            <a:r>
              <a:rPr lang="pt-BR" dirty="0" smtClean="0"/>
              <a:t>Texto Sugerido</a:t>
            </a:r>
          </a:p>
          <a:p>
            <a:pPr lvl="1" algn="just"/>
            <a:r>
              <a:rPr lang="pt-BR" dirty="0" smtClean="0"/>
              <a:t>1.            DOS RECEBIMENTOS</a:t>
            </a:r>
          </a:p>
          <a:p>
            <a:pPr lvl="1" algn="just"/>
            <a:r>
              <a:rPr lang="pt-BR" dirty="0" smtClean="0"/>
              <a:t>1.1. 	DO RECEBIMENTO PROVISÓRIO DO SERVIÇO</a:t>
            </a:r>
          </a:p>
          <a:p>
            <a:pPr lvl="1" algn="just"/>
            <a:r>
              <a:rPr lang="pt-BR" dirty="0" smtClean="0"/>
              <a:t>1.1.1.   O recebimento provisório do serviço, conforme preceitua a lei 8.666/93 em seu artigo 73, I, a, será considerado para esta contratação como a entrega da via do comprovante devidamente assinado pelo responsável da unidade escolar ao FISCAL DO CONTRATO no endereço definido no item 6.6.5.</a:t>
            </a:r>
          </a:p>
          <a:p>
            <a:pPr lvl="1" algn="just"/>
            <a:r>
              <a:rPr lang="pt-BR" dirty="0" smtClean="0"/>
              <a:t>1.1.1.1. Do recebimento provisório será verificada a conformidade da entrega e anotados as ocorrências, caso ocorram, para a liberação do valor da fatura mensal.</a:t>
            </a:r>
          </a:p>
          <a:p>
            <a:pPr lvl="1" algn="just"/>
            <a:r>
              <a:rPr lang="pt-BR" dirty="0" smtClean="0"/>
              <a:t>1.2. 	DO RECEBIMENTO DEFINITIVO DO SERVIÇO</a:t>
            </a:r>
          </a:p>
          <a:p>
            <a:pPr lvl="1" algn="just"/>
            <a:r>
              <a:rPr lang="pt-BR" dirty="0" smtClean="0"/>
              <a:t>1.2.1.   O recebimento do serviço pela Secretaria XXXXXX em caráter definitivo se dará quando do atesto definitivo na Nota Fiscal Eletrônica de faturamento, a ser realizado pela COMISSÃO GESTORA do contrato conforme dispõe a legislação vigente, em atendimento ao disposto no art. 73, I, b, da lei Federal nº 8.666/93.</a:t>
            </a:r>
          </a:p>
          <a:p>
            <a:pPr lvl="1" algn="just"/>
            <a:r>
              <a:rPr lang="pt-BR" dirty="0" smtClean="0"/>
              <a:t>1.2.2. O recebimento definitivo se baseará nos provisórios, e seus respectivos registros de ocorrências, que definirão o valor final da nota fiscal.</a:t>
            </a:r>
            <a:endParaRPr lang="pt-BR" dirty="0"/>
          </a:p>
        </p:txBody>
      </p:sp>
      <p:sp>
        <p:nvSpPr>
          <p:cNvPr id="2" name="Título 1"/>
          <p:cNvSpPr>
            <a:spLocks noGrp="1"/>
          </p:cNvSpPr>
          <p:nvPr>
            <p:ph type="title"/>
          </p:nvPr>
        </p:nvSpPr>
        <p:spPr/>
        <p:txBody>
          <a:bodyPr>
            <a:normAutofit fontScale="90000"/>
          </a:bodyPr>
          <a:lstStyle/>
          <a:p>
            <a:r>
              <a:rPr lang="pt-BR" b="1" dirty="0" smtClean="0"/>
              <a:t>DOS RECEBIMENTOS</a:t>
            </a:r>
            <a:endParaRPr lang="pt-BR" dirty="0"/>
          </a:p>
        </p:txBody>
      </p:sp>
    </p:spTree>
    <p:extLst>
      <p:ext uri="{BB962C8B-B14F-4D97-AF65-F5344CB8AC3E}">
        <p14:creationId xmlns:p14="http://schemas.microsoft.com/office/powerpoint/2010/main" val="3647963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2132856"/>
            <a:ext cx="8229600" cy="3874435"/>
          </a:xfrm>
        </p:spPr>
        <p:txBody>
          <a:bodyPr>
            <a:normAutofit/>
          </a:bodyPr>
          <a:lstStyle/>
          <a:p>
            <a:pPr algn="ctr">
              <a:buNone/>
            </a:pPr>
            <a:r>
              <a:rPr lang="pt-BR" sz="4000" dirty="0" smtClean="0"/>
              <a:t>O que é Projeto Básico (PB)ou Termo de Referência (TR)?</a:t>
            </a:r>
          </a:p>
          <a:p>
            <a:pPr algn="ctr">
              <a:buNone/>
            </a:pPr>
            <a:endParaRPr lang="pt-BR" sz="4000" dirty="0" smtClean="0"/>
          </a:p>
          <a:p>
            <a:pPr algn="ctr">
              <a:buNone/>
            </a:pPr>
            <a:r>
              <a:rPr lang="pt-BR" sz="4000" dirty="0" smtClean="0"/>
              <a:t>Qual a diferença entre PB e TR?</a:t>
            </a:r>
            <a:endParaRPr lang="pt-BR" sz="4000" dirty="0"/>
          </a:p>
        </p:txBody>
      </p:sp>
      <p:sp>
        <p:nvSpPr>
          <p:cNvPr id="3" name="Título 2"/>
          <p:cNvSpPr>
            <a:spLocks noGrp="1"/>
          </p:cNvSpPr>
          <p:nvPr>
            <p:ph type="title"/>
          </p:nvPr>
        </p:nvSpPr>
        <p:spPr/>
        <p:txBody>
          <a:bodyPr>
            <a:normAutofit fontScale="90000"/>
          </a:bodyPr>
          <a:lstStyle/>
          <a:p>
            <a:endParaRPr lang="pt-BR" dirty="0"/>
          </a:p>
        </p:txBody>
      </p:sp>
    </p:spTree>
    <p:extLst>
      <p:ext uri="{BB962C8B-B14F-4D97-AF65-F5344CB8AC3E}">
        <p14:creationId xmlns:p14="http://schemas.microsoft.com/office/powerpoint/2010/main" val="18513349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algn="just"/>
            <a:r>
              <a:rPr lang="pt-BR" dirty="0" smtClean="0"/>
              <a:t>Conceito - Apresentar o consumo e pagamento previsto para o produto ou serviço durante a vigência contratual</a:t>
            </a:r>
          </a:p>
          <a:p>
            <a:pPr algn="just"/>
            <a:r>
              <a:rPr lang="pt-BR" dirty="0" smtClean="0"/>
              <a:t>Dicas</a:t>
            </a:r>
          </a:p>
          <a:p>
            <a:pPr lvl="1" algn="just"/>
            <a:r>
              <a:rPr lang="pt-BR" dirty="0" smtClean="0"/>
              <a:t>O cronograma, geralmente, é apresentado em forma de tabela, contendo o período contratual e seus consumos e desembolsos.</a:t>
            </a:r>
          </a:p>
          <a:p>
            <a:pPr lvl="1" algn="just"/>
            <a:r>
              <a:rPr lang="pt-BR" dirty="0" smtClean="0"/>
              <a:t>O cronograma X disponibilidades orçamentárias x demanda de uso.</a:t>
            </a:r>
          </a:p>
          <a:p>
            <a:pPr lvl="2" algn="just"/>
            <a:r>
              <a:rPr lang="pt-BR" dirty="0" smtClean="0"/>
              <a:t>sobra orçamentária</a:t>
            </a:r>
          </a:p>
          <a:p>
            <a:pPr lvl="2" algn="just"/>
            <a:r>
              <a:rPr lang="pt-BR" dirty="0" smtClean="0"/>
              <a:t>falta orçamentária</a:t>
            </a:r>
          </a:p>
          <a:p>
            <a:pPr lvl="1" algn="just"/>
            <a:r>
              <a:rPr lang="pt-BR" dirty="0" smtClean="0"/>
              <a:t>Demanda flutuante ou incerta</a:t>
            </a:r>
          </a:p>
          <a:p>
            <a:pPr lvl="1" algn="just"/>
            <a:r>
              <a:rPr lang="pt-BR" dirty="0" smtClean="0"/>
              <a:t>Período ≠ Etapas</a:t>
            </a:r>
          </a:p>
          <a:p>
            <a:pPr lvl="1" algn="just"/>
            <a:r>
              <a:rPr lang="pt-BR" dirty="0" smtClean="0"/>
              <a:t>Prazo x Datas</a:t>
            </a:r>
          </a:p>
          <a:p>
            <a:pPr lvl="1" algn="just"/>
            <a:r>
              <a:rPr lang="pt-BR" dirty="0" smtClean="0"/>
              <a:t>É interessante planejar</a:t>
            </a:r>
          </a:p>
        </p:txBody>
      </p:sp>
      <p:sp>
        <p:nvSpPr>
          <p:cNvPr id="2" name="Título 1"/>
          <p:cNvSpPr>
            <a:spLocks noGrp="1"/>
          </p:cNvSpPr>
          <p:nvPr>
            <p:ph type="title"/>
          </p:nvPr>
        </p:nvSpPr>
        <p:spPr/>
        <p:txBody>
          <a:bodyPr>
            <a:normAutofit fontScale="90000"/>
          </a:bodyPr>
          <a:lstStyle/>
          <a:p>
            <a:r>
              <a:rPr lang="pt-BR" b="1" dirty="0" smtClean="0"/>
              <a:t>CRONOGRAMA</a:t>
            </a:r>
            <a:endParaRPr lang="pt-BR" dirty="0"/>
          </a:p>
        </p:txBody>
      </p:sp>
      <p:pic>
        <p:nvPicPr>
          <p:cNvPr id="69634" name="Picture 2" descr="http://t3.gstatic.com/images?q=tbn:ANd9GcTwDcFf1OmvXFeIMfo7HSsrmYVoUhOHAwE31N1r1Tgf77fC3smA"/>
          <p:cNvPicPr>
            <a:picLocks noChangeAspect="1" noChangeArrowheads="1"/>
          </p:cNvPicPr>
          <p:nvPr/>
        </p:nvPicPr>
        <p:blipFill>
          <a:blip r:embed="rId2" cstate="print"/>
          <a:srcRect/>
          <a:stretch>
            <a:fillRect/>
          </a:stretch>
        </p:blipFill>
        <p:spPr bwMode="auto">
          <a:xfrm>
            <a:off x="5054894" y="3794959"/>
            <a:ext cx="4089105" cy="1945407"/>
          </a:xfrm>
          <a:prstGeom prst="rect">
            <a:avLst/>
          </a:prstGeom>
          <a:noFill/>
        </p:spPr>
      </p:pic>
    </p:spTree>
    <p:extLst>
      <p:ext uri="{BB962C8B-B14F-4D97-AF65-F5344CB8AC3E}">
        <p14:creationId xmlns:p14="http://schemas.microsoft.com/office/powerpoint/2010/main" val="18438044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539960"/>
          </a:xfrm>
        </p:spPr>
        <p:txBody>
          <a:bodyPr>
            <a:normAutofit fontScale="85000" lnSpcReduction="10000"/>
          </a:bodyPr>
          <a:lstStyle/>
          <a:p>
            <a:pPr algn="just"/>
            <a:r>
              <a:rPr lang="pt-BR" dirty="0" smtClean="0"/>
              <a:t>Normativas</a:t>
            </a:r>
          </a:p>
          <a:p>
            <a:pPr lvl="1" algn="just"/>
            <a:r>
              <a:rPr lang="pt-BR" dirty="0" smtClean="0"/>
              <a:t>8666/93</a:t>
            </a:r>
          </a:p>
          <a:p>
            <a:pPr lvl="2" algn="just"/>
            <a:r>
              <a:rPr lang="pt-BR" dirty="0" smtClean="0"/>
              <a:t>Art. 7o  As licitações ... obedecerão ao disposto neste artigo ...:</a:t>
            </a:r>
          </a:p>
          <a:p>
            <a:pPr lvl="3" algn="just"/>
            <a:r>
              <a:rPr lang="pt-BR" dirty="0" smtClean="0"/>
              <a:t>§ 2o  As obras e os serviços somente poderão ser licitados quando:</a:t>
            </a:r>
          </a:p>
          <a:p>
            <a:pPr lvl="4" algn="just"/>
            <a:r>
              <a:rPr lang="pt-BR" dirty="0" smtClean="0"/>
              <a:t>III - houver previsão de recursos orçamentários que assegurem o pagamento das obrigações decorrentes de obras ou serviços a serem executadas no exercício financeiro em curso, de acordo com o respectivo </a:t>
            </a:r>
            <a:r>
              <a:rPr lang="pt-BR" b="1" dirty="0" smtClean="0"/>
              <a:t>cronograma</a:t>
            </a:r>
            <a:r>
              <a:rPr lang="pt-BR" dirty="0" smtClean="0"/>
              <a:t>;</a:t>
            </a:r>
          </a:p>
          <a:p>
            <a:pPr lvl="2" algn="just"/>
            <a:r>
              <a:rPr lang="pt-BR" dirty="0" smtClean="0"/>
              <a:t>Art. 116.  Aplicam-se as disposições desta Lei, no que couber, aos convênios, acordos, ajustes e outros instrumentos congêneres celebrados por órgãos e entidades da Administração. </a:t>
            </a:r>
          </a:p>
          <a:p>
            <a:pPr lvl="3" algn="just"/>
            <a:r>
              <a:rPr lang="pt-BR" dirty="0" smtClean="0"/>
              <a:t>§ 1o  ..., o qual deverá conter, no mínimo, as seguintes informações: </a:t>
            </a:r>
          </a:p>
          <a:p>
            <a:pPr lvl="4" algn="just"/>
            <a:r>
              <a:rPr lang="pt-BR" b="1" dirty="0" smtClean="0"/>
              <a:t>V - cronograma de desembolso;</a:t>
            </a:r>
          </a:p>
        </p:txBody>
      </p:sp>
      <p:sp>
        <p:nvSpPr>
          <p:cNvPr id="2" name="Título 1"/>
          <p:cNvSpPr>
            <a:spLocks noGrp="1"/>
          </p:cNvSpPr>
          <p:nvPr>
            <p:ph type="title"/>
          </p:nvPr>
        </p:nvSpPr>
        <p:spPr/>
        <p:txBody>
          <a:bodyPr>
            <a:normAutofit fontScale="90000"/>
          </a:bodyPr>
          <a:lstStyle/>
          <a:p>
            <a:r>
              <a:rPr lang="pt-BR" b="1" dirty="0" smtClean="0"/>
              <a:t>CRONOGRAMA</a:t>
            </a:r>
            <a:endParaRPr lang="pt-BR" dirty="0"/>
          </a:p>
        </p:txBody>
      </p:sp>
    </p:spTree>
    <p:extLst>
      <p:ext uri="{BB962C8B-B14F-4D97-AF65-F5344CB8AC3E}">
        <p14:creationId xmlns:p14="http://schemas.microsoft.com/office/powerpoint/2010/main" val="10711701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5376672"/>
          </a:xfrm>
        </p:spPr>
        <p:txBody>
          <a:bodyPr>
            <a:normAutofit/>
          </a:bodyPr>
          <a:lstStyle/>
          <a:p>
            <a:pPr algn="just"/>
            <a:r>
              <a:rPr lang="pt-BR" dirty="0" smtClean="0"/>
              <a:t>Normativas</a:t>
            </a:r>
          </a:p>
          <a:p>
            <a:pPr lvl="1" algn="just"/>
            <a:r>
              <a:rPr lang="pt-BR" dirty="0" smtClean="0"/>
              <a:t>10520/02</a:t>
            </a:r>
          </a:p>
          <a:p>
            <a:pPr lvl="2" algn="just"/>
            <a:r>
              <a:rPr lang="pt-BR" dirty="0" smtClean="0"/>
              <a:t>Art. 3º  A fase preparatória do pregão observará o seguinte: </a:t>
            </a:r>
          </a:p>
          <a:p>
            <a:pPr lvl="3" algn="just"/>
            <a:r>
              <a:rPr lang="pt-BR" dirty="0" smtClean="0"/>
              <a:t>I - a autoridade competente justificará a necessidade de contratação e definirá o objeto do certame, as exigências de habilitação, os critérios de aceitação das propostas, as sanções por inadimplemento e as cláusulas do contrato, </a:t>
            </a:r>
            <a:r>
              <a:rPr lang="pt-BR" b="1" dirty="0" smtClean="0"/>
              <a:t>inclusive com fixação dos prazos para fornecimento</a:t>
            </a:r>
            <a:r>
              <a:rPr lang="pt-BR" dirty="0" smtClean="0"/>
              <a:t>; </a:t>
            </a:r>
            <a:endParaRPr lang="pt-BR" dirty="0"/>
          </a:p>
        </p:txBody>
      </p:sp>
      <p:sp>
        <p:nvSpPr>
          <p:cNvPr id="2" name="Título 1"/>
          <p:cNvSpPr>
            <a:spLocks noGrp="1"/>
          </p:cNvSpPr>
          <p:nvPr>
            <p:ph type="title"/>
          </p:nvPr>
        </p:nvSpPr>
        <p:spPr/>
        <p:txBody>
          <a:bodyPr>
            <a:normAutofit fontScale="90000"/>
          </a:bodyPr>
          <a:lstStyle/>
          <a:p>
            <a:r>
              <a:rPr lang="pt-BR" b="1" dirty="0" smtClean="0"/>
              <a:t>CRONOGRAMA</a:t>
            </a:r>
            <a:endParaRPr lang="pt-BR" dirty="0"/>
          </a:p>
        </p:txBody>
      </p:sp>
    </p:spTree>
    <p:extLst>
      <p:ext uri="{BB962C8B-B14F-4D97-AF65-F5344CB8AC3E}">
        <p14:creationId xmlns:p14="http://schemas.microsoft.com/office/powerpoint/2010/main" val="26268485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5376672"/>
          </a:xfrm>
        </p:spPr>
        <p:txBody>
          <a:bodyPr>
            <a:normAutofit/>
          </a:bodyPr>
          <a:lstStyle/>
          <a:p>
            <a:pPr algn="just"/>
            <a:r>
              <a:rPr lang="pt-BR" dirty="0" smtClean="0"/>
              <a:t>Exemplos</a:t>
            </a:r>
          </a:p>
          <a:p>
            <a:pPr lvl="1" algn="just"/>
            <a:r>
              <a:rPr lang="pt-BR" dirty="0" smtClean="0"/>
              <a:t>Coleta, Transporte e entrega de cartões</a:t>
            </a:r>
          </a:p>
          <a:p>
            <a:pPr algn="just">
              <a:buNone/>
            </a:pPr>
            <a:endParaRPr lang="pt-BR" dirty="0"/>
          </a:p>
        </p:txBody>
      </p:sp>
      <p:sp>
        <p:nvSpPr>
          <p:cNvPr id="2" name="Título 1"/>
          <p:cNvSpPr>
            <a:spLocks noGrp="1"/>
          </p:cNvSpPr>
          <p:nvPr>
            <p:ph type="title"/>
          </p:nvPr>
        </p:nvSpPr>
        <p:spPr/>
        <p:txBody>
          <a:bodyPr>
            <a:normAutofit fontScale="90000"/>
          </a:bodyPr>
          <a:lstStyle/>
          <a:p>
            <a:r>
              <a:rPr lang="pt-BR" b="1" dirty="0" smtClean="0"/>
              <a:t>CRONOGRAMA</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157189942"/>
              </p:ext>
            </p:extLst>
          </p:nvPr>
        </p:nvGraphicFramePr>
        <p:xfrm>
          <a:off x="0" y="2780928"/>
          <a:ext cx="8964482" cy="1548765"/>
        </p:xfrm>
        <a:graphic>
          <a:graphicData uri="http://schemas.openxmlformats.org/drawingml/2006/table">
            <a:tbl>
              <a:tblPr firstRow="1" bandRow="1">
                <a:tableStyleId>{5940675A-B579-460E-94D1-54222C63F5DA}</a:tableStyleId>
              </a:tblPr>
              <a:tblGrid>
                <a:gridCol w="1517575"/>
                <a:gridCol w="572839"/>
                <a:gridCol w="572839"/>
                <a:gridCol w="572839"/>
                <a:gridCol w="572839"/>
                <a:gridCol w="572839"/>
                <a:gridCol w="572839"/>
                <a:gridCol w="572839"/>
                <a:gridCol w="572839"/>
                <a:gridCol w="572839"/>
                <a:gridCol w="572839"/>
                <a:gridCol w="572839"/>
                <a:gridCol w="572839"/>
                <a:gridCol w="572839"/>
              </a:tblGrid>
              <a:tr h="370840">
                <a:tc gridSpan="14">
                  <a:txBody>
                    <a:bodyPr/>
                    <a:lstStyle/>
                    <a:p>
                      <a:pPr algn="ctr" fontAlgn="b"/>
                      <a:r>
                        <a:rPr lang="pt-BR" sz="1400" u="none" strike="noStrike" dirty="0"/>
                        <a:t>Cronograma anual de consumo </a:t>
                      </a:r>
                      <a:r>
                        <a:rPr lang="pt-BR" sz="1400" u="none" strike="noStrike" dirty="0" smtClean="0"/>
                        <a:t>2013</a:t>
                      </a:r>
                      <a:endParaRPr lang="pt-BR" sz="1400" b="1" i="0" u="none" strike="noStrike" dirty="0">
                        <a:solidFill>
                          <a:srgbClr val="000000"/>
                        </a:solidFill>
                        <a:latin typeface="Arial"/>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0840">
                <a:tc>
                  <a:txBody>
                    <a:bodyPr/>
                    <a:lstStyle/>
                    <a:p>
                      <a:pPr algn="l" fontAlgn="b"/>
                      <a:r>
                        <a:rPr lang="pt-BR" sz="1400" u="none" strike="noStrike"/>
                        <a:t> </a:t>
                      </a:r>
                      <a:endParaRPr lang="pt-BR" sz="1400" b="0" i="0" u="none" strike="noStrike">
                        <a:solidFill>
                          <a:srgbClr val="000000"/>
                        </a:solidFill>
                        <a:latin typeface="Calibri"/>
                      </a:endParaRPr>
                    </a:p>
                  </a:txBody>
                  <a:tcPr marL="9525" marR="9525" marT="9525" marB="0" anchor="b"/>
                </a:tc>
                <a:tc>
                  <a:txBody>
                    <a:bodyPr/>
                    <a:lstStyle/>
                    <a:p>
                      <a:pPr algn="ctr" fontAlgn="b"/>
                      <a:r>
                        <a:rPr lang="pt-BR" sz="1400" u="none" strike="noStrike" dirty="0"/>
                        <a:t>jan</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a:t>fev</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mar</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abr</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mai</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jun</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jul</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ago</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set</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out</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nov</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dez</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Total</a:t>
                      </a:r>
                      <a:endParaRPr lang="pt-BR" sz="1400" b="0" i="0" u="none" strike="noStrike">
                        <a:solidFill>
                          <a:srgbClr val="000000"/>
                        </a:solidFill>
                        <a:latin typeface="Arial"/>
                      </a:endParaRPr>
                    </a:p>
                  </a:txBody>
                  <a:tcPr marL="9525" marR="9525" marT="9525" marB="0" anchor="ctr"/>
                </a:tc>
              </a:tr>
              <a:tr h="370840">
                <a:tc>
                  <a:txBody>
                    <a:bodyPr/>
                    <a:lstStyle/>
                    <a:p>
                      <a:pPr algn="l" fontAlgn="b"/>
                      <a:r>
                        <a:rPr lang="pt-BR" sz="1400" u="none" strike="noStrike" dirty="0"/>
                        <a:t>Região Metropolitana</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833</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833</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834</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833</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833</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a:t>834</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833</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833</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834</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833</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833</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834</a:t>
                      </a:r>
                      <a:endParaRPr lang="pt-BR" sz="1400" b="0" i="0" u="none" strike="noStrike">
                        <a:solidFill>
                          <a:srgbClr val="000000"/>
                        </a:solidFill>
                        <a:latin typeface="Arial"/>
                      </a:endParaRPr>
                    </a:p>
                  </a:txBody>
                  <a:tcPr marL="9525" marR="9525" marT="9525" marB="0" anchor="ctr"/>
                </a:tc>
                <a:tc>
                  <a:txBody>
                    <a:bodyPr/>
                    <a:lstStyle/>
                    <a:p>
                      <a:pPr algn="ctr" fontAlgn="b"/>
                      <a:r>
                        <a:rPr lang="pt-BR" sz="1200" u="none" strike="noStrike" dirty="0"/>
                        <a:t>10.000</a:t>
                      </a:r>
                      <a:endParaRPr lang="pt-BR" sz="1200" b="0" i="0" u="none" strike="noStrike" dirty="0">
                        <a:solidFill>
                          <a:srgbClr val="000000"/>
                        </a:solidFill>
                        <a:latin typeface="Arial"/>
                      </a:endParaRPr>
                    </a:p>
                  </a:txBody>
                  <a:tcPr marL="9525" marR="9525" marT="9525" marB="0" anchor="ctr"/>
                </a:tc>
              </a:tr>
              <a:tr h="370840">
                <a:tc>
                  <a:txBody>
                    <a:bodyPr/>
                    <a:lstStyle/>
                    <a:p>
                      <a:pPr algn="l" fontAlgn="b"/>
                      <a:r>
                        <a:rPr lang="pt-BR" sz="1400" u="none" strike="noStrike" dirty="0"/>
                        <a:t>Demais Regiões</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a:t>416</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417</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416</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a:t>417</a:t>
                      </a:r>
                      <a:endParaRPr lang="pt-BR" sz="1400" b="0" i="0" u="none" strike="noStrike">
                        <a:solidFill>
                          <a:srgbClr val="000000"/>
                        </a:solidFill>
                        <a:latin typeface="Arial"/>
                      </a:endParaRPr>
                    </a:p>
                  </a:txBody>
                  <a:tcPr marL="9525" marR="9525" marT="9525" marB="0" anchor="ctr"/>
                </a:tc>
                <a:tc>
                  <a:txBody>
                    <a:bodyPr/>
                    <a:lstStyle/>
                    <a:p>
                      <a:pPr algn="ctr" fontAlgn="b"/>
                      <a:r>
                        <a:rPr lang="pt-BR" sz="1400" u="none" strike="noStrike" dirty="0"/>
                        <a:t>417</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417</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416</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417</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416</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417</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417</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400" u="none" strike="noStrike" dirty="0"/>
                        <a:t>417</a:t>
                      </a:r>
                      <a:endParaRPr lang="pt-BR" sz="1400" b="0" i="0" u="none" strike="noStrike" dirty="0">
                        <a:solidFill>
                          <a:srgbClr val="000000"/>
                        </a:solidFill>
                        <a:latin typeface="Arial"/>
                      </a:endParaRPr>
                    </a:p>
                  </a:txBody>
                  <a:tcPr marL="9525" marR="9525" marT="9525" marB="0" anchor="ctr"/>
                </a:tc>
                <a:tc>
                  <a:txBody>
                    <a:bodyPr/>
                    <a:lstStyle/>
                    <a:p>
                      <a:pPr algn="ctr" fontAlgn="b"/>
                      <a:r>
                        <a:rPr lang="pt-BR" sz="1200" u="none" strike="noStrike" dirty="0"/>
                        <a:t>5.000</a:t>
                      </a:r>
                      <a:endParaRPr lang="pt-BR" sz="1200" b="0" i="0" u="none" strike="noStrike" dirty="0">
                        <a:solidFill>
                          <a:srgbClr val="000000"/>
                        </a:solidFill>
                        <a:latin typeface="Arial"/>
                      </a:endParaRPr>
                    </a:p>
                  </a:txBody>
                  <a:tcPr marL="9525" marR="9525" marT="9525" marB="0" anchor="ctr"/>
                </a:tc>
              </a:tr>
            </a:tbl>
          </a:graphicData>
        </a:graphic>
      </p:graphicFrame>
    </p:spTree>
    <p:extLst>
      <p:ext uri="{BB962C8B-B14F-4D97-AF65-F5344CB8AC3E}">
        <p14:creationId xmlns:p14="http://schemas.microsoft.com/office/powerpoint/2010/main" val="13307621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8229600" cy="5376672"/>
          </a:xfrm>
        </p:spPr>
        <p:txBody>
          <a:bodyPr>
            <a:normAutofit/>
          </a:bodyPr>
          <a:lstStyle/>
          <a:p>
            <a:pPr algn="just"/>
            <a:r>
              <a:rPr lang="pt-BR" dirty="0" smtClean="0"/>
              <a:t>Exemplos</a:t>
            </a:r>
          </a:p>
          <a:p>
            <a:pPr lvl="1" algn="just"/>
            <a:r>
              <a:rPr lang="pt-BR" dirty="0" smtClean="0"/>
              <a:t>Limpeza, Conservação, Vigia e Refeição</a:t>
            </a:r>
            <a:endParaRPr lang="pt-BR" dirty="0"/>
          </a:p>
        </p:txBody>
      </p:sp>
      <p:sp>
        <p:nvSpPr>
          <p:cNvPr id="2" name="Título 1"/>
          <p:cNvSpPr>
            <a:spLocks noGrp="1"/>
          </p:cNvSpPr>
          <p:nvPr>
            <p:ph type="title"/>
          </p:nvPr>
        </p:nvSpPr>
        <p:spPr/>
        <p:txBody>
          <a:bodyPr>
            <a:normAutofit fontScale="90000"/>
          </a:bodyPr>
          <a:lstStyle/>
          <a:p>
            <a:r>
              <a:rPr lang="pt-BR" b="1" dirty="0" smtClean="0"/>
              <a:t>CRONOGRAMA</a:t>
            </a:r>
            <a:endParaRPr lang="pt-BR" dirty="0"/>
          </a:p>
        </p:txBody>
      </p:sp>
      <p:graphicFrame>
        <p:nvGraphicFramePr>
          <p:cNvPr id="5" name="Tabela 4"/>
          <p:cNvGraphicFramePr>
            <a:graphicFrameLocks noGrp="1"/>
          </p:cNvGraphicFramePr>
          <p:nvPr/>
        </p:nvGraphicFramePr>
        <p:xfrm>
          <a:off x="0" y="2420888"/>
          <a:ext cx="9077706" cy="3218180"/>
        </p:xfrm>
        <a:graphic>
          <a:graphicData uri="http://schemas.openxmlformats.org/drawingml/2006/table">
            <a:tbl>
              <a:tblPr firstRow="1" bandRow="1">
                <a:tableStyleId>{5940675A-B579-460E-94D1-54222C63F5DA}</a:tableStyleId>
              </a:tblPr>
              <a:tblGrid>
                <a:gridCol w="536575"/>
                <a:gridCol w="2091209"/>
                <a:gridCol w="1296144"/>
                <a:gridCol w="481263"/>
                <a:gridCol w="1236663"/>
                <a:gridCol w="481263"/>
                <a:gridCol w="1236663"/>
                <a:gridCol w="481263"/>
                <a:gridCol w="1236663"/>
              </a:tblGrid>
              <a:tr h="370840">
                <a:tc gridSpan="3">
                  <a:txBody>
                    <a:bodyPr/>
                    <a:lstStyle/>
                    <a:p>
                      <a:pPr algn="l" fontAlgn="ctr"/>
                      <a:r>
                        <a:rPr lang="pt-BR" sz="1600" u="none" strike="noStrike" dirty="0"/>
                        <a:t>Referência Básica - ano de 2012</a:t>
                      </a:r>
                      <a:endParaRPr lang="pt-BR" sz="1600" b="1"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gridSpan="2">
                  <a:txBody>
                    <a:bodyPr/>
                    <a:lstStyle/>
                    <a:p>
                      <a:pPr algn="ctr" fontAlgn="ctr"/>
                      <a:r>
                        <a:rPr lang="pt-BR" sz="1600" u="none" strike="noStrike" dirty="0"/>
                        <a:t>jun</a:t>
                      </a:r>
                      <a:endParaRPr lang="pt-BR" sz="1600" b="1" i="0" u="none" strike="noStrike" dirty="0">
                        <a:solidFill>
                          <a:srgbClr val="000000"/>
                        </a:solidFill>
                        <a:latin typeface="Calibri"/>
                      </a:endParaRPr>
                    </a:p>
                  </a:txBody>
                  <a:tcPr marL="9525" marR="9525" marT="9525" marB="0" anchor="ctr"/>
                </a:tc>
                <a:tc hMerge="1">
                  <a:txBody>
                    <a:bodyPr/>
                    <a:lstStyle/>
                    <a:p>
                      <a:endParaRPr lang="pt-BR"/>
                    </a:p>
                  </a:txBody>
                  <a:tcPr/>
                </a:tc>
                <a:tc gridSpan="2">
                  <a:txBody>
                    <a:bodyPr/>
                    <a:lstStyle/>
                    <a:p>
                      <a:pPr algn="ctr" fontAlgn="ctr"/>
                      <a:r>
                        <a:rPr lang="pt-BR" sz="1600" u="none" strike="noStrike"/>
                        <a:t>jul</a:t>
                      </a:r>
                      <a:endParaRPr lang="pt-BR" sz="1600" b="1" i="0" u="none" strike="noStrike">
                        <a:solidFill>
                          <a:srgbClr val="000000"/>
                        </a:solidFill>
                        <a:latin typeface="Calibri"/>
                      </a:endParaRPr>
                    </a:p>
                  </a:txBody>
                  <a:tcPr marL="9525" marR="9525" marT="9525" marB="0" anchor="ctr"/>
                </a:tc>
                <a:tc hMerge="1">
                  <a:txBody>
                    <a:bodyPr/>
                    <a:lstStyle/>
                    <a:p>
                      <a:endParaRPr lang="pt-BR"/>
                    </a:p>
                  </a:txBody>
                  <a:tcPr/>
                </a:tc>
                <a:tc gridSpan="2">
                  <a:txBody>
                    <a:bodyPr/>
                    <a:lstStyle/>
                    <a:p>
                      <a:pPr algn="ctr" fontAlgn="ctr"/>
                      <a:r>
                        <a:rPr lang="pt-BR" sz="1600" u="none" strike="noStrike"/>
                        <a:t>ago</a:t>
                      </a:r>
                      <a:endParaRPr lang="pt-BR" sz="1600" b="1" i="0" u="none" strike="noStrike">
                        <a:solidFill>
                          <a:srgbClr val="000000"/>
                        </a:solidFill>
                        <a:latin typeface="Calibri"/>
                      </a:endParaRPr>
                    </a:p>
                  </a:txBody>
                  <a:tcPr marL="9525" marR="9525" marT="9525" marB="0" anchor="ctr"/>
                </a:tc>
                <a:tc hMerge="1">
                  <a:txBody>
                    <a:bodyPr/>
                    <a:lstStyle/>
                    <a:p>
                      <a:endParaRPr lang="pt-BR"/>
                    </a:p>
                  </a:txBody>
                  <a:tcPr/>
                </a:tc>
              </a:tr>
              <a:tr h="370840">
                <a:tc>
                  <a:txBody>
                    <a:bodyPr/>
                    <a:lstStyle/>
                    <a:p>
                      <a:pPr algn="ctr" fontAlgn="ctr"/>
                      <a:r>
                        <a:rPr lang="pt-BR" sz="1600" u="none" strike="noStrike"/>
                        <a:t>ITEM</a:t>
                      </a:r>
                      <a:endParaRPr lang="pt-BR" sz="1600" b="1" i="0" u="none" strike="noStrike">
                        <a:solidFill>
                          <a:srgbClr val="000000"/>
                        </a:solidFill>
                        <a:latin typeface="Calibri"/>
                      </a:endParaRPr>
                    </a:p>
                  </a:txBody>
                  <a:tcPr marL="9525" marR="9525" marT="9525" marB="0" anchor="ctr"/>
                </a:tc>
                <a:tc>
                  <a:txBody>
                    <a:bodyPr/>
                    <a:lstStyle/>
                    <a:p>
                      <a:pPr algn="ctr" fontAlgn="ctr"/>
                      <a:r>
                        <a:rPr lang="pt-BR" sz="1600" u="none" strike="noStrike"/>
                        <a:t>SERVIÇOS - APOIO EDUCACIONAL - REGIÃO SERRANA III-B</a:t>
                      </a:r>
                      <a:endParaRPr lang="pt-BR" sz="1600" b="1" i="0" u="none" strike="noStrike">
                        <a:solidFill>
                          <a:srgbClr val="000000"/>
                        </a:solidFill>
                        <a:latin typeface="Calibri"/>
                      </a:endParaRPr>
                    </a:p>
                  </a:txBody>
                  <a:tcPr marL="9525" marR="9525" marT="9525" marB="0" anchor="ctr"/>
                </a:tc>
                <a:tc>
                  <a:txBody>
                    <a:bodyPr/>
                    <a:lstStyle/>
                    <a:p>
                      <a:pPr algn="ctr" fontAlgn="ctr"/>
                      <a:r>
                        <a:rPr lang="pt-BR" sz="1600" u="none" strike="noStrike"/>
                        <a:t>VALOR UNITÁRIO (R$)</a:t>
                      </a:r>
                      <a:endParaRPr lang="pt-BR" sz="1600" b="1" i="0" u="none" strike="noStrike">
                        <a:solidFill>
                          <a:srgbClr val="000000"/>
                        </a:solidFill>
                        <a:latin typeface="Calibri"/>
                      </a:endParaRPr>
                    </a:p>
                  </a:txBody>
                  <a:tcPr marL="9525" marR="9525" marT="9525" marB="0" anchor="ctr"/>
                </a:tc>
                <a:tc>
                  <a:txBody>
                    <a:bodyPr/>
                    <a:lstStyle/>
                    <a:p>
                      <a:pPr algn="ctr" fontAlgn="ctr"/>
                      <a:r>
                        <a:rPr lang="pt-BR" sz="1600" u="none" strike="noStrike"/>
                        <a:t>Qtd</a:t>
                      </a:r>
                      <a:endParaRPr lang="pt-BR" sz="1600" b="1" i="0" u="none" strike="noStrike">
                        <a:solidFill>
                          <a:srgbClr val="000000"/>
                        </a:solidFill>
                        <a:latin typeface="Calibri"/>
                      </a:endParaRPr>
                    </a:p>
                  </a:txBody>
                  <a:tcPr marL="9525" marR="9525" marT="9525" marB="0" anchor="ctr"/>
                </a:tc>
                <a:tc>
                  <a:txBody>
                    <a:bodyPr/>
                    <a:lstStyle/>
                    <a:p>
                      <a:pPr algn="ctr" fontAlgn="ctr"/>
                      <a:r>
                        <a:rPr lang="pt-BR" sz="1600" u="none" strike="noStrike"/>
                        <a:t>Valor R$</a:t>
                      </a:r>
                      <a:endParaRPr lang="pt-BR" sz="1600" b="1" i="0" u="none" strike="noStrike">
                        <a:solidFill>
                          <a:srgbClr val="000000"/>
                        </a:solidFill>
                        <a:latin typeface="Calibri"/>
                      </a:endParaRPr>
                    </a:p>
                  </a:txBody>
                  <a:tcPr marL="9525" marR="9525" marT="9525" marB="0" anchor="ctr"/>
                </a:tc>
                <a:tc>
                  <a:txBody>
                    <a:bodyPr/>
                    <a:lstStyle/>
                    <a:p>
                      <a:pPr algn="ctr" fontAlgn="ctr"/>
                      <a:r>
                        <a:rPr lang="pt-BR" sz="1600" u="none" strike="noStrike"/>
                        <a:t>Qtd</a:t>
                      </a:r>
                      <a:endParaRPr lang="pt-BR" sz="1600" b="1" i="0" u="none" strike="noStrike">
                        <a:solidFill>
                          <a:srgbClr val="000000"/>
                        </a:solidFill>
                        <a:latin typeface="Calibri"/>
                      </a:endParaRPr>
                    </a:p>
                  </a:txBody>
                  <a:tcPr marL="9525" marR="9525" marT="9525" marB="0" anchor="ctr"/>
                </a:tc>
                <a:tc>
                  <a:txBody>
                    <a:bodyPr/>
                    <a:lstStyle/>
                    <a:p>
                      <a:pPr algn="ctr" fontAlgn="ctr"/>
                      <a:r>
                        <a:rPr lang="pt-BR" sz="1600" u="none" strike="noStrike"/>
                        <a:t>Valor R$</a:t>
                      </a:r>
                      <a:endParaRPr lang="pt-BR" sz="1600" b="1" i="0" u="none" strike="noStrike">
                        <a:solidFill>
                          <a:srgbClr val="000000"/>
                        </a:solidFill>
                        <a:latin typeface="Calibri"/>
                      </a:endParaRPr>
                    </a:p>
                  </a:txBody>
                  <a:tcPr marL="9525" marR="9525" marT="9525" marB="0" anchor="ctr"/>
                </a:tc>
                <a:tc>
                  <a:txBody>
                    <a:bodyPr/>
                    <a:lstStyle/>
                    <a:p>
                      <a:pPr algn="ctr" fontAlgn="ctr"/>
                      <a:r>
                        <a:rPr lang="pt-BR" sz="1600" u="none" strike="noStrike"/>
                        <a:t>Qtd</a:t>
                      </a:r>
                      <a:endParaRPr lang="pt-BR" sz="1600" b="1" i="0" u="none" strike="noStrike">
                        <a:solidFill>
                          <a:srgbClr val="000000"/>
                        </a:solidFill>
                        <a:latin typeface="Calibri"/>
                      </a:endParaRPr>
                    </a:p>
                  </a:txBody>
                  <a:tcPr marL="9525" marR="9525" marT="9525" marB="0" anchor="ctr"/>
                </a:tc>
                <a:tc>
                  <a:txBody>
                    <a:bodyPr/>
                    <a:lstStyle/>
                    <a:p>
                      <a:pPr algn="ctr" fontAlgn="ctr"/>
                      <a:r>
                        <a:rPr lang="pt-BR" sz="1600" u="none" strike="noStrike" dirty="0"/>
                        <a:t>Valor R$</a:t>
                      </a:r>
                      <a:endParaRPr lang="pt-BR" sz="1600" b="1" i="0" u="none" strike="noStrike" dirty="0">
                        <a:solidFill>
                          <a:srgbClr val="000000"/>
                        </a:solidFill>
                        <a:latin typeface="Calibri"/>
                      </a:endParaRPr>
                    </a:p>
                  </a:txBody>
                  <a:tcPr marL="9525" marR="9525" marT="9525" marB="0" anchor="ctr"/>
                </a:tc>
              </a:tr>
              <a:tr h="370840">
                <a:tc>
                  <a:txBody>
                    <a:bodyPr/>
                    <a:lstStyle/>
                    <a:p>
                      <a:pPr algn="ctr" fontAlgn="ctr"/>
                      <a:r>
                        <a:rPr lang="pt-BR" sz="1600" u="none" strike="noStrike"/>
                        <a:t>1</a:t>
                      </a:r>
                      <a:endParaRPr lang="pt-BR" sz="1600" b="1" i="0" u="none" strike="noStrike">
                        <a:solidFill>
                          <a:srgbClr val="000000"/>
                        </a:solidFill>
                        <a:latin typeface="Calibri"/>
                      </a:endParaRPr>
                    </a:p>
                  </a:txBody>
                  <a:tcPr marL="9525" marR="9525" marT="9525" marB="0" anchor="ctr"/>
                </a:tc>
                <a:tc>
                  <a:txBody>
                    <a:bodyPr/>
                    <a:lstStyle/>
                    <a:p>
                      <a:pPr algn="l" fontAlgn="ctr"/>
                      <a:r>
                        <a:rPr lang="pt-BR" sz="1600" u="none" strike="noStrike"/>
                        <a:t>Limpeza, Asseio e Conservação (Auxiliar de Serviços Gerais)</a:t>
                      </a:r>
                      <a:endParaRPr lang="pt-BR" sz="1600" b="0" i="0" u="none" strike="noStrike">
                        <a:solidFill>
                          <a:srgbClr val="000000"/>
                        </a:solidFill>
                        <a:latin typeface="Calibri"/>
                      </a:endParaRPr>
                    </a:p>
                  </a:txBody>
                  <a:tcPr marL="9525" marR="9525" marT="9525" marB="0" anchor="ctr"/>
                </a:tc>
                <a:tc>
                  <a:txBody>
                    <a:bodyPr/>
                    <a:lstStyle/>
                    <a:p>
                      <a:pPr algn="r" fontAlgn="ctr"/>
                      <a:r>
                        <a:rPr lang="pt-BR" sz="1600" u="none" strike="noStrike"/>
                        <a:t>2.174,81</a:t>
                      </a:r>
                      <a:endParaRPr lang="pt-BR" sz="1600" b="0" i="0" u="none" strike="noStrike">
                        <a:solidFill>
                          <a:srgbClr val="000000"/>
                        </a:solidFill>
                        <a:latin typeface="Calibri"/>
                      </a:endParaRPr>
                    </a:p>
                  </a:txBody>
                  <a:tcPr marL="9525" marR="9525" marT="9525" marB="0" anchor="ctr"/>
                </a:tc>
                <a:tc>
                  <a:txBody>
                    <a:bodyPr/>
                    <a:lstStyle/>
                    <a:p>
                      <a:pPr algn="r" fontAlgn="ctr"/>
                      <a:r>
                        <a:rPr lang="pt-BR" sz="1600" u="none" strike="noStrike"/>
                        <a:t>                      60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130.488,60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600" u="none" strike="noStrike"/>
                        <a:t>                      60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130.488,60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600" u="none" strike="noStrike"/>
                        <a:t>                      60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130.488,60 </a:t>
                      </a:r>
                      <a:endParaRPr lang="pt-BR" sz="1400" b="0" i="0" u="none" strike="noStrike" dirty="0">
                        <a:solidFill>
                          <a:srgbClr val="000000"/>
                        </a:solidFill>
                        <a:latin typeface="Calibri"/>
                      </a:endParaRPr>
                    </a:p>
                  </a:txBody>
                  <a:tcPr marL="9525" marR="9525" marT="9525" marB="0" anchor="ctr"/>
                </a:tc>
              </a:tr>
              <a:tr h="370840">
                <a:tc>
                  <a:txBody>
                    <a:bodyPr/>
                    <a:lstStyle/>
                    <a:p>
                      <a:pPr algn="ctr" fontAlgn="ctr"/>
                      <a:r>
                        <a:rPr lang="pt-BR" sz="1600" u="none" strike="noStrike"/>
                        <a:t>2</a:t>
                      </a:r>
                      <a:endParaRPr lang="pt-BR" sz="1600" b="1" i="0" u="none" strike="noStrike">
                        <a:solidFill>
                          <a:srgbClr val="000000"/>
                        </a:solidFill>
                        <a:latin typeface="Calibri"/>
                      </a:endParaRPr>
                    </a:p>
                  </a:txBody>
                  <a:tcPr marL="9525" marR="9525" marT="9525" marB="0" anchor="ctr"/>
                </a:tc>
                <a:tc>
                  <a:txBody>
                    <a:bodyPr/>
                    <a:lstStyle/>
                    <a:p>
                      <a:pPr algn="l" fontAlgn="ctr"/>
                      <a:r>
                        <a:rPr lang="pt-BR" sz="1600" u="none" strike="noStrike"/>
                        <a:t>Vigia</a:t>
                      </a:r>
                      <a:endParaRPr lang="pt-BR" sz="1600" b="0" i="0" u="none" strike="noStrike">
                        <a:solidFill>
                          <a:srgbClr val="000000"/>
                        </a:solidFill>
                        <a:latin typeface="Calibri"/>
                      </a:endParaRPr>
                    </a:p>
                  </a:txBody>
                  <a:tcPr marL="9525" marR="9525" marT="9525" marB="0" anchor="ctr"/>
                </a:tc>
                <a:tc>
                  <a:txBody>
                    <a:bodyPr/>
                    <a:lstStyle/>
                    <a:p>
                      <a:pPr algn="r" fontAlgn="ctr"/>
                      <a:r>
                        <a:rPr lang="pt-BR" sz="1600" u="none" strike="noStrike"/>
                        <a:t>2.824,93</a:t>
                      </a:r>
                      <a:endParaRPr lang="pt-BR" sz="1600" b="0" i="0" u="none" strike="noStrike">
                        <a:solidFill>
                          <a:srgbClr val="000000"/>
                        </a:solidFill>
                        <a:latin typeface="Calibri"/>
                      </a:endParaRPr>
                    </a:p>
                  </a:txBody>
                  <a:tcPr marL="9525" marR="9525" marT="9525" marB="0" anchor="ctr"/>
                </a:tc>
                <a:tc>
                  <a:txBody>
                    <a:bodyPr/>
                    <a:lstStyle/>
                    <a:p>
                      <a:pPr algn="r" fontAlgn="ctr"/>
                      <a:r>
                        <a:rPr lang="pt-BR" sz="1600" u="none" strike="noStrike"/>
                        <a:t>                      34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96.047,62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600" u="none" strike="noStrike"/>
                        <a:t>                      34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96.047,62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600" u="none" strike="noStrike"/>
                        <a:t>                      34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96.047,62 </a:t>
                      </a:r>
                      <a:endParaRPr lang="pt-BR" sz="1400" b="0" i="0" u="none" strike="noStrike" dirty="0">
                        <a:solidFill>
                          <a:srgbClr val="000000"/>
                        </a:solidFill>
                        <a:latin typeface="Calibri"/>
                      </a:endParaRPr>
                    </a:p>
                  </a:txBody>
                  <a:tcPr marL="9525" marR="9525" marT="9525" marB="0" anchor="ctr"/>
                </a:tc>
              </a:tr>
              <a:tr h="370840">
                <a:tc>
                  <a:txBody>
                    <a:bodyPr/>
                    <a:lstStyle/>
                    <a:p>
                      <a:pPr algn="ctr" fontAlgn="ctr"/>
                      <a:r>
                        <a:rPr lang="pt-BR" sz="1600" u="none" strike="noStrike"/>
                        <a:t>3</a:t>
                      </a:r>
                      <a:endParaRPr lang="pt-BR" sz="1600" b="1" i="0" u="none" strike="noStrike">
                        <a:solidFill>
                          <a:srgbClr val="000000"/>
                        </a:solidFill>
                        <a:latin typeface="Calibri"/>
                      </a:endParaRPr>
                    </a:p>
                  </a:txBody>
                  <a:tcPr marL="9525" marR="9525" marT="9525" marB="0" anchor="ctr"/>
                </a:tc>
                <a:tc>
                  <a:txBody>
                    <a:bodyPr/>
                    <a:lstStyle/>
                    <a:p>
                      <a:pPr algn="l" fontAlgn="ctr"/>
                      <a:r>
                        <a:rPr lang="pt-BR" sz="1600" u="none" strike="noStrike"/>
                        <a:t>Preparo e Distribuição de Refeições</a:t>
                      </a:r>
                      <a:endParaRPr lang="pt-BR" sz="1600" b="0" i="0" u="none" strike="noStrike">
                        <a:solidFill>
                          <a:srgbClr val="000000"/>
                        </a:solidFill>
                        <a:latin typeface="Calibri"/>
                      </a:endParaRPr>
                    </a:p>
                  </a:txBody>
                  <a:tcPr marL="9525" marR="9525" marT="9525" marB="0" anchor="ctr"/>
                </a:tc>
                <a:tc>
                  <a:txBody>
                    <a:bodyPr/>
                    <a:lstStyle/>
                    <a:p>
                      <a:pPr algn="r" fontAlgn="ctr"/>
                      <a:r>
                        <a:rPr lang="pt-BR" sz="1600" u="none" strike="noStrike"/>
                        <a:t>2.510,79</a:t>
                      </a:r>
                      <a:endParaRPr lang="pt-BR" sz="1600" b="0" i="0" u="none" strike="noStrike">
                        <a:solidFill>
                          <a:srgbClr val="000000"/>
                        </a:solidFill>
                        <a:latin typeface="Calibri"/>
                      </a:endParaRPr>
                    </a:p>
                  </a:txBody>
                  <a:tcPr marL="9525" marR="9525" marT="9525" marB="0" anchor="ctr"/>
                </a:tc>
                <a:tc>
                  <a:txBody>
                    <a:bodyPr/>
                    <a:lstStyle/>
                    <a:p>
                      <a:pPr algn="r" fontAlgn="ctr"/>
                      <a:r>
                        <a:rPr lang="pt-BR" sz="1600" u="none" strike="noStrike"/>
                        <a:t>                      42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105.453,18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600" u="none" strike="noStrike"/>
                        <a:t>                      42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105.453,18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600" u="none" strike="noStrike"/>
                        <a:t>                      42 </a:t>
                      </a:r>
                      <a:endParaRPr lang="pt-BR" sz="16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105.453,18 </a:t>
                      </a:r>
                      <a:endParaRPr lang="pt-BR" sz="1400" b="0" i="0" u="none" strike="noStrike" dirty="0">
                        <a:solidFill>
                          <a:srgbClr val="000000"/>
                        </a:solidFill>
                        <a:latin typeface="Calibri"/>
                      </a:endParaRPr>
                    </a:p>
                  </a:txBody>
                  <a:tcPr marL="9525" marR="9525" marT="9525" marB="0" anchor="ctr"/>
                </a:tc>
              </a:tr>
              <a:tr h="370840">
                <a:tc gridSpan="3">
                  <a:txBody>
                    <a:bodyPr/>
                    <a:lstStyle/>
                    <a:p>
                      <a:pPr algn="r" fontAlgn="ctr"/>
                      <a:r>
                        <a:rPr lang="pt-BR" sz="1600" u="none" strike="noStrike"/>
                        <a:t>TOTAL</a:t>
                      </a:r>
                      <a:endParaRPr lang="pt-BR" sz="1600" b="1" i="0" u="none" strike="noStrike">
                        <a:solidFill>
                          <a:srgbClr val="FF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r" fontAlgn="ctr"/>
                      <a:endParaRPr lang="pt-BR" sz="1600" b="0" i="0" u="none" strike="noStrike" dirty="0">
                        <a:solidFill>
                          <a:srgbClr val="000000"/>
                        </a:solidFill>
                        <a:latin typeface="Calibri"/>
                      </a:endParaRPr>
                    </a:p>
                  </a:txBody>
                  <a:tcPr marL="9525" marR="9525" marT="9525" marB="0" anchor="ctr"/>
                </a:tc>
                <a:tc>
                  <a:txBody>
                    <a:bodyPr/>
                    <a:lstStyle/>
                    <a:p>
                      <a:pPr algn="r" fontAlgn="ctr"/>
                      <a:r>
                        <a:rPr lang="pt-BR" sz="1400" u="none" strike="noStrike" dirty="0"/>
                        <a:t> 331.989,40 </a:t>
                      </a:r>
                      <a:endParaRPr lang="pt-BR" sz="1400" b="0" i="0" u="none" strike="noStrike" dirty="0">
                        <a:solidFill>
                          <a:srgbClr val="000000"/>
                        </a:solidFill>
                        <a:latin typeface="Calibri"/>
                      </a:endParaRPr>
                    </a:p>
                  </a:txBody>
                  <a:tcPr marL="9525" marR="9525" marT="9525" marB="0" anchor="ctr"/>
                </a:tc>
                <a:tc>
                  <a:txBody>
                    <a:bodyPr/>
                    <a:lstStyle/>
                    <a:p>
                      <a:pPr algn="r" fontAlgn="ctr"/>
                      <a:endParaRPr lang="pt-BR" sz="1600" b="0" i="0" u="none" strike="noStrike" dirty="0">
                        <a:solidFill>
                          <a:srgbClr val="000000"/>
                        </a:solidFill>
                        <a:latin typeface="Calibri"/>
                      </a:endParaRPr>
                    </a:p>
                  </a:txBody>
                  <a:tcPr marL="9525" marR="9525" marT="9525" marB="0" anchor="ctr"/>
                </a:tc>
                <a:tc>
                  <a:txBody>
                    <a:bodyPr/>
                    <a:lstStyle/>
                    <a:p>
                      <a:pPr algn="r" fontAlgn="ctr"/>
                      <a:r>
                        <a:rPr lang="pt-BR" sz="1400" u="none" strike="noStrike" dirty="0"/>
                        <a:t> 331.989,40 </a:t>
                      </a:r>
                      <a:endParaRPr lang="pt-BR" sz="1400" b="0" i="0" u="none" strike="noStrike" dirty="0">
                        <a:solidFill>
                          <a:srgbClr val="000000"/>
                        </a:solidFill>
                        <a:latin typeface="Calibri"/>
                      </a:endParaRPr>
                    </a:p>
                  </a:txBody>
                  <a:tcPr marL="9525" marR="9525" marT="9525" marB="0" anchor="ctr"/>
                </a:tc>
                <a:tc>
                  <a:txBody>
                    <a:bodyPr/>
                    <a:lstStyle/>
                    <a:p>
                      <a:pPr algn="r" fontAlgn="ctr"/>
                      <a:endParaRPr lang="pt-BR" sz="1600" b="0" i="0" u="none" strike="noStrike" dirty="0">
                        <a:solidFill>
                          <a:srgbClr val="000000"/>
                        </a:solidFill>
                        <a:latin typeface="Calibri"/>
                      </a:endParaRPr>
                    </a:p>
                  </a:txBody>
                  <a:tcPr marL="9525" marR="9525" marT="9525" marB="0" anchor="ctr"/>
                </a:tc>
                <a:tc>
                  <a:txBody>
                    <a:bodyPr/>
                    <a:lstStyle/>
                    <a:p>
                      <a:pPr algn="r" fontAlgn="ctr"/>
                      <a:r>
                        <a:rPr lang="pt-BR" sz="1400" u="none" strike="noStrike" dirty="0"/>
                        <a:t> 331.989,40 </a:t>
                      </a:r>
                      <a:endParaRPr lang="pt-BR" sz="1400" b="0" i="0" u="none" strike="noStrike" dirty="0">
                        <a:solidFill>
                          <a:srgbClr val="000000"/>
                        </a:solidFill>
                        <a:latin typeface="Calibri"/>
                      </a:endParaRPr>
                    </a:p>
                  </a:txBody>
                  <a:tcPr marL="9525" marR="9525" marT="9525" marB="0" anchor="ctr"/>
                </a:tc>
              </a:tr>
            </a:tbl>
          </a:graphicData>
        </a:graphic>
      </p:graphicFrame>
    </p:spTree>
    <p:extLst>
      <p:ext uri="{BB962C8B-B14F-4D97-AF65-F5344CB8AC3E}">
        <p14:creationId xmlns:p14="http://schemas.microsoft.com/office/powerpoint/2010/main" val="17979166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620688"/>
            <a:ext cx="8229600" cy="5376672"/>
          </a:xfrm>
        </p:spPr>
        <p:txBody>
          <a:bodyPr>
            <a:normAutofit/>
          </a:bodyPr>
          <a:lstStyle/>
          <a:p>
            <a:pPr algn="just"/>
            <a:r>
              <a:rPr lang="pt-BR" dirty="0" smtClean="0"/>
              <a:t>Exemplos</a:t>
            </a:r>
          </a:p>
          <a:p>
            <a:pPr lvl="1" algn="just"/>
            <a:r>
              <a:rPr lang="pt-BR" dirty="0" smtClean="0"/>
              <a:t>Digitalização e gerenciamento de arquivos digitais</a:t>
            </a:r>
            <a:endParaRPr lang="pt-BR" dirty="0"/>
          </a:p>
        </p:txBody>
      </p:sp>
      <p:sp>
        <p:nvSpPr>
          <p:cNvPr id="2" name="Título 1"/>
          <p:cNvSpPr>
            <a:spLocks noGrp="1"/>
          </p:cNvSpPr>
          <p:nvPr>
            <p:ph type="title"/>
          </p:nvPr>
        </p:nvSpPr>
        <p:spPr/>
        <p:txBody>
          <a:bodyPr>
            <a:normAutofit fontScale="90000"/>
          </a:bodyPr>
          <a:lstStyle/>
          <a:p>
            <a:r>
              <a:rPr lang="pt-BR" b="1" dirty="0" smtClean="0"/>
              <a:t>CRONOGRAMA</a:t>
            </a: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643897200"/>
              </p:ext>
            </p:extLst>
          </p:nvPr>
        </p:nvGraphicFramePr>
        <p:xfrm>
          <a:off x="0" y="1772820"/>
          <a:ext cx="9144000" cy="4176459"/>
        </p:xfrm>
        <a:graphic>
          <a:graphicData uri="http://schemas.openxmlformats.org/drawingml/2006/table">
            <a:tbl>
              <a:tblPr firstRow="1" bandRow="1">
                <a:tableStyleId>{5940675A-B579-460E-94D1-54222C63F5DA}</a:tableStyleId>
              </a:tblPr>
              <a:tblGrid>
                <a:gridCol w="492805"/>
                <a:gridCol w="1855762"/>
                <a:gridCol w="1075397"/>
                <a:gridCol w="1128954"/>
                <a:gridCol w="1171210"/>
                <a:gridCol w="1224136"/>
                <a:gridCol w="1080120"/>
                <a:gridCol w="1115616"/>
              </a:tblGrid>
              <a:tr h="237091">
                <a:tc gridSpan="4">
                  <a:txBody>
                    <a:bodyPr/>
                    <a:lstStyle/>
                    <a:p>
                      <a:pPr algn="l" fontAlgn="ctr"/>
                      <a:r>
                        <a:rPr lang="pt-BR" sz="1400" u="none" strike="noStrike" dirty="0"/>
                        <a:t>Referência Básica - ano de 2011</a:t>
                      </a:r>
                      <a:endParaRPr lang="pt-BR" sz="1400" b="1"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gridSpan="2">
                  <a:txBody>
                    <a:bodyPr/>
                    <a:lstStyle/>
                    <a:p>
                      <a:pPr algn="ctr" fontAlgn="ctr"/>
                      <a:r>
                        <a:rPr lang="pt-BR" sz="1400" u="none" strike="noStrike"/>
                        <a:t>1º mês (de 13/10 a 12/11)</a:t>
                      </a:r>
                      <a:endParaRPr lang="pt-BR" sz="1400" b="1" i="0" u="none" strike="noStrike">
                        <a:solidFill>
                          <a:srgbClr val="000000"/>
                        </a:solidFill>
                        <a:latin typeface="Calibri"/>
                      </a:endParaRPr>
                    </a:p>
                  </a:txBody>
                  <a:tcPr marL="9525" marR="9525" marT="9525" marB="0" anchor="ctr"/>
                </a:tc>
                <a:tc hMerge="1">
                  <a:txBody>
                    <a:bodyPr/>
                    <a:lstStyle/>
                    <a:p>
                      <a:endParaRPr lang="pt-BR"/>
                    </a:p>
                  </a:txBody>
                  <a:tcPr/>
                </a:tc>
                <a:tc gridSpan="2">
                  <a:txBody>
                    <a:bodyPr/>
                    <a:lstStyle/>
                    <a:p>
                      <a:pPr algn="ctr" fontAlgn="ctr"/>
                      <a:r>
                        <a:rPr lang="pt-BR" sz="1400" u="none" strike="noStrike"/>
                        <a:t>2º mês (13/11 a 12/12)</a:t>
                      </a:r>
                      <a:endParaRPr lang="pt-BR" sz="1400" b="1" i="0" u="none" strike="noStrike">
                        <a:solidFill>
                          <a:srgbClr val="000000"/>
                        </a:solidFill>
                        <a:latin typeface="Calibri"/>
                      </a:endParaRPr>
                    </a:p>
                  </a:txBody>
                  <a:tcPr marL="9525" marR="9525" marT="9525" marB="0" anchor="ctr"/>
                </a:tc>
                <a:tc hMerge="1">
                  <a:txBody>
                    <a:bodyPr/>
                    <a:lstStyle/>
                    <a:p>
                      <a:endParaRPr lang="pt-BR"/>
                    </a:p>
                  </a:txBody>
                  <a:tcPr/>
                </a:tc>
              </a:tr>
              <a:tr h="464051">
                <a:tc>
                  <a:txBody>
                    <a:bodyPr/>
                    <a:lstStyle/>
                    <a:p>
                      <a:pPr algn="l" fontAlgn="b"/>
                      <a:r>
                        <a:rPr lang="pt-BR" sz="1400" u="none" strike="noStrike" dirty="0"/>
                        <a:t>ITEM</a:t>
                      </a:r>
                      <a:endParaRPr lang="pt-BR" sz="1400" b="1" i="0" u="none" strike="noStrike" dirty="0">
                        <a:solidFill>
                          <a:srgbClr val="000000"/>
                        </a:solidFill>
                        <a:latin typeface="Calibri"/>
                      </a:endParaRPr>
                    </a:p>
                  </a:txBody>
                  <a:tcPr marL="9525" marR="9525" marT="9525" marB="0" anchor="b"/>
                </a:tc>
                <a:tc>
                  <a:txBody>
                    <a:bodyPr/>
                    <a:lstStyle/>
                    <a:p>
                      <a:pPr algn="ctr" fontAlgn="ctr"/>
                      <a:r>
                        <a:rPr lang="pt-BR" sz="1400" u="none" strike="noStrike"/>
                        <a:t>ESPECIFICAÇÃO</a:t>
                      </a:r>
                      <a:endParaRPr lang="pt-BR" sz="1400" b="1" i="0" u="none" strike="noStrike">
                        <a:solidFill>
                          <a:srgbClr val="000000"/>
                        </a:solidFill>
                        <a:latin typeface="Calibri"/>
                      </a:endParaRPr>
                    </a:p>
                  </a:txBody>
                  <a:tcPr marL="9525" marR="9525" marT="9525" marB="0" anchor="ctr"/>
                </a:tc>
                <a:tc>
                  <a:txBody>
                    <a:bodyPr/>
                    <a:lstStyle/>
                    <a:p>
                      <a:pPr algn="ctr" fontAlgn="ctr"/>
                      <a:r>
                        <a:rPr lang="pt-BR" sz="1400" u="none" strike="noStrike"/>
                        <a:t>UNIDADE</a:t>
                      </a:r>
                      <a:endParaRPr lang="pt-BR" sz="1400" b="1" i="0" u="none" strike="noStrike">
                        <a:solidFill>
                          <a:srgbClr val="000000"/>
                        </a:solidFill>
                        <a:latin typeface="Calibri"/>
                      </a:endParaRPr>
                    </a:p>
                  </a:txBody>
                  <a:tcPr marL="9525" marR="9525" marT="9525" marB="0" anchor="ctr"/>
                </a:tc>
                <a:tc>
                  <a:txBody>
                    <a:bodyPr/>
                    <a:lstStyle/>
                    <a:p>
                      <a:pPr algn="ctr" fontAlgn="ctr"/>
                      <a:r>
                        <a:rPr lang="pt-BR" sz="1400" u="none" strike="noStrike"/>
                        <a:t>VALOR UNITÁRIO (R$)</a:t>
                      </a:r>
                      <a:endParaRPr lang="pt-BR" sz="1400" b="1" i="0" u="none" strike="noStrike">
                        <a:solidFill>
                          <a:srgbClr val="000000"/>
                        </a:solidFill>
                        <a:latin typeface="Calibri"/>
                      </a:endParaRPr>
                    </a:p>
                  </a:txBody>
                  <a:tcPr marL="9525" marR="9525" marT="9525" marB="0" anchor="ctr"/>
                </a:tc>
                <a:tc>
                  <a:txBody>
                    <a:bodyPr/>
                    <a:lstStyle/>
                    <a:p>
                      <a:pPr algn="ctr" fontAlgn="ctr"/>
                      <a:r>
                        <a:rPr lang="pt-BR" sz="1400" u="none" strike="noStrike"/>
                        <a:t>Qtd</a:t>
                      </a:r>
                      <a:endParaRPr lang="pt-BR" sz="1400" b="1" i="0" u="none" strike="noStrike">
                        <a:solidFill>
                          <a:srgbClr val="000000"/>
                        </a:solidFill>
                        <a:latin typeface="Calibri"/>
                      </a:endParaRPr>
                    </a:p>
                  </a:txBody>
                  <a:tcPr marL="9525" marR="9525" marT="9525" marB="0" anchor="ctr"/>
                </a:tc>
                <a:tc>
                  <a:txBody>
                    <a:bodyPr/>
                    <a:lstStyle/>
                    <a:p>
                      <a:pPr algn="ctr" fontAlgn="ctr"/>
                      <a:r>
                        <a:rPr lang="pt-BR" sz="1400" u="none" strike="noStrike" dirty="0"/>
                        <a:t>Valor R$</a:t>
                      </a:r>
                      <a:endParaRPr lang="pt-BR" sz="1400" b="1" i="0" u="none" strike="noStrike" dirty="0">
                        <a:solidFill>
                          <a:srgbClr val="000000"/>
                        </a:solidFill>
                        <a:latin typeface="Calibri"/>
                      </a:endParaRPr>
                    </a:p>
                  </a:txBody>
                  <a:tcPr marL="9525" marR="9525" marT="9525" marB="0" anchor="ctr"/>
                </a:tc>
                <a:tc>
                  <a:txBody>
                    <a:bodyPr/>
                    <a:lstStyle/>
                    <a:p>
                      <a:pPr algn="ctr" fontAlgn="ctr"/>
                      <a:r>
                        <a:rPr lang="pt-BR" sz="1400" u="none" strike="noStrike" dirty="0"/>
                        <a:t>Qtd</a:t>
                      </a:r>
                      <a:endParaRPr lang="pt-BR" sz="1400" b="1" i="0" u="none" strike="noStrike" dirty="0">
                        <a:solidFill>
                          <a:srgbClr val="000000"/>
                        </a:solidFill>
                        <a:latin typeface="Calibri"/>
                      </a:endParaRPr>
                    </a:p>
                  </a:txBody>
                  <a:tcPr marL="9525" marR="9525" marT="9525" marB="0" anchor="ctr"/>
                </a:tc>
                <a:tc>
                  <a:txBody>
                    <a:bodyPr/>
                    <a:lstStyle/>
                    <a:p>
                      <a:pPr algn="ctr" fontAlgn="ctr"/>
                      <a:r>
                        <a:rPr lang="pt-BR" sz="1400" u="none" strike="noStrike"/>
                        <a:t>Valor R$</a:t>
                      </a:r>
                      <a:endParaRPr lang="pt-BR" sz="1400" b="1" i="0" u="none" strike="noStrike">
                        <a:solidFill>
                          <a:srgbClr val="000000"/>
                        </a:solidFill>
                        <a:latin typeface="Calibri"/>
                      </a:endParaRPr>
                    </a:p>
                  </a:txBody>
                  <a:tcPr marL="9525" marR="9525" marT="9525" marB="0" anchor="ctr"/>
                </a:tc>
              </a:tr>
              <a:tr h="464051">
                <a:tc>
                  <a:txBody>
                    <a:bodyPr/>
                    <a:lstStyle/>
                    <a:p>
                      <a:pPr algn="ctr" fontAlgn="ctr"/>
                      <a:r>
                        <a:rPr lang="pt-BR" sz="1400" u="none" strike="noStrike"/>
                        <a:t>1</a:t>
                      </a:r>
                      <a:endParaRPr lang="pt-BR" sz="1400" b="1" i="0" u="none" strike="noStrike">
                        <a:solidFill>
                          <a:srgbClr val="000000"/>
                        </a:solidFill>
                        <a:latin typeface="Calibri"/>
                      </a:endParaRPr>
                    </a:p>
                  </a:txBody>
                  <a:tcPr marL="9525" marR="9525" marT="9525" marB="0" anchor="ctr"/>
                </a:tc>
                <a:tc>
                  <a:txBody>
                    <a:bodyPr/>
                    <a:lstStyle/>
                    <a:p>
                      <a:pPr algn="l" fontAlgn="ctr"/>
                      <a:r>
                        <a:rPr lang="pt-BR" sz="1400" u="none" strike="noStrike" dirty="0"/>
                        <a:t>Digitalização e indexação de </a:t>
                      </a:r>
                      <a:r>
                        <a:rPr lang="pt-BR" sz="1400" u="none" strike="noStrike" dirty="0" smtClean="0"/>
                        <a:t>documentos</a:t>
                      </a:r>
                      <a:endParaRPr lang="pt-BR" sz="1400" b="0" i="0" u="none" strike="noStrike" dirty="0">
                        <a:solidFill>
                          <a:srgbClr val="000000"/>
                        </a:solidFill>
                        <a:latin typeface="Calibri"/>
                      </a:endParaRPr>
                    </a:p>
                  </a:txBody>
                  <a:tcPr marL="9525" marR="9525" marT="9525" marB="0" anchor="ctr"/>
                </a:tc>
                <a:tc>
                  <a:txBody>
                    <a:bodyPr/>
                    <a:lstStyle/>
                    <a:p>
                      <a:pPr algn="ctr" fontAlgn="ctr"/>
                      <a:r>
                        <a:rPr lang="pt-BR" sz="1400" u="none" strike="noStrike"/>
                        <a:t>Imagem</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0,21</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150.000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      31.500,00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150.000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      31.500,00 </a:t>
                      </a:r>
                      <a:endParaRPr lang="pt-BR" sz="1400" b="0" i="0" u="none" strike="noStrike">
                        <a:solidFill>
                          <a:srgbClr val="000000"/>
                        </a:solidFill>
                        <a:latin typeface="Calibri"/>
                      </a:endParaRPr>
                    </a:p>
                  </a:txBody>
                  <a:tcPr marL="9525" marR="9525" marT="9525" marB="0" anchor="ctr"/>
                </a:tc>
              </a:tr>
              <a:tr h="464051">
                <a:tc>
                  <a:txBody>
                    <a:bodyPr/>
                    <a:lstStyle/>
                    <a:p>
                      <a:pPr algn="ctr" fontAlgn="ctr"/>
                      <a:r>
                        <a:rPr lang="pt-BR" sz="1400" u="none" strike="noStrike"/>
                        <a:t>2</a:t>
                      </a:r>
                      <a:endParaRPr lang="pt-BR" sz="1400" b="1" i="0" u="none" strike="noStrike">
                        <a:solidFill>
                          <a:srgbClr val="000000"/>
                        </a:solidFill>
                        <a:latin typeface="Calibri"/>
                      </a:endParaRPr>
                    </a:p>
                  </a:txBody>
                  <a:tcPr marL="9525" marR="9525" marT="9525" marB="0" anchor="ctr"/>
                </a:tc>
                <a:tc>
                  <a:txBody>
                    <a:bodyPr/>
                    <a:lstStyle/>
                    <a:p>
                      <a:pPr algn="l" fontAlgn="ctr"/>
                      <a:r>
                        <a:rPr lang="pt-BR" sz="1400" u="none" strike="noStrike" dirty="0"/>
                        <a:t>Organização de documentos</a:t>
                      </a:r>
                      <a:endParaRPr lang="pt-BR" sz="1400" b="0" i="0" u="none" strike="noStrike" dirty="0">
                        <a:solidFill>
                          <a:srgbClr val="000000"/>
                        </a:solidFill>
                        <a:latin typeface="Calibri"/>
                      </a:endParaRPr>
                    </a:p>
                  </a:txBody>
                  <a:tcPr marL="9525" marR="9525" marT="9525" marB="0" anchor="ctr"/>
                </a:tc>
                <a:tc>
                  <a:txBody>
                    <a:bodyPr/>
                    <a:lstStyle/>
                    <a:p>
                      <a:pPr algn="ctr" fontAlgn="ctr"/>
                      <a:r>
                        <a:rPr lang="pt-BR" sz="1400" u="none" strike="noStrike"/>
                        <a:t>Caixa-Box</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24,64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4.000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98.560,00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4.000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98.560,00 </a:t>
                      </a:r>
                      <a:endParaRPr lang="pt-BR" sz="1400" b="0" i="0" u="none" strike="noStrike">
                        <a:solidFill>
                          <a:srgbClr val="000000"/>
                        </a:solidFill>
                        <a:latin typeface="Calibri"/>
                      </a:endParaRPr>
                    </a:p>
                  </a:txBody>
                  <a:tcPr marL="9525" marR="9525" marT="9525" marB="0" anchor="ctr"/>
                </a:tc>
              </a:tr>
              <a:tr h="464051">
                <a:tc>
                  <a:txBody>
                    <a:bodyPr/>
                    <a:lstStyle/>
                    <a:p>
                      <a:pPr algn="ctr" fontAlgn="ctr"/>
                      <a:r>
                        <a:rPr lang="pt-BR" sz="1400" u="none" strike="noStrike"/>
                        <a:t>3</a:t>
                      </a:r>
                      <a:endParaRPr lang="pt-BR" sz="1400" b="1" i="0" u="none" strike="noStrike">
                        <a:solidFill>
                          <a:srgbClr val="000000"/>
                        </a:solidFill>
                        <a:latin typeface="Calibri"/>
                      </a:endParaRPr>
                    </a:p>
                  </a:txBody>
                  <a:tcPr marL="9525" marR="9525" marT="9525" marB="0" anchor="ctr"/>
                </a:tc>
                <a:tc>
                  <a:txBody>
                    <a:bodyPr/>
                    <a:lstStyle/>
                    <a:p>
                      <a:pPr algn="l" fontAlgn="ctr"/>
                      <a:r>
                        <a:rPr lang="pt-BR" sz="1400" u="none" strike="noStrike" dirty="0"/>
                        <a:t>Armazenamento físico de documentos</a:t>
                      </a:r>
                      <a:endParaRPr lang="pt-BR" sz="1400" b="0" i="0" u="none" strike="noStrike" dirty="0">
                        <a:solidFill>
                          <a:srgbClr val="000000"/>
                        </a:solidFill>
                        <a:latin typeface="Calibri"/>
                      </a:endParaRPr>
                    </a:p>
                  </a:txBody>
                  <a:tcPr marL="9525" marR="9525" marT="9525" marB="0" anchor="ctr"/>
                </a:tc>
                <a:tc>
                  <a:txBody>
                    <a:bodyPr/>
                    <a:lstStyle/>
                    <a:p>
                      <a:pPr algn="ctr" fontAlgn="ctr"/>
                      <a:r>
                        <a:rPr lang="pt-BR" sz="1400" u="none" strike="noStrike"/>
                        <a:t>Caixa-Box/Mês</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0,70</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121.000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84.700,00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125.000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87.500,00 </a:t>
                      </a:r>
                      <a:endParaRPr lang="pt-BR" sz="1400" b="0" i="0" u="none" strike="noStrike">
                        <a:solidFill>
                          <a:srgbClr val="000000"/>
                        </a:solidFill>
                        <a:latin typeface="Calibri"/>
                      </a:endParaRPr>
                    </a:p>
                  </a:txBody>
                  <a:tcPr marL="9525" marR="9525" marT="9525" marB="0" anchor="ctr"/>
                </a:tc>
              </a:tr>
              <a:tr h="691011">
                <a:tc>
                  <a:txBody>
                    <a:bodyPr/>
                    <a:lstStyle/>
                    <a:p>
                      <a:pPr algn="ctr" fontAlgn="ctr"/>
                      <a:r>
                        <a:rPr lang="pt-BR" sz="1400" u="none" strike="noStrike"/>
                        <a:t>4</a:t>
                      </a:r>
                      <a:endParaRPr lang="pt-BR" sz="1400" b="1" i="0" u="none" strike="noStrike">
                        <a:solidFill>
                          <a:srgbClr val="000000"/>
                        </a:solidFill>
                        <a:latin typeface="Calibri"/>
                      </a:endParaRPr>
                    </a:p>
                  </a:txBody>
                  <a:tcPr marL="9525" marR="9525" marT="9525" marB="0" anchor="ctr"/>
                </a:tc>
                <a:tc>
                  <a:txBody>
                    <a:bodyPr/>
                    <a:lstStyle/>
                    <a:p>
                      <a:pPr algn="l" fontAlgn="ctr"/>
                      <a:r>
                        <a:rPr lang="pt-BR" sz="1400" u="none" strike="noStrike" dirty="0"/>
                        <a:t>Armazenamento eletrônico de documentos</a:t>
                      </a:r>
                      <a:endParaRPr lang="pt-BR" sz="1400" b="0" i="0" u="none" strike="noStrike" dirty="0">
                        <a:solidFill>
                          <a:srgbClr val="000000"/>
                        </a:solidFill>
                        <a:latin typeface="Calibri"/>
                      </a:endParaRPr>
                    </a:p>
                  </a:txBody>
                  <a:tcPr marL="9525" marR="9525" marT="9525" marB="0" anchor="ctr"/>
                </a:tc>
                <a:tc>
                  <a:txBody>
                    <a:bodyPr/>
                    <a:lstStyle/>
                    <a:p>
                      <a:pPr algn="ctr" fontAlgn="ctr"/>
                      <a:r>
                        <a:rPr lang="pt-BR" sz="1400" u="none" strike="noStrike"/>
                        <a:t>Gigabyte/mês</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67,76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405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      27.442,80 </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                   412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27.917,12 </a:t>
                      </a:r>
                      <a:endParaRPr lang="pt-BR" sz="1400" b="0" i="0" u="none" strike="noStrike">
                        <a:solidFill>
                          <a:srgbClr val="000000"/>
                        </a:solidFill>
                        <a:latin typeface="Calibri"/>
                      </a:endParaRPr>
                    </a:p>
                  </a:txBody>
                  <a:tcPr marL="9525" marR="9525" marT="9525" marB="0" anchor="ctr"/>
                </a:tc>
              </a:tr>
              <a:tr h="691011">
                <a:tc>
                  <a:txBody>
                    <a:bodyPr/>
                    <a:lstStyle/>
                    <a:p>
                      <a:pPr algn="ctr" fontAlgn="ctr"/>
                      <a:r>
                        <a:rPr lang="pt-BR" sz="1400" u="none" strike="noStrike"/>
                        <a:t>5</a:t>
                      </a:r>
                      <a:endParaRPr lang="pt-BR" sz="1400" b="1" i="0" u="none" strike="noStrike">
                        <a:solidFill>
                          <a:srgbClr val="000000"/>
                        </a:solidFill>
                        <a:latin typeface="Calibri"/>
                      </a:endParaRPr>
                    </a:p>
                  </a:txBody>
                  <a:tcPr marL="9525" marR="9525" marT="9525" marB="0" anchor="ctr"/>
                </a:tc>
                <a:tc>
                  <a:txBody>
                    <a:bodyPr/>
                    <a:lstStyle/>
                    <a:p>
                      <a:pPr algn="l" fontAlgn="ctr"/>
                      <a:r>
                        <a:rPr lang="pt-BR" sz="1400" u="none" strike="noStrike" dirty="0"/>
                        <a:t>Fornecimento de plataforma sistêmica de </a:t>
                      </a:r>
                      <a:r>
                        <a:rPr lang="pt-BR" sz="1400" u="none" strike="noStrike" dirty="0" smtClean="0"/>
                        <a:t>ECM</a:t>
                      </a:r>
                      <a:endParaRPr lang="pt-BR" sz="1400" b="0" i="0" u="none" strike="noStrike" dirty="0">
                        <a:solidFill>
                          <a:srgbClr val="000000"/>
                        </a:solidFill>
                        <a:latin typeface="Calibri"/>
                      </a:endParaRPr>
                    </a:p>
                  </a:txBody>
                  <a:tcPr marL="9525" marR="9525" marT="9525" marB="0" anchor="ctr"/>
                </a:tc>
                <a:tc>
                  <a:txBody>
                    <a:bodyPr/>
                    <a:lstStyle/>
                    <a:p>
                      <a:pPr algn="ctr" fontAlgn="ctr"/>
                      <a:r>
                        <a:rPr lang="pt-BR" sz="1400" u="none" strike="noStrike"/>
                        <a:t>Usuário cadastrado/mês</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1.743,28</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20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34.865,60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20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34.865,60 </a:t>
                      </a:r>
                      <a:endParaRPr lang="pt-BR" sz="1400" b="0" i="0" u="none" strike="noStrike">
                        <a:solidFill>
                          <a:srgbClr val="000000"/>
                        </a:solidFill>
                        <a:latin typeface="Calibri"/>
                      </a:endParaRPr>
                    </a:p>
                  </a:txBody>
                  <a:tcPr marL="9525" marR="9525" marT="9525" marB="0" anchor="ctr"/>
                </a:tc>
              </a:tr>
              <a:tr h="464051">
                <a:tc>
                  <a:txBody>
                    <a:bodyPr/>
                    <a:lstStyle/>
                    <a:p>
                      <a:pPr algn="ctr" fontAlgn="ctr"/>
                      <a:r>
                        <a:rPr lang="pt-BR" sz="1400" u="none" strike="noStrike"/>
                        <a:t>6</a:t>
                      </a:r>
                      <a:endParaRPr lang="pt-BR" sz="1400" b="1" i="0" u="none" strike="noStrike">
                        <a:solidFill>
                          <a:srgbClr val="000000"/>
                        </a:solidFill>
                        <a:latin typeface="Calibri"/>
                      </a:endParaRPr>
                    </a:p>
                  </a:txBody>
                  <a:tcPr marL="9525" marR="9525" marT="9525" marB="0" anchor="ctr"/>
                </a:tc>
                <a:tc>
                  <a:txBody>
                    <a:bodyPr/>
                    <a:lstStyle/>
                    <a:p>
                      <a:pPr algn="l" fontAlgn="ctr"/>
                      <a:r>
                        <a:rPr lang="pt-BR" sz="1400" u="none" strike="noStrike"/>
                        <a:t>Consulta a documentos</a:t>
                      </a:r>
                      <a:endParaRPr lang="pt-BR" sz="1400" b="0" i="0" u="none" strike="noStrike">
                        <a:solidFill>
                          <a:srgbClr val="000000"/>
                        </a:solidFill>
                        <a:latin typeface="Calibri"/>
                      </a:endParaRPr>
                    </a:p>
                  </a:txBody>
                  <a:tcPr marL="9525" marR="9525" marT="9525" marB="0" anchor="ctr"/>
                </a:tc>
                <a:tc>
                  <a:txBody>
                    <a:bodyPr/>
                    <a:lstStyle/>
                    <a:p>
                      <a:pPr algn="ctr" fontAlgn="ctr"/>
                      <a:r>
                        <a:rPr lang="pt-BR" sz="1400" u="none" strike="noStrike"/>
                        <a:t>Manipulação/mês</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3,52</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4.000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14.080,00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4.000 </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      14.080,00 </a:t>
                      </a:r>
                      <a:endParaRPr lang="pt-BR" sz="1400" b="0" i="0" u="none" strike="noStrike">
                        <a:solidFill>
                          <a:srgbClr val="000000"/>
                        </a:solidFill>
                        <a:latin typeface="Calibri"/>
                      </a:endParaRPr>
                    </a:p>
                  </a:txBody>
                  <a:tcPr marL="9525" marR="9525" marT="9525" marB="0" anchor="ctr"/>
                </a:tc>
              </a:tr>
              <a:tr h="237091">
                <a:tc gridSpan="4">
                  <a:txBody>
                    <a:bodyPr/>
                    <a:lstStyle/>
                    <a:p>
                      <a:pPr algn="r" fontAlgn="ctr"/>
                      <a:r>
                        <a:rPr lang="pt-BR" sz="1400" u="none" strike="noStrike" dirty="0"/>
                        <a:t>TOTAL</a:t>
                      </a:r>
                      <a:endParaRPr lang="pt-BR" sz="1400" b="1" i="0" u="none" strike="noStrike" dirty="0">
                        <a:solidFill>
                          <a:srgbClr val="FF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ct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   291.148,40 </a:t>
                      </a:r>
                      <a:endParaRPr lang="pt-BR" sz="1400" b="1" i="0" u="none" strike="noStrike">
                        <a:solidFill>
                          <a:srgbClr val="000000"/>
                        </a:solidFill>
                        <a:latin typeface="Calibri"/>
                      </a:endParaRPr>
                    </a:p>
                  </a:txBody>
                  <a:tcPr marL="9525" marR="9525" marT="9525" marB="0" anchor="ctr"/>
                </a:tc>
                <a:tc>
                  <a:txBody>
                    <a:bodyPr/>
                    <a:lstStyle/>
                    <a:p>
                      <a:pPr algn="r" fontAlgn="ct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dirty="0"/>
                        <a:t>   294.422,72 </a:t>
                      </a:r>
                      <a:endParaRPr lang="pt-BR" sz="1400" b="1" i="0" u="none" strike="noStrike" dirty="0">
                        <a:solidFill>
                          <a:srgbClr val="000000"/>
                        </a:solidFill>
                        <a:latin typeface="Calibri"/>
                      </a:endParaRPr>
                    </a:p>
                  </a:txBody>
                  <a:tcPr marL="9525" marR="9525" marT="9525" marB="0" anchor="ctr"/>
                </a:tc>
              </a:tr>
            </a:tbl>
          </a:graphicData>
        </a:graphic>
      </p:graphicFrame>
    </p:spTree>
    <p:extLst>
      <p:ext uri="{BB962C8B-B14F-4D97-AF65-F5344CB8AC3E}">
        <p14:creationId xmlns:p14="http://schemas.microsoft.com/office/powerpoint/2010/main" val="20998255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908720"/>
            <a:ext cx="8229600" cy="4525963"/>
          </a:xfrm>
        </p:spPr>
        <p:txBody>
          <a:bodyPr>
            <a:normAutofit/>
          </a:bodyPr>
          <a:lstStyle/>
          <a:p>
            <a:pPr algn="just"/>
            <a:r>
              <a:rPr lang="pt-BR" dirty="0" smtClean="0"/>
              <a:t>Conceito - Apresentar aos licitantes os valores estimados da contratação.</a:t>
            </a:r>
          </a:p>
          <a:p>
            <a:pPr algn="just"/>
            <a:r>
              <a:rPr lang="pt-BR" dirty="0" smtClean="0"/>
              <a:t>Dicas</a:t>
            </a:r>
          </a:p>
          <a:p>
            <a:pPr lvl="1" algn="just"/>
            <a:r>
              <a:rPr lang="pt-BR" dirty="0" smtClean="0"/>
              <a:t> Estimativa x gestão orçamentária.</a:t>
            </a:r>
          </a:p>
          <a:p>
            <a:pPr lvl="1" algn="just"/>
            <a:r>
              <a:rPr lang="pt-BR" dirty="0" smtClean="0"/>
              <a:t>Faculdade de apresentar estimativa do valor</a:t>
            </a:r>
          </a:p>
          <a:p>
            <a:pPr lvl="1" algn="just"/>
            <a:r>
              <a:rPr lang="pt-BR" dirty="0" smtClean="0"/>
              <a:t>Estimativa x Modalidade</a:t>
            </a:r>
          </a:p>
          <a:p>
            <a:pPr lvl="1" algn="just"/>
            <a:r>
              <a:rPr lang="pt-BR" dirty="0" smtClean="0"/>
              <a:t>Estudo técnico preliminar x estimativa</a:t>
            </a:r>
          </a:p>
        </p:txBody>
      </p:sp>
      <p:sp>
        <p:nvSpPr>
          <p:cNvPr id="2" name="Título 1"/>
          <p:cNvSpPr>
            <a:spLocks noGrp="1"/>
          </p:cNvSpPr>
          <p:nvPr>
            <p:ph type="title"/>
          </p:nvPr>
        </p:nvSpPr>
        <p:spPr/>
        <p:txBody>
          <a:bodyPr>
            <a:normAutofit fontScale="90000"/>
          </a:bodyPr>
          <a:lstStyle/>
          <a:p>
            <a:r>
              <a:rPr lang="pt-BR" b="1" dirty="0" smtClean="0"/>
              <a:t>DA </a:t>
            </a:r>
            <a:r>
              <a:rPr lang="pt-BR" b="1" dirty="0" smtClean="0"/>
              <a:t>ESTIMATIVA DO </a:t>
            </a:r>
            <a:r>
              <a:rPr lang="pt-BR" b="1" dirty="0" smtClean="0"/>
              <a:t>VALOR</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900440668"/>
              </p:ext>
            </p:extLst>
          </p:nvPr>
        </p:nvGraphicFramePr>
        <p:xfrm>
          <a:off x="395536" y="4509120"/>
          <a:ext cx="8525330" cy="1419225"/>
        </p:xfrm>
        <a:graphic>
          <a:graphicData uri="http://schemas.openxmlformats.org/drawingml/2006/table">
            <a:tbl>
              <a:tblPr firstRow="1" bandRow="1">
                <a:tableStyleId>{BC89EF96-8CEA-46FF-86C4-4CE0E7609802}</a:tableStyleId>
              </a:tblPr>
              <a:tblGrid>
                <a:gridCol w="1187450"/>
                <a:gridCol w="806450"/>
                <a:gridCol w="1306286"/>
                <a:gridCol w="1306286"/>
                <a:gridCol w="1306286"/>
                <a:gridCol w="1306286"/>
                <a:gridCol w="1306286"/>
              </a:tblGrid>
              <a:tr h="177504">
                <a:tc>
                  <a:txBody>
                    <a:bodyPr/>
                    <a:lstStyle/>
                    <a:p>
                      <a:pPr algn="ctr" fontAlgn="b"/>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Quant.</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dirty="0" smtClean="0">
                          <a:latin typeface="Arial" pitchFamily="34" charset="0"/>
                          <a:cs typeface="Arial" pitchFamily="34" charset="0"/>
                        </a:rPr>
                        <a:t>A</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dirty="0" smtClean="0">
                          <a:latin typeface="Arial" pitchFamily="34" charset="0"/>
                          <a:cs typeface="Arial" pitchFamily="34" charset="0"/>
                        </a:rPr>
                        <a:t>B</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dirty="0" smtClean="0">
                          <a:latin typeface="Arial" pitchFamily="34" charset="0"/>
                          <a:cs typeface="Arial" pitchFamily="34" charset="0"/>
                        </a:rPr>
                        <a:t>C</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dirty="0" smtClean="0">
                          <a:latin typeface="Arial" pitchFamily="34" charset="0"/>
                          <a:cs typeface="Arial" pitchFamily="34" charset="0"/>
                        </a:rPr>
                        <a:t>D</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Internet</a:t>
                      </a:r>
                      <a:endParaRPr lang="pt-BR" sz="1800" b="0" i="0" u="none" strike="noStrike">
                        <a:solidFill>
                          <a:srgbClr val="000000"/>
                        </a:solidFill>
                        <a:latin typeface="Arial" pitchFamily="34" charset="0"/>
                        <a:cs typeface="Arial" pitchFamily="34" charset="0"/>
                      </a:endParaRPr>
                    </a:p>
                  </a:txBody>
                  <a:tcPr marL="9525" marR="9525" marT="9525" marB="0" anchor="ctr"/>
                </a:tc>
              </a:tr>
              <a:tr h="177504">
                <a:tc>
                  <a:txBody>
                    <a:bodyPr/>
                    <a:lstStyle/>
                    <a:p>
                      <a:pPr algn="ctr" fontAlgn="b"/>
                      <a:r>
                        <a:rPr lang="pt-BR" sz="1800" u="none" strike="noStrike" dirty="0" smtClean="0">
                          <a:latin typeface="Arial" pitchFamily="34" charset="0"/>
                          <a:cs typeface="Arial" pitchFamily="34" charset="0"/>
                        </a:rPr>
                        <a:t>Memória</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2</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R$ 108,00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R$ 100,00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dirty="0">
                          <a:latin typeface="Arial" pitchFamily="34" charset="0"/>
                          <a:cs typeface="Arial" pitchFamily="34" charset="0"/>
                        </a:rPr>
                        <a:t>R$ 176,00</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R$ 500,00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R$ 70,00</a:t>
                      </a:r>
                      <a:endParaRPr lang="pt-BR" sz="1800" b="0" i="0" u="none" strike="noStrike">
                        <a:solidFill>
                          <a:srgbClr val="000000"/>
                        </a:solidFill>
                        <a:latin typeface="Arial" pitchFamily="34" charset="0"/>
                        <a:cs typeface="Arial" pitchFamily="34" charset="0"/>
                      </a:endParaRPr>
                    </a:p>
                  </a:txBody>
                  <a:tcPr marL="9525" marR="9525" marT="9525" marB="0" anchor="ctr"/>
                </a:tc>
              </a:tr>
              <a:tr h="177504">
                <a:tc>
                  <a:txBody>
                    <a:bodyPr/>
                    <a:lstStyle/>
                    <a:p>
                      <a:pPr algn="ctr" fontAlgn="b"/>
                      <a:r>
                        <a:rPr lang="pt-BR" sz="1800" u="none" strike="noStrike" dirty="0" smtClean="0">
                          <a:latin typeface="Arial" pitchFamily="34" charset="0"/>
                          <a:cs typeface="Arial" pitchFamily="34" charset="0"/>
                        </a:rPr>
                        <a:t>Bateria</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4</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R$ 828,00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R$ 860,00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R$ 1.280,00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R$ 1.400,00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R$ 439,96</a:t>
                      </a:r>
                      <a:endParaRPr lang="pt-BR" sz="1800" b="0" i="0" u="none" strike="noStrike">
                        <a:solidFill>
                          <a:srgbClr val="000000"/>
                        </a:solidFill>
                        <a:latin typeface="Arial" pitchFamily="34" charset="0"/>
                        <a:cs typeface="Arial" pitchFamily="34" charset="0"/>
                      </a:endParaRPr>
                    </a:p>
                  </a:txBody>
                  <a:tcPr marL="9525" marR="9525" marT="9525" marB="0" anchor="ctr"/>
                </a:tc>
              </a:tr>
              <a:tr h="177504">
                <a:tc>
                  <a:txBody>
                    <a:bodyPr/>
                    <a:lstStyle/>
                    <a:p>
                      <a:pPr algn="ctr" fontAlgn="b"/>
                      <a:r>
                        <a:rPr lang="pt-BR" sz="1800" u="none" strike="noStrike" dirty="0" smtClean="0">
                          <a:latin typeface="Arial" pitchFamily="34" charset="0"/>
                          <a:cs typeface="Arial" pitchFamily="34" charset="0"/>
                        </a:rPr>
                        <a:t>Carregador</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2</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R$ 504,00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R$ 230,00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R$ 176,00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R$ 380,00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R$ 110,00</a:t>
                      </a:r>
                      <a:endParaRPr lang="pt-BR" sz="1800" b="0" i="0" u="none" strike="noStrike">
                        <a:solidFill>
                          <a:srgbClr val="000000"/>
                        </a:solidFill>
                        <a:latin typeface="Arial" pitchFamily="34" charset="0"/>
                        <a:cs typeface="Arial" pitchFamily="34" charset="0"/>
                      </a:endParaRPr>
                    </a:p>
                  </a:txBody>
                  <a:tcPr marL="9525" marR="9525" marT="9525" marB="0" anchor="ctr"/>
                </a:tc>
              </a:tr>
              <a:tr h="177504">
                <a:tc>
                  <a:txBody>
                    <a:bodyPr/>
                    <a:lstStyle/>
                    <a:p>
                      <a:pPr algn="ctr" fontAlgn="b"/>
                      <a:r>
                        <a:rPr lang="pt-BR" sz="1800" u="none" strike="noStrike">
                          <a:latin typeface="Arial" pitchFamily="34" charset="0"/>
                          <a:cs typeface="Arial" pitchFamily="34" charset="0"/>
                        </a:rPr>
                        <a:t>Total</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R$ 1.440,00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R$ 1.190,00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a:latin typeface="Arial" pitchFamily="34" charset="0"/>
                          <a:cs typeface="Arial" pitchFamily="34" charset="0"/>
                        </a:rPr>
                        <a:t>R$ 1.632,00</a:t>
                      </a:r>
                      <a:endParaRPr lang="pt-BR" sz="18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dirty="0">
                          <a:latin typeface="Arial" pitchFamily="34" charset="0"/>
                          <a:cs typeface="Arial" pitchFamily="34" charset="0"/>
                        </a:rPr>
                        <a:t>R$ 2.280,00</a:t>
                      </a:r>
                      <a:endParaRPr lang="pt-BR" sz="18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pt-BR" sz="1800" u="none" strike="noStrike" dirty="0">
                          <a:latin typeface="Arial" pitchFamily="34" charset="0"/>
                          <a:cs typeface="Arial" pitchFamily="34" charset="0"/>
                        </a:rPr>
                        <a:t>R$ 619,96</a:t>
                      </a:r>
                      <a:endParaRPr lang="pt-BR" sz="1800" b="0" i="0" u="none" strike="noStrike" dirty="0">
                        <a:solidFill>
                          <a:srgbClr val="000000"/>
                        </a:solidFill>
                        <a:latin typeface="Arial" pitchFamily="34" charset="0"/>
                        <a:cs typeface="Arial" pitchFamily="34" charset="0"/>
                      </a:endParaRPr>
                    </a:p>
                  </a:txBody>
                  <a:tcPr marL="9525" marR="9525" marT="9525" marB="0" anchor="ctr"/>
                </a:tc>
              </a:tr>
            </a:tbl>
          </a:graphicData>
        </a:graphic>
      </p:graphicFrame>
    </p:spTree>
    <p:extLst>
      <p:ext uri="{BB962C8B-B14F-4D97-AF65-F5344CB8AC3E}">
        <p14:creationId xmlns:p14="http://schemas.microsoft.com/office/powerpoint/2010/main" val="114712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20000"/>
          </a:bodyPr>
          <a:lstStyle/>
          <a:p>
            <a:pPr algn="just"/>
            <a:r>
              <a:rPr lang="pt-BR" dirty="0" smtClean="0"/>
              <a:t>Normativas</a:t>
            </a:r>
          </a:p>
          <a:p>
            <a:pPr lvl="1" algn="just"/>
            <a:r>
              <a:rPr lang="pt-BR" dirty="0" smtClean="0"/>
              <a:t>Lei 8.666</a:t>
            </a:r>
          </a:p>
          <a:p>
            <a:pPr lvl="2" algn="just"/>
            <a:r>
              <a:rPr lang="pt-BR" dirty="0" smtClean="0"/>
              <a:t>Art. 7o  As licitações ..., à seguinte seqüência:</a:t>
            </a:r>
          </a:p>
          <a:p>
            <a:pPr lvl="3" algn="just"/>
            <a:r>
              <a:rPr lang="pt-BR" dirty="0" smtClean="0"/>
              <a:t>§ 2o  As obras e os serviços somente poderão ser licitados quando:</a:t>
            </a:r>
          </a:p>
          <a:p>
            <a:pPr lvl="4" algn="just"/>
            <a:r>
              <a:rPr lang="pt-BR" b="1" dirty="0" smtClean="0"/>
              <a:t>II - existir orçamento detalhado em planilhas que expressem a composição de todos os seus custos unitários;</a:t>
            </a:r>
            <a:r>
              <a:rPr lang="pt-BR" dirty="0" smtClean="0"/>
              <a:t> </a:t>
            </a:r>
          </a:p>
          <a:p>
            <a:pPr lvl="2" algn="just"/>
            <a:r>
              <a:rPr lang="pt-BR" dirty="0" smtClean="0"/>
              <a:t>Art. 40.  O edital conterá ... e indicará, obrigatoriamente, o seguinte:</a:t>
            </a:r>
          </a:p>
          <a:p>
            <a:pPr lvl="4" algn="just"/>
            <a:r>
              <a:rPr lang="pt-BR" dirty="0" smtClean="0"/>
              <a:t>X - o critério de aceitabilidade dos preços unitário e global, conforme o caso, </a:t>
            </a:r>
            <a:r>
              <a:rPr lang="pt-BR" b="1" dirty="0" smtClean="0"/>
              <a:t>permitida a fixação de preços máximos</a:t>
            </a:r>
            <a:r>
              <a:rPr lang="pt-BR" dirty="0" smtClean="0"/>
              <a:t> e vedados a fixação de preços mínimos, critérios estatísticos ou faixas de variação em relação a preços de referência, ressalvado o disposto nos parágrafos 1º e 2º  do art. 48;</a:t>
            </a:r>
          </a:p>
          <a:p>
            <a:pPr lvl="3" algn="just"/>
            <a:r>
              <a:rPr lang="pt-BR" dirty="0" smtClean="0"/>
              <a:t>§ 2o  Constituem anexos do edital, dele fazendo parte integrante:</a:t>
            </a:r>
          </a:p>
          <a:p>
            <a:pPr lvl="4" algn="just"/>
            <a:r>
              <a:rPr lang="pt-BR" dirty="0" smtClean="0"/>
              <a:t>II - </a:t>
            </a:r>
            <a:r>
              <a:rPr lang="pt-BR" b="1" dirty="0" smtClean="0"/>
              <a:t>orçamento estimado</a:t>
            </a:r>
            <a:r>
              <a:rPr lang="pt-BR" dirty="0" smtClean="0"/>
              <a:t> em planilhas de quantitativos e preços unitários;</a:t>
            </a:r>
          </a:p>
        </p:txBody>
      </p:sp>
      <p:sp>
        <p:nvSpPr>
          <p:cNvPr id="2" name="Título 1"/>
          <p:cNvSpPr>
            <a:spLocks noGrp="1"/>
          </p:cNvSpPr>
          <p:nvPr>
            <p:ph type="title"/>
          </p:nvPr>
        </p:nvSpPr>
        <p:spPr/>
        <p:txBody>
          <a:bodyPr>
            <a:normAutofit fontScale="90000"/>
          </a:bodyPr>
          <a:lstStyle/>
          <a:p>
            <a:r>
              <a:rPr lang="pt-BR" b="1" dirty="0" smtClean="0"/>
              <a:t>DA </a:t>
            </a:r>
            <a:r>
              <a:rPr lang="pt-BR" b="1" dirty="0" smtClean="0"/>
              <a:t>ESTIMATIVA DO </a:t>
            </a:r>
            <a:r>
              <a:rPr lang="pt-BR" b="1" dirty="0" smtClean="0"/>
              <a:t>VALOR</a:t>
            </a:r>
            <a:endParaRPr lang="pt-BR" dirty="0"/>
          </a:p>
        </p:txBody>
      </p:sp>
    </p:spTree>
    <p:extLst>
      <p:ext uri="{BB962C8B-B14F-4D97-AF65-F5344CB8AC3E}">
        <p14:creationId xmlns:p14="http://schemas.microsoft.com/office/powerpoint/2010/main" val="2131397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Texto Sugerido</a:t>
            </a:r>
          </a:p>
          <a:p>
            <a:pPr lvl="1" algn="just"/>
            <a:r>
              <a:rPr lang="pt-BR" dirty="0" smtClean="0"/>
              <a:t>Estima-se para esta contratação o valor </a:t>
            </a:r>
            <a:r>
              <a:rPr lang="pt-BR" u="sng" dirty="0" smtClean="0"/>
              <a:t>máximo</a:t>
            </a:r>
            <a:r>
              <a:rPr lang="pt-BR" dirty="0" smtClean="0"/>
              <a:t>, de </a:t>
            </a:r>
            <a:r>
              <a:rPr lang="pt-BR" dirty="0" err="1" smtClean="0"/>
              <a:t>R$XXXXXX.</a:t>
            </a:r>
            <a:r>
              <a:rPr lang="pt-BR" dirty="0" smtClean="0"/>
              <a:t> Este valor foi obtido através de pesquisa de mercado conforme lei 8.666/93</a:t>
            </a:r>
            <a:r>
              <a:rPr lang="pt-BR" dirty="0" smtClean="0"/>
              <a:t>.</a:t>
            </a:r>
            <a:endParaRPr lang="pt-BR" dirty="0" smtClean="0"/>
          </a:p>
        </p:txBody>
      </p:sp>
      <p:sp>
        <p:nvSpPr>
          <p:cNvPr id="2" name="Título 1"/>
          <p:cNvSpPr>
            <a:spLocks noGrp="1"/>
          </p:cNvSpPr>
          <p:nvPr>
            <p:ph type="title"/>
          </p:nvPr>
        </p:nvSpPr>
        <p:spPr/>
        <p:txBody>
          <a:bodyPr>
            <a:normAutofit fontScale="90000"/>
          </a:bodyPr>
          <a:lstStyle/>
          <a:p>
            <a:r>
              <a:rPr lang="pt-BR" b="1" dirty="0" smtClean="0"/>
              <a:t>DA </a:t>
            </a:r>
            <a:r>
              <a:rPr lang="pt-BR" b="1" dirty="0" smtClean="0"/>
              <a:t>ESTIMATIVA DO </a:t>
            </a:r>
            <a:r>
              <a:rPr lang="pt-BR" b="1" dirty="0" smtClean="0"/>
              <a:t>VALOR</a:t>
            </a:r>
            <a:endParaRPr lang="pt-BR" dirty="0"/>
          </a:p>
        </p:txBody>
      </p:sp>
      <p:sp>
        <p:nvSpPr>
          <p:cNvPr id="4" name="Texto explicativo em seta para baixo 3"/>
          <p:cNvSpPr/>
          <p:nvPr/>
        </p:nvSpPr>
        <p:spPr>
          <a:xfrm>
            <a:off x="7485754" y="1556792"/>
            <a:ext cx="936104" cy="648072"/>
          </a:xfrm>
          <a:prstGeom prst="downArrowCallout">
            <a:avLst/>
          </a:prstGeom>
          <a:no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FF0000"/>
                </a:solidFill>
                <a:latin typeface="Arial" pitchFamily="34" charset="0"/>
                <a:cs typeface="Arial" pitchFamily="34" charset="0"/>
              </a:rPr>
              <a:t>Atenção</a:t>
            </a:r>
            <a:endParaRPr lang="pt-BR" sz="1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369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algn="just"/>
            <a:r>
              <a:rPr lang="pt-BR" dirty="0" smtClean="0"/>
              <a:t>Conceito - Apresentar aos licitantes a forma como o pagamento será efetuado e as condições para sua realização, conforme preceitua a legislação e o objeto do contrato.</a:t>
            </a:r>
          </a:p>
          <a:p>
            <a:pPr algn="just"/>
            <a:r>
              <a:rPr lang="pt-BR" dirty="0" smtClean="0"/>
              <a:t>Dicas</a:t>
            </a:r>
          </a:p>
          <a:p>
            <a:pPr lvl="1" algn="just"/>
            <a:r>
              <a:rPr lang="pt-BR" dirty="0" smtClean="0"/>
              <a:t>Alinhamento da execução</a:t>
            </a:r>
          </a:p>
          <a:p>
            <a:pPr lvl="1" algn="just"/>
            <a:r>
              <a:rPr lang="pt-BR" dirty="0" smtClean="0"/>
              <a:t>Índice geral x Convenções coletivas. </a:t>
            </a:r>
            <a:r>
              <a:rPr lang="pt-BR" sz="1500" dirty="0" smtClean="0"/>
              <a:t>(Enunciado 14 PGE)</a:t>
            </a:r>
          </a:p>
          <a:p>
            <a:pPr lvl="1" algn="just"/>
            <a:r>
              <a:rPr lang="pt-BR" dirty="0" smtClean="0"/>
              <a:t>Periodicidade do Pagamento:</a:t>
            </a:r>
          </a:p>
          <a:p>
            <a:pPr lvl="2" algn="just"/>
            <a:r>
              <a:rPr lang="pt-BR" dirty="0" smtClean="0"/>
              <a:t>mensal, trimestral,por etapa concluída, ou outra.</a:t>
            </a:r>
          </a:p>
        </p:txBody>
      </p:sp>
      <p:sp>
        <p:nvSpPr>
          <p:cNvPr id="2" name="Título 1"/>
          <p:cNvSpPr>
            <a:spLocks noGrp="1"/>
          </p:cNvSpPr>
          <p:nvPr>
            <p:ph type="title"/>
          </p:nvPr>
        </p:nvSpPr>
        <p:spPr/>
        <p:txBody>
          <a:bodyPr>
            <a:normAutofit fontScale="90000"/>
          </a:bodyPr>
          <a:lstStyle/>
          <a:p>
            <a:r>
              <a:rPr lang="pt-BR" b="1" dirty="0" smtClean="0"/>
              <a:t>DO PAGAMENTO</a:t>
            </a:r>
            <a:endParaRPr lang="pt-BR" dirty="0"/>
          </a:p>
        </p:txBody>
      </p:sp>
      <p:pic>
        <p:nvPicPr>
          <p:cNvPr id="59394" name="Picture 2" descr="http://www.mbsdigital.com.br/blog/wp-content/uploads/2013/01/221440_voce-gostaria-de-ganhar-muito-dinheiro-sao-paulo-sp_1g.jpg"/>
          <p:cNvPicPr>
            <a:picLocks noChangeAspect="1" noChangeArrowheads="1"/>
          </p:cNvPicPr>
          <p:nvPr/>
        </p:nvPicPr>
        <p:blipFill>
          <a:blip r:embed="rId2" cstate="print"/>
          <a:srcRect/>
          <a:stretch>
            <a:fillRect/>
          </a:stretch>
        </p:blipFill>
        <p:spPr bwMode="auto">
          <a:xfrm rot="5400000">
            <a:off x="-891607" y="4572127"/>
            <a:ext cx="2808312" cy="2106234"/>
          </a:xfrm>
          <a:prstGeom prst="rect">
            <a:avLst/>
          </a:prstGeom>
          <a:noFill/>
          <a:effectLst>
            <a:softEdge rad="635000"/>
          </a:effectLst>
        </p:spPr>
      </p:pic>
      <p:pic>
        <p:nvPicPr>
          <p:cNvPr id="59404" name="Picture 12" descr="https://www.contasonline.com.br/recursos/img/formas-de-pagamento.jpg"/>
          <p:cNvPicPr>
            <a:picLocks noChangeAspect="1" noChangeArrowheads="1"/>
          </p:cNvPicPr>
          <p:nvPr/>
        </p:nvPicPr>
        <p:blipFill>
          <a:blip r:embed="rId3" cstate="print"/>
          <a:srcRect/>
          <a:stretch>
            <a:fillRect/>
          </a:stretch>
        </p:blipFill>
        <p:spPr bwMode="auto">
          <a:xfrm>
            <a:off x="6858000" y="4857749"/>
            <a:ext cx="2286000" cy="2000251"/>
          </a:xfrm>
          <a:prstGeom prst="rect">
            <a:avLst/>
          </a:prstGeom>
          <a:noFill/>
          <a:effectLst>
            <a:softEdge rad="317500"/>
          </a:effectLst>
        </p:spPr>
      </p:pic>
    </p:spTree>
    <p:extLst>
      <p:ext uri="{BB962C8B-B14F-4D97-AF65-F5344CB8AC3E}">
        <p14:creationId xmlns:p14="http://schemas.microsoft.com/office/powerpoint/2010/main" val="35047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heel(1)">
                                      <p:cBhvr>
                                        <p:cTn id="7" dur="2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pPr algn="just"/>
            <a:r>
              <a:rPr lang="pt-BR" dirty="0" smtClean="0"/>
              <a:t>Papel</a:t>
            </a:r>
            <a:endParaRPr lang="pt-BR" dirty="0" smtClean="0">
              <a:hlinkClick r:id=""/>
            </a:endParaRPr>
          </a:p>
          <a:p>
            <a:pPr lvl="1" algn="just"/>
            <a:r>
              <a:rPr lang="pt-BR" dirty="0" smtClean="0">
                <a:hlinkClick r:id=""/>
              </a:rPr>
              <a:t>http://173.203.31.59/UserFiles/P0001%5CFile%5CGeometria%20no%20formato%20A4.</a:t>
            </a:r>
            <a:r>
              <a:rPr lang="pt-BR" dirty="0" err="1" smtClean="0">
                <a:hlinkClick r:id="rId2"/>
              </a:rPr>
              <a:t>pdf</a:t>
            </a:r>
            <a:endParaRPr lang="pt-BR" dirty="0" smtClean="0"/>
          </a:p>
          <a:p>
            <a:pPr lvl="1" algn="just"/>
            <a:r>
              <a:rPr lang="pt-BR" dirty="0" smtClean="0"/>
              <a:t>Resma?</a:t>
            </a:r>
          </a:p>
          <a:p>
            <a:pPr algn="just">
              <a:buNone/>
            </a:pPr>
            <a:endParaRPr lang="pt-BR" dirty="0" smtClean="0"/>
          </a:p>
          <a:p>
            <a:pPr algn="just"/>
            <a:r>
              <a:rPr lang="pt-BR" dirty="0" smtClean="0"/>
              <a:t>Caneta</a:t>
            </a:r>
          </a:p>
          <a:p>
            <a:pPr lvl="1" algn="just"/>
            <a:r>
              <a:rPr lang="pt-BR" dirty="0" smtClean="0">
                <a:hlinkClick r:id="rId3"/>
              </a:rPr>
              <a:t>http://www.inmetro.gov.br/consumidor/produtos/canetas-esferograficas.pdf</a:t>
            </a:r>
            <a:endParaRPr lang="pt-BR" dirty="0" smtClean="0"/>
          </a:p>
          <a:p>
            <a:pPr lvl="1" algn="just">
              <a:buNone/>
            </a:pPr>
            <a:endParaRPr lang="pt-BR" dirty="0" smtClean="0"/>
          </a:p>
          <a:p>
            <a:pPr algn="just"/>
            <a:r>
              <a:rPr lang="pt-BR" dirty="0" smtClean="0"/>
              <a:t>Tinta</a:t>
            </a:r>
          </a:p>
          <a:p>
            <a:pPr lvl="1" algn="just"/>
            <a:r>
              <a:rPr lang="pt-BR" dirty="0" smtClean="0"/>
              <a:t>ABNT</a:t>
            </a:r>
          </a:p>
          <a:p>
            <a:pPr lvl="1" algn="just"/>
            <a:r>
              <a:rPr lang="pt-BR" dirty="0" smtClean="0">
                <a:hlinkClick r:id="rId4"/>
              </a:rPr>
              <a:t>http://www.cetesb.sp.gov.br/tecnologia/producao_limpa/documentos/tintas.pdf</a:t>
            </a:r>
            <a:endParaRPr lang="pt-BR" dirty="0" smtClean="0"/>
          </a:p>
          <a:p>
            <a:pPr lvl="1" algn="just"/>
            <a:r>
              <a:rPr lang="pt-BR" dirty="0" smtClean="0">
                <a:hlinkClick r:id="rId5"/>
              </a:rPr>
              <a:t>http://www.inmetro.gov.br/consumidor/produtos/tintasImobiliarias.pdf</a:t>
            </a:r>
            <a:endParaRPr lang="pt-BR" dirty="0" smtClean="0"/>
          </a:p>
          <a:p>
            <a:pPr lvl="1" algn="just"/>
            <a:r>
              <a:rPr lang="pt-BR" dirty="0" smtClean="0"/>
              <a:t>Galão?</a:t>
            </a:r>
          </a:p>
          <a:p>
            <a:pPr lvl="2" algn="just"/>
            <a:r>
              <a:rPr lang="pt-BR" dirty="0" smtClean="0"/>
              <a:t>PORTARIA INMETRO Nº 190/2011</a:t>
            </a:r>
          </a:p>
          <a:p>
            <a:pPr lvl="3" algn="just"/>
            <a:r>
              <a:rPr lang="pt-BR" dirty="0" smtClean="0">
                <a:hlinkClick r:id="rId6"/>
              </a:rPr>
              <a:t>http://www.tributosdodf.com.br/index.</a:t>
            </a:r>
            <a:r>
              <a:rPr lang="pt-BR" dirty="0" err="1" smtClean="0">
                <a:hlinkClick r:id="rId6"/>
              </a:rPr>
              <a:t>php</a:t>
            </a:r>
            <a:r>
              <a:rPr lang="pt-BR" dirty="0" smtClean="0">
                <a:hlinkClick r:id="rId6"/>
              </a:rPr>
              <a:t>/</a:t>
            </a:r>
            <a:r>
              <a:rPr lang="pt-BR" dirty="0" err="1" smtClean="0">
                <a:hlinkClick r:id="rId6"/>
              </a:rPr>
              <a:t>content</a:t>
            </a:r>
            <a:r>
              <a:rPr lang="pt-BR" dirty="0" smtClean="0">
                <a:hlinkClick r:id="rId6"/>
              </a:rPr>
              <a:t>/</a:t>
            </a:r>
            <a:r>
              <a:rPr lang="pt-BR" dirty="0" err="1" smtClean="0">
                <a:hlinkClick r:id="rId6"/>
              </a:rPr>
              <a:t>view</a:t>
            </a:r>
            <a:r>
              <a:rPr lang="pt-BR" dirty="0" smtClean="0">
                <a:hlinkClick r:id="rId6"/>
              </a:rPr>
              <a:t>/18785.</a:t>
            </a:r>
            <a:r>
              <a:rPr lang="pt-BR" dirty="0" err="1" smtClean="0">
                <a:hlinkClick r:id="rId6"/>
              </a:rPr>
              <a:t>html</a:t>
            </a:r>
            <a:endParaRPr lang="pt-BR" dirty="0" smtClean="0"/>
          </a:p>
          <a:p>
            <a:pPr lvl="3" algn="just">
              <a:buNone/>
            </a:pPr>
            <a:endParaRPr lang="pt-BR" dirty="0" smtClean="0"/>
          </a:p>
        </p:txBody>
      </p:sp>
      <p:sp>
        <p:nvSpPr>
          <p:cNvPr id="2" name="Título 1"/>
          <p:cNvSpPr>
            <a:spLocks noGrp="1"/>
          </p:cNvSpPr>
          <p:nvPr>
            <p:ph type="title"/>
          </p:nvPr>
        </p:nvSpPr>
        <p:spPr/>
        <p:txBody>
          <a:bodyPr>
            <a:normAutofit fontScale="90000"/>
          </a:bodyPr>
          <a:lstStyle/>
          <a:p>
            <a:r>
              <a:rPr lang="pt-BR" dirty="0" smtClean="0"/>
              <a:t>Exemplos</a:t>
            </a:r>
            <a:endParaRPr lang="pt-BR" dirty="0"/>
          </a:p>
        </p:txBody>
      </p:sp>
    </p:spTree>
    <p:extLst>
      <p:ext uri="{BB962C8B-B14F-4D97-AF65-F5344CB8AC3E}">
        <p14:creationId xmlns:p14="http://schemas.microsoft.com/office/powerpoint/2010/main" val="10854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par>
                          <p:cTn id="33" fill="hold">
                            <p:stCondLst>
                              <p:cond delay="0"/>
                            </p:stCondLst>
                            <p:childTnLst>
                              <p:par>
                                <p:cTn id="34" presetID="22" presetClass="entr" presetSubtype="4" fill="hold"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childTnLst>
                          </p:cTn>
                        </p:par>
                        <p:par>
                          <p:cTn id="45" fill="hold">
                            <p:stCondLst>
                              <p:cond delay="1500"/>
                            </p:stCondLst>
                            <p:childTnLst>
                              <p:par>
                                <p:cTn id="46" presetID="22" presetClass="entr" presetSubtype="4" fill="hold" nodeType="after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down)">
                                      <p:cBhvr>
                                        <p:cTn id="48" dur="500"/>
                                        <p:tgtEl>
                                          <p:spTgt spid="3">
                                            <p:txEl>
                                              <p:pRg st="12" end="12"/>
                                            </p:txEl>
                                          </p:spTgt>
                                        </p:tgtEl>
                                      </p:cBhvr>
                                    </p:animEffect>
                                  </p:childTnLst>
                                </p:cTn>
                              </p:par>
                              <p:par>
                                <p:cTn id="49" presetID="1"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683976"/>
          </a:xfrm>
        </p:spPr>
        <p:txBody>
          <a:bodyPr>
            <a:normAutofit fontScale="92500" lnSpcReduction="20000"/>
          </a:bodyPr>
          <a:lstStyle/>
          <a:p>
            <a:pPr algn="just"/>
            <a:r>
              <a:rPr lang="pt-BR" dirty="0" smtClean="0"/>
              <a:t>Normativas</a:t>
            </a:r>
          </a:p>
          <a:p>
            <a:pPr lvl="1" algn="just"/>
            <a:r>
              <a:rPr lang="pt-BR" dirty="0" smtClean="0"/>
              <a:t>Lei 8.666/93</a:t>
            </a:r>
          </a:p>
          <a:p>
            <a:pPr lvl="2" algn="just"/>
            <a:r>
              <a:rPr lang="pt-BR" dirty="0" smtClean="0"/>
              <a:t>Art. 40.  O edital conterá...e indicará, obrigatoriamente, o seguinte:</a:t>
            </a:r>
          </a:p>
          <a:p>
            <a:pPr lvl="3" algn="just"/>
            <a:r>
              <a:rPr lang="pt-BR" b="1" dirty="0" smtClean="0"/>
              <a:t>XIV - condições de pagamento, prevendo</a:t>
            </a:r>
            <a:r>
              <a:rPr lang="pt-BR" dirty="0" smtClean="0"/>
              <a:t>:</a:t>
            </a:r>
          </a:p>
          <a:p>
            <a:pPr lvl="4" algn="just"/>
            <a:r>
              <a:rPr lang="pt-BR" dirty="0" smtClean="0"/>
              <a:t>a) prazo de pagamento não superior a trinta dias, contado a partir da data final do período de adimplemento de cada parcela; (Redação dada pela Lei nº 8.883, de 1994)</a:t>
            </a:r>
          </a:p>
          <a:p>
            <a:pPr lvl="4" algn="just"/>
            <a:r>
              <a:rPr lang="pt-BR" dirty="0" smtClean="0"/>
              <a:t>c) critério de atualização financeira dos valores a serem pagos, desde a data final do período de adimplemento de cada parcela até a data do efetivo pagamento; (Redação dada pela Lei nº 8.883, de 1994)</a:t>
            </a:r>
          </a:p>
          <a:p>
            <a:pPr lvl="4" algn="just"/>
            <a:r>
              <a:rPr lang="pt-BR" dirty="0" smtClean="0"/>
              <a:t>d) compensações financeiras e penalizações, por eventuais atrasos, e descontos, por eventuais antecipações de pagamentos;</a:t>
            </a:r>
          </a:p>
        </p:txBody>
      </p:sp>
      <p:sp>
        <p:nvSpPr>
          <p:cNvPr id="2" name="Título 1"/>
          <p:cNvSpPr>
            <a:spLocks noGrp="1"/>
          </p:cNvSpPr>
          <p:nvPr>
            <p:ph type="title"/>
          </p:nvPr>
        </p:nvSpPr>
        <p:spPr/>
        <p:txBody>
          <a:bodyPr>
            <a:normAutofit fontScale="90000"/>
          </a:bodyPr>
          <a:lstStyle/>
          <a:p>
            <a:r>
              <a:rPr lang="pt-BR" b="1" dirty="0" smtClean="0"/>
              <a:t>DO PAGAMENTO</a:t>
            </a:r>
            <a:endParaRPr lang="pt-BR" dirty="0"/>
          </a:p>
        </p:txBody>
      </p:sp>
    </p:spTree>
    <p:extLst>
      <p:ext uri="{BB962C8B-B14F-4D97-AF65-F5344CB8AC3E}">
        <p14:creationId xmlns:p14="http://schemas.microsoft.com/office/powerpoint/2010/main" val="8782406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6" name="Picture 10" descr="http://www.fortefenix.com.br/attachments/Image/Seguro_Garantia/seguro_garantia2.jpg"/>
          <p:cNvPicPr>
            <a:picLocks noChangeAspect="1" noChangeArrowheads="1"/>
          </p:cNvPicPr>
          <p:nvPr/>
        </p:nvPicPr>
        <p:blipFill>
          <a:blip r:embed="rId2" cstate="print"/>
          <a:srcRect/>
          <a:stretch>
            <a:fillRect/>
          </a:stretch>
        </p:blipFill>
        <p:spPr bwMode="auto">
          <a:xfrm>
            <a:off x="7308304" y="3149687"/>
            <a:ext cx="1835696" cy="2718865"/>
          </a:xfrm>
          <a:prstGeom prst="rect">
            <a:avLst/>
          </a:prstGeom>
          <a:ln>
            <a:noFill/>
          </a:ln>
          <a:effectLst>
            <a:softEdge rad="112500"/>
          </a:effectLst>
        </p:spPr>
      </p:pic>
      <p:sp>
        <p:nvSpPr>
          <p:cNvPr id="3" name="Espaço Reservado para Conteúdo 2"/>
          <p:cNvSpPr>
            <a:spLocks noGrp="1"/>
          </p:cNvSpPr>
          <p:nvPr>
            <p:ph idx="1"/>
          </p:nvPr>
        </p:nvSpPr>
        <p:spPr>
          <a:xfrm>
            <a:off x="467544" y="908720"/>
            <a:ext cx="8229600" cy="4525963"/>
          </a:xfrm>
        </p:spPr>
        <p:txBody>
          <a:bodyPr>
            <a:normAutofit lnSpcReduction="10000"/>
          </a:bodyPr>
          <a:lstStyle/>
          <a:p>
            <a:pPr algn="just"/>
            <a:r>
              <a:rPr lang="pt-BR" dirty="0" smtClean="0"/>
              <a:t>Conceito - Apresentar ao  licitante vencedor o percentual e valor da garantia contratual a ser apresentada na data de assinatura do contrato em qualquer das modalidades previstas pela lei 8.666/93</a:t>
            </a:r>
          </a:p>
          <a:p>
            <a:pPr algn="just"/>
            <a:r>
              <a:rPr lang="pt-BR" dirty="0" smtClean="0"/>
              <a:t>Dicas</a:t>
            </a:r>
          </a:p>
          <a:p>
            <a:pPr lvl="1" algn="just"/>
            <a:r>
              <a:rPr lang="pt-BR" dirty="0" smtClean="0"/>
              <a:t>Dispensa da garantia </a:t>
            </a:r>
            <a:r>
              <a:rPr lang="pt-BR" sz="1600" dirty="0" smtClean="0"/>
              <a:t>(art. 56, caput da Lei nº 8.666/93).</a:t>
            </a:r>
          </a:p>
          <a:p>
            <a:pPr lvl="1" algn="just"/>
            <a:r>
              <a:rPr lang="pt-BR" b="1" dirty="0" smtClean="0"/>
              <a:t>até</a:t>
            </a:r>
            <a:r>
              <a:rPr lang="pt-BR" dirty="0" smtClean="0"/>
              <a:t> 5% (art. 56, §2º da Lei nº 8.666/93) ou 10%.</a:t>
            </a:r>
          </a:p>
          <a:p>
            <a:pPr lvl="1" algn="just"/>
            <a:r>
              <a:rPr lang="pt-BR" dirty="0" smtClean="0"/>
              <a:t>Artigo 31, III ≠ Artigo </a:t>
            </a:r>
            <a:r>
              <a:rPr lang="pt-BR" dirty="0" smtClean="0"/>
              <a:t>56 ≠ Garantia produto</a:t>
            </a:r>
            <a:endParaRPr lang="pt-BR" dirty="0" smtClean="0"/>
          </a:p>
        </p:txBody>
      </p:sp>
      <p:sp>
        <p:nvSpPr>
          <p:cNvPr id="2" name="Título 1"/>
          <p:cNvSpPr>
            <a:spLocks noGrp="1"/>
          </p:cNvSpPr>
          <p:nvPr>
            <p:ph type="title"/>
          </p:nvPr>
        </p:nvSpPr>
        <p:spPr/>
        <p:txBody>
          <a:bodyPr>
            <a:normAutofit fontScale="90000"/>
          </a:bodyPr>
          <a:lstStyle/>
          <a:p>
            <a:r>
              <a:rPr lang="pt-BR" b="1" dirty="0" smtClean="0"/>
              <a:t>DA </a:t>
            </a:r>
            <a:r>
              <a:rPr lang="pt-BR" b="1" dirty="0" smtClean="0"/>
              <a:t>GARANTIA CONTRATUAL</a:t>
            </a:r>
            <a:endParaRPr lang="pt-BR" dirty="0"/>
          </a:p>
        </p:txBody>
      </p:sp>
      <p:pic>
        <p:nvPicPr>
          <p:cNvPr id="55304" name="Picture 8" descr="http://1.bp.blogspot.com/-B4MmSphxr1U/T9YGAbGN3hI/AAAAAAAAAxs/85F2P8Xv7a8/s1600/garantia.png"/>
          <p:cNvPicPr>
            <a:picLocks noChangeAspect="1" noChangeArrowheads="1"/>
          </p:cNvPicPr>
          <p:nvPr/>
        </p:nvPicPr>
        <p:blipFill>
          <a:blip r:embed="rId3" cstate="print"/>
          <a:srcRect/>
          <a:stretch>
            <a:fillRect/>
          </a:stretch>
        </p:blipFill>
        <p:spPr bwMode="auto">
          <a:xfrm>
            <a:off x="17529" y="4509120"/>
            <a:ext cx="2667000" cy="2162176"/>
          </a:xfrm>
          <a:prstGeom prst="rect">
            <a:avLst/>
          </a:prstGeom>
          <a:noFill/>
          <a:effectLst>
            <a:softEdge rad="635000"/>
          </a:effectLst>
        </p:spPr>
      </p:pic>
    </p:spTree>
    <p:extLst>
      <p:ext uri="{BB962C8B-B14F-4D97-AF65-F5344CB8AC3E}">
        <p14:creationId xmlns:p14="http://schemas.microsoft.com/office/powerpoint/2010/main" val="937264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48322" y="1223875"/>
            <a:ext cx="8229600" cy="5044016"/>
          </a:xfrm>
        </p:spPr>
        <p:txBody>
          <a:bodyPr>
            <a:normAutofit fontScale="85000" lnSpcReduction="20000"/>
          </a:bodyPr>
          <a:lstStyle/>
          <a:p>
            <a:pPr algn="just"/>
            <a:r>
              <a:rPr lang="pt-BR" dirty="0" smtClean="0"/>
              <a:t>Normativa</a:t>
            </a:r>
          </a:p>
          <a:p>
            <a:pPr lvl="1" algn="just"/>
            <a:r>
              <a:rPr lang="pt-BR" dirty="0" smtClean="0"/>
              <a:t>Lei 8.666/93</a:t>
            </a:r>
          </a:p>
          <a:p>
            <a:pPr lvl="2" algn="just"/>
            <a:r>
              <a:rPr lang="pt-BR" dirty="0" smtClean="0"/>
              <a:t>Art. 56.  A critério da autoridade competente, em cada caso, e </a:t>
            </a:r>
            <a:r>
              <a:rPr lang="pt-BR" b="1" dirty="0" smtClean="0"/>
              <a:t>desde que prevista no instrumento convocatório</a:t>
            </a:r>
            <a:r>
              <a:rPr lang="pt-BR" dirty="0" smtClean="0"/>
              <a:t>, poderá ser exigida prestação de garantia nas contratações de obras, serviços e compras. </a:t>
            </a:r>
          </a:p>
          <a:p>
            <a:pPr lvl="3" algn="just"/>
            <a:r>
              <a:rPr lang="pt-BR" dirty="0" smtClean="0"/>
              <a:t>§ 1o  Caberá ao contratado optar por uma das seguintes modalidades de garantia:</a:t>
            </a:r>
          </a:p>
          <a:p>
            <a:pPr lvl="4" algn="just"/>
            <a:r>
              <a:rPr lang="pt-BR" b="1" dirty="0" smtClean="0"/>
              <a:t>I - caução em dinheiro ou em títulos da dívida pública, ...;</a:t>
            </a:r>
          </a:p>
          <a:p>
            <a:pPr lvl="4" algn="just"/>
            <a:r>
              <a:rPr lang="pt-BR" b="1" dirty="0" smtClean="0"/>
              <a:t>II - seguro-garantia; </a:t>
            </a:r>
          </a:p>
          <a:p>
            <a:pPr lvl="4" algn="just"/>
            <a:r>
              <a:rPr lang="pt-BR" b="1" dirty="0" smtClean="0"/>
              <a:t>III - fiança bancária.</a:t>
            </a:r>
          </a:p>
          <a:p>
            <a:pPr lvl="3" algn="just"/>
            <a:r>
              <a:rPr lang="pt-BR" dirty="0" smtClean="0"/>
              <a:t>§ 2o  A garantia a que se refere o caput deste artigo não excederá a </a:t>
            </a:r>
            <a:r>
              <a:rPr lang="pt-BR" b="1" dirty="0" smtClean="0"/>
              <a:t>cinco por cento </a:t>
            </a:r>
            <a:r>
              <a:rPr lang="pt-BR" dirty="0" smtClean="0"/>
              <a:t>do valor do contrato e terá seu valor atualizado nas mesmas condições daquele, ressalvado o previsto no parágrafo 3o deste artigo.</a:t>
            </a:r>
          </a:p>
          <a:p>
            <a:pPr lvl="3" algn="just"/>
            <a:r>
              <a:rPr lang="pt-BR" dirty="0" smtClean="0"/>
              <a:t>§ 3o  Para obras, serviços e fornecimentos de grande vulto envolvendo alta complexidade técnica e riscos financeiros consideráveis, demonstrados através de parecer tecnicamente aprovado pela autoridade competente, o limite de garantia previsto no parágrafo anterior poderá ser elevado para até </a:t>
            </a:r>
            <a:r>
              <a:rPr lang="pt-BR" b="1" dirty="0" smtClean="0"/>
              <a:t>dez por cento </a:t>
            </a:r>
            <a:r>
              <a:rPr lang="pt-BR" dirty="0" smtClean="0"/>
              <a:t>do valor do contrato.</a:t>
            </a:r>
          </a:p>
        </p:txBody>
      </p:sp>
      <p:sp>
        <p:nvSpPr>
          <p:cNvPr id="2" name="Título 1"/>
          <p:cNvSpPr>
            <a:spLocks noGrp="1"/>
          </p:cNvSpPr>
          <p:nvPr>
            <p:ph type="title"/>
          </p:nvPr>
        </p:nvSpPr>
        <p:spPr/>
        <p:txBody>
          <a:bodyPr>
            <a:normAutofit fontScale="90000"/>
          </a:bodyPr>
          <a:lstStyle/>
          <a:p>
            <a:r>
              <a:rPr lang="pt-BR" b="1" dirty="0" smtClean="0"/>
              <a:t>DA </a:t>
            </a:r>
            <a:r>
              <a:rPr lang="pt-BR" b="1" dirty="0" smtClean="0"/>
              <a:t>GARANTIA CONTRATUAL</a:t>
            </a:r>
            <a:endParaRPr lang="pt-BR" dirty="0"/>
          </a:p>
        </p:txBody>
      </p:sp>
    </p:spTree>
    <p:extLst>
      <p:ext uri="{BB962C8B-B14F-4D97-AF65-F5344CB8AC3E}">
        <p14:creationId xmlns:p14="http://schemas.microsoft.com/office/powerpoint/2010/main" val="15373896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smtClean="0"/>
              <a:t>Conceito - Apresentar o que será imposto à licitante vencedora durante o período contratual</a:t>
            </a:r>
          </a:p>
          <a:p>
            <a:pPr algn="just"/>
            <a:r>
              <a:rPr lang="pt-BR" dirty="0" smtClean="0"/>
              <a:t>Dicas</a:t>
            </a:r>
          </a:p>
          <a:p>
            <a:pPr lvl="1" algn="just"/>
            <a:r>
              <a:rPr lang="pt-BR" dirty="0" smtClean="0"/>
              <a:t>Obrigações padrões</a:t>
            </a:r>
          </a:p>
          <a:p>
            <a:pPr lvl="2" algn="just"/>
            <a:r>
              <a:rPr lang="pt-BR" dirty="0" smtClean="0"/>
              <a:t>Minuta PGE</a:t>
            </a:r>
          </a:p>
          <a:p>
            <a:pPr lvl="1" algn="just"/>
            <a:r>
              <a:rPr lang="pt-BR" dirty="0" smtClean="0"/>
              <a:t>Obrigações peculiares</a:t>
            </a:r>
          </a:p>
          <a:p>
            <a:pPr lvl="2" algn="just"/>
            <a:r>
              <a:rPr lang="pt-BR" dirty="0" smtClean="0"/>
              <a:t>Objeto</a:t>
            </a:r>
          </a:p>
        </p:txBody>
      </p:sp>
      <p:sp>
        <p:nvSpPr>
          <p:cNvPr id="2" name="Título 1"/>
          <p:cNvSpPr>
            <a:spLocks noGrp="1"/>
          </p:cNvSpPr>
          <p:nvPr>
            <p:ph type="title"/>
          </p:nvPr>
        </p:nvSpPr>
        <p:spPr/>
        <p:txBody>
          <a:bodyPr>
            <a:normAutofit fontScale="90000"/>
          </a:bodyPr>
          <a:lstStyle/>
          <a:p>
            <a:r>
              <a:rPr lang="pt-BR" b="1" dirty="0" smtClean="0"/>
              <a:t>DAS OBRIGAÇÕES DA CONTRATADA</a:t>
            </a:r>
            <a:endParaRPr lang="pt-BR" dirty="0"/>
          </a:p>
        </p:txBody>
      </p:sp>
      <p:pic>
        <p:nvPicPr>
          <p:cNvPr id="52226" name="Picture 2" descr="http://2.bp.blogspot.com/_ZNx_fEyqvpw/TCygebKWwoI/AAAAAAAAAK0/8o0c7jiWg1E/s1600/images.jpg"/>
          <p:cNvPicPr>
            <a:picLocks noChangeAspect="1" noChangeArrowheads="1"/>
          </p:cNvPicPr>
          <p:nvPr/>
        </p:nvPicPr>
        <p:blipFill>
          <a:blip r:embed="rId2" cstate="print"/>
          <a:srcRect/>
          <a:stretch>
            <a:fillRect/>
          </a:stretch>
        </p:blipFill>
        <p:spPr bwMode="auto">
          <a:xfrm>
            <a:off x="5580112" y="3466843"/>
            <a:ext cx="3131840" cy="2084553"/>
          </a:xfrm>
          <a:prstGeom prst="rect">
            <a:avLst/>
          </a:prstGeom>
          <a:noFill/>
          <a:effectLst>
            <a:softEdge rad="317500"/>
          </a:effectLst>
        </p:spPr>
      </p:pic>
    </p:spTree>
    <p:extLst>
      <p:ext uri="{BB962C8B-B14F-4D97-AF65-F5344CB8AC3E}">
        <p14:creationId xmlns:p14="http://schemas.microsoft.com/office/powerpoint/2010/main" val="25417802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827992"/>
          </a:xfrm>
        </p:spPr>
        <p:txBody>
          <a:bodyPr>
            <a:normAutofit lnSpcReduction="10000"/>
          </a:bodyPr>
          <a:lstStyle/>
          <a:p>
            <a:pPr algn="just"/>
            <a:r>
              <a:rPr lang="pt-BR" dirty="0" smtClean="0"/>
              <a:t>Normativas</a:t>
            </a:r>
          </a:p>
          <a:p>
            <a:pPr lvl="1" algn="just"/>
            <a:r>
              <a:rPr lang="pt-BR" dirty="0" smtClean="0"/>
              <a:t>CF/88</a:t>
            </a:r>
          </a:p>
          <a:p>
            <a:pPr lvl="2" algn="just"/>
            <a:r>
              <a:rPr lang="pt-BR" dirty="0" smtClean="0"/>
              <a:t>Art. 37. A administração pública ... obedecerá aos princípios de legalidade, impessoalidade, moralidade, publicidade e eficiência e, também, ao seguinte: </a:t>
            </a:r>
          </a:p>
          <a:p>
            <a:pPr lvl="3" algn="just"/>
            <a:r>
              <a:rPr lang="pt-BR" dirty="0" smtClean="0"/>
              <a:t>XXI - ressalvados os casos especificados na legislação, as obras, serviços, compras e alienações serão contratados mediante processo de licitação pública que assegure igualdade de condições a todos os concorrentes, c</a:t>
            </a:r>
            <a:r>
              <a:rPr lang="pt-BR" b="1" dirty="0" smtClean="0"/>
              <a:t>om cláusulas que estabeleçam obrigações de pagamento</a:t>
            </a:r>
            <a:r>
              <a:rPr lang="pt-BR" dirty="0" smtClean="0"/>
              <a:t>, </a:t>
            </a:r>
            <a:r>
              <a:rPr lang="pt-BR" b="1" dirty="0" smtClean="0"/>
              <a:t>mantidas as condições efetivas da proposta</a:t>
            </a:r>
            <a:r>
              <a:rPr lang="pt-BR" dirty="0" smtClean="0"/>
              <a:t>, nos termos da lei, o qual somente permitirá as exigências de qualificação técnica e econômica indispensáveis à garantia do cumprimento das obrigações.</a:t>
            </a:r>
          </a:p>
        </p:txBody>
      </p:sp>
      <p:sp>
        <p:nvSpPr>
          <p:cNvPr id="2" name="Título 1"/>
          <p:cNvSpPr>
            <a:spLocks noGrp="1"/>
          </p:cNvSpPr>
          <p:nvPr>
            <p:ph type="title"/>
          </p:nvPr>
        </p:nvSpPr>
        <p:spPr/>
        <p:txBody>
          <a:bodyPr>
            <a:normAutofit fontScale="90000"/>
          </a:bodyPr>
          <a:lstStyle/>
          <a:p>
            <a:r>
              <a:rPr lang="pt-BR" b="1" dirty="0" smtClean="0"/>
              <a:t>DAS OBRIGAÇÕES DA CONTRATADA</a:t>
            </a:r>
            <a:endParaRPr lang="pt-BR" dirty="0"/>
          </a:p>
        </p:txBody>
      </p:sp>
    </p:spTree>
    <p:extLst>
      <p:ext uri="{BB962C8B-B14F-4D97-AF65-F5344CB8AC3E}">
        <p14:creationId xmlns:p14="http://schemas.microsoft.com/office/powerpoint/2010/main" val="8478542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683976"/>
          </a:xfrm>
        </p:spPr>
        <p:txBody>
          <a:bodyPr>
            <a:normAutofit fontScale="85000" lnSpcReduction="10000"/>
          </a:bodyPr>
          <a:lstStyle/>
          <a:p>
            <a:pPr algn="just"/>
            <a:r>
              <a:rPr lang="pt-BR" dirty="0" smtClean="0"/>
              <a:t>Normativas</a:t>
            </a:r>
          </a:p>
          <a:p>
            <a:pPr lvl="1" algn="just"/>
            <a:r>
              <a:rPr lang="pt-BR" dirty="0" smtClean="0"/>
              <a:t>8666/93</a:t>
            </a:r>
          </a:p>
          <a:p>
            <a:pPr lvl="2" algn="just"/>
            <a:r>
              <a:rPr lang="pt-BR" dirty="0" smtClean="0"/>
              <a:t>Art. 54.  Os contratos administrativos de que trata esta Lei regulam-se pelas suas cláusulas e pelos preceitos de direito público, </a:t>
            </a:r>
            <a:r>
              <a:rPr lang="pt-BR" dirty="0" err="1" smtClean="0"/>
              <a:t>aplicando-se-lhes</a:t>
            </a:r>
            <a:r>
              <a:rPr lang="pt-BR" dirty="0" smtClean="0"/>
              <a:t>, supletivamente, os princípios da teoria geral dos contratos e as disposições de direito privado.</a:t>
            </a:r>
          </a:p>
          <a:p>
            <a:pPr lvl="3" algn="just"/>
            <a:r>
              <a:rPr lang="pt-BR" b="1" dirty="0" smtClean="0"/>
              <a:t>§ 1o  Os contratos devem estabelecer com clareza e precisão as condições para sua execução, expressas em cláusulas que definam os direitos, obrigações e responsabilidades das partes, em conformidade com os termos da licitação e da proposta a que se vinculam.</a:t>
            </a:r>
            <a:endParaRPr lang="pt-BR" dirty="0" smtClean="0"/>
          </a:p>
          <a:p>
            <a:pPr lvl="2" algn="just"/>
            <a:r>
              <a:rPr lang="pt-BR" dirty="0" smtClean="0"/>
              <a:t>Art. 55.  São cláusulas necessárias em todo contrato as que estabeleçam:</a:t>
            </a:r>
          </a:p>
          <a:p>
            <a:pPr lvl="3" algn="just"/>
            <a:r>
              <a:rPr lang="pt-BR" b="1" dirty="0" smtClean="0"/>
              <a:t>XIII - a obrigação do contratado de manter, durante toda a execução do contrato, em compatibilidade com as obrigações por ele assumidas, todas as condições de habilitação e qualificação exigidas na licitação.</a:t>
            </a:r>
            <a:endParaRPr lang="pt-BR" dirty="0" smtClean="0"/>
          </a:p>
        </p:txBody>
      </p:sp>
      <p:sp>
        <p:nvSpPr>
          <p:cNvPr id="2" name="Título 1"/>
          <p:cNvSpPr>
            <a:spLocks noGrp="1"/>
          </p:cNvSpPr>
          <p:nvPr>
            <p:ph type="title"/>
          </p:nvPr>
        </p:nvSpPr>
        <p:spPr/>
        <p:txBody>
          <a:bodyPr>
            <a:normAutofit fontScale="90000"/>
          </a:bodyPr>
          <a:lstStyle/>
          <a:p>
            <a:r>
              <a:rPr lang="pt-BR" b="1" dirty="0" smtClean="0"/>
              <a:t>DAS OBRIGAÇÕES DA CONTRATADA</a:t>
            </a:r>
            <a:endParaRPr lang="pt-BR" dirty="0"/>
          </a:p>
        </p:txBody>
      </p:sp>
    </p:spTree>
    <p:extLst>
      <p:ext uri="{BB962C8B-B14F-4D97-AF65-F5344CB8AC3E}">
        <p14:creationId xmlns:p14="http://schemas.microsoft.com/office/powerpoint/2010/main" val="16508496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467952"/>
          </a:xfrm>
        </p:spPr>
        <p:txBody>
          <a:bodyPr>
            <a:normAutofit/>
          </a:bodyPr>
          <a:lstStyle/>
          <a:p>
            <a:pPr algn="just"/>
            <a:r>
              <a:rPr lang="pt-BR" dirty="0" smtClean="0"/>
              <a:t>Normativas</a:t>
            </a:r>
          </a:p>
          <a:p>
            <a:pPr lvl="1" algn="just"/>
            <a:r>
              <a:rPr lang="pt-BR" dirty="0" smtClean="0"/>
              <a:t>10520/02</a:t>
            </a:r>
          </a:p>
          <a:p>
            <a:pPr lvl="2" algn="just"/>
            <a:r>
              <a:rPr lang="pt-BR" dirty="0" smtClean="0"/>
              <a:t>Art. 3º  A fase preparatória do pregão observará o seguinte:</a:t>
            </a:r>
          </a:p>
          <a:p>
            <a:pPr lvl="4" algn="just"/>
            <a:r>
              <a:rPr lang="pt-BR" dirty="0" smtClean="0"/>
              <a:t>I - a autoridade competente justificará a necessidade de contratação e definirá o objeto do certame, as exigências de habilitação, os critérios de aceitação das propostas, as sanções por inadimplemento e as </a:t>
            </a:r>
            <a:r>
              <a:rPr lang="pt-BR" b="1" dirty="0" smtClean="0"/>
              <a:t>cláusulas do contrat</a:t>
            </a:r>
            <a:r>
              <a:rPr lang="pt-BR" dirty="0" smtClean="0"/>
              <a:t>o, inclusive com fixação dos prazos para fornecimento;</a:t>
            </a:r>
          </a:p>
        </p:txBody>
      </p:sp>
      <p:sp>
        <p:nvSpPr>
          <p:cNvPr id="2" name="Título 1"/>
          <p:cNvSpPr>
            <a:spLocks noGrp="1"/>
          </p:cNvSpPr>
          <p:nvPr>
            <p:ph type="title"/>
          </p:nvPr>
        </p:nvSpPr>
        <p:spPr/>
        <p:txBody>
          <a:bodyPr>
            <a:normAutofit fontScale="90000"/>
          </a:bodyPr>
          <a:lstStyle/>
          <a:p>
            <a:r>
              <a:rPr lang="pt-BR" b="1" dirty="0" smtClean="0"/>
              <a:t>DAS OBRIGAÇÕES DA CONTRATADA</a:t>
            </a:r>
            <a:endParaRPr lang="pt-BR" dirty="0"/>
          </a:p>
        </p:txBody>
      </p:sp>
    </p:spTree>
    <p:extLst>
      <p:ext uri="{BB962C8B-B14F-4D97-AF65-F5344CB8AC3E}">
        <p14:creationId xmlns:p14="http://schemas.microsoft.com/office/powerpoint/2010/main" val="30173583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683976"/>
          </a:xfrm>
        </p:spPr>
        <p:txBody>
          <a:bodyPr>
            <a:normAutofit fontScale="85000" lnSpcReduction="20000"/>
          </a:bodyPr>
          <a:lstStyle/>
          <a:p>
            <a:pPr algn="just"/>
            <a:r>
              <a:rPr lang="pt-BR" dirty="0" smtClean="0"/>
              <a:t>Normativas</a:t>
            </a:r>
          </a:p>
          <a:p>
            <a:pPr lvl="1" algn="just"/>
            <a:r>
              <a:rPr lang="pt-BR" dirty="0" smtClean="0"/>
              <a:t>Decreto Estadual 3149/80</a:t>
            </a:r>
          </a:p>
          <a:p>
            <a:pPr lvl="2" algn="just"/>
            <a:r>
              <a:rPr lang="pt-BR" dirty="0" smtClean="0"/>
              <a:t>Art. 71 - O contratante deverá manter, no local da obra ou serviço, </a:t>
            </a:r>
            <a:r>
              <a:rPr lang="pt-BR" b="1" dirty="0" smtClean="0"/>
              <a:t>preposto</a:t>
            </a:r>
            <a:r>
              <a:rPr lang="pt-BR" dirty="0" smtClean="0"/>
              <a:t> aceito pela Administração, ...</a:t>
            </a:r>
          </a:p>
          <a:p>
            <a:pPr lvl="2" algn="just"/>
            <a:r>
              <a:rPr lang="pt-BR" dirty="0" smtClean="0"/>
              <a:t>Art. 72 - O contratante é </a:t>
            </a:r>
            <a:r>
              <a:rPr lang="pt-BR" b="1" dirty="0" smtClean="0"/>
              <a:t>obrigado a reparar, corrigir, remover, reconstruir ou substituir</a:t>
            </a:r>
            <a:r>
              <a:rPr lang="pt-BR" dirty="0" smtClean="0"/>
              <a:t>, à sua expensas, no todo ou em parte, bens ou prestações objeto do contrato ...</a:t>
            </a:r>
          </a:p>
          <a:p>
            <a:pPr lvl="2" algn="just"/>
            <a:r>
              <a:rPr lang="pt-BR" dirty="0" smtClean="0"/>
              <a:t>Art. 73 - O contratante é </a:t>
            </a:r>
            <a:r>
              <a:rPr lang="pt-BR" b="1" dirty="0" smtClean="0"/>
              <a:t>responsável por danos </a:t>
            </a:r>
            <a:r>
              <a:rPr lang="pt-BR" dirty="0" smtClean="0"/>
              <a:t>à Administração ou a terceiros, decorrentes de culpa ou dolo, ...</a:t>
            </a:r>
          </a:p>
          <a:p>
            <a:pPr lvl="2" algn="just"/>
            <a:r>
              <a:rPr lang="pt-BR" dirty="0" smtClean="0"/>
              <a:t>Art. 74 - O contratante é responsável por </a:t>
            </a:r>
            <a:r>
              <a:rPr lang="pt-BR" b="1" dirty="0" smtClean="0"/>
              <a:t>encargos trabalhistas, previdenciários, fiscais e comerciais</a:t>
            </a:r>
            <a:r>
              <a:rPr lang="pt-BR" dirty="0" smtClean="0"/>
              <a:t>, decorrentes da execução do contrato, ...</a:t>
            </a:r>
          </a:p>
          <a:p>
            <a:pPr lvl="3" algn="just"/>
            <a:r>
              <a:rPr lang="pt-BR" dirty="0" smtClean="0"/>
              <a:t>Parágrafo único - A Administração poderá exigir, também, seguro para garantia de pessoas e bens necessários à execução do contrato ou com ele relacionados. </a:t>
            </a:r>
            <a:r>
              <a:rPr lang="pt-BR" dirty="0" smtClean="0">
                <a:solidFill>
                  <a:srgbClr val="FF0000"/>
                </a:solidFill>
              </a:rPr>
              <a:t>Nos contratos precedidos de licitação, a exigência deverá constar, especificamente, do edital ou do convite. </a:t>
            </a:r>
            <a:endParaRPr lang="pt-BR" dirty="0">
              <a:solidFill>
                <a:srgbClr val="FF0000"/>
              </a:solidFill>
            </a:endParaRPr>
          </a:p>
        </p:txBody>
      </p:sp>
      <p:sp>
        <p:nvSpPr>
          <p:cNvPr id="2" name="Título 1"/>
          <p:cNvSpPr>
            <a:spLocks noGrp="1"/>
          </p:cNvSpPr>
          <p:nvPr>
            <p:ph type="title"/>
          </p:nvPr>
        </p:nvSpPr>
        <p:spPr/>
        <p:txBody>
          <a:bodyPr>
            <a:normAutofit fontScale="90000"/>
          </a:bodyPr>
          <a:lstStyle/>
          <a:p>
            <a:r>
              <a:rPr lang="pt-BR" b="1" dirty="0" smtClean="0"/>
              <a:t>DAS OBRIGAÇÕES DA CONTRATADA</a:t>
            </a:r>
            <a:endParaRPr lang="pt-BR" dirty="0"/>
          </a:p>
        </p:txBody>
      </p:sp>
    </p:spTree>
    <p:extLst>
      <p:ext uri="{BB962C8B-B14F-4D97-AF65-F5344CB8AC3E}">
        <p14:creationId xmlns:p14="http://schemas.microsoft.com/office/powerpoint/2010/main" val="17338177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323936"/>
          </a:xfrm>
        </p:spPr>
        <p:txBody>
          <a:bodyPr>
            <a:normAutofit/>
          </a:bodyPr>
          <a:lstStyle/>
          <a:p>
            <a:pPr algn="just"/>
            <a:r>
              <a:rPr lang="pt-BR" dirty="0" smtClean="0"/>
              <a:t>Conceito - Apresentar o que será imposto à Contratante no futuro contrato.</a:t>
            </a:r>
          </a:p>
          <a:p>
            <a:pPr algn="just"/>
            <a:r>
              <a:rPr lang="pt-BR" dirty="0" smtClean="0"/>
              <a:t>Dicas</a:t>
            </a:r>
          </a:p>
          <a:p>
            <a:pPr lvl="1" algn="just"/>
            <a:r>
              <a:rPr lang="pt-BR" dirty="0" smtClean="0"/>
              <a:t>Obrigações Padrão</a:t>
            </a:r>
          </a:p>
          <a:p>
            <a:pPr lvl="2" algn="just"/>
            <a:r>
              <a:rPr lang="pt-BR" dirty="0" smtClean="0"/>
              <a:t>Minuta PGE</a:t>
            </a:r>
          </a:p>
          <a:p>
            <a:pPr lvl="1" algn="just"/>
            <a:r>
              <a:rPr lang="pt-BR" dirty="0" smtClean="0"/>
              <a:t>Obrigações peculiares</a:t>
            </a:r>
          </a:p>
          <a:p>
            <a:pPr lvl="2" algn="just"/>
            <a:r>
              <a:rPr lang="pt-BR" dirty="0" smtClean="0"/>
              <a:t>Objeto</a:t>
            </a:r>
          </a:p>
        </p:txBody>
      </p:sp>
      <p:sp>
        <p:nvSpPr>
          <p:cNvPr id="2" name="Título 1"/>
          <p:cNvSpPr>
            <a:spLocks noGrp="1"/>
          </p:cNvSpPr>
          <p:nvPr>
            <p:ph type="title"/>
          </p:nvPr>
        </p:nvSpPr>
        <p:spPr/>
        <p:txBody>
          <a:bodyPr>
            <a:normAutofit fontScale="90000"/>
          </a:bodyPr>
          <a:lstStyle/>
          <a:p>
            <a:r>
              <a:rPr lang="pt-BR" b="1" dirty="0" smtClean="0"/>
              <a:t>DAS OBRIGAÇÕES DA CONTRATANTE</a:t>
            </a:r>
            <a:endParaRPr lang="pt-BR" dirty="0"/>
          </a:p>
        </p:txBody>
      </p:sp>
      <p:pic>
        <p:nvPicPr>
          <p:cNvPr id="45058" name="Picture 2" descr="http://www.agap.pt/images/uploaded/Fotolia_7829651_S.jpg"/>
          <p:cNvPicPr>
            <a:picLocks noChangeAspect="1" noChangeArrowheads="1"/>
          </p:cNvPicPr>
          <p:nvPr/>
        </p:nvPicPr>
        <p:blipFill>
          <a:blip r:embed="rId2" cstate="print"/>
          <a:srcRect/>
          <a:stretch>
            <a:fillRect/>
          </a:stretch>
        </p:blipFill>
        <p:spPr bwMode="auto">
          <a:xfrm>
            <a:off x="2555776" y="4221088"/>
            <a:ext cx="2423592" cy="1817694"/>
          </a:xfrm>
          <a:prstGeom prst="rect">
            <a:avLst/>
          </a:prstGeom>
          <a:ln>
            <a:noFill/>
          </a:ln>
          <a:effectLst>
            <a:softEdge rad="317500"/>
          </a:effectLst>
        </p:spPr>
      </p:pic>
    </p:spTree>
    <p:extLst>
      <p:ext uri="{BB962C8B-B14F-4D97-AF65-F5344CB8AC3E}">
        <p14:creationId xmlns:p14="http://schemas.microsoft.com/office/powerpoint/2010/main" val="39422151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5376672"/>
          </a:xfrm>
        </p:spPr>
        <p:txBody>
          <a:bodyPr>
            <a:normAutofit/>
          </a:bodyPr>
          <a:lstStyle/>
          <a:p>
            <a:pPr algn="just"/>
            <a:r>
              <a:rPr lang="pt-BR" dirty="0" smtClean="0"/>
              <a:t>Normativa</a:t>
            </a:r>
          </a:p>
          <a:p>
            <a:pPr lvl="1" algn="just"/>
            <a:r>
              <a:rPr lang="pt-BR" dirty="0" smtClean="0"/>
              <a:t>8666</a:t>
            </a:r>
          </a:p>
          <a:p>
            <a:pPr lvl="2" algn="just"/>
            <a:r>
              <a:rPr lang="pt-BR" dirty="0" smtClean="0"/>
              <a:t>Art. 54.  Os contratos administrativos de que trata esta Lei regulam-se pelas suas cláusulas e pelos preceitos de direito público, </a:t>
            </a:r>
            <a:r>
              <a:rPr lang="pt-BR" dirty="0" err="1" smtClean="0"/>
              <a:t>aplicando-se-lhes</a:t>
            </a:r>
            <a:r>
              <a:rPr lang="pt-BR" dirty="0" smtClean="0"/>
              <a:t>, supletivamente, os princípios da teoria geral dos contratos e as disposições de direito privado.</a:t>
            </a:r>
          </a:p>
          <a:p>
            <a:pPr lvl="3" algn="just"/>
            <a:r>
              <a:rPr lang="pt-BR" dirty="0" smtClean="0"/>
              <a:t>§ 1o  Os contratos devem estabelecer com clareza e precisão as condições para sua execução, expressas em </a:t>
            </a:r>
            <a:r>
              <a:rPr lang="pt-BR" b="1" dirty="0" smtClean="0"/>
              <a:t>cláusulas que definam os direitos, obrigações e responsabilidades das partes</a:t>
            </a:r>
            <a:r>
              <a:rPr lang="pt-BR" dirty="0" smtClean="0"/>
              <a:t>, em conformidade com os termos da licitação e da proposta a que se vinculam.</a:t>
            </a:r>
          </a:p>
        </p:txBody>
      </p:sp>
      <p:sp>
        <p:nvSpPr>
          <p:cNvPr id="2" name="Título 1"/>
          <p:cNvSpPr>
            <a:spLocks noGrp="1"/>
          </p:cNvSpPr>
          <p:nvPr>
            <p:ph type="title"/>
          </p:nvPr>
        </p:nvSpPr>
        <p:spPr/>
        <p:txBody>
          <a:bodyPr>
            <a:normAutofit fontScale="90000"/>
          </a:bodyPr>
          <a:lstStyle/>
          <a:p>
            <a:r>
              <a:rPr lang="pt-BR" b="1" dirty="0" smtClean="0"/>
              <a:t>DAS OBRIGAÇÕES DA CONTRATANTE</a:t>
            </a:r>
            <a:endParaRPr lang="pt-BR" dirty="0"/>
          </a:p>
        </p:txBody>
      </p:sp>
    </p:spTree>
    <p:extLst>
      <p:ext uri="{BB962C8B-B14F-4D97-AF65-F5344CB8AC3E}">
        <p14:creationId xmlns:p14="http://schemas.microsoft.com/office/powerpoint/2010/main" val="1665667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TotalTime>
  <Words>8276</Words>
  <Application>Microsoft Office PowerPoint</Application>
  <PresentationFormat>Apresentação na tela (4:3)</PresentationFormat>
  <Paragraphs>1415</Paragraphs>
  <Slides>139</Slides>
  <Notes>2</Notes>
  <HiddenSlides>0</HiddenSlides>
  <MMClips>0</MMClips>
  <ScaleCrop>false</ScaleCrop>
  <HeadingPairs>
    <vt:vector size="4" baseType="variant">
      <vt:variant>
        <vt:lpstr>Tema</vt:lpstr>
      </vt:variant>
      <vt:variant>
        <vt:i4>1</vt:i4>
      </vt:variant>
      <vt:variant>
        <vt:lpstr>Títulos de slides</vt:lpstr>
      </vt:variant>
      <vt:variant>
        <vt:i4>139</vt:i4>
      </vt:variant>
    </vt:vector>
  </HeadingPairs>
  <TitlesOfParts>
    <vt:vector size="140" baseType="lpstr">
      <vt:lpstr>Tema do Office</vt:lpstr>
      <vt:lpstr>Apresentação do PowerPoint</vt:lpstr>
      <vt:lpstr>Atos da fase preparatória</vt:lpstr>
      <vt:lpstr>Fluxo</vt:lpstr>
      <vt:lpstr>Apresentação do PowerPoint</vt:lpstr>
      <vt:lpstr>Lei Federal 8.666/93</vt:lpstr>
      <vt:lpstr>DECRETO Nº 5.450/05.</vt:lpstr>
      <vt:lpstr>DECRETO Nº 10.024/19 </vt:lpstr>
      <vt:lpstr>Apresentação do PowerPoint</vt:lpstr>
      <vt:lpstr>Exemplos</vt:lpstr>
      <vt:lpstr>Importância do PB/TR</vt:lpstr>
      <vt:lpstr>Qual a função do PB/TR?</vt:lpstr>
      <vt:lpstr>Qual a função do PB/TR?</vt:lpstr>
      <vt:lpstr>Temas</vt:lpstr>
      <vt:lpstr>DO OBJETO</vt:lpstr>
      <vt:lpstr>DO OBJETO</vt:lpstr>
      <vt:lpstr>DO OBJETO</vt:lpstr>
      <vt:lpstr>DO OBJETO</vt:lpstr>
      <vt:lpstr>DO OBJETO - Características dos objetos</vt:lpstr>
      <vt:lpstr>DO OBJETO</vt:lpstr>
      <vt:lpstr>DO OBJETO</vt:lpstr>
      <vt:lpstr>DO OBJETO</vt:lpstr>
      <vt:lpstr>DO OBJETO</vt:lpstr>
      <vt:lpstr>DO OBJETO</vt:lpstr>
      <vt:lpstr>DO OBJETO</vt:lpstr>
      <vt:lpstr>ANTECEDENTES</vt:lpstr>
      <vt:lpstr>ANTECEDENTES</vt:lpstr>
      <vt:lpstr>ANTECEDENTES</vt:lpstr>
      <vt:lpstr>ANTECEDENTES</vt:lpstr>
      <vt:lpstr>ANTECEDENTES</vt:lpstr>
      <vt:lpstr>DA JUSTIFICATIVA</vt:lpstr>
      <vt:lpstr>DA JUSTIFICATIVA</vt:lpstr>
      <vt:lpstr>DA JUSTIFICATIVA</vt:lpstr>
      <vt:lpstr>OBJETIVO DA CONTRATAÇÃO</vt:lpstr>
      <vt:lpstr>OBJETIVO DA CONTRATAÇÃO</vt:lpstr>
      <vt:lpstr>OBJETIVO DA CONTRATAÇÃO</vt:lpstr>
      <vt:lpstr>OBJETIVO DA CONTRATAÇÃO</vt:lpstr>
      <vt:lpstr>OBJETIVO DA CONTRATAÇÃO</vt:lpstr>
      <vt:lpstr>OBJETIVO DA CONTRATAÇÃO</vt:lpstr>
      <vt:lpstr>OBJETIVO DA CONTRATAÇÃO</vt:lpstr>
      <vt:lpstr>MODALIDADE DE LICITAÇÃO</vt:lpstr>
      <vt:lpstr>MODALIDADE DE LICITAÇÃO</vt:lpstr>
      <vt:lpstr>MODALIDADE DE LICITAÇÃO</vt:lpstr>
      <vt:lpstr>MODALIDADE DE LICITAÇÃO</vt:lpstr>
      <vt:lpstr>MODALIDADE DE LICITAÇÃO</vt:lpstr>
      <vt:lpstr>DESCRIÇÃO DO OBJETO</vt:lpstr>
      <vt:lpstr>DESCRIÇÃO DO OBJETO</vt:lpstr>
      <vt:lpstr>DESCRIÇÃO DO OBJETO</vt:lpstr>
      <vt:lpstr>DESCRIÇÃO DO OBJETO</vt:lpstr>
      <vt:lpstr>DESCRIÇÃO DO OBJETO</vt:lpstr>
      <vt:lpstr>DESCRIÇÃO DO OBJETO</vt:lpstr>
      <vt:lpstr>DESCRIÇÃO DO OBJETO</vt:lpstr>
      <vt:lpstr>   DAS BOAS PRÁTICAS  AMBIENTAIS A CARGO DA CONTRATADA</vt:lpstr>
      <vt:lpstr>   DAS BOAS PRÁTICAS  AMBIENTAIS A CARGO DA CONTRATADA</vt:lpstr>
      <vt:lpstr>   DAS BOAS PRÁTICAS  AMBIENTAIS A CARGO DA CONTRATADA</vt:lpstr>
      <vt:lpstr>   DAS BOAS PRÁTICAS  AMBIENTAIS A CARGO DA CONTRATADA</vt:lpstr>
      <vt:lpstr>   DAS BOAS PRÁTICAS  AMBIENTAIS A CARGO DA CONTRATADA</vt:lpstr>
      <vt:lpstr>   DAS BOAS PRÁTICAS  AMBIENTAIS A CARGO DA CONTRATADA</vt:lpstr>
      <vt:lpstr>DA FORMA DE CONTRATAÇÃO</vt:lpstr>
      <vt:lpstr>DA FORMA DE CONTRATAÇÃO</vt:lpstr>
      <vt:lpstr>DA FORMA DE CONTRATAÇÃO</vt:lpstr>
      <vt:lpstr>DO ACOMPANHAMENTO DA EXECUÇÃO E FISCALIZAÇÃO</vt:lpstr>
      <vt:lpstr>DO ACOMPANHAMENTO DA EXECUÇÃO E FISCALIZAÇÃO</vt:lpstr>
      <vt:lpstr>DOS CRITÉRIOS DE AVALIAÇÃO</vt:lpstr>
      <vt:lpstr>DOS CRITÉRIOS DE AVALIAÇÃO</vt:lpstr>
      <vt:lpstr>DOS CRITÉRIOS DE AVALIAÇÃO</vt:lpstr>
      <vt:lpstr>DOS CRITÉRIOS DE AVALIAÇÃO</vt:lpstr>
      <vt:lpstr>DOS CRITÉRIOS DE AVALIAÇÃO</vt:lpstr>
      <vt:lpstr>DOS CRITÉRIOS DE AVALIAÇÃO</vt:lpstr>
      <vt:lpstr>DOS CRITÉRIOS DE AVALIAÇÃO</vt:lpstr>
      <vt:lpstr>DOS CRITÉRIOS DE AVALIAÇÃO</vt:lpstr>
      <vt:lpstr>DOS CRITÉRIOS DE AVALIAÇÃO</vt:lpstr>
      <vt:lpstr>DOS PRAZOS E LOCAL DE EXECUÇÃO OU ENTREGA</vt:lpstr>
      <vt:lpstr>DOS PRAZOS E LOCAL DE EXECUÇÃO OU ENTREGA</vt:lpstr>
      <vt:lpstr>DOS PRAZOS E LOCAL DE EXECUÇÃO OU ENTREGA</vt:lpstr>
      <vt:lpstr>DOS RECEBIMENTOS</vt:lpstr>
      <vt:lpstr>DOS RECEBIMENTOS</vt:lpstr>
      <vt:lpstr>DOS RECEBIMENTOS</vt:lpstr>
      <vt:lpstr>DOS RECEBIMENTOS</vt:lpstr>
      <vt:lpstr>DOS RECEBIMENTOS</vt:lpstr>
      <vt:lpstr>CRONOGRAMA</vt:lpstr>
      <vt:lpstr>CRONOGRAMA</vt:lpstr>
      <vt:lpstr>CRONOGRAMA</vt:lpstr>
      <vt:lpstr>CRONOGRAMA</vt:lpstr>
      <vt:lpstr>CRONOGRAMA</vt:lpstr>
      <vt:lpstr>CRONOGRAMA</vt:lpstr>
      <vt:lpstr>DA ESTIMATIVA DO VALOR</vt:lpstr>
      <vt:lpstr>DA ESTIMATIVA DO VALOR</vt:lpstr>
      <vt:lpstr>DA ESTIMATIVA DO VALOR</vt:lpstr>
      <vt:lpstr>DO PAGAMENTO</vt:lpstr>
      <vt:lpstr>DO PAGAMENTO</vt:lpstr>
      <vt:lpstr>DA GARANTIA CONTRATUAL</vt:lpstr>
      <vt:lpstr>DA GARANTIA CONTRATUAL</vt:lpstr>
      <vt:lpstr>DAS OBRIGAÇÕES DA CONTRATADA</vt:lpstr>
      <vt:lpstr>DAS OBRIGAÇÕES DA CONTRATADA</vt:lpstr>
      <vt:lpstr>DAS OBRIGAÇÕES DA CONTRATADA</vt:lpstr>
      <vt:lpstr>DAS OBRIGAÇÕES DA CONTRATADA</vt:lpstr>
      <vt:lpstr>DAS OBRIGAÇÕES DA CONTRATADA</vt:lpstr>
      <vt:lpstr>DAS OBRIGAÇÕES DA CONTRATANTE</vt:lpstr>
      <vt:lpstr>DAS OBRIGAÇÕES DA CONTRATANTE</vt:lpstr>
      <vt:lpstr>DAS PENALIDADES</vt:lpstr>
      <vt:lpstr>DAS PENALIDADES</vt:lpstr>
      <vt:lpstr>DAS PENALIDADES</vt:lpstr>
      <vt:lpstr>DAS PENALIDADES</vt:lpstr>
      <vt:lpstr>DOTAÇÃO ORÇAMENTÁRIA</vt:lpstr>
      <vt:lpstr>DOTAÇÃO ORÇAMENTÁRIA</vt:lpstr>
      <vt:lpstr>DOTAÇÃO ORÇAMENTÁRIA</vt:lpstr>
      <vt:lpstr>DA VISTORIA</vt:lpstr>
      <vt:lpstr>DA VISTORIA</vt:lpstr>
      <vt:lpstr>DA VISTORIA</vt:lpstr>
      <vt:lpstr>DA VISTORIA</vt:lpstr>
      <vt:lpstr> DA AMOSTRA/PROTÓTIPO</vt:lpstr>
      <vt:lpstr> DA AMOSTRA/PROTÓTIPO</vt:lpstr>
      <vt:lpstr> DA AMOSTRA/PROTÓTIPO</vt:lpstr>
      <vt:lpstr> DA AMOSTRA/PROTÓTIPO</vt:lpstr>
      <vt:lpstr>QUALIFICAÇÃO TÉCNICA</vt:lpstr>
      <vt:lpstr>QUALIFICAÇÃO TÉCNICA</vt:lpstr>
      <vt:lpstr>QUALIFICAÇÃO TÉCNICA</vt:lpstr>
      <vt:lpstr>QUALIFICAÇÃO TÉCNICA</vt:lpstr>
      <vt:lpstr>DA PROPOSTA</vt:lpstr>
      <vt:lpstr>DA PROPOSTA</vt:lpstr>
      <vt:lpstr>DA PROPOSTA</vt:lpstr>
      <vt:lpstr>DA PROPOSTA</vt:lpstr>
      <vt:lpstr>DA PROPOSTA</vt:lpstr>
      <vt:lpstr>   DA PARTICIPAÇÃO DE CONSÓRCIOS</vt:lpstr>
      <vt:lpstr>   DA PARTICIPAÇÃO DE CONSÓRCIOS</vt:lpstr>
      <vt:lpstr>   DA PARTICIPAÇÃO DE CONSÓRCIOS</vt:lpstr>
      <vt:lpstr>DA PARTICIPAÇÃO DE COOPERATIVAS</vt:lpstr>
      <vt:lpstr>DA PARTICIPAÇÃO DE COOPERATIVAS</vt:lpstr>
      <vt:lpstr>DA PARTICIPAÇÃO DE COOPERATIVAS</vt:lpstr>
      <vt:lpstr>DISPOSIÇÕES GERAIS</vt:lpstr>
      <vt:lpstr>ASSINATURAS</vt:lpstr>
      <vt:lpstr>ASSINATURAS</vt:lpstr>
      <vt:lpstr>ASSINATURAS</vt:lpstr>
      <vt:lpstr>ASSINATURAS</vt:lpstr>
      <vt:lpstr>ASSINATURAS</vt:lpstr>
      <vt:lpstr>Atos da fase preparatória</vt:lpstr>
      <vt:lpstr>Fluxo</vt:lpstr>
      <vt:lpstr>A logística esta à disposição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Beirão Brandão</dc:creator>
  <cp:lastModifiedBy>Douglas Lima</cp:lastModifiedBy>
  <cp:revision>119</cp:revision>
  <dcterms:created xsi:type="dcterms:W3CDTF">2019-09-16T15:03:26Z</dcterms:created>
  <dcterms:modified xsi:type="dcterms:W3CDTF">2019-10-09T02:44:54Z</dcterms:modified>
</cp:coreProperties>
</file>