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61" r:id="rId2"/>
    <p:sldId id="363" r:id="rId3"/>
    <p:sldId id="317" r:id="rId4"/>
    <p:sldId id="318" r:id="rId5"/>
    <p:sldId id="319" r:id="rId6"/>
    <p:sldId id="320" r:id="rId7"/>
    <p:sldId id="268" r:id="rId8"/>
    <p:sldId id="267" r:id="rId9"/>
    <p:sldId id="270" r:id="rId10"/>
    <p:sldId id="271" r:id="rId11"/>
    <p:sldId id="272" r:id="rId12"/>
    <p:sldId id="273" r:id="rId13"/>
    <p:sldId id="277" r:id="rId14"/>
    <p:sldId id="286" r:id="rId15"/>
    <p:sldId id="256" r:id="rId16"/>
    <p:sldId id="278" r:id="rId17"/>
    <p:sldId id="279" r:id="rId18"/>
    <p:sldId id="285" r:id="rId19"/>
    <p:sldId id="282" r:id="rId20"/>
    <p:sldId id="281" r:id="rId21"/>
    <p:sldId id="283" r:id="rId22"/>
    <p:sldId id="284" r:id="rId23"/>
    <p:sldId id="361" r:id="rId24"/>
    <p:sldId id="274" r:id="rId25"/>
    <p:sldId id="350" r:id="rId26"/>
    <p:sldId id="352" r:id="rId27"/>
    <p:sldId id="356" r:id="rId28"/>
    <p:sldId id="351" r:id="rId29"/>
    <p:sldId id="353" r:id="rId30"/>
    <p:sldId id="354" r:id="rId31"/>
    <p:sldId id="355" r:id="rId32"/>
    <p:sldId id="362" r:id="rId33"/>
    <p:sldId id="327" r:id="rId34"/>
    <p:sldId id="349" r:id="rId35"/>
    <p:sldId id="358" r:id="rId36"/>
    <p:sldId id="365" r:id="rId37"/>
    <p:sldId id="304" r:id="rId38"/>
    <p:sldId id="367" r:id="rId39"/>
    <p:sldId id="368" r:id="rId40"/>
    <p:sldId id="366" r:id="rId41"/>
    <p:sldId id="346" r:id="rId42"/>
    <p:sldId id="360" r:id="rId43"/>
    <p:sldId id="343" r:id="rId44"/>
    <p:sldId id="345" r:id="rId45"/>
    <p:sldId id="332" r:id="rId46"/>
    <p:sldId id="369" r:id="rId47"/>
    <p:sldId id="370" r:id="rId48"/>
    <p:sldId id="371" r:id="rId4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>
          <p15:clr>
            <a:srgbClr val="A4A3A4"/>
          </p15:clr>
        </p15:guide>
        <p15:guide id="2" orient="horz" pos="1434">
          <p15:clr>
            <a:srgbClr val="A4A3A4"/>
          </p15:clr>
        </p15:guide>
        <p15:guide id="3" pos="3833">
          <p15:clr>
            <a:srgbClr val="A4A3A4"/>
          </p15:clr>
        </p15:guide>
        <p15:guide id="4" pos="18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F81BD"/>
    <a:srgbClr val="EBF1DE"/>
    <a:srgbClr val="37609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5" autoAdjust="0"/>
    <p:restoredTop sz="80580" autoAdjust="0"/>
  </p:normalViewPr>
  <p:slideViewPr>
    <p:cSldViewPr>
      <p:cViewPr>
        <p:scale>
          <a:sx n="75" d="100"/>
          <a:sy n="75" d="100"/>
        </p:scale>
        <p:origin x="-2064" y="-450"/>
      </p:cViewPr>
      <p:guideLst>
        <p:guide orient="horz" pos="2976"/>
        <p:guide orient="horz" pos="1434"/>
        <p:guide pos="3833"/>
        <p:guide pos="18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C593B-5B9C-4DD6-B81A-C4AA39FBAA74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AC75F-07C3-44A7-BCB2-1867F06D24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38152-401F-42E9-8857-964280F480D2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32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35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36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37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38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39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40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41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42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43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44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45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46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47</a:t>
            </a:fld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48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hyperlink" Target="http://www.compras.rj.gov.br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fogram.com/limpeza-predial-1h0r6rqwjyz84ek?live" TargetMode="External"/><Relationship Id="rId5" Type="http://schemas.openxmlformats.org/officeDocument/2006/relationships/hyperlink" Target="http://www.compras.rj.gov.br/Portal-Siga/Noticias/detalhar?id=248" TargetMode="External"/><Relationship Id="rId4" Type="http://schemas.openxmlformats.org/officeDocument/2006/relationships/hyperlink" Target="http://www.compras.rj.gov.br/Portal-Siga/Noticias/detalhar?id=262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 descr="Imagem1.jpg"/>
          <p:cNvPicPr>
            <a:picLocks noChangeAspect="1"/>
          </p:cNvPicPr>
          <p:nvPr/>
        </p:nvPicPr>
        <p:blipFill>
          <a:blip r:embed="rId3" cstate="print">
            <a:lum bright="30000" contrast="-40000"/>
          </a:blip>
          <a:srcRect l="25005" r="110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" name="Freeform 13"/>
          <p:cNvSpPr>
            <a:spLocks/>
          </p:cNvSpPr>
          <p:nvPr/>
        </p:nvSpPr>
        <p:spPr bwMode="auto">
          <a:xfrm flipH="1">
            <a:off x="5608637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7"/>
          <p:cNvSpPr>
            <a:spLocks/>
          </p:cNvSpPr>
          <p:nvPr/>
        </p:nvSpPr>
        <p:spPr bwMode="auto">
          <a:xfrm flipH="1">
            <a:off x="4953000" y="144493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solidFill>
            <a:srgbClr val="00518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8"/>
          <p:cNvSpPr>
            <a:spLocks/>
          </p:cNvSpPr>
          <p:nvPr/>
        </p:nvSpPr>
        <p:spPr bwMode="auto">
          <a:xfrm flipH="1">
            <a:off x="8410575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rgbClr val="BBA0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6"/>
          <p:cNvSpPr>
            <a:spLocks/>
          </p:cNvSpPr>
          <p:nvPr/>
        </p:nvSpPr>
        <p:spPr bwMode="auto">
          <a:xfrm flipH="1">
            <a:off x="4276724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C6AB6B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 flipH="1">
            <a:off x="7827963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7"/>
          <p:cNvSpPr>
            <a:spLocks/>
          </p:cNvSpPr>
          <p:nvPr/>
        </p:nvSpPr>
        <p:spPr bwMode="auto">
          <a:xfrm flipH="1">
            <a:off x="3555444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3"/>
          <p:cNvSpPr>
            <a:spLocks/>
          </p:cNvSpPr>
          <p:nvPr/>
        </p:nvSpPr>
        <p:spPr bwMode="auto">
          <a:xfrm flipV="1">
            <a:off x="0" y="4635812"/>
            <a:ext cx="2225154" cy="2222187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solidFill>
            <a:srgbClr val="0C344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7"/>
          <p:cNvSpPr>
            <a:spLocks/>
          </p:cNvSpPr>
          <p:nvPr/>
        </p:nvSpPr>
        <p:spPr bwMode="auto">
          <a:xfrm flipV="1">
            <a:off x="0" y="3327632"/>
            <a:ext cx="2633593" cy="2624693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solidFill>
            <a:srgbClr val="2047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6"/>
          <p:cNvSpPr>
            <a:spLocks/>
          </p:cNvSpPr>
          <p:nvPr/>
        </p:nvSpPr>
        <p:spPr bwMode="auto">
          <a:xfrm flipV="1">
            <a:off x="498989" y="5249955"/>
            <a:ext cx="2050022" cy="160804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C6AB6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17"/>
          <p:cNvSpPr>
            <a:spLocks/>
          </p:cNvSpPr>
          <p:nvPr/>
        </p:nvSpPr>
        <p:spPr bwMode="auto">
          <a:xfrm flipV="1">
            <a:off x="1354395" y="5046650"/>
            <a:ext cx="1813245" cy="1811350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tângulo 43"/>
          <p:cNvSpPr/>
          <p:nvPr/>
        </p:nvSpPr>
        <p:spPr>
          <a:xfrm>
            <a:off x="4788024" y="4156931"/>
            <a:ext cx="3384376" cy="1224136"/>
          </a:xfrm>
          <a:prstGeom prst="rect">
            <a:avLst/>
          </a:prstGeom>
          <a:solidFill>
            <a:srgbClr val="FFFFFF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788024" y="4153845"/>
            <a:ext cx="5630964" cy="1227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Limpeza Predial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cxnSp>
        <p:nvCxnSpPr>
          <p:cNvPr id="43" name="Straight Connector 34">
            <a:extLst>
              <a:ext uri="{FF2B5EF4-FFF2-40B4-BE49-F238E27FC236}">
                <a16:creationId xmlns:a16="http://schemas.microsoft.com/office/drawing/2014/main" id="{DDD06C5B-F74B-4BF5-9D20-B546451B44BF}"/>
              </a:ext>
            </a:extLst>
          </p:cNvPr>
          <p:cNvCxnSpPr>
            <a:cxnSpLocks/>
          </p:cNvCxnSpPr>
          <p:nvPr/>
        </p:nvCxnSpPr>
        <p:spPr>
          <a:xfrm>
            <a:off x="4776239" y="4149080"/>
            <a:ext cx="0" cy="1218449"/>
          </a:xfrm>
          <a:prstGeom prst="line">
            <a:avLst/>
          </a:prstGeom>
          <a:ln w="28575">
            <a:solidFill>
              <a:srgbClr val="BBA0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ubtitle 2"/>
          <p:cNvSpPr txBox="1">
            <a:spLocks/>
          </p:cNvSpPr>
          <p:nvPr/>
        </p:nvSpPr>
        <p:spPr>
          <a:xfrm>
            <a:off x="5004048" y="6304373"/>
            <a:ext cx="4171071" cy="36498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Rio de Janeiro,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20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agosto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2019</a:t>
            </a:r>
          </a:p>
        </p:txBody>
      </p:sp>
      <p:pic>
        <p:nvPicPr>
          <p:cNvPr id="19" name="Imagem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31" y="1660525"/>
            <a:ext cx="4392613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30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10" name="Imagem 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1" name="Imagem 1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2" name="Imagem 1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12"/>
          <p:cNvGrpSpPr/>
          <p:nvPr/>
        </p:nvGrpSpPr>
        <p:grpSpPr>
          <a:xfrm>
            <a:off x="4932549" y="2348880"/>
            <a:ext cx="3455664" cy="2304256"/>
            <a:chOff x="6084888" y="-27384"/>
            <a:chExt cx="3455664" cy="2304256"/>
          </a:xfrm>
        </p:grpSpPr>
        <p:pic>
          <p:nvPicPr>
            <p:cNvPr id="14" name="Imagem 1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5" name="Imagem 1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6" name="Imagem 1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16"/>
          <p:cNvGrpSpPr/>
          <p:nvPr/>
        </p:nvGrpSpPr>
        <p:grpSpPr>
          <a:xfrm>
            <a:off x="6084168" y="4869160"/>
            <a:ext cx="3455664" cy="2304256"/>
            <a:chOff x="6084888" y="-27384"/>
            <a:chExt cx="3455664" cy="2304256"/>
          </a:xfrm>
        </p:grpSpPr>
        <p:pic>
          <p:nvPicPr>
            <p:cNvPr id="18" name="Imagem 1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9" name="Imagem 1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0" name="Imagem 1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5" name="Grupo 20"/>
          <p:cNvGrpSpPr/>
          <p:nvPr/>
        </p:nvGrpSpPr>
        <p:grpSpPr>
          <a:xfrm>
            <a:off x="2843808" y="4462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4" name="Imagem 2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6" name="Grupo 25"/>
          <p:cNvGrpSpPr/>
          <p:nvPr/>
        </p:nvGrpSpPr>
        <p:grpSpPr>
          <a:xfrm>
            <a:off x="2195525" y="2348880"/>
            <a:ext cx="3455664" cy="2304256"/>
            <a:chOff x="6084888" y="-27384"/>
            <a:chExt cx="3455664" cy="2304256"/>
          </a:xfrm>
        </p:grpSpPr>
        <p:pic>
          <p:nvPicPr>
            <p:cNvPr id="27" name="Imagem 2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8" name="Imagem 2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9" name="Imagem 2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7" name="Grupo 29"/>
          <p:cNvGrpSpPr/>
          <p:nvPr/>
        </p:nvGrpSpPr>
        <p:grpSpPr>
          <a:xfrm>
            <a:off x="2843088" y="4941168"/>
            <a:ext cx="3455664" cy="2304256"/>
            <a:chOff x="6084888" y="-27384"/>
            <a:chExt cx="3455664" cy="2304256"/>
          </a:xfrm>
        </p:grpSpPr>
        <p:pic>
          <p:nvPicPr>
            <p:cNvPr id="31" name="Imagem 3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2" name="Imagem 3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3" name="Imagem 3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8" name="Grupo 34"/>
          <p:cNvGrpSpPr/>
          <p:nvPr/>
        </p:nvGrpSpPr>
        <p:grpSpPr>
          <a:xfrm>
            <a:off x="899592" y="2060848"/>
            <a:ext cx="3455664" cy="2304256"/>
            <a:chOff x="6084888" y="-27384"/>
            <a:chExt cx="3455664" cy="2304256"/>
          </a:xfrm>
        </p:grpSpPr>
        <p:pic>
          <p:nvPicPr>
            <p:cNvPr id="36" name="Imagem 3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7" name="Imagem 3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8" name="Imagem 3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9" name="Grupo 38"/>
          <p:cNvGrpSpPr/>
          <p:nvPr/>
        </p:nvGrpSpPr>
        <p:grpSpPr>
          <a:xfrm>
            <a:off x="-612576" y="2420888"/>
            <a:ext cx="3455664" cy="2304256"/>
            <a:chOff x="6084888" y="-27384"/>
            <a:chExt cx="3455664" cy="2304256"/>
          </a:xfrm>
        </p:grpSpPr>
        <p:pic>
          <p:nvPicPr>
            <p:cNvPr id="40" name="Imagem 3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2" name="Imagem 4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3" name="Imagem 4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13" name="Grupo 43"/>
          <p:cNvGrpSpPr/>
          <p:nvPr/>
        </p:nvGrpSpPr>
        <p:grpSpPr>
          <a:xfrm>
            <a:off x="-612576" y="4797152"/>
            <a:ext cx="3455664" cy="2304256"/>
            <a:chOff x="6084888" y="-27384"/>
            <a:chExt cx="3455664" cy="2304256"/>
          </a:xfrm>
        </p:grpSpPr>
        <p:pic>
          <p:nvPicPr>
            <p:cNvPr id="45" name="Imagem 4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6" name="Imagem 4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7" name="Imagem 4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48" name="Retângulo 47"/>
          <p:cNvSpPr/>
          <p:nvPr/>
        </p:nvSpPr>
        <p:spPr>
          <a:xfrm>
            <a:off x="0" y="188640"/>
            <a:ext cx="8964488" cy="6669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 de cantos arredondados 50"/>
          <p:cNvSpPr/>
          <p:nvPr/>
        </p:nvSpPr>
        <p:spPr>
          <a:xfrm>
            <a:off x="827584" y="2780928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1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827584" y="3285381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3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827584" y="3789437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4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827584" y="4293493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5</a:t>
            </a: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827584" y="4797549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6</a:t>
            </a:r>
          </a:p>
        </p:txBody>
      </p:sp>
      <p:sp>
        <p:nvSpPr>
          <p:cNvPr id="56" name="Retângulo de cantos arredondados 55"/>
          <p:cNvSpPr/>
          <p:nvPr/>
        </p:nvSpPr>
        <p:spPr>
          <a:xfrm>
            <a:off x="2123579" y="2277269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Região</a:t>
            </a: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827584" y="5301605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7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2123579" y="278132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Centro A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2123579" y="4797549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Sul B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2123579" y="3285381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Oeste A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2123579" y="3789437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Centro C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2123579" y="4293493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Sul A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123579" y="530160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Norte  Zona Oeste B</a:t>
            </a:r>
          </a:p>
        </p:txBody>
      </p:sp>
      <p:sp>
        <p:nvSpPr>
          <p:cNvPr id="67" name="Retângulo de cantos arredondados 66"/>
          <p:cNvSpPr/>
          <p:nvPr/>
        </p:nvSpPr>
        <p:spPr>
          <a:xfrm>
            <a:off x="3779763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Fornecedor</a:t>
            </a:r>
            <a:endParaRPr lang="pt-BR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8" name="Retângulo de cantos arredondados 67"/>
          <p:cNvSpPr/>
          <p:nvPr/>
        </p:nvSpPr>
        <p:spPr>
          <a:xfrm>
            <a:off x="7091622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Valores Homologados</a:t>
            </a:r>
          </a:p>
        </p:txBody>
      </p:sp>
      <p:sp>
        <p:nvSpPr>
          <p:cNvPr id="69" name="Retângulo 68"/>
          <p:cNvSpPr/>
          <p:nvPr/>
        </p:nvSpPr>
        <p:spPr>
          <a:xfrm>
            <a:off x="3779763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65000"/>
                  </a:schemeClr>
                </a:solidFill>
              </a:rPr>
              <a:t>Provac</a:t>
            </a:r>
            <a:endParaRPr lang="pt-B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3779763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65000"/>
                  </a:schemeClr>
                </a:solidFill>
              </a:rPr>
              <a:t>Provac</a:t>
            </a:r>
            <a:endParaRPr lang="pt-B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3779763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Liderança</a:t>
            </a:r>
          </a:p>
        </p:txBody>
      </p:sp>
      <p:sp>
        <p:nvSpPr>
          <p:cNvPr id="72" name="Retângulo 71"/>
          <p:cNvSpPr/>
          <p:nvPr/>
        </p:nvSpPr>
        <p:spPr>
          <a:xfrm>
            <a:off x="3779763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Liderança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3779763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65000"/>
                  </a:schemeClr>
                </a:solidFill>
              </a:rPr>
              <a:t>Especialy</a:t>
            </a:r>
            <a:endParaRPr lang="pt-B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3779763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65000"/>
                  </a:schemeClr>
                </a:solidFill>
              </a:rPr>
              <a:t>Especialy</a:t>
            </a:r>
            <a:endParaRPr lang="pt-B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7091622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R$ 14,8 milhões</a:t>
            </a:r>
          </a:p>
        </p:txBody>
      </p:sp>
      <p:sp>
        <p:nvSpPr>
          <p:cNvPr id="76" name="Retângulo 75"/>
          <p:cNvSpPr/>
          <p:nvPr/>
        </p:nvSpPr>
        <p:spPr>
          <a:xfrm>
            <a:off x="7091622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R$ 3,7 milhões</a:t>
            </a:r>
          </a:p>
        </p:txBody>
      </p:sp>
      <p:sp>
        <p:nvSpPr>
          <p:cNvPr id="77" name="Retângulo 76"/>
          <p:cNvSpPr/>
          <p:nvPr/>
        </p:nvSpPr>
        <p:spPr>
          <a:xfrm>
            <a:off x="7091622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R$ 15,9 milhões </a:t>
            </a:r>
          </a:p>
        </p:txBody>
      </p:sp>
      <p:sp>
        <p:nvSpPr>
          <p:cNvPr id="78" name="Retângulo 77"/>
          <p:cNvSpPr/>
          <p:nvPr/>
        </p:nvSpPr>
        <p:spPr>
          <a:xfrm>
            <a:off x="7091622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R$ 8,3 milhões</a:t>
            </a:r>
          </a:p>
        </p:txBody>
      </p:sp>
      <p:sp>
        <p:nvSpPr>
          <p:cNvPr id="79" name="Retângulo 78"/>
          <p:cNvSpPr/>
          <p:nvPr/>
        </p:nvSpPr>
        <p:spPr>
          <a:xfrm>
            <a:off x="7091622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R$ 2,1 milhões</a:t>
            </a:r>
          </a:p>
        </p:txBody>
      </p:sp>
      <p:sp>
        <p:nvSpPr>
          <p:cNvPr id="80" name="Retângulo 79"/>
          <p:cNvSpPr/>
          <p:nvPr/>
        </p:nvSpPr>
        <p:spPr>
          <a:xfrm>
            <a:off x="7091622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R$ 5,0 milhões</a:t>
            </a:r>
          </a:p>
        </p:txBody>
      </p:sp>
      <p:sp>
        <p:nvSpPr>
          <p:cNvPr id="81" name="Retângulo de cantos arredondados 80"/>
          <p:cNvSpPr/>
          <p:nvPr/>
        </p:nvSpPr>
        <p:spPr>
          <a:xfrm>
            <a:off x="5435438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ARP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5435438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003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5435438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003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5435438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005</a:t>
            </a:r>
          </a:p>
        </p:txBody>
      </p:sp>
      <p:sp>
        <p:nvSpPr>
          <p:cNvPr id="85" name="Retângulo 84"/>
          <p:cNvSpPr/>
          <p:nvPr/>
        </p:nvSpPr>
        <p:spPr>
          <a:xfrm>
            <a:off x="5435438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005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5435438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004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5435438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004</a:t>
            </a:r>
          </a:p>
        </p:txBody>
      </p:sp>
      <p:cxnSp>
        <p:nvCxnSpPr>
          <p:cNvPr id="89" name="Conector reto 88"/>
          <p:cNvCxnSpPr/>
          <p:nvPr/>
        </p:nvCxnSpPr>
        <p:spPr>
          <a:xfrm>
            <a:off x="7091622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tângulo de cantos arredondados 90"/>
          <p:cNvSpPr/>
          <p:nvPr/>
        </p:nvSpPr>
        <p:spPr>
          <a:xfrm>
            <a:off x="7091622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R$ 50,4 milhões</a:t>
            </a:r>
          </a:p>
        </p:txBody>
      </p:sp>
      <p:sp>
        <p:nvSpPr>
          <p:cNvPr id="90" name="Retângulo de cantos arredondados 89"/>
          <p:cNvSpPr/>
          <p:nvPr/>
        </p:nvSpPr>
        <p:spPr>
          <a:xfrm>
            <a:off x="5436096" y="2276475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Redução sobre o Estimado</a:t>
            </a:r>
          </a:p>
        </p:txBody>
      </p:sp>
      <p:sp>
        <p:nvSpPr>
          <p:cNvPr id="92" name="Retângulo 91"/>
          <p:cNvSpPr/>
          <p:nvPr/>
        </p:nvSpPr>
        <p:spPr>
          <a:xfrm>
            <a:off x="5436096" y="2780531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R$ 8,1 milhões</a:t>
            </a:r>
          </a:p>
        </p:txBody>
      </p:sp>
      <p:sp>
        <p:nvSpPr>
          <p:cNvPr id="93" name="Retângulo 92"/>
          <p:cNvSpPr/>
          <p:nvPr/>
        </p:nvSpPr>
        <p:spPr>
          <a:xfrm>
            <a:off x="5436096" y="4796755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R$ 48,7 mil</a:t>
            </a:r>
          </a:p>
        </p:txBody>
      </p:sp>
      <p:sp>
        <p:nvSpPr>
          <p:cNvPr id="94" name="Retângulo 93"/>
          <p:cNvSpPr/>
          <p:nvPr/>
        </p:nvSpPr>
        <p:spPr>
          <a:xfrm>
            <a:off x="5436096" y="3284587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R$ 4,7 milhões </a:t>
            </a:r>
          </a:p>
        </p:txBody>
      </p:sp>
      <p:sp>
        <p:nvSpPr>
          <p:cNvPr id="95" name="Retângulo 94"/>
          <p:cNvSpPr/>
          <p:nvPr/>
        </p:nvSpPr>
        <p:spPr>
          <a:xfrm>
            <a:off x="5436096" y="3788643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96" name="Retângulo 95"/>
          <p:cNvSpPr/>
          <p:nvPr/>
        </p:nvSpPr>
        <p:spPr>
          <a:xfrm>
            <a:off x="5436096" y="4292699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R$ 1,2 milhão</a:t>
            </a:r>
          </a:p>
        </p:txBody>
      </p:sp>
      <p:sp>
        <p:nvSpPr>
          <p:cNvPr id="97" name="Retângulo 96"/>
          <p:cNvSpPr/>
          <p:nvPr/>
        </p:nvSpPr>
        <p:spPr>
          <a:xfrm>
            <a:off x="5436096" y="5300811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R$ 2,3 milhões</a:t>
            </a:r>
          </a:p>
        </p:txBody>
      </p:sp>
      <p:cxnSp>
        <p:nvCxnSpPr>
          <p:cNvPr id="98" name="Conector reto 97"/>
          <p:cNvCxnSpPr/>
          <p:nvPr/>
        </p:nvCxnSpPr>
        <p:spPr>
          <a:xfrm>
            <a:off x="5436096" y="5804867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de cantos arredondados 98"/>
          <p:cNvSpPr/>
          <p:nvPr/>
        </p:nvSpPr>
        <p:spPr>
          <a:xfrm>
            <a:off x="5436096" y="5949280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R$ 16,5 milhões</a:t>
            </a:r>
          </a:p>
        </p:txBody>
      </p:sp>
      <p:sp>
        <p:nvSpPr>
          <p:cNvPr id="100" name="Retângulo 99"/>
          <p:cNvSpPr/>
          <p:nvPr/>
        </p:nvSpPr>
        <p:spPr>
          <a:xfrm>
            <a:off x="3707904" y="6453336"/>
            <a:ext cx="5022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6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-25%</a:t>
            </a:r>
          </a:p>
        </p:txBody>
      </p:sp>
      <p:sp>
        <p:nvSpPr>
          <p:cNvPr id="102" name="Retângulo 101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Resultados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10" name="Imagem 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1" name="Imagem 1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2" name="Imagem 1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12"/>
          <p:cNvGrpSpPr/>
          <p:nvPr/>
        </p:nvGrpSpPr>
        <p:grpSpPr>
          <a:xfrm>
            <a:off x="4932549" y="2348880"/>
            <a:ext cx="3455664" cy="2304256"/>
            <a:chOff x="6084888" y="-27384"/>
            <a:chExt cx="3455664" cy="2304256"/>
          </a:xfrm>
        </p:grpSpPr>
        <p:pic>
          <p:nvPicPr>
            <p:cNvPr id="14" name="Imagem 1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5" name="Imagem 1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6" name="Imagem 1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16"/>
          <p:cNvGrpSpPr/>
          <p:nvPr/>
        </p:nvGrpSpPr>
        <p:grpSpPr>
          <a:xfrm>
            <a:off x="6084168" y="4869160"/>
            <a:ext cx="3455664" cy="2304256"/>
            <a:chOff x="6084888" y="-27384"/>
            <a:chExt cx="3455664" cy="2304256"/>
          </a:xfrm>
        </p:grpSpPr>
        <p:pic>
          <p:nvPicPr>
            <p:cNvPr id="18" name="Imagem 1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9" name="Imagem 1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0" name="Imagem 1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5" name="Grupo 20"/>
          <p:cNvGrpSpPr/>
          <p:nvPr/>
        </p:nvGrpSpPr>
        <p:grpSpPr>
          <a:xfrm>
            <a:off x="2843808" y="4462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4" name="Imagem 2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6" name="Grupo 25"/>
          <p:cNvGrpSpPr/>
          <p:nvPr/>
        </p:nvGrpSpPr>
        <p:grpSpPr>
          <a:xfrm>
            <a:off x="2195525" y="2348880"/>
            <a:ext cx="3455664" cy="2304256"/>
            <a:chOff x="6084888" y="-27384"/>
            <a:chExt cx="3455664" cy="2304256"/>
          </a:xfrm>
        </p:grpSpPr>
        <p:pic>
          <p:nvPicPr>
            <p:cNvPr id="27" name="Imagem 2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8" name="Imagem 2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9" name="Imagem 2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7" name="Grupo 29"/>
          <p:cNvGrpSpPr/>
          <p:nvPr/>
        </p:nvGrpSpPr>
        <p:grpSpPr>
          <a:xfrm>
            <a:off x="2843088" y="4941168"/>
            <a:ext cx="3455664" cy="2304256"/>
            <a:chOff x="6084888" y="-27384"/>
            <a:chExt cx="3455664" cy="2304256"/>
          </a:xfrm>
        </p:grpSpPr>
        <p:pic>
          <p:nvPicPr>
            <p:cNvPr id="31" name="Imagem 3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2" name="Imagem 3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3" name="Imagem 3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8" name="Grupo 34"/>
          <p:cNvGrpSpPr/>
          <p:nvPr/>
        </p:nvGrpSpPr>
        <p:grpSpPr>
          <a:xfrm>
            <a:off x="899592" y="2060848"/>
            <a:ext cx="3455664" cy="2304256"/>
            <a:chOff x="6084888" y="-27384"/>
            <a:chExt cx="3455664" cy="2304256"/>
          </a:xfrm>
        </p:grpSpPr>
        <p:pic>
          <p:nvPicPr>
            <p:cNvPr id="36" name="Imagem 3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7" name="Imagem 3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8" name="Imagem 3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9" name="Grupo 38"/>
          <p:cNvGrpSpPr/>
          <p:nvPr/>
        </p:nvGrpSpPr>
        <p:grpSpPr>
          <a:xfrm>
            <a:off x="-612576" y="2420888"/>
            <a:ext cx="3455664" cy="2304256"/>
            <a:chOff x="6084888" y="-27384"/>
            <a:chExt cx="3455664" cy="2304256"/>
          </a:xfrm>
        </p:grpSpPr>
        <p:pic>
          <p:nvPicPr>
            <p:cNvPr id="40" name="Imagem 3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2" name="Imagem 4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3" name="Imagem 4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13" name="Grupo 43"/>
          <p:cNvGrpSpPr/>
          <p:nvPr/>
        </p:nvGrpSpPr>
        <p:grpSpPr>
          <a:xfrm>
            <a:off x="-612576" y="4797152"/>
            <a:ext cx="3455664" cy="2304256"/>
            <a:chOff x="6084888" y="-27384"/>
            <a:chExt cx="3455664" cy="2304256"/>
          </a:xfrm>
        </p:grpSpPr>
        <p:pic>
          <p:nvPicPr>
            <p:cNvPr id="45" name="Imagem 4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6" name="Imagem 4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7" name="Imagem 4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48" name="Retângulo 47"/>
          <p:cNvSpPr/>
          <p:nvPr/>
        </p:nvSpPr>
        <p:spPr>
          <a:xfrm>
            <a:off x="0" y="188640"/>
            <a:ext cx="8964488" cy="6669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 de cantos arredondados 50"/>
          <p:cNvSpPr/>
          <p:nvPr/>
        </p:nvSpPr>
        <p:spPr>
          <a:xfrm>
            <a:off x="827584" y="2780928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1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827584" y="3285381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3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827584" y="3789437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4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827584" y="4293493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5</a:t>
            </a: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827584" y="4797549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6</a:t>
            </a:r>
          </a:p>
        </p:txBody>
      </p:sp>
      <p:sp>
        <p:nvSpPr>
          <p:cNvPr id="56" name="Retângulo de cantos arredondados 55"/>
          <p:cNvSpPr/>
          <p:nvPr/>
        </p:nvSpPr>
        <p:spPr>
          <a:xfrm>
            <a:off x="2123579" y="2277269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Região</a:t>
            </a: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827584" y="5301605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7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2123579" y="278132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Centro A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2123579" y="4797549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Sul B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2123579" y="3285381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Oeste A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2123579" y="3789437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Centro C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2123579" y="4293493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Sul A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123579" y="530160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Norte  Zona Oeste B</a:t>
            </a:r>
          </a:p>
        </p:txBody>
      </p:sp>
      <p:sp>
        <p:nvSpPr>
          <p:cNvPr id="67" name="Retângulo de cantos arredondados 66"/>
          <p:cNvSpPr/>
          <p:nvPr/>
        </p:nvSpPr>
        <p:spPr>
          <a:xfrm>
            <a:off x="3779763" y="2276872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Fornecedor</a:t>
            </a:r>
            <a:endParaRPr lang="pt-BR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Retângulo de cantos arredondados 67"/>
          <p:cNvSpPr/>
          <p:nvPr/>
        </p:nvSpPr>
        <p:spPr>
          <a:xfrm>
            <a:off x="7091622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Ref. Governo Federal/RJ*</a:t>
            </a:r>
          </a:p>
        </p:txBody>
      </p:sp>
      <p:sp>
        <p:nvSpPr>
          <p:cNvPr id="69" name="Retângulo 68"/>
          <p:cNvSpPr/>
          <p:nvPr/>
        </p:nvSpPr>
        <p:spPr>
          <a:xfrm>
            <a:off x="3779763" y="2780928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Provac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3779763" y="4797152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Provac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3779763" y="3284984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Liderança</a:t>
            </a:r>
          </a:p>
        </p:txBody>
      </p:sp>
      <p:sp>
        <p:nvSpPr>
          <p:cNvPr id="72" name="Retângulo 71"/>
          <p:cNvSpPr/>
          <p:nvPr/>
        </p:nvSpPr>
        <p:spPr>
          <a:xfrm>
            <a:off x="3779763" y="3789040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Liderança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3779763" y="4293096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Especialy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3779763" y="5301208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Especialy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7091622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R$ 24,4 milhões</a:t>
            </a:r>
          </a:p>
        </p:txBody>
      </p:sp>
      <p:sp>
        <p:nvSpPr>
          <p:cNvPr id="76" name="Retângulo 75"/>
          <p:cNvSpPr/>
          <p:nvPr/>
        </p:nvSpPr>
        <p:spPr>
          <a:xfrm>
            <a:off x="7091622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R$ 4,0 milhões</a:t>
            </a:r>
          </a:p>
        </p:txBody>
      </p:sp>
      <p:sp>
        <p:nvSpPr>
          <p:cNvPr id="77" name="Retângulo 76"/>
          <p:cNvSpPr/>
          <p:nvPr/>
        </p:nvSpPr>
        <p:spPr>
          <a:xfrm>
            <a:off x="7091622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R$ 22,3 milhões </a:t>
            </a:r>
          </a:p>
        </p:txBody>
      </p:sp>
      <p:sp>
        <p:nvSpPr>
          <p:cNvPr id="78" name="Retângulo 77"/>
          <p:cNvSpPr/>
          <p:nvPr/>
        </p:nvSpPr>
        <p:spPr>
          <a:xfrm>
            <a:off x="7091622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R$ 9,2 milhões</a:t>
            </a:r>
          </a:p>
        </p:txBody>
      </p:sp>
      <p:sp>
        <p:nvSpPr>
          <p:cNvPr id="79" name="Retângulo 78"/>
          <p:cNvSpPr/>
          <p:nvPr/>
        </p:nvSpPr>
        <p:spPr>
          <a:xfrm>
            <a:off x="7091622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R$ 3,6 milhões</a:t>
            </a:r>
          </a:p>
        </p:txBody>
      </p:sp>
      <p:sp>
        <p:nvSpPr>
          <p:cNvPr id="80" name="Retângulo 79"/>
          <p:cNvSpPr/>
          <p:nvPr/>
        </p:nvSpPr>
        <p:spPr>
          <a:xfrm>
            <a:off x="7091622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R$ 7,8 milhões</a:t>
            </a:r>
          </a:p>
        </p:txBody>
      </p:sp>
      <p:sp>
        <p:nvSpPr>
          <p:cNvPr id="81" name="Retângulo de cantos arredondados 80"/>
          <p:cNvSpPr/>
          <p:nvPr/>
        </p:nvSpPr>
        <p:spPr>
          <a:xfrm>
            <a:off x="5435438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ARP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5435438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003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5435438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003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5435438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005</a:t>
            </a:r>
          </a:p>
        </p:txBody>
      </p:sp>
      <p:sp>
        <p:nvSpPr>
          <p:cNvPr id="85" name="Retângulo 84"/>
          <p:cNvSpPr/>
          <p:nvPr/>
        </p:nvSpPr>
        <p:spPr>
          <a:xfrm>
            <a:off x="5435438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005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5435438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004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5435438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004</a:t>
            </a:r>
          </a:p>
        </p:txBody>
      </p:sp>
      <p:cxnSp>
        <p:nvCxnSpPr>
          <p:cNvPr id="89" name="Conector reto 88"/>
          <p:cNvCxnSpPr/>
          <p:nvPr/>
        </p:nvCxnSpPr>
        <p:spPr>
          <a:xfrm>
            <a:off x="7091622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tângulo de cantos arredondados 90"/>
          <p:cNvSpPr/>
          <p:nvPr/>
        </p:nvSpPr>
        <p:spPr>
          <a:xfrm>
            <a:off x="7091622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R$ 71,71 milhões</a:t>
            </a:r>
          </a:p>
        </p:txBody>
      </p:sp>
      <p:sp>
        <p:nvSpPr>
          <p:cNvPr id="90" name="Retângulo de cantos arredondados 89"/>
          <p:cNvSpPr/>
          <p:nvPr/>
        </p:nvSpPr>
        <p:spPr>
          <a:xfrm>
            <a:off x="5436096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Valores Homologados</a:t>
            </a:r>
          </a:p>
        </p:txBody>
      </p:sp>
      <p:sp>
        <p:nvSpPr>
          <p:cNvPr id="92" name="Retângulo 91"/>
          <p:cNvSpPr/>
          <p:nvPr/>
        </p:nvSpPr>
        <p:spPr>
          <a:xfrm>
            <a:off x="5436096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R$ 14,8 milhões</a:t>
            </a:r>
          </a:p>
        </p:txBody>
      </p:sp>
      <p:sp>
        <p:nvSpPr>
          <p:cNvPr id="93" name="Retângulo 92"/>
          <p:cNvSpPr/>
          <p:nvPr/>
        </p:nvSpPr>
        <p:spPr>
          <a:xfrm>
            <a:off x="5436096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R$ 3,7 milhões</a:t>
            </a:r>
          </a:p>
        </p:txBody>
      </p:sp>
      <p:sp>
        <p:nvSpPr>
          <p:cNvPr id="94" name="Retângulo 93"/>
          <p:cNvSpPr/>
          <p:nvPr/>
        </p:nvSpPr>
        <p:spPr>
          <a:xfrm>
            <a:off x="5436096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R$ 15,9 milhões </a:t>
            </a:r>
          </a:p>
        </p:txBody>
      </p:sp>
      <p:sp>
        <p:nvSpPr>
          <p:cNvPr id="95" name="Retângulo 94"/>
          <p:cNvSpPr/>
          <p:nvPr/>
        </p:nvSpPr>
        <p:spPr>
          <a:xfrm>
            <a:off x="5436096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R$ 8,3 milhões</a:t>
            </a:r>
          </a:p>
        </p:txBody>
      </p:sp>
      <p:sp>
        <p:nvSpPr>
          <p:cNvPr id="96" name="Retângulo 95"/>
          <p:cNvSpPr/>
          <p:nvPr/>
        </p:nvSpPr>
        <p:spPr>
          <a:xfrm>
            <a:off x="5436096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R$ 2,1 milhões</a:t>
            </a:r>
          </a:p>
        </p:txBody>
      </p:sp>
      <p:sp>
        <p:nvSpPr>
          <p:cNvPr id="97" name="Retângulo 96"/>
          <p:cNvSpPr/>
          <p:nvPr/>
        </p:nvSpPr>
        <p:spPr>
          <a:xfrm>
            <a:off x="5436096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R$ 5,0 milhões</a:t>
            </a:r>
          </a:p>
        </p:txBody>
      </p:sp>
      <p:cxnSp>
        <p:nvCxnSpPr>
          <p:cNvPr id="98" name="Conector reto 97"/>
          <p:cNvCxnSpPr/>
          <p:nvPr/>
        </p:nvCxnSpPr>
        <p:spPr>
          <a:xfrm>
            <a:off x="5436096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de cantos arredondados 98"/>
          <p:cNvSpPr/>
          <p:nvPr/>
        </p:nvSpPr>
        <p:spPr>
          <a:xfrm>
            <a:off x="5436096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R$ 50,4 milhões</a:t>
            </a:r>
          </a:p>
        </p:txBody>
      </p:sp>
      <p:sp>
        <p:nvSpPr>
          <p:cNvPr id="100" name="Retângulo 99"/>
          <p:cNvSpPr/>
          <p:nvPr/>
        </p:nvSpPr>
        <p:spPr>
          <a:xfrm>
            <a:off x="6084888" y="188640"/>
            <a:ext cx="3059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Cálculo: demanda de cada lote x preço unitário divulgado pelo Gov. Federal em 13/06/17</a:t>
            </a:r>
            <a:r>
              <a:rPr lang="pt-BR" sz="1400" b="1" dirty="0"/>
              <a:t>. </a:t>
            </a:r>
            <a:endParaRPr lang="pt-BR" sz="1400" dirty="0"/>
          </a:p>
        </p:txBody>
      </p:sp>
      <p:sp>
        <p:nvSpPr>
          <p:cNvPr id="101" name="Retângulo de cantos arredondados 100"/>
          <p:cNvSpPr/>
          <p:nvPr/>
        </p:nvSpPr>
        <p:spPr>
          <a:xfrm>
            <a:off x="3779912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Redução sobre o Estimado</a:t>
            </a:r>
          </a:p>
        </p:txBody>
      </p:sp>
      <p:sp>
        <p:nvSpPr>
          <p:cNvPr id="102" name="Retângulo 101"/>
          <p:cNvSpPr/>
          <p:nvPr/>
        </p:nvSpPr>
        <p:spPr>
          <a:xfrm>
            <a:off x="3779912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R$ 8,1 milhões</a:t>
            </a:r>
          </a:p>
        </p:txBody>
      </p:sp>
      <p:sp>
        <p:nvSpPr>
          <p:cNvPr id="103" name="Retângulo 102"/>
          <p:cNvSpPr/>
          <p:nvPr/>
        </p:nvSpPr>
        <p:spPr>
          <a:xfrm>
            <a:off x="3779912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R$ 48,7 mil</a:t>
            </a:r>
          </a:p>
        </p:txBody>
      </p:sp>
      <p:sp>
        <p:nvSpPr>
          <p:cNvPr id="104" name="Retângulo 103"/>
          <p:cNvSpPr/>
          <p:nvPr/>
        </p:nvSpPr>
        <p:spPr>
          <a:xfrm>
            <a:off x="3779912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R$ 4,7 milhões </a:t>
            </a:r>
          </a:p>
        </p:txBody>
      </p:sp>
      <p:sp>
        <p:nvSpPr>
          <p:cNvPr id="105" name="Retângulo 104"/>
          <p:cNvSpPr/>
          <p:nvPr/>
        </p:nvSpPr>
        <p:spPr>
          <a:xfrm>
            <a:off x="3779912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-</a:t>
            </a:r>
          </a:p>
        </p:txBody>
      </p:sp>
      <p:sp>
        <p:nvSpPr>
          <p:cNvPr id="106" name="Retângulo 105"/>
          <p:cNvSpPr/>
          <p:nvPr/>
        </p:nvSpPr>
        <p:spPr>
          <a:xfrm>
            <a:off x="3779912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R$ 1,2 milhão</a:t>
            </a:r>
          </a:p>
        </p:txBody>
      </p:sp>
      <p:sp>
        <p:nvSpPr>
          <p:cNvPr id="107" name="Retângulo 106"/>
          <p:cNvSpPr/>
          <p:nvPr/>
        </p:nvSpPr>
        <p:spPr>
          <a:xfrm>
            <a:off x="3779912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R$ 2,3 milhões</a:t>
            </a:r>
          </a:p>
        </p:txBody>
      </p:sp>
      <p:cxnSp>
        <p:nvCxnSpPr>
          <p:cNvPr id="108" name="Conector reto 107"/>
          <p:cNvCxnSpPr/>
          <p:nvPr/>
        </p:nvCxnSpPr>
        <p:spPr>
          <a:xfrm>
            <a:off x="3779912" y="5805264"/>
            <a:ext cx="158417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tângulo de cantos arredondados 108"/>
          <p:cNvSpPr/>
          <p:nvPr/>
        </p:nvSpPr>
        <p:spPr>
          <a:xfrm>
            <a:off x="3779912" y="5949677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R$ 16,5 milhões</a:t>
            </a:r>
          </a:p>
        </p:txBody>
      </p:sp>
      <p:sp>
        <p:nvSpPr>
          <p:cNvPr id="110" name="Retângulo 109"/>
          <p:cNvSpPr/>
          <p:nvPr/>
        </p:nvSpPr>
        <p:spPr>
          <a:xfrm>
            <a:off x="2069976" y="6453336"/>
            <a:ext cx="5022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600" b="1" dirty="0">
                <a:solidFill>
                  <a:schemeClr val="bg1">
                    <a:lumMod val="6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-25%</a:t>
            </a:r>
          </a:p>
        </p:txBody>
      </p:sp>
      <p:sp>
        <p:nvSpPr>
          <p:cNvPr id="112" name="Retângulo 111"/>
          <p:cNvSpPr/>
          <p:nvPr/>
        </p:nvSpPr>
        <p:spPr>
          <a:xfrm>
            <a:off x="-1116632" y="332656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Comparação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10" name="Imagem 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1" name="Imagem 1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2" name="Imagem 1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12"/>
          <p:cNvGrpSpPr/>
          <p:nvPr/>
        </p:nvGrpSpPr>
        <p:grpSpPr>
          <a:xfrm>
            <a:off x="4932549" y="2348880"/>
            <a:ext cx="3455664" cy="2304256"/>
            <a:chOff x="6084888" y="-27384"/>
            <a:chExt cx="3455664" cy="2304256"/>
          </a:xfrm>
        </p:grpSpPr>
        <p:pic>
          <p:nvPicPr>
            <p:cNvPr id="14" name="Imagem 1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5" name="Imagem 1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6" name="Imagem 1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16"/>
          <p:cNvGrpSpPr/>
          <p:nvPr/>
        </p:nvGrpSpPr>
        <p:grpSpPr>
          <a:xfrm>
            <a:off x="6084168" y="4869160"/>
            <a:ext cx="3455664" cy="2304256"/>
            <a:chOff x="6084888" y="-27384"/>
            <a:chExt cx="3455664" cy="2304256"/>
          </a:xfrm>
        </p:grpSpPr>
        <p:pic>
          <p:nvPicPr>
            <p:cNvPr id="18" name="Imagem 1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9" name="Imagem 1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0" name="Imagem 1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5" name="Grupo 20"/>
          <p:cNvGrpSpPr/>
          <p:nvPr/>
        </p:nvGrpSpPr>
        <p:grpSpPr>
          <a:xfrm>
            <a:off x="2843808" y="4462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4" name="Imagem 2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6" name="Grupo 25"/>
          <p:cNvGrpSpPr/>
          <p:nvPr/>
        </p:nvGrpSpPr>
        <p:grpSpPr>
          <a:xfrm>
            <a:off x="2195525" y="2348880"/>
            <a:ext cx="3455664" cy="2304256"/>
            <a:chOff x="6084888" y="-27384"/>
            <a:chExt cx="3455664" cy="2304256"/>
          </a:xfrm>
        </p:grpSpPr>
        <p:pic>
          <p:nvPicPr>
            <p:cNvPr id="27" name="Imagem 2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8" name="Imagem 2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9" name="Imagem 2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7" name="Grupo 29"/>
          <p:cNvGrpSpPr/>
          <p:nvPr/>
        </p:nvGrpSpPr>
        <p:grpSpPr>
          <a:xfrm>
            <a:off x="2843088" y="4941168"/>
            <a:ext cx="3455664" cy="2304256"/>
            <a:chOff x="6084888" y="-27384"/>
            <a:chExt cx="3455664" cy="2304256"/>
          </a:xfrm>
        </p:grpSpPr>
        <p:pic>
          <p:nvPicPr>
            <p:cNvPr id="31" name="Imagem 3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2" name="Imagem 3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3" name="Imagem 3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8" name="Grupo 34"/>
          <p:cNvGrpSpPr/>
          <p:nvPr/>
        </p:nvGrpSpPr>
        <p:grpSpPr>
          <a:xfrm>
            <a:off x="899592" y="2060848"/>
            <a:ext cx="3455664" cy="2304256"/>
            <a:chOff x="6084888" y="-27384"/>
            <a:chExt cx="3455664" cy="2304256"/>
          </a:xfrm>
        </p:grpSpPr>
        <p:pic>
          <p:nvPicPr>
            <p:cNvPr id="36" name="Imagem 3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7" name="Imagem 3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8" name="Imagem 3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9" name="Grupo 38"/>
          <p:cNvGrpSpPr/>
          <p:nvPr/>
        </p:nvGrpSpPr>
        <p:grpSpPr>
          <a:xfrm>
            <a:off x="-612576" y="2420888"/>
            <a:ext cx="3455664" cy="2304256"/>
            <a:chOff x="6084888" y="-27384"/>
            <a:chExt cx="3455664" cy="2304256"/>
          </a:xfrm>
        </p:grpSpPr>
        <p:pic>
          <p:nvPicPr>
            <p:cNvPr id="40" name="Imagem 3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2" name="Imagem 4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3" name="Imagem 4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13" name="Grupo 43"/>
          <p:cNvGrpSpPr/>
          <p:nvPr/>
        </p:nvGrpSpPr>
        <p:grpSpPr>
          <a:xfrm>
            <a:off x="-612576" y="4797152"/>
            <a:ext cx="3455664" cy="2304256"/>
            <a:chOff x="6084888" y="-27384"/>
            <a:chExt cx="3455664" cy="2304256"/>
          </a:xfrm>
        </p:grpSpPr>
        <p:pic>
          <p:nvPicPr>
            <p:cNvPr id="45" name="Imagem 4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6" name="Imagem 4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7" name="Imagem 4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48" name="Retângulo 47"/>
          <p:cNvSpPr/>
          <p:nvPr/>
        </p:nvSpPr>
        <p:spPr>
          <a:xfrm>
            <a:off x="0" y="188640"/>
            <a:ext cx="8964488" cy="6669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 de cantos arredondados 50"/>
          <p:cNvSpPr/>
          <p:nvPr/>
        </p:nvSpPr>
        <p:spPr>
          <a:xfrm>
            <a:off x="827584" y="2780928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1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827584" y="3285381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3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827584" y="3789437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4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827584" y="4293493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5</a:t>
            </a: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827584" y="4797549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6</a:t>
            </a:r>
          </a:p>
        </p:txBody>
      </p:sp>
      <p:sp>
        <p:nvSpPr>
          <p:cNvPr id="56" name="Retângulo de cantos arredondados 55"/>
          <p:cNvSpPr/>
          <p:nvPr/>
        </p:nvSpPr>
        <p:spPr>
          <a:xfrm>
            <a:off x="2123579" y="2277269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Região</a:t>
            </a: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827584" y="5301605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7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2123579" y="278132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Centro A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2123579" y="4797549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Sul B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2123579" y="3285381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Oeste A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2123579" y="3789437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Centro C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2123579" y="4293493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Sul A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123579" y="530160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Norte  Zona Oeste B</a:t>
            </a:r>
          </a:p>
        </p:txBody>
      </p:sp>
      <p:sp>
        <p:nvSpPr>
          <p:cNvPr id="67" name="Retângulo de cantos arredondados 66"/>
          <p:cNvSpPr/>
          <p:nvPr/>
        </p:nvSpPr>
        <p:spPr>
          <a:xfrm>
            <a:off x="3779763" y="2276872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Fornecedor</a:t>
            </a:r>
            <a:endParaRPr lang="pt-BR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Retângulo de cantos arredondados 67"/>
          <p:cNvSpPr/>
          <p:nvPr/>
        </p:nvSpPr>
        <p:spPr>
          <a:xfrm>
            <a:off x="7091622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Ref. CADTERC/SP**</a:t>
            </a:r>
          </a:p>
        </p:txBody>
      </p:sp>
      <p:sp>
        <p:nvSpPr>
          <p:cNvPr id="69" name="Retângulo 68"/>
          <p:cNvSpPr/>
          <p:nvPr/>
        </p:nvSpPr>
        <p:spPr>
          <a:xfrm>
            <a:off x="3779763" y="2780928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Provac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3779763" y="4797152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Provac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3779763" y="3284984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Liderança</a:t>
            </a:r>
          </a:p>
        </p:txBody>
      </p:sp>
      <p:sp>
        <p:nvSpPr>
          <p:cNvPr id="72" name="Retângulo 71"/>
          <p:cNvSpPr/>
          <p:nvPr/>
        </p:nvSpPr>
        <p:spPr>
          <a:xfrm>
            <a:off x="3779763" y="3789040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Liderança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3779763" y="4293096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Especialy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3779763" y="5301208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Especialy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7091622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R$ 18,8 milhões</a:t>
            </a:r>
          </a:p>
        </p:txBody>
      </p:sp>
      <p:sp>
        <p:nvSpPr>
          <p:cNvPr id="76" name="Retângulo 75"/>
          <p:cNvSpPr/>
          <p:nvPr/>
        </p:nvSpPr>
        <p:spPr>
          <a:xfrm>
            <a:off x="7091622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R$ 3,1 milhões</a:t>
            </a:r>
          </a:p>
        </p:txBody>
      </p:sp>
      <p:sp>
        <p:nvSpPr>
          <p:cNvPr id="77" name="Retângulo 76"/>
          <p:cNvSpPr/>
          <p:nvPr/>
        </p:nvSpPr>
        <p:spPr>
          <a:xfrm>
            <a:off x="7091622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R$ 17,3 milhões </a:t>
            </a:r>
          </a:p>
        </p:txBody>
      </p:sp>
      <p:sp>
        <p:nvSpPr>
          <p:cNvPr id="78" name="Retângulo 77"/>
          <p:cNvSpPr/>
          <p:nvPr/>
        </p:nvSpPr>
        <p:spPr>
          <a:xfrm>
            <a:off x="7091622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R$ 7,1 milhões</a:t>
            </a:r>
          </a:p>
        </p:txBody>
      </p:sp>
      <p:sp>
        <p:nvSpPr>
          <p:cNvPr id="79" name="Retângulo 78"/>
          <p:cNvSpPr/>
          <p:nvPr/>
        </p:nvSpPr>
        <p:spPr>
          <a:xfrm>
            <a:off x="7091622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R$ 2,8 milhões</a:t>
            </a:r>
          </a:p>
        </p:txBody>
      </p:sp>
      <p:sp>
        <p:nvSpPr>
          <p:cNvPr id="80" name="Retângulo 79"/>
          <p:cNvSpPr/>
          <p:nvPr/>
        </p:nvSpPr>
        <p:spPr>
          <a:xfrm>
            <a:off x="7091622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R$ 6,0 milhões</a:t>
            </a:r>
          </a:p>
        </p:txBody>
      </p:sp>
      <p:sp>
        <p:nvSpPr>
          <p:cNvPr id="81" name="Retângulo de cantos arredondados 80"/>
          <p:cNvSpPr/>
          <p:nvPr/>
        </p:nvSpPr>
        <p:spPr>
          <a:xfrm>
            <a:off x="5435438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ARP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5435438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003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5435438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003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5435438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005</a:t>
            </a:r>
          </a:p>
        </p:txBody>
      </p:sp>
      <p:sp>
        <p:nvSpPr>
          <p:cNvPr id="85" name="Retângulo 84"/>
          <p:cNvSpPr/>
          <p:nvPr/>
        </p:nvSpPr>
        <p:spPr>
          <a:xfrm>
            <a:off x="5435438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005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5435438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004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5435438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004</a:t>
            </a:r>
          </a:p>
        </p:txBody>
      </p:sp>
      <p:cxnSp>
        <p:nvCxnSpPr>
          <p:cNvPr id="89" name="Conector reto 88"/>
          <p:cNvCxnSpPr/>
          <p:nvPr/>
        </p:nvCxnSpPr>
        <p:spPr>
          <a:xfrm>
            <a:off x="7091622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tângulo de cantos arredondados 90"/>
          <p:cNvSpPr/>
          <p:nvPr/>
        </p:nvSpPr>
        <p:spPr>
          <a:xfrm>
            <a:off x="7091622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R$ 55,4 milhões</a:t>
            </a:r>
          </a:p>
        </p:txBody>
      </p:sp>
      <p:sp>
        <p:nvSpPr>
          <p:cNvPr id="90" name="Retângulo de cantos arredondados 89"/>
          <p:cNvSpPr/>
          <p:nvPr/>
        </p:nvSpPr>
        <p:spPr>
          <a:xfrm>
            <a:off x="5436096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Valor Homologado</a:t>
            </a:r>
          </a:p>
        </p:txBody>
      </p:sp>
      <p:sp>
        <p:nvSpPr>
          <p:cNvPr id="92" name="Retângulo 91"/>
          <p:cNvSpPr/>
          <p:nvPr/>
        </p:nvSpPr>
        <p:spPr>
          <a:xfrm>
            <a:off x="5436096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R$ 14,8 milhões</a:t>
            </a:r>
          </a:p>
        </p:txBody>
      </p:sp>
      <p:sp>
        <p:nvSpPr>
          <p:cNvPr id="93" name="Retângulo 92"/>
          <p:cNvSpPr/>
          <p:nvPr/>
        </p:nvSpPr>
        <p:spPr>
          <a:xfrm>
            <a:off x="5436096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R$ 3,7 milhões</a:t>
            </a:r>
          </a:p>
        </p:txBody>
      </p:sp>
      <p:sp>
        <p:nvSpPr>
          <p:cNvPr id="94" name="Retângulo 93"/>
          <p:cNvSpPr/>
          <p:nvPr/>
        </p:nvSpPr>
        <p:spPr>
          <a:xfrm>
            <a:off x="5436096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R$ 15,9 milhões </a:t>
            </a:r>
          </a:p>
        </p:txBody>
      </p:sp>
      <p:sp>
        <p:nvSpPr>
          <p:cNvPr id="95" name="Retângulo 94"/>
          <p:cNvSpPr/>
          <p:nvPr/>
        </p:nvSpPr>
        <p:spPr>
          <a:xfrm>
            <a:off x="5436096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R$ 8,3 milhões</a:t>
            </a:r>
          </a:p>
        </p:txBody>
      </p:sp>
      <p:sp>
        <p:nvSpPr>
          <p:cNvPr id="96" name="Retângulo 95"/>
          <p:cNvSpPr/>
          <p:nvPr/>
        </p:nvSpPr>
        <p:spPr>
          <a:xfrm>
            <a:off x="5436096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R$ 2,1 milhões</a:t>
            </a:r>
          </a:p>
        </p:txBody>
      </p:sp>
      <p:sp>
        <p:nvSpPr>
          <p:cNvPr id="97" name="Retângulo 96"/>
          <p:cNvSpPr/>
          <p:nvPr/>
        </p:nvSpPr>
        <p:spPr>
          <a:xfrm>
            <a:off x="5436096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R$ 5,0 milhões</a:t>
            </a:r>
          </a:p>
        </p:txBody>
      </p:sp>
      <p:cxnSp>
        <p:nvCxnSpPr>
          <p:cNvPr id="98" name="Conector reto 97"/>
          <p:cNvCxnSpPr/>
          <p:nvPr/>
        </p:nvCxnSpPr>
        <p:spPr>
          <a:xfrm>
            <a:off x="5436096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de cantos arredondados 98"/>
          <p:cNvSpPr/>
          <p:nvPr/>
        </p:nvSpPr>
        <p:spPr>
          <a:xfrm>
            <a:off x="5436096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R$ 50,4 milhões</a:t>
            </a:r>
          </a:p>
        </p:txBody>
      </p:sp>
      <p:sp>
        <p:nvSpPr>
          <p:cNvPr id="100" name="Retângulo 99"/>
          <p:cNvSpPr/>
          <p:nvPr/>
        </p:nvSpPr>
        <p:spPr>
          <a:xfrm>
            <a:off x="6084888" y="188640"/>
            <a:ext cx="3059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bg1">
                    <a:lumMod val="75000"/>
                  </a:schemeClr>
                </a:solidFill>
              </a:rPr>
              <a:t>* Cálculo: demanda de cada lote x preço unitário divulgado pelo Gov. Federal em 13/06/17. </a:t>
            </a:r>
            <a:endParaRPr lang="pt-BR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1" name="Retângulo de cantos arredondados 100"/>
          <p:cNvSpPr/>
          <p:nvPr/>
        </p:nvSpPr>
        <p:spPr>
          <a:xfrm>
            <a:off x="3779912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Redução sobre o Estimado</a:t>
            </a:r>
          </a:p>
        </p:txBody>
      </p:sp>
      <p:sp>
        <p:nvSpPr>
          <p:cNvPr id="102" name="Retângulo 101"/>
          <p:cNvSpPr/>
          <p:nvPr/>
        </p:nvSpPr>
        <p:spPr>
          <a:xfrm>
            <a:off x="3779912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R$ 8,1 milhões</a:t>
            </a:r>
          </a:p>
        </p:txBody>
      </p:sp>
      <p:sp>
        <p:nvSpPr>
          <p:cNvPr id="103" name="Retângulo 102"/>
          <p:cNvSpPr/>
          <p:nvPr/>
        </p:nvSpPr>
        <p:spPr>
          <a:xfrm>
            <a:off x="3779912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R$ 48,7 mil</a:t>
            </a:r>
          </a:p>
        </p:txBody>
      </p:sp>
      <p:sp>
        <p:nvSpPr>
          <p:cNvPr id="104" name="Retângulo 103"/>
          <p:cNvSpPr/>
          <p:nvPr/>
        </p:nvSpPr>
        <p:spPr>
          <a:xfrm>
            <a:off x="3779912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R$ 4,7 milhões </a:t>
            </a:r>
          </a:p>
        </p:txBody>
      </p:sp>
      <p:sp>
        <p:nvSpPr>
          <p:cNvPr id="105" name="Retângulo 104"/>
          <p:cNvSpPr/>
          <p:nvPr/>
        </p:nvSpPr>
        <p:spPr>
          <a:xfrm>
            <a:off x="3779912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-</a:t>
            </a:r>
          </a:p>
        </p:txBody>
      </p:sp>
      <p:sp>
        <p:nvSpPr>
          <p:cNvPr id="106" name="Retângulo 105"/>
          <p:cNvSpPr/>
          <p:nvPr/>
        </p:nvSpPr>
        <p:spPr>
          <a:xfrm>
            <a:off x="3779912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R$ 1,2 milhão</a:t>
            </a:r>
          </a:p>
        </p:txBody>
      </p:sp>
      <p:sp>
        <p:nvSpPr>
          <p:cNvPr id="107" name="Retângulo 106"/>
          <p:cNvSpPr/>
          <p:nvPr/>
        </p:nvSpPr>
        <p:spPr>
          <a:xfrm>
            <a:off x="3779912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R$ 2,3 milhões</a:t>
            </a:r>
          </a:p>
        </p:txBody>
      </p:sp>
      <p:cxnSp>
        <p:nvCxnSpPr>
          <p:cNvPr id="108" name="Conector reto 107"/>
          <p:cNvCxnSpPr/>
          <p:nvPr/>
        </p:nvCxnSpPr>
        <p:spPr>
          <a:xfrm>
            <a:off x="3779912" y="5805264"/>
            <a:ext cx="158417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tângulo de cantos arredondados 108"/>
          <p:cNvSpPr/>
          <p:nvPr/>
        </p:nvSpPr>
        <p:spPr>
          <a:xfrm>
            <a:off x="3779912" y="5949677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R$ 16,5 milhões</a:t>
            </a:r>
          </a:p>
        </p:txBody>
      </p:sp>
      <p:grpSp>
        <p:nvGrpSpPr>
          <p:cNvPr id="110" name="Grupo 12"/>
          <p:cNvGrpSpPr/>
          <p:nvPr/>
        </p:nvGrpSpPr>
        <p:grpSpPr>
          <a:xfrm>
            <a:off x="3276514" y="2348880"/>
            <a:ext cx="3455664" cy="2304256"/>
            <a:chOff x="6084888" y="-27384"/>
            <a:chExt cx="3455664" cy="2304256"/>
          </a:xfrm>
        </p:grpSpPr>
        <p:pic>
          <p:nvPicPr>
            <p:cNvPr id="111" name="Imagem 11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12" name="Imagem 11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13" name="Imagem 11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114" name="Retângulo de cantos arredondados 113"/>
          <p:cNvSpPr/>
          <p:nvPr/>
        </p:nvSpPr>
        <p:spPr>
          <a:xfrm>
            <a:off x="2123728" y="2276872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Fornecedor</a:t>
            </a:r>
            <a:endParaRPr lang="pt-BR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5" name="Retângulo de cantos arredondados 114"/>
          <p:cNvSpPr/>
          <p:nvPr/>
        </p:nvSpPr>
        <p:spPr>
          <a:xfrm>
            <a:off x="5435587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Ref. Gov. Federal/RJ*</a:t>
            </a:r>
          </a:p>
        </p:txBody>
      </p:sp>
      <p:sp>
        <p:nvSpPr>
          <p:cNvPr id="116" name="Retângulo 115"/>
          <p:cNvSpPr/>
          <p:nvPr/>
        </p:nvSpPr>
        <p:spPr>
          <a:xfrm>
            <a:off x="2123728" y="2780928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Provac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7" name="Retângulo 116"/>
          <p:cNvSpPr/>
          <p:nvPr/>
        </p:nvSpPr>
        <p:spPr>
          <a:xfrm>
            <a:off x="2123728" y="4797152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Provac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8" name="Retângulo 117"/>
          <p:cNvSpPr/>
          <p:nvPr/>
        </p:nvSpPr>
        <p:spPr>
          <a:xfrm>
            <a:off x="2123728" y="3284984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Liderança</a:t>
            </a:r>
          </a:p>
        </p:txBody>
      </p:sp>
      <p:sp>
        <p:nvSpPr>
          <p:cNvPr id="119" name="Retângulo 118"/>
          <p:cNvSpPr/>
          <p:nvPr/>
        </p:nvSpPr>
        <p:spPr>
          <a:xfrm>
            <a:off x="2123728" y="3789040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Liderança</a:t>
            </a:r>
          </a:p>
        </p:txBody>
      </p:sp>
      <p:sp>
        <p:nvSpPr>
          <p:cNvPr id="120" name="Retângulo 119"/>
          <p:cNvSpPr/>
          <p:nvPr/>
        </p:nvSpPr>
        <p:spPr>
          <a:xfrm>
            <a:off x="2123728" y="4293096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Especialy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1" name="Retângulo 120"/>
          <p:cNvSpPr/>
          <p:nvPr/>
        </p:nvSpPr>
        <p:spPr>
          <a:xfrm>
            <a:off x="2123728" y="5301208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Especialy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2" name="Retângulo 121"/>
          <p:cNvSpPr/>
          <p:nvPr/>
        </p:nvSpPr>
        <p:spPr>
          <a:xfrm>
            <a:off x="5435587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R$ 24,4 milhões</a:t>
            </a:r>
          </a:p>
        </p:txBody>
      </p:sp>
      <p:sp>
        <p:nvSpPr>
          <p:cNvPr id="123" name="Retângulo 122"/>
          <p:cNvSpPr/>
          <p:nvPr/>
        </p:nvSpPr>
        <p:spPr>
          <a:xfrm>
            <a:off x="5435587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R$ 4,0 milhões</a:t>
            </a:r>
          </a:p>
        </p:txBody>
      </p:sp>
      <p:sp>
        <p:nvSpPr>
          <p:cNvPr id="124" name="Retângulo 123"/>
          <p:cNvSpPr/>
          <p:nvPr/>
        </p:nvSpPr>
        <p:spPr>
          <a:xfrm>
            <a:off x="5435587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R$ 22,3 milhões </a:t>
            </a:r>
          </a:p>
        </p:txBody>
      </p:sp>
      <p:sp>
        <p:nvSpPr>
          <p:cNvPr id="125" name="Retângulo 124"/>
          <p:cNvSpPr/>
          <p:nvPr/>
        </p:nvSpPr>
        <p:spPr>
          <a:xfrm>
            <a:off x="5435587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R$ 9,2 milhões</a:t>
            </a:r>
          </a:p>
        </p:txBody>
      </p:sp>
      <p:sp>
        <p:nvSpPr>
          <p:cNvPr id="126" name="Retângulo 125"/>
          <p:cNvSpPr/>
          <p:nvPr/>
        </p:nvSpPr>
        <p:spPr>
          <a:xfrm>
            <a:off x="5435587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R$ 3,6 milhões</a:t>
            </a:r>
          </a:p>
        </p:txBody>
      </p:sp>
      <p:sp>
        <p:nvSpPr>
          <p:cNvPr id="127" name="Retângulo 126"/>
          <p:cNvSpPr/>
          <p:nvPr/>
        </p:nvSpPr>
        <p:spPr>
          <a:xfrm>
            <a:off x="5435587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R$ 7,8 milhões</a:t>
            </a:r>
          </a:p>
        </p:txBody>
      </p:sp>
      <p:sp>
        <p:nvSpPr>
          <p:cNvPr id="128" name="Retângulo de cantos arredondados 127"/>
          <p:cNvSpPr/>
          <p:nvPr/>
        </p:nvSpPr>
        <p:spPr>
          <a:xfrm>
            <a:off x="3779403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ARP</a:t>
            </a:r>
          </a:p>
        </p:txBody>
      </p:sp>
      <p:sp>
        <p:nvSpPr>
          <p:cNvPr id="129" name="Retângulo 128"/>
          <p:cNvSpPr/>
          <p:nvPr/>
        </p:nvSpPr>
        <p:spPr>
          <a:xfrm>
            <a:off x="3779403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003</a:t>
            </a:r>
          </a:p>
        </p:txBody>
      </p:sp>
      <p:sp>
        <p:nvSpPr>
          <p:cNvPr id="130" name="Retângulo 129"/>
          <p:cNvSpPr/>
          <p:nvPr/>
        </p:nvSpPr>
        <p:spPr>
          <a:xfrm>
            <a:off x="3779403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003</a:t>
            </a:r>
          </a:p>
        </p:txBody>
      </p:sp>
      <p:sp>
        <p:nvSpPr>
          <p:cNvPr id="131" name="Retângulo 130"/>
          <p:cNvSpPr/>
          <p:nvPr/>
        </p:nvSpPr>
        <p:spPr>
          <a:xfrm>
            <a:off x="3779403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005</a:t>
            </a:r>
          </a:p>
        </p:txBody>
      </p:sp>
      <p:sp>
        <p:nvSpPr>
          <p:cNvPr id="132" name="Retângulo 131"/>
          <p:cNvSpPr/>
          <p:nvPr/>
        </p:nvSpPr>
        <p:spPr>
          <a:xfrm>
            <a:off x="3779403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005</a:t>
            </a:r>
          </a:p>
        </p:txBody>
      </p:sp>
      <p:sp>
        <p:nvSpPr>
          <p:cNvPr id="133" name="Retângulo 132"/>
          <p:cNvSpPr/>
          <p:nvPr/>
        </p:nvSpPr>
        <p:spPr>
          <a:xfrm>
            <a:off x="3779403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004</a:t>
            </a:r>
          </a:p>
        </p:txBody>
      </p:sp>
      <p:sp>
        <p:nvSpPr>
          <p:cNvPr id="134" name="Retângulo 133"/>
          <p:cNvSpPr/>
          <p:nvPr/>
        </p:nvSpPr>
        <p:spPr>
          <a:xfrm>
            <a:off x="3779403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004</a:t>
            </a:r>
          </a:p>
        </p:txBody>
      </p:sp>
      <p:cxnSp>
        <p:nvCxnSpPr>
          <p:cNvPr id="135" name="Conector reto 134"/>
          <p:cNvCxnSpPr/>
          <p:nvPr/>
        </p:nvCxnSpPr>
        <p:spPr>
          <a:xfrm>
            <a:off x="5435587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tângulo de cantos arredondados 135"/>
          <p:cNvSpPr/>
          <p:nvPr/>
        </p:nvSpPr>
        <p:spPr>
          <a:xfrm>
            <a:off x="5435587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R$ 71,71 milhões</a:t>
            </a:r>
          </a:p>
        </p:txBody>
      </p:sp>
      <p:sp>
        <p:nvSpPr>
          <p:cNvPr id="137" name="Retângulo de cantos arredondados 136"/>
          <p:cNvSpPr/>
          <p:nvPr/>
        </p:nvSpPr>
        <p:spPr>
          <a:xfrm>
            <a:off x="3780061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Valores Homologados</a:t>
            </a:r>
          </a:p>
        </p:txBody>
      </p:sp>
      <p:sp>
        <p:nvSpPr>
          <p:cNvPr id="138" name="Retângulo 137"/>
          <p:cNvSpPr/>
          <p:nvPr/>
        </p:nvSpPr>
        <p:spPr>
          <a:xfrm>
            <a:off x="3780061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R$ 14,8 milhões</a:t>
            </a:r>
          </a:p>
        </p:txBody>
      </p:sp>
      <p:sp>
        <p:nvSpPr>
          <p:cNvPr id="139" name="Retângulo 138"/>
          <p:cNvSpPr/>
          <p:nvPr/>
        </p:nvSpPr>
        <p:spPr>
          <a:xfrm>
            <a:off x="3780061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R$ 3,7 milhões</a:t>
            </a:r>
          </a:p>
        </p:txBody>
      </p:sp>
      <p:sp>
        <p:nvSpPr>
          <p:cNvPr id="140" name="Retângulo 139"/>
          <p:cNvSpPr/>
          <p:nvPr/>
        </p:nvSpPr>
        <p:spPr>
          <a:xfrm>
            <a:off x="3780061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R$ 15,9 milhões </a:t>
            </a:r>
          </a:p>
        </p:txBody>
      </p:sp>
      <p:sp>
        <p:nvSpPr>
          <p:cNvPr id="141" name="Retângulo 140"/>
          <p:cNvSpPr/>
          <p:nvPr/>
        </p:nvSpPr>
        <p:spPr>
          <a:xfrm>
            <a:off x="3780061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R$ 8,3 milhões</a:t>
            </a:r>
          </a:p>
        </p:txBody>
      </p:sp>
      <p:sp>
        <p:nvSpPr>
          <p:cNvPr id="142" name="Retângulo 141"/>
          <p:cNvSpPr/>
          <p:nvPr/>
        </p:nvSpPr>
        <p:spPr>
          <a:xfrm>
            <a:off x="3780061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R$ 2,1 milhões</a:t>
            </a:r>
          </a:p>
        </p:txBody>
      </p:sp>
      <p:sp>
        <p:nvSpPr>
          <p:cNvPr id="143" name="Retângulo 142"/>
          <p:cNvSpPr/>
          <p:nvPr/>
        </p:nvSpPr>
        <p:spPr>
          <a:xfrm>
            <a:off x="3780061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R$ 5,0 milhões</a:t>
            </a:r>
          </a:p>
        </p:txBody>
      </p:sp>
      <p:cxnSp>
        <p:nvCxnSpPr>
          <p:cNvPr id="144" name="Conector reto 143"/>
          <p:cNvCxnSpPr/>
          <p:nvPr/>
        </p:nvCxnSpPr>
        <p:spPr>
          <a:xfrm>
            <a:off x="3780061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tângulo de cantos arredondados 144"/>
          <p:cNvSpPr/>
          <p:nvPr/>
        </p:nvSpPr>
        <p:spPr>
          <a:xfrm>
            <a:off x="3780061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R$ 50,4 milhões</a:t>
            </a:r>
          </a:p>
        </p:txBody>
      </p:sp>
      <p:sp>
        <p:nvSpPr>
          <p:cNvPr id="146" name="Retângulo de cantos arredondados 145"/>
          <p:cNvSpPr/>
          <p:nvPr/>
        </p:nvSpPr>
        <p:spPr>
          <a:xfrm>
            <a:off x="2123877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Redução sobre o Estimado</a:t>
            </a:r>
          </a:p>
        </p:txBody>
      </p:sp>
      <p:sp>
        <p:nvSpPr>
          <p:cNvPr id="147" name="Retângulo 146"/>
          <p:cNvSpPr/>
          <p:nvPr/>
        </p:nvSpPr>
        <p:spPr>
          <a:xfrm>
            <a:off x="2123877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R$ 8,1 milhões</a:t>
            </a:r>
          </a:p>
        </p:txBody>
      </p:sp>
      <p:sp>
        <p:nvSpPr>
          <p:cNvPr id="148" name="Retângulo 147"/>
          <p:cNvSpPr/>
          <p:nvPr/>
        </p:nvSpPr>
        <p:spPr>
          <a:xfrm>
            <a:off x="2123877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R$ 48,7 mil</a:t>
            </a:r>
          </a:p>
        </p:txBody>
      </p:sp>
      <p:sp>
        <p:nvSpPr>
          <p:cNvPr id="149" name="Retângulo 148"/>
          <p:cNvSpPr/>
          <p:nvPr/>
        </p:nvSpPr>
        <p:spPr>
          <a:xfrm>
            <a:off x="2123877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R$ 4,7 milhões </a:t>
            </a:r>
          </a:p>
        </p:txBody>
      </p:sp>
      <p:sp>
        <p:nvSpPr>
          <p:cNvPr id="150" name="Retângulo 149"/>
          <p:cNvSpPr/>
          <p:nvPr/>
        </p:nvSpPr>
        <p:spPr>
          <a:xfrm>
            <a:off x="2123877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-</a:t>
            </a:r>
          </a:p>
        </p:txBody>
      </p:sp>
      <p:sp>
        <p:nvSpPr>
          <p:cNvPr id="151" name="Retângulo 150"/>
          <p:cNvSpPr/>
          <p:nvPr/>
        </p:nvSpPr>
        <p:spPr>
          <a:xfrm>
            <a:off x="2123877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R$ 1,2 milhão</a:t>
            </a:r>
          </a:p>
        </p:txBody>
      </p:sp>
      <p:sp>
        <p:nvSpPr>
          <p:cNvPr id="152" name="Retângulo 151"/>
          <p:cNvSpPr/>
          <p:nvPr/>
        </p:nvSpPr>
        <p:spPr>
          <a:xfrm>
            <a:off x="2123877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R$ 2,3 milhões</a:t>
            </a:r>
          </a:p>
        </p:txBody>
      </p:sp>
      <p:cxnSp>
        <p:nvCxnSpPr>
          <p:cNvPr id="153" name="Conector reto 152"/>
          <p:cNvCxnSpPr/>
          <p:nvPr/>
        </p:nvCxnSpPr>
        <p:spPr>
          <a:xfrm>
            <a:off x="2123877" y="5805264"/>
            <a:ext cx="158417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tângulo de cantos arredondados 153"/>
          <p:cNvSpPr/>
          <p:nvPr/>
        </p:nvSpPr>
        <p:spPr>
          <a:xfrm>
            <a:off x="2123877" y="5949677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R$ 16,5 milhões</a:t>
            </a:r>
          </a:p>
        </p:txBody>
      </p:sp>
      <p:sp>
        <p:nvSpPr>
          <p:cNvPr id="155" name="Retângulo 154"/>
          <p:cNvSpPr/>
          <p:nvPr/>
        </p:nvSpPr>
        <p:spPr>
          <a:xfrm>
            <a:off x="6084168" y="962144"/>
            <a:ext cx="3059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** Cálculo: demanda de cada lote x preço unitário divulgado pelo CADTERC/SP em 23/07/18</a:t>
            </a:r>
            <a:r>
              <a:rPr lang="pt-BR" sz="1400" b="1" dirty="0"/>
              <a:t>. </a:t>
            </a:r>
            <a:endParaRPr lang="pt-BR" sz="1400" dirty="0"/>
          </a:p>
        </p:txBody>
      </p:sp>
      <p:sp>
        <p:nvSpPr>
          <p:cNvPr id="156" name="Retângulo 155"/>
          <p:cNvSpPr/>
          <p:nvPr/>
        </p:nvSpPr>
        <p:spPr>
          <a:xfrm>
            <a:off x="485800" y="6453336"/>
            <a:ext cx="5022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600" b="1" dirty="0">
                <a:solidFill>
                  <a:schemeClr val="bg1">
                    <a:lumMod val="6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-25%</a:t>
            </a:r>
          </a:p>
        </p:txBody>
      </p:sp>
      <p:sp>
        <p:nvSpPr>
          <p:cNvPr id="157" name="Retângulo 156"/>
          <p:cNvSpPr/>
          <p:nvPr/>
        </p:nvSpPr>
        <p:spPr>
          <a:xfrm>
            <a:off x="-1116632" y="332656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Comparação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/>
          <p:cNvSpPr/>
          <p:nvPr/>
        </p:nvSpPr>
        <p:spPr>
          <a:xfrm>
            <a:off x="35496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359024" y="3140968"/>
            <a:ext cx="288032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64705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/>
          <p:cNvSpPr/>
          <p:nvPr/>
        </p:nvSpPr>
        <p:spPr>
          <a:xfrm>
            <a:off x="1655168" y="3140968"/>
            <a:ext cx="194421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3599384" y="3140968"/>
            <a:ext cx="360040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3959424" y="3140968"/>
            <a:ext cx="93610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895528" y="3140968"/>
            <a:ext cx="172819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6623720" y="3140968"/>
            <a:ext cx="50405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712777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8711952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8135888" y="3140968"/>
            <a:ext cx="57606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2051720" y="836712"/>
            <a:ext cx="5022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Linha do Tempo: Modelagem e Licitação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C:\Users\mtfilho\Desktop\Apresentação - Limpeza\100-universal-icons\648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2266" t="42010" r="72923" b="51576"/>
          <a:stretch>
            <a:fillRect/>
          </a:stretch>
        </p:blipFill>
        <p:spPr bwMode="auto">
          <a:xfrm>
            <a:off x="755576" y="5877272"/>
            <a:ext cx="360040" cy="480053"/>
          </a:xfrm>
          <a:prstGeom prst="rect">
            <a:avLst/>
          </a:prstGeom>
          <a:noFill/>
        </p:spPr>
      </p:pic>
      <p:sp>
        <p:nvSpPr>
          <p:cNvPr id="44" name="Retângulo 43"/>
          <p:cNvSpPr/>
          <p:nvPr/>
        </p:nvSpPr>
        <p:spPr>
          <a:xfrm>
            <a:off x="35496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359024" y="3140968"/>
            <a:ext cx="288032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64705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/>
          <p:cNvSpPr/>
          <p:nvPr/>
        </p:nvSpPr>
        <p:spPr>
          <a:xfrm>
            <a:off x="1655168" y="3140968"/>
            <a:ext cx="194421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3599384" y="3140968"/>
            <a:ext cx="360040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3959424" y="3140968"/>
            <a:ext cx="93610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895528" y="3140968"/>
            <a:ext cx="172819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6623720" y="3140968"/>
            <a:ext cx="50405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712777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8711952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8135888" y="3140968"/>
            <a:ext cx="57606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/>
          <p:cNvSpPr/>
          <p:nvPr/>
        </p:nvSpPr>
        <p:spPr>
          <a:xfrm>
            <a:off x="611560" y="3212976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/>
          <p:cNvSpPr/>
          <p:nvPr/>
        </p:nvSpPr>
        <p:spPr>
          <a:xfrm>
            <a:off x="611560" y="3429000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CaixaDeTexto 58"/>
          <p:cNvSpPr txBox="1"/>
          <p:nvPr/>
        </p:nvSpPr>
        <p:spPr>
          <a:xfrm>
            <a:off x="251520" y="2852936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mar/2015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1115616" y="5949280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abertura do processo licitatório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C:\Users\mtfilho\Desktop\Apresentação - Limpeza\100-universal-icons\648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2266" t="42010" r="72923" b="51576"/>
          <a:stretch>
            <a:fillRect/>
          </a:stretch>
        </p:blipFill>
        <p:spPr bwMode="auto">
          <a:xfrm>
            <a:off x="755576" y="5877272"/>
            <a:ext cx="360040" cy="480053"/>
          </a:xfrm>
          <a:prstGeom prst="rect">
            <a:avLst/>
          </a:prstGeom>
          <a:noFill/>
        </p:spPr>
      </p:pic>
      <p:sp>
        <p:nvSpPr>
          <p:cNvPr id="44" name="Retângulo 43"/>
          <p:cNvSpPr/>
          <p:nvPr/>
        </p:nvSpPr>
        <p:spPr>
          <a:xfrm>
            <a:off x="35496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359024" y="3140968"/>
            <a:ext cx="288032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64705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/>
          <p:cNvSpPr/>
          <p:nvPr/>
        </p:nvSpPr>
        <p:spPr>
          <a:xfrm>
            <a:off x="1655168" y="3140968"/>
            <a:ext cx="194421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3599384" y="3140968"/>
            <a:ext cx="360040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3959424" y="3140968"/>
            <a:ext cx="93610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895528" y="3140968"/>
            <a:ext cx="172819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6623720" y="3140968"/>
            <a:ext cx="50405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712777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8711952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8135888" y="3140968"/>
            <a:ext cx="57606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/>
          <p:cNvSpPr/>
          <p:nvPr/>
        </p:nvSpPr>
        <p:spPr>
          <a:xfrm>
            <a:off x="611560" y="3212976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/>
          <p:cNvSpPr/>
          <p:nvPr/>
        </p:nvSpPr>
        <p:spPr>
          <a:xfrm>
            <a:off x="611560" y="3429000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CaixaDeTexto 58"/>
          <p:cNvSpPr txBox="1"/>
          <p:nvPr/>
        </p:nvSpPr>
        <p:spPr>
          <a:xfrm>
            <a:off x="251520" y="2852936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mar/2015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1115616" y="5949280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abertura do processo licitatório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1619672" y="3645024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/>
          <p:cNvSpPr/>
          <p:nvPr/>
        </p:nvSpPr>
        <p:spPr>
          <a:xfrm>
            <a:off x="1619672" y="620688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1" name="Picture 3" descr="C:\Users\mtfilho\Desktop\Apresentação - Limpeza\100-universal-icons\illustration-law-concept\5911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2111" t="21579" r="25839" b="22328"/>
          <a:stretch>
            <a:fillRect/>
          </a:stretch>
        </p:blipFill>
        <p:spPr bwMode="auto">
          <a:xfrm>
            <a:off x="1794826" y="620688"/>
            <a:ext cx="400910" cy="432048"/>
          </a:xfrm>
          <a:prstGeom prst="rect">
            <a:avLst/>
          </a:prstGeom>
          <a:noFill/>
        </p:spPr>
      </p:pic>
      <p:sp>
        <p:nvSpPr>
          <p:cNvPr id="67" name="CaixaDeTexto 66"/>
          <p:cNvSpPr txBox="1"/>
          <p:nvPr/>
        </p:nvSpPr>
        <p:spPr>
          <a:xfrm>
            <a:off x="1270483" y="3769295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mar/2016</a:t>
            </a:r>
          </a:p>
        </p:txBody>
      </p:sp>
      <p:sp>
        <p:nvSpPr>
          <p:cNvPr id="68" name="CaixaDeTexto 67"/>
          <p:cNvSpPr txBox="1"/>
          <p:nvPr/>
        </p:nvSpPr>
        <p:spPr>
          <a:xfrm>
            <a:off x="2195736" y="62068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pregão revogado: problema na redação da regra de restrição de 2 lotes por empresa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mtfilho\Desktop\Apresentação - Limpeza\100-universal-icons\648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0895" t="9511" r="59174" b="79455"/>
          <a:stretch>
            <a:fillRect/>
          </a:stretch>
        </p:blipFill>
        <p:spPr bwMode="auto">
          <a:xfrm>
            <a:off x="2314988" y="5733256"/>
            <a:ext cx="648072" cy="720080"/>
          </a:xfrm>
          <a:prstGeom prst="rect">
            <a:avLst/>
          </a:prstGeom>
          <a:noFill/>
        </p:spPr>
      </p:pic>
      <p:sp>
        <p:nvSpPr>
          <p:cNvPr id="44" name="Retângulo 43"/>
          <p:cNvSpPr/>
          <p:nvPr/>
        </p:nvSpPr>
        <p:spPr>
          <a:xfrm>
            <a:off x="35496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359024" y="3140968"/>
            <a:ext cx="288032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64705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/>
          <p:cNvSpPr/>
          <p:nvPr/>
        </p:nvSpPr>
        <p:spPr>
          <a:xfrm>
            <a:off x="1655168" y="3140968"/>
            <a:ext cx="194421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3599384" y="3140968"/>
            <a:ext cx="360040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3959424" y="3140968"/>
            <a:ext cx="93610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895528" y="3140968"/>
            <a:ext cx="172819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6623720" y="3140968"/>
            <a:ext cx="50405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712777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8711952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8135888" y="3140968"/>
            <a:ext cx="57606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Retângulo 62"/>
          <p:cNvSpPr/>
          <p:nvPr/>
        </p:nvSpPr>
        <p:spPr>
          <a:xfrm>
            <a:off x="1619672" y="3645024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/>
          <p:cNvSpPr/>
          <p:nvPr/>
        </p:nvSpPr>
        <p:spPr>
          <a:xfrm>
            <a:off x="1619672" y="620688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1" name="Picture 3" descr="C:\Users\mtfilho\Desktop\Apresentação - Limpeza\100-universal-icons\illustration-law-concept\5911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2111" t="21579" r="25839" b="22328"/>
          <a:stretch>
            <a:fillRect/>
          </a:stretch>
        </p:blipFill>
        <p:spPr bwMode="auto">
          <a:xfrm>
            <a:off x="1794826" y="620688"/>
            <a:ext cx="400910" cy="432048"/>
          </a:xfrm>
          <a:prstGeom prst="rect">
            <a:avLst/>
          </a:prstGeom>
          <a:noFill/>
        </p:spPr>
      </p:pic>
      <p:sp>
        <p:nvSpPr>
          <p:cNvPr id="67" name="CaixaDeTexto 66"/>
          <p:cNvSpPr txBox="1"/>
          <p:nvPr/>
        </p:nvSpPr>
        <p:spPr>
          <a:xfrm>
            <a:off x="1270483" y="3769295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mar/2016</a:t>
            </a:r>
          </a:p>
        </p:txBody>
      </p:sp>
      <p:sp>
        <p:nvSpPr>
          <p:cNvPr id="68" name="CaixaDeTexto 67"/>
          <p:cNvSpPr txBox="1"/>
          <p:nvPr/>
        </p:nvSpPr>
        <p:spPr>
          <a:xfrm>
            <a:off x="2195736" y="62068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pregão revogado: problema na redação da regra de restrição de 2 lotes por empresa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2314988" y="3212976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2314988" y="3429000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1979712" y="2833191"/>
            <a:ext cx="839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/>
              <a:t>set/2016</a:t>
            </a:r>
            <a:endParaRPr lang="pt-BR" sz="1400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2818895" y="5960313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2ª Audiência Pública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/>
          <p:cNvSpPr/>
          <p:nvPr/>
        </p:nvSpPr>
        <p:spPr>
          <a:xfrm>
            <a:off x="35496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359024" y="3140968"/>
            <a:ext cx="288032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64705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/>
          <p:cNvSpPr/>
          <p:nvPr/>
        </p:nvSpPr>
        <p:spPr>
          <a:xfrm>
            <a:off x="1655168" y="3140968"/>
            <a:ext cx="194421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3599384" y="3140968"/>
            <a:ext cx="360040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3959424" y="3140968"/>
            <a:ext cx="93610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895528" y="3140968"/>
            <a:ext cx="172819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6623720" y="3140968"/>
            <a:ext cx="50405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712777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8711952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8135888" y="3140968"/>
            <a:ext cx="57606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2915816" y="3645024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2915667" y="620688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/>
          <p:cNvSpPr txBox="1"/>
          <p:nvPr/>
        </p:nvSpPr>
        <p:spPr>
          <a:xfrm>
            <a:off x="2555776" y="3789040"/>
            <a:ext cx="889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nov</a:t>
            </a:r>
            <a:r>
              <a:rPr lang="pt-BR" sz="1400" dirty="0"/>
              <a:t>/2016</a:t>
            </a:r>
          </a:p>
        </p:txBody>
      </p:sp>
      <p:pic>
        <p:nvPicPr>
          <p:cNvPr id="31" name="Picture 2" descr="C:\Users\mtfilho\Desktop\Apresentação - Limpeza\100-universal-icons\648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1698" t="20545" r="60277" b="69524"/>
          <a:stretch>
            <a:fillRect/>
          </a:stretch>
        </p:blipFill>
        <p:spPr bwMode="auto">
          <a:xfrm>
            <a:off x="2987675" y="476672"/>
            <a:ext cx="456200" cy="684300"/>
          </a:xfrm>
          <a:prstGeom prst="rect">
            <a:avLst/>
          </a:prstGeom>
          <a:noFill/>
        </p:spPr>
      </p:pic>
      <p:sp>
        <p:nvSpPr>
          <p:cNvPr id="32" name="CaixaDeTexto 31"/>
          <p:cNvSpPr txBox="1"/>
          <p:nvPr/>
        </p:nvSpPr>
        <p:spPr>
          <a:xfrm>
            <a:off x="3419872" y="692696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revisão do modelo:</a:t>
            </a:r>
          </a:p>
          <a:p>
            <a:pPr>
              <a:buFontTx/>
              <a:buChar char="-"/>
            </a:pPr>
            <a:r>
              <a:rPr lang="pt-BR" sz="1200" dirty="0"/>
              <a:t> Insalubridade conforme TST/PGE</a:t>
            </a:r>
          </a:p>
          <a:p>
            <a:pPr>
              <a:buFontTx/>
              <a:buChar char="-"/>
            </a:pPr>
            <a:r>
              <a:rPr lang="pt-BR" sz="1200" dirty="0"/>
              <a:t> ANS</a:t>
            </a:r>
          </a:p>
          <a:p>
            <a:pPr>
              <a:buFontTx/>
              <a:buChar char="-"/>
            </a:pPr>
            <a:r>
              <a:rPr lang="pt-BR" sz="1200" dirty="0"/>
              <a:t> Produtividades conforme CGU</a:t>
            </a:r>
          </a:p>
          <a:p>
            <a:pPr>
              <a:buFontTx/>
              <a:buChar char="-"/>
            </a:pPr>
            <a:r>
              <a:rPr lang="pt-BR" sz="1200" dirty="0"/>
              <a:t> Revisão da regra de restrição</a:t>
            </a:r>
          </a:p>
          <a:p>
            <a:pPr>
              <a:buFontTx/>
              <a:buChar char="-"/>
            </a:pPr>
            <a:endParaRPr lang="pt-BR" sz="1200" dirty="0"/>
          </a:p>
        </p:txBody>
      </p:sp>
      <p:pic>
        <p:nvPicPr>
          <p:cNvPr id="35" name="Picture 2" descr="C:\Users\mtfilho\Desktop\Apresentação - Limpeza\100-universal-icons\648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0895" t="9511" r="59174" b="79455"/>
          <a:stretch>
            <a:fillRect/>
          </a:stretch>
        </p:blipFill>
        <p:spPr bwMode="auto">
          <a:xfrm>
            <a:off x="2314988" y="5733256"/>
            <a:ext cx="648072" cy="720080"/>
          </a:xfrm>
          <a:prstGeom prst="rect">
            <a:avLst/>
          </a:prstGeom>
          <a:noFill/>
        </p:spPr>
      </p:pic>
      <p:sp>
        <p:nvSpPr>
          <p:cNvPr id="36" name="Retângulo 35"/>
          <p:cNvSpPr/>
          <p:nvPr/>
        </p:nvSpPr>
        <p:spPr>
          <a:xfrm>
            <a:off x="2314988" y="3212976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2314988" y="3429000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/>
          <p:cNvSpPr txBox="1"/>
          <p:nvPr/>
        </p:nvSpPr>
        <p:spPr>
          <a:xfrm>
            <a:off x="1979712" y="2833191"/>
            <a:ext cx="839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/>
              <a:t>set/2016</a:t>
            </a:r>
            <a:endParaRPr lang="pt-BR" sz="1400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2818895" y="5960313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2ª Audiência Pública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/>
          <p:cNvSpPr/>
          <p:nvPr/>
        </p:nvSpPr>
        <p:spPr>
          <a:xfrm>
            <a:off x="35496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359024" y="3140968"/>
            <a:ext cx="288032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64705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/>
          <p:cNvSpPr/>
          <p:nvPr/>
        </p:nvSpPr>
        <p:spPr>
          <a:xfrm>
            <a:off x="1655168" y="3140968"/>
            <a:ext cx="194421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3599384" y="3140968"/>
            <a:ext cx="360040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3959424" y="3140968"/>
            <a:ext cx="93610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895528" y="3140968"/>
            <a:ext cx="172819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6623720" y="3140968"/>
            <a:ext cx="50405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712777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8711952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8135888" y="3140968"/>
            <a:ext cx="57606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3707904" y="3429000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3444636" y="2833191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mai/2017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2915816" y="3645024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2915667" y="620688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/>
          <p:cNvSpPr txBox="1"/>
          <p:nvPr/>
        </p:nvSpPr>
        <p:spPr>
          <a:xfrm>
            <a:off x="2555776" y="3789040"/>
            <a:ext cx="889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nov</a:t>
            </a:r>
            <a:r>
              <a:rPr lang="pt-BR" sz="1400" dirty="0"/>
              <a:t>/2016</a:t>
            </a:r>
          </a:p>
        </p:txBody>
      </p:sp>
      <p:pic>
        <p:nvPicPr>
          <p:cNvPr id="31" name="Picture 2" descr="C:\Users\mtfilho\Desktop\Apresentação - Limpeza\100-universal-icons\648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1698" t="20545" r="60277" b="69524"/>
          <a:stretch>
            <a:fillRect/>
          </a:stretch>
        </p:blipFill>
        <p:spPr bwMode="auto">
          <a:xfrm>
            <a:off x="2987675" y="476672"/>
            <a:ext cx="456200" cy="684300"/>
          </a:xfrm>
          <a:prstGeom prst="rect">
            <a:avLst/>
          </a:prstGeom>
          <a:noFill/>
        </p:spPr>
      </p:pic>
      <p:sp>
        <p:nvSpPr>
          <p:cNvPr id="32" name="CaixaDeTexto 31"/>
          <p:cNvSpPr txBox="1"/>
          <p:nvPr/>
        </p:nvSpPr>
        <p:spPr>
          <a:xfrm>
            <a:off x="3419872" y="692696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revisão do modelo:</a:t>
            </a:r>
          </a:p>
          <a:p>
            <a:pPr>
              <a:buFontTx/>
              <a:buChar char="-"/>
            </a:pPr>
            <a:r>
              <a:rPr lang="pt-BR" sz="1200" dirty="0"/>
              <a:t> Insalubridade conforme TST/PGE</a:t>
            </a:r>
          </a:p>
          <a:p>
            <a:pPr>
              <a:buFontTx/>
              <a:buChar char="-"/>
            </a:pPr>
            <a:r>
              <a:rPr lang="pt-BR" sz="1200" dirty="0"/>
              <a:t> ANS</a:t>
            </a:r>
          </a:p>
          <a:p>
            <a:pPr>
              <a:buFontTx/>
              <a:buChar char="-"/>
            </a:pPr>
            <a:r>
              <a:rPr lang="pt-BR" sz="1200" dirty="0"/>
              <a:t> Produtividades conforme CGU</a:t>
            </a:r>
          </a:p>
          <a:p>
            <a:pPr>
              <a:buFontTx/>
              <a:buChar char="-"/>
            </a:pPr>
            <a:r>
              <a:rPr lang="pt-BR" sz="1200" dirty="0"/>
              <a:t> Revisão da regra de restrição</a:t>
            </a:r>
          </a:p>
          <a:p>
            <a:pPr>
              <a:buFontTx/>
              <a:buChar char="-"/>
            </a:pPr>
            <a:endParaRPr lang="pt-BR" sz="1200" dirty="0"/>
          </a:p>
        </p:txBody>
      </p:sp>
      <p:sp>
        <p:nvSpPr>
          <p:cNvPr id="33" name="Retângulo 32"/>
          <p:cNvSpPr/>
          <p:nvPr/>
        </p:nvSpPr>
        <p:spPr>
          <a:xfrm>
            <a:off x="3707904" y="3212976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C:\Users\mtfilho\Desktop\Apresentação - Limpeza\100-universal-icons\LOGOT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999301"/>
            <a:ext cx="538454" cy="310019"/>
          </a:xfrm>
          <a:prstGeom prst="rect">
            <a:avLst/>
          </a:prstGeom>
          <a:noFill/>
        </p:spPr>
      </p:pic>
      <p:sp>
        <p:nvSpPr>
          <p:cNvPr id="34" name="Retângulo 33"/>
          <p:cNvSpPr/>
          <p:nvPr/>
        </p:nvSpPr>
        <p:spPr>
          <a:xfrm>
            <a:off x="4427984" y="5919663"/>
            <a:ext cx="2464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suspendeu a licitação e recomendou</a:t>
            </a:r>
          </a:p>
          <a:p>
            <a:r>
              <a:rPr lang="pt-BR" sz="1200" dirty="0"/>
              <a:t>ampliação do número de lotes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/>
          <p:cNvSpPr/>
          <p:nvPr/>
        </p:nvSpPr>
        <p:spPr>
          <a:xfrm>
            <a:off x="35496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359024" y="3140968"/>
            <a:ext cx="288032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64705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/>
          <p:cNvSpPr/>
          <p:nvPr/>
        </p:nvSpPr>
        <p:spPr>
          <a:xfrm>
            <a:off x="1655168" y="3140968"/>
            <a:ext cx="194421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3599384" y="3140968"/>
            <a:ext cx="360040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3959424" y="3140968"/>
            <a:ext cx="93610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895528" y="3140968"/>
            <a:ext cx="172819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6623720" y="3140968"/>
            <a:ext cx="50405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712777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8711952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8135888" y="3140968"/>
            <a:ext cx="57606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3707904" y="3429000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3444636" y="2833191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mai/2017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3707904" y="3212976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C:\Users\mtfilho\Desktop\Apresentação - Limpeza\100-universal-icons\LOGOT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999301"/>
            <a:ext cx="538454" cy="310019"/>
          </a:xfrm>
          <a:prstGeom prst="rect">
            <a:avLst/>
          </a:prstGeom>
          <a:noFill/>
        </p:spPr>
      </p:pic>
      <p:sp>
        <p:nvSpPr>
          <p:cNvPr id="34" name="Retângulo 33"/>
          <p:cNvSpPr/>
          <p:nvPr/>
        </p:nvSpPr>
        <p:spPr>
          <a:xfrm>
            <a:off x="4427984" y="5919663"/>
            <a:ext cx="2464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suspendeu a licitação e recomendou</a:t>
            </a:r>
          </a:p>
          <a:p>
            <a:r>
              <a:rPr lang="pt-BR" sz="1200" dirty="0"/>
              <a:t>ampliação do número de lotes</a:t>
            </a:r>
          </a:p>
        </p:txBody>
      </p:sp>
      <p:pic>
        <p:nvPicPr>
          <p:cNvPr id="23" name="Picture 2" descr="C:\Users\mtfilho\Desktop\Apresentação - Limpeza\100-universal-icons\648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7377" r="30485" b="90489"/>
          <a:stretch>
            <a:fillRect/>
          </a:stretch>
        </p:blipFill>
        <p:spPr bwMode="auto">
          <a:xfrm>
            <a:off x="4899802" y="548680"/>
            <a:ext cx="608302" cy="476672"/>
          </a:xfrm>
          <a:prstGeom prst="rect">
            <a:avLst/>
          </a:prstGeom>
          <a:noFill/>
        </p:spPr>
      </p:pic>
      <p:sp>
        <p:nvSpPr>
          <p:cNvPr id="26" name="Retângulo 25"/>
          <p:cNvSpPr/>
          <p:nvPr/>
        </p:nvSpPr>
        <p:spPr>
          <a:xfrm>
            <a:off x="4860032" y="3645024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4859883" y="620688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4491862" y="3789040"/>
            <a:ext cx="87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dez/2017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5436096" y="548680"/>
            <a:ext cx="2093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conclusão dos 100 PLS para</a:t>
            </a:r>
          </a:p>
          <a:p>
            <a:r>
              <a:rPr lang="pt-BR" sz="1200" dirty="0"/>
              <a:t>montar os 15 lotes da licitação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tfilho\Desktop\Apresentações\Fotos\image-from-rawpixel-id-585747-jpe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88491" y="0"/>
            <a:ext cx="10132491" cy="6885384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-1044624" y="-531440"/>
            <a:ext cx="11089232" cy="7848872"/>
          </a:xfrm>
          <a:prstGeom prst="rect">
            <a:avLst/>
          </a:prstGeom>
          <a:solidFill>
            <a:srgbClr val="FFFFFF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2790056" y="1846565"/>
            <a:ext cx="5022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t-BR" sz="3600" b="1" dirty="0">
                <a:solidFill>
                  <a:schemeClr val="tx2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Agenda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684584" y="1988840"/>
            <a:ext cx="8496944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-150" normalizeH="0" baseline="0" noProof="0" dirty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1. Resultados: Limpeza Predial</a:t>
            </a:r>
          </a:p>
          <a:p>
            <a:pPr marL="0" marR="0" lvl="0" indent="0" algn="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spc="-150" dirty="0">
                <a:latin typeface="Segoe UI" pitchFamily="34" charset="0"/>
                <a:ea typeface="Segoe UI" pitchFamily="34" charset="0"/>
                <a:cs typeface="Segoe UI" pitchFamily="34" charset="0"/>
              </a:rPr>
              <a:t>2. Mudanças no Modelo</a:t>
            </a:r>
          </a:p>
          <a:p>
            <a:pPr marL="0" marR="0" lvl="0" indent="0" algn="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spc="-150" dirty="0">
                <a:latin typeface="Segoe UI" pitchFamily="34" charset="0"/>
                <a:ea typeface="Segoe UI" pitchFamily="34" charset="0"/>
                <a:cs typeface="Segoe UI" pitchFamily="34" charset="0"/>
              </a:rPr>
              <a:t>3. Fiscalização e ANS</a:t>
            </a:r>
          </a:p>
          <a:p>
            <a:pPr marL="0" marR="0" lvl="0" indent="0" algn="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spc="-150" dirty="0">
                <a:latin typeface="Segoe UI" pitchFamily="34" charset="0"/>
                <a:ea typeface="Segoe UI" pitchFamily="34" charset="0"/>
                <a:cs typeface="Segoe UI" pitchFamily="34" charset="0"/>
              </a:rPr>
              <a:t>4. Compras Centralizadas</a:t>
            </a:r>
          </a:p>
        </p:txBody>
      </p:sp>
      <p:pic>
        <p:nvPicPr>
          <p:cNvPr id="8" name="Imagem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32656"/>
            <a:ext cx="3888433" cy="102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mtfilho\Desktop\Apresentação - Limpeza\100-universal-icons\648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7377" r="30485" b="90489"/>
          <a:stretch>
            <a:fillRect/>
          </a:stretch>
        </p:blipFill>
        <p:spPr bwMode="auto">
          <a:xfrm>
            <a:off x="4899802" y="576064"/>
            <a:ext cx="608302" cy="476672"/>
          </a:xfrm>
          <a:prstGeom prst="rect">
            <a:avLst/>
          </a:prstGeom>
          <a:noFill/>
        </p:spPr>
      </p:pic>
      <p:sp>
        <p:nvSpPr>
          <p:cNvPr id="44" name="Retângulo 43"/>
          <p:cNvSpPr/>
          <p:nvPr/>
        </p:nvSpPr>
        <p:spPr>
          <a:xfrm>
            <a:off x="35496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359024" y="3140968"/>
            <a:ext cx="288032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64705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/>
          <p:cNvSpPr/>
          <p:nvPr/>
        </p:nvSpPr>
        <p:spPr>
          <a:xfrm>
            <a:off x="1655168" y="3140968"/>
            <a:ext cx="194421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3599384" y="3140968"/>
            <a:ext cx="360040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3959424" y="3140968"/>
            <a:ext cx="93610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895528" y="3140968"/>
            <a:ext cx="1404664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6228184" y="3140968"/>
            <a:ext cx="122413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7452320" y="3140968"/>
            <a:ext cx="216024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8711952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7668344" y="3140968"/>
            <a:ext cx="1043608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6228184" y="3429000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5868144" y="2833191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abr/2018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4860032" y="3645024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4859883" y="620688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/>
          <p:cNvSpPr txBox="1"/>
          <p:nvPr/>
        </p:nvSpPr>
        <p:spPr>
          <a:xfrm>
            <a:off x="4491862" y="3789040"/>
            <a:ext cx="87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dez/2017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6228184" y="3212976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C:\Users\mtfilho\Desktop\Apresentação - Limpeza\100-universal-icons\LOGOT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5999301"/>
            <a:ext cx="538454" cy="310019"/>
          </a:xfrm>
          <a:prstGeom prst="rect">
            <a:avLst/>
          </a:prstGeom>
          <a:noFill/>
        </p:spPr>
      </p:pic>
      <p:sp>
        <p:nvSpPr>
          <p:cNvPr id="34" name="Retângulo 33"/>
          <p:cNvSpPr/>
          <p:nvPr/>
        </p:nvSpPr>
        <p:spPr>
          <a:xfrm>
            <a:off x="3203848" y="5919663"/>
            <a:ext cx="2464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suspendeu a licitação e recomendou</a:t>
            </a:r>
          </a:p>
          <a:p>
            <a:r>
              <a:rPr lang="pt-BR" sz="1200" dirty="0"/>
              <a:t>revisão dos preços de referência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5436096" y="548680"/>
            <a:ext cx="2093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conclusão dos 100 PLS para</a:t>
            </a:r>
          </a:p>
          <a:p>
            <a:r>
              <a:rPr lang="pt-BR" sz="1200" dirty="0"/>
              <a:t>montar os 15 lotes da licitação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/>
          <p:cNvSpPr/>
          <p:nvPr/>
        </p:nvSpPr>
        <p:spPr>
          <a:xfrm>
            <a:off x="35496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359024" y="3140968"/>
            <a:ext cx="288032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64705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/>
          <p:cNvSpPr/>
          <p:nvPr/>
        </p:nvSpPr>
        <p:spPr>
          <a:xfrm>
            <a:off x="1655168" y="3140968"/>
            <a:ext cx="194421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3599384" y="3140968"/>
            <a:ext cx="360040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3959424" y="3140968"/>
            <a:ext cx="93610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895528" y="3140968"/>
            <a:ext cx="1404664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6228184" y="3140968"/>
            <a:ext cx="122413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7452320" y="3140968"/>
            <a:ext cx="216024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8711952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7668344" y="3140968"/>
            <a:ext cx="1043608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6228184" y="3429000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5868144" y="2833191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abr/2018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596485" y="3645024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7596336" y="620688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/>
          <p:cNvSpPr txBox="1"/>
          <p:nvPr/>
        </p:nvSpPr>
        <p:spPr>
          <a:xfrm>
            <a:off x="7228166" y="3789040"/>
            <a:ext cx="87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dez/2018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6228184" y="3212976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C:\Users\mtfilho\Desktop\Apresentação - Limpeza\100-universal-icons\LOGOT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5999301"/>
            <a:ext cx="538454" cy="310019"/>
          </a:xfrm>
          <a:prstGeom prst="rect">
            <a:avLst/>
          </a:prstGeom>
          <a:noFill/>
        </p:spPr>
      </p:pic>
      <p:sp>
        <p:nvSpPr>
          <p:cNvPr id="34" name="Retângulo 33"/>
          <p:cNvSpPr/>
          <p:nvPr/>
        </p:nvSpPr>
        <p:spPr>
          <a:xfrm>
            <a:off x="3203848" y="5919663"/>
            <a:ext cx="2464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suspendeu a licitação e recomendou</a:t>
            </a:r>
          </a:p>
          <a:p>
            <a:r>
              <a:rPr lang="pt-BR" sz="1200" dirty="0"/>
              <a:t>revisão dos preços de referência</a:t>
            </a:r>
          </a:p>
        </p:txBody>
      </p:sp>
      <p:pic>
        <p:nvPicPr>
          <p:cNvPr id="27" name="Picture 3" descr="C:\Users\mtfilho\Desktop\Apresentação - Limpeza\100-universal-icons\illustration-law-concept\5911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2111" t="21579" r="25839" b="22328"/>
          <a:stretch>
            <a:fillRect/>
          </a:stretch>
        </p:blipFill>
        <p:spPr bwMode="auto">
          <a:xfrm>
            <a:off x="7123418" y="620688"/>
            <a:ext cx="400910" cy="432048"/>
          </a:xfrm>
          <a:prstGeom prst="rect">
            <a:avLst/>
          </a:prstGeom>
          <a:noFill/>
        </p:spPr>
      </p:pic>
      <p:sp>
        <p:nvSpPr>
          <p:cNvPr id="31" name="Retângulo 30"/>
          <p:cNvSpPr/>
          <p:nvPr/>
        </p:nvSpPr>
        <p:spPr>
          <a:xfrm>
            <a:off x="5364088" y="703729"/>
            <a:ext cx="17481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fase de lances do pregão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/>
          <p:cNvSpPr/>
          <p:nvPr/>
        </p:nvSpPr>
        <p:spPr>
          <a:xfrm>
            <a:off x="35496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359024" y="3140968"/>
            <a:ext cx="288032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647056" y="3140968"/>
            <a:ext cx="100811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/>
          <p:cNvSpPr/>
          <p:nvPr/>
        </p:nvSpPr>
        <p:spPr>
          <a:xfrm>
            <a:off x="1655168" y="3140968"/>
            <a:ext cx="194421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3599384" y="3140968"/>
            <a:ext cx="360040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3959424" y="3140968"/>
            <a:ext cx="936104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895528" y="3140968"/>
            <a:ext cx="1404664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6228184" y="3140968"/>
            <a:ext cx="1224136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7452320" y="3140968"/>
            <a:ext cx="216024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/>
          <p:cNvSpPr/>
          <p:nvPr/>
        </p:nvSpPr>
        <p:spPr>
          <a:xfrm>
            <a:off x="8711952" y="3140968"/>
            <a:ext cx="32352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7668344" y="3140968"/>
            <a:ext cx="1043608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8676456" y="3429000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8245767" y="2833191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jul/2019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596485" y="3645024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7596336" y="620688"/>
            <a:ext cx="72008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/>
          <p:cNvSpPr txBox="1"/>
          <p:nvPr/>
        </p:nvSpPr>
        <p:spPr>
          <a:xfrm>
            <a:off x="7228166" y="3789040"/>
            <a:ext cx="87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dez/2018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8676456" y="3212976"/>
            <a:ext cx="720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Picture 3" descr="C:\Users\mtfilho\Desktop\Apresentação - Limpeza\100-universal-icons\illustration-law-concept\591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2111" t="21579" r="25839" b="22328"/>
          <a:stretch>
            <a:fillRect/>
          </a:stretch>
        </p:blipFill>
        <p:spPr bwMode="auto">
          <a:xfrm>
            <a:off x="7123418" y="620688"/>
            <a:ext cx="400910" cy="432048"/>
          </a:xfrm>
          <a:prstGeom prst="rect">
            <a:avLst/>
          </a:prstGeom>
          <a:noFill/>
        </p:spPr>
      </p:pic>
      <p:sp>
        <p:nvSpPr>
          <p:cNvPr id="31" name="Retângulo 30"/>
          <p:cNvSpPr/>
          <p:nvPr/>
        </p:nvSpPr>
        <p:spPr>
          <a:xfrm>
            <a:off x="5364088" y="703729"/>
            <a:ext cx="17481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fase de lances do pregão</a:t>
            </a:r>
          </a:p>
        </p:txBody>
      </p:sp>
      <p:pic>
        <p:nvPicPr>
          <p:cNvPr id="23" name="Picture 2" descr="C:\Users\mtfilho\Desktop\Apresentação - Limpeza\100-universal-icons\648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0895" r="59174" b="90489"/>
          <a:stretch>
            <a:fillRect/>
          </a:stretch>
        </p:blipFill>
        <p:spPr bwMode="auto">
          <a:xfrm>
            <a:off x="8028384" y="5949280"/>
            <a:ext cx="504056" cy="482757"/>
          </a:xfrm>
          <a:prstGeom prst="rect">
            <a:avLst/>
          </a:prstGeom>
          <a:noFill/>
        </p:spPr>
      </p:pic>
      <p:sp>
        <p:nvSpPr>
          <p:cNvPr id="26" name="Retângulo 25"/>
          <p:cNvSpPr/>
          <p:nvPr/>
        </p:nvSpPr>
        <p:spPr>
          <a:xfrm>
            <a:off x="6666857" y="6032321"/>
            <a:ext cx="13615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assinatura das ARP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tfilho\Desktop\Apresentações\Fotos\image-from-rawpixel-id-56156-jpe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12539191" cy="6885384"/>
          </a:xfrm>
          <a:prstGeom prst="rect">
            <a:avLst/>
          </a:prstGeom>
          <a:noFill/>
        </p:spPr>
      </p:pic>
      <p:sp>
        <p:nvSpPr>
          <p:cNvPr id="27" name="Retângulo 26"/>
          <p:cNvSpPr/>
          <p:nvPr/>
        </p:nvSpPr>
        <p:spPr>
          <a:xfrm>
            <a:off x="-1044624" y="-531440"/>
            <a:ext cx="11089232" cy="7848872"/>
          </a:xfrm>
          <a:prstGeom prst="rect">
            <a:avLst/>
          </a:prstGeom>
          <a:solidFill>
            <a:srgbClr val="4F81B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3707904" y="2348483"/>
            <a:ext cx="4464496" cy="4032845"/>
          </a:xfrm>
          <a:prstGeom prst="rect">
            <a:avLst/>
          </a:prstGeom>
          <a:solidFill>
            <a:srgbClr val="FFFFFF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2790056" y="2566645"/>
            <a:ext cx="5022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t-BR" sz="3600" b="1" dirty="0">
                <a:solidFill>
                  <a:schemeClr val="tx2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Agenda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684584" y="2708920"/>
            <a:ext cx="8496944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-150" normalizeH="0" baseline="0" noProof="0" dirty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1. Resultados: Limpeza Predial</a:t>
            </a:r>
          </a:p>
          <a:p>
            <a:pPr marL="0" marR="0" lvl="0" indent="0" algn="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spc="-150" dirty="0">
                <a:latin typeface="Segoe UI" pitchFamily="34" charset="0"/>
                <a:ea typeface="Segoe UI" pitchFamily="34" charset="0"/>
                <a:cs typeface="Segoe UI" pitchFamily="34" charset="0"/>
              </a:rPr>
              <a:t>2. Mudanças no Modelo</a:t>
            </a:r>
          </a:p>
          <a:p>
            <a:pPr marL="0" marR="0" lvl="0" indent="0" algn="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spc="-150" dirty="0">
                <a:latin typeface="Segoe UI" pitchFamily="34" charset="0"/>
                <a:ea typeface="Segoe UI" pitchFamily="34" charset="0"/>
                <a:cs typeface="Segoe UI" pitchFamily="34" charset="0"/>
              </a:rPr>
              <a:t>3. Fiscalização e ANS</a:t>
            </a:r>
          </a:p>
          <a:p>
            <a:pPr marL="0" marR="0" lvl="0" indent="0" algn="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spc="-150" dirty="0">
                <a:latin typeface="Segoe UI" pitchFamily="34" charset="0"/>
                <a:ea typeface="Segoe UI" pitchFamily="34" charset="0"/>
                <a:cs typeface="Segoe UI" pitchFamily="34" charset="0"/>
              </a:rPr>
              <a:t>4. Compras Centralizadas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1" name="Picture 3" descr="C:\Users\mtfilho\Desktop\Apresentações\Fotos\nico-e-AAbjUJsgjvE-unsplash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171400"/>
            <a:ext cx="9540552" cy="7073698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467544" y="2492896"/>
            <a:ext cx="5976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spc="3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Nova 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b="1" spc="3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Abordagem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b="1" spc="3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b="1" spc="3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Melhores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b="1" spc="3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Referências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tfilho\Desktop\Apresentações\Fotos\stadium-165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-171400"/>
            <a:ext cx="10153128" cy="7614846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-1044624" y="-315416"/>
            <a:ext cx="11089232" cy="7848872"/>
          </a:xfrm>
          <a:prstGeom prst="rect">
            <a:avLst/>
          </a:prstGeom>
          <a:solidFill>
            <a:srgbClr val="4F81B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51098" y="2780928"/>
            <a:ext cx="2665140" cy="2447925"/>
          </a:xfrm>
          <a:prstGeom prst="rect">
            <a:avLst/>
          </a:prstGeom>
          <a:solidFill>
            <a:srgbClr val="EBF1DE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251098" y="2997349"/>
            <a:ext cx="33847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Paradigma Antigo:</a:t>
            </a:r>
          </a:p>
          <a:p>
            <a:pPr lvl="0">
              <a:spcBef>
                <a:spcPct val="0"/>
              </a:spcBef>
              <a:defRPr/>
            </a:pPr>
            <a:endParaRPr lang="pt-BR" sz="2400" b="1" spc="3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pt-BR" sz="24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Trabalhar sem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Referências</a:t>
            </a:r>
          </a:p>
          <a:p>
            <a:pPr lvl="0">
              <a:spcBef>
                <a:spcPct val="0"/>
              </a:spcBef>
              <a:defRPr/>
            </a:pPr>
            <a:endParaRPr lang="pt-BR" sz="2400" b="1" spc="3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pt-BR" sz="2400" b="1" spc="3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pt-BR" sz="2400" b="1" spc="3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he-Qualities-of-an-Introverted-Leader_SOURCE_istockphoto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00608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he-Qualities-of-an-Introverted-Leader_SOURCE_istockphoto2.png"/>
          <p:cNvPicPr>
            <a:picLocks noChangeAspect="1"/>
          </p:cNvPicPr>
          <p:nvPr/>
        </p:nvPicPr>
        <p:blipFill>
          <a:blip r:embed="rId2" cstate="print"/>
          <a:srcRect r="17613"/>
          <a:stretch>
            <a:fillRect/>
          </a:stretch>
        </p:blipFill>
        <p:spPr>
          <a:xfrm>
            <a:off x="-900608" y="0"/>
            <a:ext cx="10044608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139952" y="5661248"/>
            <a:ext cx="381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Publicar as </a:t>
            </a:r>
          </a:p>
          <a:p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ARP foi o 1° passo</a:t>
            </a:r>
          </a:p>
          <a:p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na direção das referências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he-Qualities-of-an-Introverted-Leader_SOURCE_istockphoto2.png"/>
          <p:cNvPicPr>
            <a:picLocks noChangeAspect="1"/>
          </p:cNvPicPr>
          <p:nvPr/>
        </p:nvPicPr>
        <p:blipFill>
          <a:blip r:embed="rId2" cstate="print"/>
          <a:srcRect r="17613"/>
          <a:stretch>
            <a:fillRect/>
          </a:stretch>
        </p:blipFill>
        <p:spPr>
          <a:xfrm>
            <a:off x="-900608" y="0"/>
            <a:ext cx="10044608" cy="6858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988544" y="404664"/>
            <a:ext cx="381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Métricas bem definidas e comparáveis (R$/M²/Mês)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he-Qualities-of-an-Introverted-Leader_SOURCE_istockphoto2.png"/>
          <p:cNvPicPr>
            <a:picLocks noChangeAspect="1"/>
          </p:cNvPicPr>
          <p:nvPr/>
        </p:nvPicPr>
        <p:blipFill>
          <a:blip r:embed="rId2" cstate="print"/>
          <a:srcRect r="17613"/>
          <a:stretch>
            <a:fillRect/>
          </a:stretch>
        </p:blipFill>
        <p:spPr>
          <a:xfrm>
            <a:off x="-900608" y="0"/>
            <a:ext cx="10044608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932760" y="1414517"/>
            <a:ext cx="273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Pagamentos atrelados ao</a:t>
            </a:r>
          </a:p>
          <a:p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desempenho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Resultados</a:t>
            </a:r>
          </a:p>
        </p:txBody>
      </p:sp>
      <p:pic>
        <p:nvPicPr>
          <p:cNvPr id="18" name="Picture 2" descr="C:\Users\mtfilho\Desktop\Apresentação - Limpeza\vector-ui-illustration-mixed-travel-medical-finance-concept\4 icones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0579" b="51119"/>
          <a:stretch>
            <a:fillRect/>
          </a:stretch>
        </p:blipFill>
        <p:spPr bwMode="auto">
          <a:xfrm>
            <a:off x="593304" y="2060848"/>
            <a:ext cx="1104059" cy="1296541"/>
          </a:xfrm>
          <a:prstGeom prst="rect">
            <a:avLst/>
          </a:prstGeom>
          <a:noFill/>
        </p:spPr>
      </p:pic>
      <p:cxnSp>
        <p:nvCxnSpPr>
          <p:cNvPr id="26" name="Conector reto 25"/>
          <p:cNvCxnSpPr/>
          <p:nvPr/>
        </p:nvCxnSpPr>
        <p:spPr>
          <a:xfrm>
            <a:off x="2393504" y="2276475"/>
            <a:ext cx="0" cy="244792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ângulo 38"/>
          <p:cNvSpPr/>
          <p:nvPr/>
        </p:nvSpPr>
        <p:spPr>
          <a:xfrm>
            <a:off x="-1332656" y="3356992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20</a:t>
            </a:r>
          </a:p>
        </p:txBody>
      </p:sp>
      <p:sp>
        <p:nvSpPr>
          <p:cNvPr id="47" name="Retângulo 46"/>
          <p:cNvSpPr/>
          <p:nvPr/>
        </p:nvSpPr>
        <p:spPr>
          <a:xfrm>
            <a:off x="327917" y="3815462"/>
            <a:ext cx="18678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N° de Órgãos Participantes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dos 6 lotes homologados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he-Qualities-of-an-Introverted-Leader_SOURCE_istockphoto2.png"/>
          <p:cNvPicPr>
            <a:picLocks noChangeAspect="1"/>
          </p:cNvPicPr>
          <p:nvPr/>
        </p:nvPicPr>
        <p:blipFill>
          <a:blip r:embed="rId2" cstate="print"/>
          <a:srcRect r="17613"/>
          <a:stretch>
            <a:fillRect/>
          </a:stretch>
        </p:blipFill>
        <p:spPr>
          <a:xfrm>
            <a:off x="-900608" y="0"/>
            <a:ext cx="10044608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156896" y="2924944"/>
            <a:ext cx="273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Prática bem desenvolvida e participantes confortáveis com modelo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he-Qualities-of-an-Introverted-Leader_SOURCE_istockphoto2.png"/>
          <p:cNvPicPr>
            <a:picLocks noChangeAspect="1"/>
          </p:cNvPicPr>
          <p:nvPr/>
        </p:nvPicPr>
        <p:blipFill>
          <a:blip r:embed="rId2" cstate="print"/>
          <a:srcRect r="17613"/>
          <a:stretch>
            <a:fillRect/>
          </a:stretch>
        </p:blipFill>
        <p:spPr>
          <a:xfrm>
            <a:off x="-900608" y="0"/>
            <a:ext cx="10044608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283968" y="5589240"/>
            <a:ext cx="273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Integralização depende</a:t>
            </a:r>
          </a:p>
          <a:p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 execução, fiscalização e revisão  dos contratos</a:t>
            </a:r>
          </a:p>
        </p:txBody>
      </p:sp>
      <p:cxnSp>
        <p:nvCxnSpPr>
          <p:cNvPr id="9" name="Conector reto 8"/>
          <p:cNvCxnSpPr/>
          <p:nvPr/>
        </p:nvCxnSpPr>
        <p:spPr>
          <a:xfrm flipV="1">
            <a:off x="3851920" y="4724400"/>
            <a:ext cx="288032" cy="79283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tfilho\Desktop\Apresentações\Fotos\seminar-594118.jpg"/>
          <p:cNvPicPr>
            <a:picLocks noChangeAspect="1" noChangeArrowheads="1"/>
          </p:cNvPicPr>
          <p:nvPr/>
        </p:nvPicPr>
        <p:blipFill>
          <a:blip r:embed="rId3" cstate="print"/>
          <a:srcRect l="31690" t="17067" b="5742"/>
          <a:stretch>
            <a:fillRect/>
          </a:stretch>
        </p:blipFill>
        <p:spPr bwMode="auto">
          <a:xfrm>
            <a:off x="-1332656" y="-1107504"/>
            <a:ext cx="11641294" cy="8712968"/>
          </a:xfrm>
          <a:prstGeom prst="rect">
            <a:avLst/>
          </a:prstGeom>
          <a:noFill/>
        </p:spPr>
      </p:pic>
      <p:sp>
        <p:nvSpPr>
          <p:cNvPr id="27" name="Retângulo 26"/>
          <p:cNvSpPr/>
          <p:nvPr/>
        </p:nvSpPr>
        <p:spPr>
          <a:xfrm>
            <a:off x="-1044624" y="-531440"/>
            <a:ext cx="11089232" cy="7848872"/>
          </a:xfrm>
          <a:prstGeom prst="rect">
            <a:avLst/>
          </a:prstGeom>
          <a:solidFill>
            <a:srgbClr val="4F81B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3707904" y="2348483"/>
            <a:ext cx="4464496" cy="4176861"/>
          </a:xfrm>
          <a:prstGeom prst="rect">
            <a:avLst/>
          </a:prstGeom>
          <a:solidFill>
            <a:srgbClr val="FFFFFF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2790056" y="2566645"/>
            <a:ext cx="5022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t-BR" sz="3600" b="1" dirty="0">
                <a:solidFill>
                  <a:schemeClr val="tx2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Agenda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684584" y="2708920"/>
            <a:ext cx="8496944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-150" normalizeH="0" baseline="0" noProof="0" dirty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1. Resultados: Limpeza Predial</a:t>
            </a:r>
          </a:p>
          <a:p>
            <a:pPr marL="0" marR="0" lvl="0" indent="0" algn="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spc="-150" dirty="0">
                <a:latin typeface="Segoe UI" pitchFamily="34" charset="0"/>
                <a:ea typeface="Segoe UI" pitchFamily="34" charset="0"/>
                <a:cs typeface="Segoe UI" pitchFamily="34" charset="0"/>
              </a:rPr>
              <a:t>2. Mudanças no Modelo</a:t>
            </a:r>
          </a:p>
          <a:p>
            <a:pPr marL="0" marR="0" lvl="0" indent="0" algn="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spc="-150" dirty="0">
                <a:latin typeface="Segoe UI" pitchFamily="34" charset="0"/>
                <a:ea typeface="Segoe UI" pitchFamily="34" charset="0"/>
                <a:cs typeface="Segoe UI" pitchFamily="34" charset="0"/>
              </a:rPr>
              <a:t>3. Fiscalização e ANS</a:t>
            </a:r>
          </a:p>
          <a:p>
            <a:pPr marL="0" marR="0" lvl="0" indent="0" algn="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spc="-150" dirty="0">
                <a:latin typeface="Segoe UI" pitchFamily="34" charset="0"/>
                <a:ea typeface="Segoe UI" pitchFamily="34" charset="0"/>
                <a:cs typeface="Segoe UI" pitchFamily="34" charset="0"/>
              </a:rPr>
              <a:t>4. Compras Centralizadas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tfilho\Desktop\Apresentação - Limpeza\LRM_EXPORT_100844638970626_20190806_18043310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44624" y="0"/>
            <a:ext cx="10281980" cy="6858000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-1044624" y="0"/>
            <a:ext cx="10188624" cy="6858000"/>
          </a:xfrm>
          <a:prstGeom prst="rect">
            <a:avLst/>
          </a:prstGeom>
          <a:solidFill>
            <a:srgbClr val="4F81BD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5868144" y="1196752"/>
            <a:ext cx="3240360" cy="2664296"/>
          </a:xfrm>
          <a:prstGeom prst="rect">
            <a:avLst/>
          </a:prstGeom>
          <a:solidFill>
            <a:srgbClr val="FFFFFF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436096" y="2021939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Princípios da Fiscalização por ANS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tfilho\Desktop\Apresentações\Fotos\coworkers-facial-expression-indoors-1181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04664" y="0"/>
            <a:ext cx="10637964" cy="7101408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-1404664" y="0"/>
            <a:ext cx="10945216" cy="7173416"/>
          </a:xfrm>
          <a:prstGeom prst="rect">
            <a:avLst/>
          </a:prstGeom>
          <a:solidFill>
            <a:srgbClr val="4F81BD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79512" y="4509120"/>
            <a:ext cx="5184576" cy="158417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60040" y="4797152"/>
            <a:ext cx="5292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Avaliação da qualidade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e não dos requisitos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tfilho\Desktop\Apresentação - Limpeza\LRM_EXPORT_14387899710418_20190807_145606959.jpeg"/>
          <p:cNvPicPr>
            <a:picLocks noChangeAspect="1" noChangeArrowheads="1"/>
          </p:cNvPicPr>
          <p:nvPr/>
        </p:nvPicPr>
        <p:blipFill>
          <a:blip r:embed="rId3" cstate="print"/>
          <a:srcRect l="-406"/>
          <a:stretch>
            <a:fillRect/>
          </a:stretch>
        </p:blipFill>
        <p:spPr bwMode="auto">
          <a:xfrm>
            <a:off x="-108520" y="-696150"/>
            <a:ext cx="11377264" cy="7554150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179512" y="4653136"/>
            <a:ext cx="5184576" cy="158417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60040" y="4941168"/>
            <a:ext cx="5292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Exige</a:t>
            </a: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pró-atividade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 interação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com os usuários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mtfilho\Desktop\Apresentações\Fotos\write-593333_1920blurr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60848" y="-55696"/>
            <a:ext cx="12837824" cy="7589152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-1260648" y="0"/>
            <a:ext cx="10945216" cy="7173416"/>
          </a:xfrm>
          <a:prstGeom prst="rect">
            <a:avLst/>
          </a:prstGeom>
          <a:solidFill>
            <a:srgbClr val="4F81BD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716016" y="5085184"/>
            <a:ext cx="4104456" cy="1412776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788024" y="5180999"/>
            <a:ext cx="4355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Resultados Globais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são importantes para avaliar o contrato e o modelo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tfilho\Desktop\Apresentação - Limpeza\woman-801872_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60648" y="-27384"/>
            <a:ext cx="10801200" cy="7251431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-324544" y="-171400"/>
            <a:ext cx="10009112" cy="7344816"/>
          </a:xfrm>
          <a:prstGeom prst="rect">
            <a:avLst/>
          </a:prstGeom>
          <a:solidFill>
            <a:srgbClr val="4F81BD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987824" y="2598003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Fiscalização Modelo 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                             e Fiscalização Real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tfilho\Desktop\Apresentações\Fotos\adult-brainstorming-chair-935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0786" y="-243408"/>
            <a:ext cx="11767562" cy="7848872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-324544" y="-171400"/>
            <a:ext cx="10009112" cy="7344816"/>
          </a:xfrm>
          <a:prstGeom prst="rect">
            <a:avLst/>
          </a:prstGeom>
          <a:solidFill>
            <a:srgbClr val="4F81B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779911" y="2276476"/>
            <a:ext cx="3024337" cy="3240756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923928" y="2642136"/>
            <a:ext cx="28083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 modelo é único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mas a capacidade de </a:t>
            </a: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fiscalização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varia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de órgão para órgão </a:t>
            </a:r>
          </a:p>
          <a:p>
            <a:pPr lvl="0">
              <a:spcBef>
                <a:spcPct val="0"/>
              </a:spcBef>
              <a:defRPr/>
            </a:pP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(melhores práticas)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tfilho\Desktop\Apresentações\Fotos\accomplished-adults-business-deal-1124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749042"/>
            <a:ext cx="10801200" cy="9650650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-324544" y="-171400"/>
            <a:ext cx="10009112" cy="7344816"/>
          </a:xfrm>
          <a:prstGeom prst="rect">
            <a:avLst/>
          </a:prstGeom>
          <a:solidFill>
            <a:srgbClr val="4F81B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139952" y="3861048"/>
            <a:ext cx="4824536" cy="1512912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283968" y="3948316"/>
            <a:ext cx="4932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Fiscais e usuários 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terão contato direto com as </a:t>
            </a: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pessoas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envolvidas nos serviços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Resultados</a:t>
            </a:r>
          </a:p>
        </p:txBody>
      </p:sp>
      <p:pic>
        <p:nvPicPr>
          <p:cNvPr id="18" name="Picture 2" descr="C:\Users\mtfilho\Desktop\Apresentação - Limpeza\vector-ui-illustration-mixed-travel-medical-finance-concept\4 icones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0579" b="51119"/>
          <a:stretch>
            <a:fillRect/>
          </a:stretch>
        </p:blipFill>
        <p:spPr bwMode="auto">
          <a:xfrm>
            <a:off x="593304" y="2060848"/>
            <a:ext cx="1104059" cy="1296541"/>
          </a:xfrm>
          <a:prstGeom prst="rect">
            <a:avLst/>
          </a:prstGeom>
          <a:noFill/>
        </p:spPr>
      </p:pic>
      <p:pic>
        <p:nvPicPr>
          <p:cNvPr id="19" name="Picture 2" descr="C:\Users\mtfilho\Desktop\Apresentação - Limpeza\vector-ui-illustration-mixed-travel-medical-finance-concept\4 icones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5512" t="55486" r="3393" b="7522"/>
          <a:stretch>
            <a:fillRect/>
          </a:stretch>
        </p:blipFill>
        <p:spPr bwMode="auto">
          <a:xfrm>
            <a:off x="3203848" y="2276872"/>
            <a:ext cx="576064" cy="864096"/>
          </a:xfrm>
          <a:prstGeom prst="rect">
            <a:avLst/>
          </a:prstGeom>
          <a:noFill/>
        </p:spPr>
      </p:pic>
      <p:cxnSp>
        <p:nvCxnSpPr>
          <p:cNvPr id="26" name="Conector reto 25"/>
          <p:cNvCxnSpPr/>
          <p:nvPr/>
        </p:nvCxnSpPr>
        <p:spPr>
          <a:xfrm>
            <a:off x="2393504" y="2276475"/>
            <a:ext cx="0" cy="244792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ângulo 38"/>
          <p:cNvSpPr/>
          <p:nvPr/>
        </p:nvSpPr>
        <p:spPr>
          <a:xfrm>
            <a:off x="-1332656" y="3356992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20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972320" y="3356992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137</a:t>
            </a:r>
          </a:p>
        </p:txBody>
      </p:sp>
      <p:sp>
        <p:nvSpPr>
          <p:cNvPr id="47" name="Retângulo 46"/>
          <p:cNvSpPr/>
          <p:nvPr/>
        </p:nvSpPr>
        <p:spPr>
          <a:xfrm>
            <a:off x="327917" y="3815462"/>
            <a:ext cx="18678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N° de Órgãos Participantes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dos 6 lotes homologados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1259632" y="381546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Imóveis que poderão ser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contemplados pelos contratos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tfilho\Desktop\Apresentações\Fotos\adult-blur-brainstorming-450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87001" cy="6858000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-1404664" y="0"/>
            <a:ext cx="10945216" cy="7173416"/>
          </a:xfrm>
          <a:prstGeom prst="rect">
            <a:avLst/>
          </a:prstGeom>
          <a:solidFill>
            <a:srgbClr val="4F81BD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95536" y="3140968"/>
            <a:ext cx="3888432" cy="158417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67544" y="3284984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Órgão Central 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depende do feedback para aprimorar o modelo</a:t>
            </a: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Forma livre 11"/>
          <p:cNvSpPr/>
          <p:nvPr/>
        </p:nvSpPr>
        <p:spPr>
          <a:xfrm>
            <a:off x="4932040" y="3803650"/>
            <a:ext cx="2952328" cy="1314450"/>
          </a:xfrm>
          <a:custGeom>
            <a:avLst/>
            <a:gdLst>
              <a:gd name="connsiteX0" fmla="*/ 0 w 2882900"/>
              <a:gd name="connsiteY0" fmla="*/ 19050 h 1314450"/>
              <a:gd name="connsiteX1" fmla="*/ 19050 w 2882900"/>
              <a:gd name="connsiteY1" fmla="*/ 1314450 h 1314450"/>
              <a:gd name="connsiteX2" fmla="*/ 2882900 w 2882900"/>
              <a:gd name="connsiteY2" fmla="*/ 1263650 h 1314450"/>
              <a:gd name="connsiteX3" fmla="*/ 2514600 w 2882900"/>
              <a:gd name="connsiteY3" fmla="*/ 0 h 1314450"/>
              <a:gd name="connsiteX4" fmla="*/ 0 w 2882900"/>
              <a:gd name="connsiteY4" fmla="*/ 190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2900" h="1314450">
                <a:moveTo>
                  <a:pt x="0" y="19050"/>
                </a:moveTo>
                <a:lnTo>
                  <a:pt x="19050" y="1314450"/>
                </a:lnTo>
                <a:lnTo>
                  <a:pt x="2882900" y="1263650"/>
                </a:lnTo>
                <a:lnTo>
                  <a:pt x="251460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4F81B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tfilho\Desktop\Apresentações\Fotos\blur-desk-electronics-1181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2" y="-1152128"/>
            <a:ext cx="12040257" cy="8037512"/>
          </a:xfrm>
          <a:prstGeom prst="rect">
            <a:avLst/>
          </a:prstGeom>
          <a:noFill/>
        </p:spPr>
      </p:pic>
      <p:sp>
        <p:nvSpPr>
          <p:cNvPr id="18" name="Retângulo 17"/>
          <p:cNvSpPr/>
          <p:nvPr/>
        </p:nvSpPr>
        <p:spPr>
          <a:xfrm>
            <a:off x="-252536" y="-918864"/>
            <a:ext cx="11665296" cy="8308304"/>
          </a:xfrm>
          <a:prstGeom prst="rect">
            <a:avLst/>
          </a:prstGeom>
          <a:solidFill>
            <a:srgbClr val="4F81BD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516936" y="4724400"/>
            <a:ext cx="2303536" cy="1944960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292080" y="4843026"/>
            <a:ext cx="4680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3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</a:t>
            </a:r>
            <a:r>
              <a:rPr lang="pt-BR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cordo de 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32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</a:t>
            </a:r>
            <a:r>
              <a:rPr lang="pt-BR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íveis de    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3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</a:t>
            </a:r>
            <a:r>
              <a:rPr lang="pt-BR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erviço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tfilho\Desktop\Apresentações\Fotos\image-from-rawpixel-id-434011-jpeg.jpg"/>
          <p:cNvPicPr>
            <a:picLocks noChangeAspect="1" noChangeArrowheads="1"/>
          </p:cNvPicPr>
          <p:nvPr/>
        </p:nvPicPr>
        <p:blipFill>
          <a:blip r:embed="rId3" cstate="print"/>
          <a:srcRect l="18333" b="14839"/>
          <a:stretch>
            <a:fillRect/>
          </a:stretch>
        </p:blipFill>
        <p:spPr bwMode="auto">
          <a:xfrm>
            <a:off x="0" y="-324228"/>
            <a:ext cx="9144000" cy="7182228"/>
          </a:xfrm>
          <a:prstGeom prst="rect">
            <a:avLst/>
          </a:prstGeom>
          <a:noFill/>
        </p:spPr>
      </p:pic>
      <p:sp>
        <p:nvSpPr>
          <p:cNvPr id="27" name="Retângulo 26"/>
          <p:cNvSpPr/>
          <p:nvPr/>
        </p:nvSpPr>
        <p:spPr>
          <a:xfrm>
            <a:off x="-1044624" y="-531440"/>
            <a:ext cx="11089232" cy="7848872"/>
          </a:xfrm>
          <a:prstGeom prst="rect">
            <a:avLst/>
          </a:prstGeom>
          <a:solidFill>
            <a:srgbClr val="4F81B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3707904" y="2348483"/>
            <a:ext cx="4464496" cy="4392885"/>
          </a:xfrm>
          <a:prstGeom prst="rect">
            <a:avLst/>
          </a:prstGeom>
          <a:solidFill>
            <a:srgbClr val="FFFFFF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2790056" y="2566645"/>
            <a:ext cx="5022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t-BR" sz="3600" b="1" dirty="0">
                <a:solidFill>
                  <a:schemeClr val="tx2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Agenda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684584" y="2708920"/>
            <a:ext cx="8496944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-150" normalizeH="0" baseline="0" noProof="0" dirty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1. Resultados: Limpeza Predial</a:t>
            </a:r>
          </a:p>
          <a:p>
            <a:pPr marL="0" marR="0" lvl="0" indent="0" algn="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spc="-150" dirty="0">
                <a:latin typeface="Segoe UI" pitchFamily="34" charset="0"/>
                <a:ea typeface="Segoe UI" pitchFamily="34" charset="0"/>
                <a:cs typeface="Segoe UI" pitchFamily="34" charset="0"/>
              </a:rPr>
              <a:t>2. Mudanças no Modelo</a:t>
            </a:r>
          </a:p>
          <a:p>
            <a:pPr marL="0" marR="0" lvl="0" indent="0" algn="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spc="-150" dirty="0">
                <a:latin typeface="Segoe UI" pitchFamily="34" charset="0"/>
                <a:ea typeface="Segoe UI" pitchFamily="34" charset="0"/>
                <a:cs typeface="Segoe UI" pitchFamily="34" charset="0"/>
              </a:rPr>
              <a:t>3. Fiscalização e ANS</a:t>
            </a:r>
          </a:p>
          <a:p>
            <a:pPr marL="0" marR="0" lvl="0" indent="0" algn="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spc="-150" dirty="0">
                <a:latin typeface="Segoe UI" pitchFamily="34" charset="0"/>
                <a:ea typeface="Segoe UI" pitchFamily="34" charset="0"/>
                <a:cs typeface="Segoe UI" pitchFamily="34" charset="0"/>
              </a:rPr>
              <a:t>4. Compras Centralizadas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1187624" y="2275131"/>
            <a:ext cx="8496944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133872" y="2175247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Contatos</a:t>
            </a:r>
          </a:p>
        </p:txBody>
      </p:sp>
      <p:grpSp>
        <p:nvGrpSpPr>
          <p:cNvPr id="2" name="Grupo 51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6" name="Imagem 2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56"/>
          <p:cNvGrpSpPr/>
          <p:nvPr/>
        </p:nvGrpSpPr>
        <p:grpSpPr>
          <a:xfrm>
            <a:off x="6084168" y="2348880"/>
            <a:ext cx="3455664" cy="2304256"/>
            <a:chOff x="6084888" y="-27384"/>
            <a:chExt cx="3455664" cy="2304256"/>
          </a:xfrm>
        </p:grpSpPr>
        <p:pic>
          <p:nvPicPr>
            <p:cNvPr id="58" name="Imagem 5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59" name="Imagem 5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60" name="Imagem 5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60"/>
          <p:cNvGrpSpPr/>
          <p:nvPr/>
        </p:nvGrpSpPr>
        <p:grpSpPr>
          <a:xfrm>
            <a:off x="6084168" y="4725144"/>
            <a:ext cx="3455664" cy="2304256"/>
            <a:chOff x="6084888" y="-27384"/>
            <a:chExt cx="3455664" cy="2304256"/>
          </a:xfrm>
        </p:grpSpPr>
        <p:pic>
          <p:nvPicPr>
            <p:cNvPr id="62" name="Imagem 6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63" name="Imagem 6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64" name="Imagem 6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17" name="Retângulo 16"/>
          <p:cNvSpPr/>
          <p:nvPr/>
        </p:nvSpPr>
        <p:spPr>
          <a:xfrm>
            <a:off x="2038940" y="3906211"/>
            <a:ext cx="28931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msfernandes@casacivil.rj.gov.br</a:t>
            </a:r>
            <a:endParaRPr lang="pt-BR" sz="1600" b="1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2" descr="C:\Users\mtfilho\Desktop\Apresentação - Limpeza\vector-ui-illustration-mixed-travel-medical-finance-concept\2 icones brancos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40000"/>
          </a:blip>
          <a:srcRect t="59944"/>
          <a:stretch>
            <a:fillRect/>
          </a:stretch>
        </p:blipFill>
        <p:spPr bwMode="auto">
          <a:xfrm>
            <a:off x="1619672" y="3797462"/>
            <a:ext cx="432048" cy="416526"/>
          </a:xfrm>
          <a:prstGeom prst="rect">
            <a:avLst/>
          </a:prstGeom>
          <a:noFill/>
        </p:spPr>
      </p:pic>
      <p:pic>
        <p:nvPicPr>
          <p:cNvPr id="19" name="Picture 2" descr="C:\Users\mtfilho\Desktop\Apresentação - Limpeza\vector-ui-illustration-mixed-travel-medical-finance-concept\2 icones brancos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40000"/>
          </a:blip>
          <a:srcRect b="41777"/>
          <a:stretch>
            <a:fillRect/>
          </a:stretch>
        </p:blipFill>
        <p:spPr bwMode="auto">
          <a:xfrm>
            <a:off x="1641959" y="2852936"/>
            <a:ext cx="396981" cy="568964"/>
          </a:xfrm>
          <a:prstGeom prst="rect">
            <a:avLst/>
          </a:prstGeom>
          <a:noFill/>
        </p:spPr>
      </p:pic>
      <p:sp>
        <p:nvSpPr>
          <p:cNvPr id="20" name="Retângulo 19"/>
          <p:cNvSpPr/>
          <p:nvPr/>
        </p:nvSpPr>
        <p:spPr>
          <a:xfrm>
            <a:off x="2038940" y="2917844"/>
            <a:ext cx="3915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Gestor da Ata: Marcos Sandro Braga Fernandes</a:t>
            </a:r>
            <a:endParaRPr lang="pt-BR" sz="1600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2688" y="188640"/>
            <a:ext cx="2699792" cy="9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tângulo 23"/>
          <p:cNvSpPr/>
          <p:nvPr/>
        </p:nvSpPr>
        <p:spPr>
          <a:xfrm>
            <a:off x="5166320" y="1268760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SUBLOG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115616" y="4695527"/>
            <a:ext cx="648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Compras Centralizadas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2180120" y="5402833"/>
            <a:ext cx="1959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7"/>
              </a:rPr>
              <a:t>www.compras.rj.gov.br</a:t>
            </a:r>
            <a:endParaRPr lang="pt-BR" sz="1400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pt-BR" sz="1400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9" name="Imagem 28" descr="8 icones.png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rcRect l="76367" t="53323" r="4733" b="23115"/>
          <a:stretch>
            <a:fillRect/>
          </a:stretch>
        </p:blipFill>
        <p:spPr>
          <a:xfrm>
            <a:off x="1547664" y="5334212"/>
            <a:ext cx="576064" cy="47105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1187624" y="2275131"/>
            <a:ext cx="8496944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-252536" y="1772816"/>
            <a:ext cx="6481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Links/</a:t>
            </a:r>
            <a:r>
              <a:rPr lang="pt-BR" sz="3600" b="1" dirty="0" err="1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Infos</a:t>
            </a:r>
            <a:endParaRPr lang="pt-BR" sz="3600" b="1" dirty="0">
              <a:solidFill>
                <a:schemeClr val="accent1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" name="Grupo 51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6" name="Imagem 2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56"/>
          <p:cNvGrpSpPr/>
          <p:nvPr/>
        </p:nvGrpSpPr>
        <p:grpSpPr>
          <a:xfrm>
            <a:off x="6084168" y="2348880"/>
            <a:ext cx="3455664" cy="2304256"/>
            <a:chOff x="6084888" y="-27384"/>
            <a:chExt cx="3455664" cy="2304256"/>
          </a:xfrm>
        </p:grpSpPr>
        <p:pic>
          <p:nvPicPr>
            <p:cNvPr id="58" name="Imagem 5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59" name="Imagem 5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60" name="Imagem 5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60"/>
          <p:cNvGrpSpPr/>
          <p:nvPr/>
        </p:nvGrpSpPr>
        <p:grpSpPr>
          <a:xfrm>
            <a:off x="6084168" y="4725144"/>
            <a:ext cx="3455664" cy="2304256"/>
            <a:chOff x="6084888" y="-27384"/>
            <a:chExt cx="3455664" cy="2304256"/>
          </a:xfrm>
        </p:grpSpPr>
        <p:pic>
          <p:nvPicPr>
            <p:cNvPr id="62" name="Imagem 6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63" name="Imagem 6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64" name="Imagem 6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20" name="Retângulo 19"/>
          <p:cNvSpPr/>
          <p:nvPr/>
        </p:nvSpPr>
        <p:spPr>
          <a:xfrm>
            <a:off x="467544" y="2420888"/>
            <a:ext cx="724999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000" dirty="0">
                <a:hlinkClick r:id="rId4"/>
              </a:rPr>
              <a:t>http://www.compras.rj.gov.br/Portal-Siga/Noticias/detalhar?id=262</a:t>
            </a:r>
            <a:endParaRPr lang="pt-BR" sz="2000" dirty="0"/>
          </a:p>
          <a:p>
            <a:pPr lvl="0">
              <a:spcBef>
                <a:spcPct val="0"/>
              </a:spcBef>
              <a:defRPr/>
            </a:pPr>
            <a:endParaRPr lang="pt-BR" sz="2000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pt-BR" sz="2000" dirty="0">
                <a:hlinkClick r:id="rId5"/>
              </a:rPr>
              <a:t>http://www.compras.rj.gov.br/Portal-Siga/Noticias/detalhar?id=248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pt-BR" sz="2000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pt-BR" sz="2000" dirty="0">
                <a:hlinkClick r:id="rId6"/>
              </a:rPr>
              <a:t>https://infogram.com/limpeza-predial-1h0r6rqwjyz84ek?live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pt-BR" sz="2000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323528" y="980728"/>
            <a:ext cx="8496944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Call</a:t>
            </a:r>
            <a:r>
              <a:rPr lang="pt-BR" sz="2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 to </a:t>
            </a:r>
            <a:r>
              <a:rPr lang="pt-BR" sz="2800" b="1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action</a:t>
            </a:r>
            <a:endParaRPr lang="pt-BR" sz="2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Mandar informações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Fiscalizar no ideal do modelo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Pedir previsão do fim dos contratos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1187624" y="2275131"/>
            <a:ext cx="8496944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" name="Grupo 51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6" name="Imagem 2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56"/>
          <p:cNvGrpSpPr/>
          <p:nvPr/>
        </p:nvGrpSpPr>
        <p:grpSpPr>
          <a:xfrm>
            <a:off x="6084168" y="2348880"/>
            <a:ext cx="3455664" cy="2304256"/>
            <a:chOff x="6084888" y="-27384"/>
            <a:chExt cx="3455664" cy="2304256"/>
          </a:xfrm>
        </p:grpSpPr>
        <p:pic>
          <p:nvPicPr>
            <p:cNvPr id="58" name="Imagem 5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59" name="Imagem 5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60" name="Imagem 5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60"/>
          <p:cNvGrpSpPr/>
          <p:nvPr/>
        </p:nvGrpSpPr>
        <p:grpSpPr>
          <a:xfrm>
            <a:off x="6084168" y="4725144"/>
            <a:ext cx="3455664" cy="2304256"/>
            <a:chOff x="6084888" y="-27384"/>
            <a:chExt cx="3455664" cy="2304256"/>
          </a:xfrm>
        </p:grpSpPr>
        <p:pic>
          <p:nvPicPr>
            <p:cNvPr id="62" name="Imagem 6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63" name="Imagem 6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64" name="Imagem 6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aphicFrame>
        <p:nvGraphicFramePr>
          <p:cNvPr id="17" name="Tabela 16"/>
          <p:cNvGraphicFramePr>
            <a:graphicFrameLocks noGrp="1"/>
          </p:cNvGraphicFramePr>
          <p:nvPr/>
        </p:nvGraphicFramePr>
        <p:xfrm>
          <a:off x="1403648" y="2499360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Lote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Empresa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Unitário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Produtividade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Provac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R$ 4,23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1.279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Liderança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R$ 6,19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Liderança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</a:t>
                      </a:r>
                      <a:r>
                        <a:rPr lang="pt-BR" baseline="0" dirty="0"/>
                        <a:t> 6,19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Especialy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R$ 4,09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Provac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R$ 6,22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870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Especialy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R$ 4,40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Retângulo 17"/>
          <p:cNvSpPr/>
          <p:nvPr/>
        </p:nvSpPr>
        <p:spPr>
          <a:xfrm>
            <a:off x="1763688" y="980728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Área Interna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1187624" y="2275131"/>
            <a:ext cx="8496944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" name="Grupo 51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6" name="Imagem 2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56"/>
          <p:cNvGrpSpPr/>
          <p:nvPr/>
        </p:nvGrpSpPr>
        <p:grpSpPr>
          <a:xfrm>
            <a:off x="6084168" y="2348880"/>
            <a:ext cx="3455664" cy="2304256"/>
            <a:chOff x="6084888" y="-27384"/>
            <a:chExt cx="3455664" cy="2304256"/>
          </a:xfrm>
        </p:grpSpPr>
        <p:pic>
          <p:nvPicPr>
            <p:cNvPr id="58" name="Imagem 5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59" name="Imagem 5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60" name="Imagem 5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60"/>
          <p:cNvGrpSpPr/>
          <p:nvPr/>
        </p:nvGrpSpPr>
        <p:grpSpPr>
          <a:xfrm>
            <a:off x="6084168" y="4725144"/>
            <a:ext cx="3455664" cy="2304256"/>
            <a:chOff x="6084888" y="-27384"/>
            <a:chExt cx="3455664" cy="2304256"/>
          </a:xfrm>
        </p:grpSpPr>
        <p:pic>
          <p:nvPicPr>
            <p:cNvPr id="62" name="Imagem 6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63" name="Imagem 6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64" name="Imagem 6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aphicFrame>
        <p:nvGraphicFramePr>
          <p:cNvPr id="17" name="Tabela 16"/>
          <p:cNvGraphicFramePr>
            <a:graphicFrameLocks noGrp="1"/>
          </p:cNvGraphicFramePr>
          <p:nvPr/>
        </p:nvGraphicFramePr>
        <p:xfrm>
          <a:off x="1403648" y="2499360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Lote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Empresa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Unitário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Produtividade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Provac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</a:t>
                      </a:r>
                      <a:r>
                        <a:rPr lang="pt-BR" baseline="0" dirty="0"/>
                        <a:t> 5,37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1.277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Liderança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R$ 7,83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Liderança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R$ 7,83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Especialy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</a:t>
                      </a:r>
                      <a:r>
                        <a:rPr lang="pt-BR" baseline="0" dirty="0"/>
                        <a:t> 1,55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Provac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R$ 7,85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874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Especialy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R$ 5,46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Retângulo 17"/>
          <p:cNvSpPr/>
          <p:nvPr/>
        </p:nvSpPr>
        <p:spPr>
          <a:xfrm>
            <a:off x="1763688" y="980728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Área Interna Insalubre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1187624" y="2275131"/>
            <a:ext cx="8496944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" name="Grupo 51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6" name="Imagem 2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56"/>
          <p:cNvGrpSpPr/>
          <p:nvPr/>
        </p:nvGrpSpPr>
        <p:grpSpPr>
          <a:xfrm>
            <a:off x="6084168" y="2348880"/>
            <a:ext cx="3455664" cy="2304256"/>
            <a:chOff x="6084888" y="-27384"/>
            <a:chExt cx="3455664" cy="2304256"/>
          </a:xfrm>
        </p:grpSpPr>
        <p:pic>
          <p:nvPicPr>
            <p:cNvPr id="58" name="Imagem 5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59" name="Imagem 5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60" name="Imagem 5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60"/>
          <p:cNvGrpSpPr/>
          <p:nvPr/>
        </p:nvGrpSpPr>
        <p:grpSpPr>
          <a:xfrm>
            <a:off x="6084168" y="4725144"/>
            <a:ext cx="3455664" cy="2304256"/>
            <a:chOff x="6084888" y="-27384"/>
            <a:chExt cx="3455664" cy="2304256"/>
          </a:xfrm>
        </p:grpSpPr>
        <p:pic>
          <p:nvPicPr>
            <p:cNvPr id="62" name="Imagem 6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63" name="Imagem 6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64" name="Imagem 6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aphicFrame>
        <p:nvGraphicFramePr>
          <p:cNvPr id="17" name="Tabela 16"/>
          <p:cNvGraphicFramePr>
            <a:graphicFrameLocks noGrp="1"/>
          </p:cNvGraphicFramePr>
          <p:nvPr/>
        </p:nvGraphicFramePr>
        <p:xfrm>
          <a:off x="1403648" y="2499360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Lote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Empresa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Unitário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Produtividade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Provac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R$ 1,07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5.056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Liderança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R$ 1,66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3.400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Liderança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R$ 2,94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Especialy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R$ 1,55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2.638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Provac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R$ 2,91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1.859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Especialy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</a:t>
                      </a:r>
                      <a:r>
                        <a:rPr lang="pt-BR" baseline="0" dirty="0"/>
                        <a:t> 1,67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2.638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Retângulo 17"/>
          <p:cNvSpPr/>
          <p:nvPr/>
        </p:nvSpPr>
        <p:spPr>
          <a:xfrm>
            <a:off x="1763688" y="980728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Área Externa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Resultados</a:t>
            </a:r>
          </a:p>
        </p:txBody>
      </p:sp>
      <p:pic>
        <p:nvPicPr>
          <p:cNvPr id="18" name="Picture 2" descr="C:\Users\mtfilho\Desktop\Apresentação - Limpeza\vector-ui-illustration-mixed-travel-medical-finance-concept\4 icones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0579" b="51119"/>
          <a:stretch>
            <a:fillRect/>
          </a:stretch>
        </p:blipFill>
        <p:spPr bwMode="auto">
          <a:xfrm>
            <a:off x="593304" y="2060848"/>
            <a:ext cx="1104059" cy="1296541"/>
          </a:xfrm>
          <a:prstGeom prst="rect">
            <a:avLst/>
          </a:prstGeom>
          <a:noFill/>
        </p:spPr>
      </p:pic>
      <p:pic>
        <p:nvPicPr>
          <p:cNvPr id="19" name="Picture 2" descr="C:\Users\mtfilho\Desktop\Apresentação - Limpeza\vector-ui-illustration-mixed-travel-medical-finance-concept\4 icones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5512" t="55486" r="3393" b="7522"/>
          <a:stretch>
            <a:fillRect/>
          </a:stretch>
        </p:blipFill>
        <p:spPr bwMode="auto">
          <a:xfrm>
            <a:off x="3203848" y="2276872"/>
            <a:ext cx="576064" cy="864096"/>
          </a:xfrm>
          <a:prstGeom prst="rect">
            <a:avLst/>
          </a:prstGeom>
          <a:noFill/>
        </p:spPr>
      </p:pic>
      <p:pic>
        <p:nvPicPr>
          <p:cNvPr id="20" name="Picture 2" descr="C:\Users\mtfilho\Desktop\Apresentação - Limpeza\vector-ui-illustration-mixed-travel-medical-finance-concept\4 icones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3458" t="58129" r="26817" b="6201"/>
          <a:stretch>
            <a:fillRect/>
          </a:stretch>
        </p:blipFill>
        <p:spPr bwMode="auto">
          <a:xfrm>
            <a:off x="5292080" y="2351130"/>
            <a:ext cx="792808" cy="789838"/>
          </a:xfrm>
          <a:prstGeom prst="rect">
            <a:avLst/>
          </a:prstGeom>
          <a:noFill/>
        </p:spPr>
      </p:pic>
      <p:cxnSp>
        <p:nvCxnSpPr>
          <p:cNvPr id="26" name="Conector reto 25"/>
          <p:cNvCxnSpPr/>
          <p:nvPr/>
        </p:nvCxnSpPr>
        <p:spPr>
          <a:xfrm>
            <a:off x="2393504" y="2276475"/>
            <a:ext cx="0" cy="244792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625752" y="2276475"/>
            <a:ext cx="0" cy="244792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ângulo 38"/>
          <p:cNvSpPr/>
          <p:nvPr/>
        </p:nvSpPr>
        <p:spPr>
          <a:xfrm>
            <a:off x="-1332656" y="3356992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20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972320" y="3356992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137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3203848" y="3356992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R$ 16,5 milhões</a:t>
            </a:r>
          </a:p>
        </p:txBody>
      </p:sp>
      <p:sp>
        <p:nvSpPr>
          <p:cNvPr id="47" name="Retângulo 46"/>
          <p:cNvSpPr/>
          <p:nvPr/>
        </p:nvSpPr>
        <p:spPr>
          <a:xfrm>
            <a:off x="327917" y="3815462"/>
            <a:ext cx="18678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N° de Órgãos Participantes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dos 6 lotes homologados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1259632" y="381546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Imóveis que poderão ser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contemplados pelos contratos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3456384" y="381546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Economicidade obtida no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Pregão Eletrônico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Resultados</a:t>
            </a:r>
          </a:p>
        </p:txBody>
      </p:sp>
      <p:pic>
        <p:nvPicPr>
          <p:cNvPr id="18" name="Picture 2" descr="C:\Users\mtfilho\Desktop\Apresentação - Limpeza\vector-ui-illustration-mixed-travel-medical-finance-concept\4 icones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0579" b="51119"/>
          <a:stretch>
            <a:fillRect/>
          </a:stretch>
        </p:blipFill>
        <p:spPr bwMode="auto">
          <a:xfrm>
            <a:off x="593304" y="2060848"/>
            <a:ext cx="1104059" cy="1296541"/>
          </a:xfrm>
          <a:prstGeom prst="rect">
            <a:avLst/>
          </a:prstGeom>
          <a:noFill/>
        </p:spPr>
      </p:pic>
      <p:pic>
        <p:nvPicPr>
          <p:cNvPr id="19" name="Picture 2" descr="C:\Users\mtfilho\Desktop\Apresentação - Limpeza\vector-ui-illustration-mixed-travel-medical-finance-concept\4 icones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5512" t="55486" r="3393" b="7522"/>
          <a:stretch>
            <a:fillRect/>
          </a:stretch>
        </p:blipFill>
        <p:spPr bwMode="auto">
          <a:xfrm>
            <a:off x="3203848" y="2276872"/>
            <a:ext cx="576064" cy="864096"/>
          </a:xfrm>
          <a:prstGeom prst="rect">
            <a:avLst/>
          </a:prstGeom>
          <a:noFill/>
        </p:spPr>
      </p:pic>
      <p:pic>
        <p:nvPicPr>
          <p:cNvPr id="20" name="Picture 2" descr="C:\Users\mtfilho\Desktop\Apresentação - Limpeza\vector-ui-illustration-mixed-travel-medical-finance-concept\4 icones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3458" t="58129" r="26817" b="6201"/>
          <a:stretch>
            <a:fillRect/>
          </a:stretch>
        </p:blipFill>
        <p:spPr bwMode="auto">
          <a:xfrm>
            <a:off x="5292080" y="2351130"/>
            <a:ext cx="792808" cy="789838"/>
          </a:xfrm>
          <a:prstGeom prst="rect">
            <a:avLst/>
          </a:prstGeom>
          <a:noFill/>
        </p:spPr>
      </p:pic>
      <p:pic>
        <p:nvPicPr>
          <p:cNvPr id="21" name="Picture 2" descr="C:\Users\mtfilho\Desktop\Apresentação - Limpeza\vector-ui-illustration-mixed-travel-medical-finance-concept\4 icone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9622" r="25584" b="57725"/>
          <a:stretch>
            <a:fillRect/>
          </a:stretch>
        </p:blipFill>
        <p:spPr bwMode="auto">
          <a:xfrm>
            <a:off x="7650088" y="2132857"/>
            <a:ext cx="738336" cy="1031718"/>
          </a:xfrm>
          <a:prstGeom prst="rect">
            <a:avLst/>
          </a:prstGeom>
          <a:noFill/>
        </p:spPr>
      </p:pic>
      <p:cxnSp>
        <p:nvCxnSpPr>
          <p:cNvPr id="26" name="Conector reto 25"/>
          <p:cNvCxnSpPr/>
          <p:nvPr/>
        </p:nvCxnSpPr>
        <p:spPr>
          <a:xfrm>
            <a:off x="2393504" y="2276475"/>
            <a:ext cx="0" cy="244792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625752" y="2276475"/>
            <a:ext cx="0" cy="244792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6785992" y="2276475"/>
            <a:ext cx="0" cy="244792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ângulo 38"/>
          <p:cNvSpPr/>
          <p:nvPr/>
        </p:nvSpPr>
        <p:spPr>
          <a:xfrm>
            <a:off x="-1332656" y="3356992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20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972320" y="3356992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137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3203848" y="3356992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R$ 16,5 milhões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5454352" y="3356992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Inovação</a:t>
            </a:r>
            <a:endParaRPr lang="pt-BR" sz="1100" dirty="0">
              <a:solidFill>
                <a:schemeClr val="accent1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4" name="Retângulo 43"/>
          <p:cNvSpPr/>
          <p:nvPr/>
        </p:nvSpPr>
        <p:spPr>
          <a:xfrm>
            <a:off x="5454352" y="4078233"/>
            <a:ext cx="50223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por m² e produtividade</a:t>
            </a:r>
          </a:p>
          <a:p>
            <a:pPr lvl="0" algn="ctr">
              <a:spcBef>
                <a:spcPct val="0"/>
              </a:spcBef>
              <a:defRPr/>
            </a:pPr>
            <a:endParaRPr lang="pt-BR" sz="1100" dirty="0">
              <a:solidFill>
                <a:schemeClr val="tx1">
                  <a:lumMod val="85000"/>
                  <a:lumOff val="1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5" name="Retângulo 44"/>
          <p:cNvSpPr/>
          <p:nvPr/>
        </p:nvSpPr>
        <p:spPr>
          <a:xfrm>
            <a:off x="5454352" y="4366265"/>
            <a:ext cx="50223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acordo de níveis de serviço</a:t>
            </a:r>
          </a:p>
          <a:p>
            <a:pPr lvl="0" algn="ctr">
              <a:spcBef>
                <a:spcPct val="0"/>
              </a:spcBef>
              <a:defRPr/>
            </a:pPr>
            <a:endParaRPr lang="pt-BR" sz="1100" b="1" dirty="0">
              <a:solidFill>
                <a:schemeClr val="tx1">
                  <a:lumMod val="85000"/>
                  <a:lumOff val="1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327917" y="3815462"/>
            <a:ext cx="18678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N° de Órgãos Participantes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dos 6 lotes homologados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1259632" y="381546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Imóveis que poderão ser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contemplados pelos contratos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3456384" y="381546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Economicidade obtida no</a:t>
            </a:r>
          </a:p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Pregão Eletrônico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7162289" y="3815462"/>
            <a:ext cx="16946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Modelo de Contratação: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10" name="Imagem 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1" name="Imagem 1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2" name="Imagem 1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16"/>
          <p:cNvGrpSpPr/>
          <p:nvPr/>
        </p:nvGrpSpPr>
        <p:grpSpPr>
          <a:xfrm>
            <a:off x="6084168" y="4869160"/>
            <a:ext cx="3455664" cy="2304256"/>
            <a:chOff x="6084888" y="-27384"/>
            <a:chExt cx="3455664" cy="2304256"/>
          </a:xfrm>
        </p:grpSpPr>
        <p:pic>
          <p:nvPicPr>
            <p:cNvPr id="18" name="Imagem 1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9" name="Imagem 1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0" name="Imagem 1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5" name="Grupo 20"/>
          <p:cNvGrpSpPr/>
          <p:nvPr/>
        </p:nvGrpSpPr>
        <p:grpSpPr>
          <a:xfrm>
            <a:off x="2843808" y="4462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4" name="Imagem 2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6" name="Grupo 25"/>
          <p:cNvGrpSpPr/>
          <p:nvPr/>
        </p:nvGrpSpPr>
        <p:grpSpPr>
          <a:xfrm>
            <a:off x="2195525" y="2348880"/>
            <a:ext cx="3455664" cy="2304256"/>
            <a:chOff x="6084888" y="-27384"/>
            <a:chExt cx="3455664" cy="2304256"/>
          </a:xfrm>
        </p:grpSpPr>
        <p:pic>
          <p:nvPicPr>
            <p:cNvPr id="27" name="Imagem 2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8" name="Imagem 2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9" name="Imagem 2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7" name="Grupo 29"/>
          <p:cNvGrpSpPr/>
          <p:nvPr/>
        </p:nvGrpSpPr>
        <p:grpSpPr>
          <a:xfrm>
            <a:off x="2843088" y="4941168"/>
            <a:ext cx="3455664" cy="2304256"/>
            <a:chOff x="6084888" y="-27384"/>
            <a:chExt cx="3455664" cy="2304256"/>
          </a:xfrm>
        </p:grpSpPr>
        <p:pic>
          <p:nvPicPr>
            <p:cNvPr id="31" name="Imagem 3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2" name="Imagem 3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3" name="Imagem 3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8" name="Grupo 34"/>
          <p:cNvGrpSpPr/>
          <p:nvPr/>
        </p:nvGrpSpPr>
        <p:grpSpPr>
          <a:xfrm>
            <a:off x="899592" y="2060848"/>
            <a:ext cx="3455664" cy="2304256"/>
            <a:chOff x="6084888" y="-27384"/>
            <a:chExt cx="3455664" cy="2304256"/>
          </a:xfrm>
        </p:grpSpPr>
        <p:pic>
          <p:nvPicPr>
            <p:cNvPr id="36" name="Imagem 3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7" name="Imagem 3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8" name="Imagem 3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9" name="Grupo 38"/>
          <p:cNvGrpSpPr/>
          <p:nvPr/>
        </p:nvGrpSpPr>
        <p:grpSpPr>
          <a:xfrm>
            <a:off x="-612576" y="2420888"/>
            <a:ext cx="3455664" cy="2304256"/>
            <a:chOff x="6084888" y="-27384"/>
            <a:chExt cx="3455664" cy="2304256"/>
          </a:xfrm>
        </p:grpSpPr>
        <p:pic>
          <p:nvPicPr>
            <p:cNvPr id="40" name="Imagem 3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2" name="Imagem 4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3" name="Imagem 4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13" name="Grupo 43"/>
          <p:cNvGrpSpPr/>
          <p:nvPr/>
        </p:nvGrpSpPr>
        <p:grpSpPr>
          <a:xfrm>
            <a:off x="-612576" y="4797152"/>
            <a:ext cx="3455664" cy="2304256"/>
            <a:chOff x="6084888" y="-27384"/>
            <a:chExt cx="3455664" cy="2304256"/>
          </a:xfrm>
        </p:grpSpPr>
        <p:pic>
          <p:nvPicPr>
            <p:cNvPr id="45" name="Imagem 4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6" name="Imagem 4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7" name="Imagem 4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48" name="Retângulo 47"/>
          <p:cNvSpPr/>
          <p:nvPr/>
        </p:nvSpPr>
        <p:spPr>
          <a:xfrm>
            <a:off x="0" y="188640"/>
            <a:ext cx="8964488" cy="6669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de cantos arredondados 50"/>
          <p:cNvSpPr/>
          <p:nvPr/>
        </p:nvSpPr>
        <p:spPr>
          <a:xfrm>
            <a:off x="827584" y="2780531"/>
            <a:ext cx="1224136" cy="4320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Lote 1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827584" y="3284984"/>
            <a:ext cx="1224136" cy="4320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ysClr val="windowText" lastClr="000000"/>
                </a:solidFill>
              </a:rPr>
              <a:t>Lote 3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827584" y="3789040"/>
            <a:ext cx="1224136" cy="4320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ysClr val="windowText" lastClr="000000"/>
                </a:solidFill>
              </a:rPr>
              <a:t>Lote 4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827584" y="4293096"/>
            <a:ext cx="1224136" cy="4320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Lote 5</a:t>
            </a: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827584" y="4797152"/>
            <a:ext cx="1224136" cy="4320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Lote 6</a:t>
            </a:r>
          </a:p>
        </p:txBody>
      </p:sp>
      <p:sp>
        <p:nvSpPr>
          <p:cNvPr id="56" name="Retângulo de cantos arredondados 55"/>
          <p:cNvSpPr/>
          <p:nvPr/>
        </p:nvSpPr>
        <p:spPr>
          <a:xfrm>
            <a:off x="2123579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Região</a:t>
            </a: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827584" y="5301208"/>
            <a:ext cx="1224136" cy="4320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Lote 7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2123579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Centro A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2123579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Zona Sul B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2123579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Zona Oeste A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2123579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Centro C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2123579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Zona Sul A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123579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Zona Norte  Zona Oeste B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Resultados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10" name="Imagem 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1" name="Imagem 1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2" name="Imagem 1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12"/>
          <p:cNvGrpSpPr/>
          <p:nvPr/>
        </p:nvGrpSpPr>
        <p:grpSpPr>
          <a:xfrm>
            <a:off x="4932549" y="2348880"/>
            <a:ext cx="3455664" cy="2304256"/>
            <a:chOff x="6084888" y="-27384"/>
            <a:chExt cx="3455664" cy="2304256"/>
          </a:xfrm>
        </p:grpSpPr>
        <p:pic>
          <p:nvPicPr>
            <p:cNvPr id="14" name="Imagem 1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5" name="Imagem 1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6" name="Imagem 1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16"/>
          <p:cNvGrpSpPr/>
          <p:nvPr/>
        </p:nvGrpSpPr>
        <p:grpSpPr>
          <a:xfrm>
            <a:off x="6084168" y="4869160"/>
            <a:ext cx="3455664" cy="2304256"/>
            <a:chOff x="6084888" y="-27384"/>
            <a:chExt cx="3455664" cy="2304256"/>
          </a:xfrm>
        </p:grpSpPr>
        <p:pic>
          <p:nvPicPr>
            <p:cNvPr id="18" name="Imagem 1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9" name="Imagem 1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0" name="Imagem 1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5" name="Grupo 20"/>
          <p:cNvGrpSpPr/>
          <p:nvPr/>
        </p:nvGrpSpPr>
        <p:grpSpPr>
          <a:xfrm>
            <a:off x="2843808" y="4462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4" name="Imagem 2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6" name="Grupo 25"/>
          <p:cNvGrpSpPr/>
          <p:nvPr/>
        </p:nvGrpSpPr>
        <p:grpSpPr>
          <a:xfrm>
            <a:off x="2123517" y="2780531"/>
            <a:ext cx="3455664" cy="2304256"/>
            <a:chOff x="6084888" y="-27384"/>
            <a:chExt cx="3455664" cy="2304256"/>
          </a:xfrm>
        </p:grpSpPr>
        <p:pic>
          <p:nvPicPr>
            <p:cNvPr id="27" name="Imagem 2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8" name="Imagem 2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9" name="Imagem 2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7" name="Grupo 29"/>
          <p:cNvGrpSpPr/>
          <p:nvPr/>
        </p:nvGrpSpPr>
        <p:grpSpPr>
          <a:xfrm>
            <a:off x="2843088" y="4941168"/>
            <a:ext cx="3455664" cy="2304256"/>
            <a:chOff x="6084888" y="-27384"/>
            <a:chExt cx="3455664" cy="2304256"/>
          </a:xfrm>
        </p:grpSpPr>
        <p:pic>
          <p:nvPicPr>
            <p:cNvPr id="31" name="Imagem 3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2" name="Imagem 3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3" name="Imagem 3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8" name="Grupo 34"/>
          <p:cNvGrpSpPr/>
          <p:nvPr/>
        </p:nvGrpSpPr>
        <p:grpSpPr>
          <a:xfrm>
            <a:off x="827584" y="2492499"/>
            <a:ext cx="3455664" cy="2304256"/>
            <a:chOff x="6084888" y="-27384"/>
            <a:chExt cx="3455664" cy="2304256"/>
          </a:xfrm>
        </p:grpSpPr>
        <p:pic>
          <p:nvPicPr>
            <p:cNvPr id="36" name="Imagem 3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7" name="Imagem 3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8" name="Imagem 3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9" name="Grupo 38"/>
          <p:cNvGrpSpPr/>
          <p:nvPr/>
        </p:nvGrpSpPr>
        <p:grpSpPr>
          <a:xfrm>
            <a:off x="-612576" y="2420888"/>
            <a:ext cx="3455664" cy="2304256"/>
            <a:chOff x="6084888" y="-27384"/>
            <a:chExt cx="3455664" cy="2304256"/>
          </a:xfrm>
        </p:grpSpPr>
        <p:pic>
          <p:nvPicPr>
            <p:cNvPr id="40" name="Imagem 3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2" name="Imagem 4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3" name="Imagem 4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13" name="Grupo 43"/>
          <p:cNvGrpSpPr/>
          <p:nvPr/>
        </p:nvGrpSpPr>
        <p:grpSpPr>
          <a:xfrm>
            <a:off x="-612576" y="4797152"/>
            <a:ext cx="3455664" cy="2304256"/>
            <a:chOff x="6084888" y="-27384"/>
            <a:chExt cx="3455664" cy="2304256"/>
          </a:xfrm>
        </p:grpSpPr>
        <p:pic>
          <p:nvPicPr>
            <p:cNvPr id="45" name="Imagem 4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6" name="Imagem 4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7" name="Imagem 4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48" name="Retângulo 47"/>
          <p:cNvSpPr/>
          <p:nvPr/>
        </p:nvSpPr>
        <p:spPr>
          <a:xfrm>
            <a:off x="0" y="188640"/>
            <a:ext cx="8964488" cy="6669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de cantos arredondados 50"/>
          <p:cNvSpPr/>
          <p:nvPr/>
        </p:nvSpPr>
        <p:spPr>
          <a:xfrm>
            <a:off x="828242" y="2780531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1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828242" y="3284984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3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828242" y="3789040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4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828242" y="4293096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5</a:t>
            </a: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828242" y="4797152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6</a:t>
            </a:r>
          </a:p>
        </p:txBody>
      </p:sp>
      <p:sp>
        <p:nvSpPr>
          <p:cNvPr id="56" name="Retângulo de cantos arredondados 55"/>
          <p:cNvSpPr/>
          <p:nvPr/>
        </p:nvSpPr>
        <p:spPr>
          <a:xfrm>
            <a:off x="2124237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Região</a:t>
            </a: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828242" y="5301208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7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2124237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Centro A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2124237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Sul B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2124237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Oeste A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2124237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Centro C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2124237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Sul A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124237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Norte  Zona Oeste B</a:t>
            </a:r>
          </a:p>
        </p:txBody>
      </p:sp>
      <p:sp>
        <p:nvSpPr>
          <p:cNvPr id="67" name="Retângulo de cantos arredondados 66"/>
          <p:cNvSpPr/>
          <p:nvPr/>
        </p:nvSpPr>
        <p:spPr>
          <a:xfrm>
            <a:off x="3780421" y="2276475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Fornecedor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69" name="Retângulo 68"/>
          <p:cNvSpPr/>
          <p:nvPr/>
        </p:nvSpPr>
        <p:spPr>
          <a:xfrm>
            <a:off x="3780421" y="2780531"/>
            <a:ext cx="1584176" cy="431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tx1"/>
                </a:solidFill>
              </a:rPr>
              <a:t>Provac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3780421" y="4796755"/>
            <a:ext cx="1584176" cy="431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tx1"/>
                </a:solidFill>
              </a:rPr>
              <a:t>Provac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3780421" y="3284587"/>
            <a:ext cx="1584176" cy="4316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Liderança</a:t>
            </a:r>
          </a:p>
        </p:txBody>
      </p:sp>
      <p:sp>
        <p:nvSpPr>
          <p:cNvPr id="72" name="Retângulo 71"/>
          <p:cNvSpPr/>
          <p:nvPr/>
        </p:nvSpPr>
        <p:spPr>
          <a:xfrm>
            <a:off x="3780421" y="3788643"/>
            <a:ext cx="1584176" cy="4316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Liderança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3780421" y="4292699"/>
            <a:ext cx="1584176" cy="4316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tx1"/>
                </a:solidFill>
              </a:rPr>
              <a:t>Especialy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3780421" y="5300811"/>
            <a:ext cx="1584176" cy="4316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tx1"/>
                </a:solidFill>
              </a:rPr>
              <a:t>Especialy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81" name="Retângulo de cantos arredondados 80"/>
          <p:cNvSpPr/>
          <p:nvPr/>
        </p:nvSpPr>
        <p:spPr>
          <a:xfrm>
            <a:off x="5436096" y="2276475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ARP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5436096" y="2780531"/>
            <a:ext cx="1584176" cy="431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N° 003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5436096" y="4796755"/>
            <a:ext cx="1584176" cy="431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N° 003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5436096" y="3284587"/>
            <a:ext cx="1584176" cy="4316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N° 005</a:t>
            </a:r>
          </a:p>
        </p:txBody>
      </p:sp>
      <p:sp>
        <p:nvSpPr>
          <p:cNvPr id="85" name="Retângulo 84"/>
          <p:cNvSpPr/>
          <p:nvPr/>
        </p:nvSpPr>
        <p:spPr>
          <a:xfrm>
            <a:off x="5436096" y="3788643"/>
            <a:ext cx="1584176" cy="4316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N° 005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5436096" y="4292699"/>
            <a:ext cx="1584176" cy="4316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N° 004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5436096" y="5300811"/>
            <a:ext cx="1584176" cy="4316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N° 004</a:t>
            </a:r>
          </a:p>
        </p:txBody>
      </p:sp>
      <p:sp>
        <p:nvSpPr>
          <p:cNvPr id="75" name="Retângulo 74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Resultados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10" name="Imagem 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1" name="Imagem 1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2" name="Imagem 1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12"/>
          <p:cNvGrpSpPr/>
          <p:nvPr/>
        </p:nvGrpSpPr>
        <p:grpSpPr>
          <a:xfrm>
            <a:off x="4932549" y="2348880"/>
            <a:ext cx="3455664" cy="2304256"/>
            <a:chOff x="6084888" y="-27384"/>
            <a:chExt cx="3455664" cy="2304256"/>
          </a:xfrm>
        </p:grpSpPr>
        <p:pic>
          <p:nvPicPr>
            <p:cNvPr id="14" name="Imagem 1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5" name="Imagem 1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6" name="Imagem 1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16"/>
          <p:cNvGrpSpPr/>
          <p:nvPr/>
        </p:nvGrpSpPr>
        <p:grpSpPr>
          <a:xfrm>
            <a:off x="6084168" y="4869160"/>
            <a:ext cx="3455664" cy="2304256"/>
            <a:chOff x="6084888" y="-27384"/>
            <a:chExt cx="3455664" cy="2304256"/>
          </a:xfrm>
        </p:grpSpPr>
        <p:pic>
          <p:nvPicPr>
            <p:cNvPr id="18" name="Imagem 1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9" name="Imagem 1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0" name="Imagem 1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5" name="Grupo 20"/>
          <p:cNvGrpSpPr/>
          <p:nvPr/>
        </p:nvGrpSpPr>
        <p:grpSpPr>
          <a:xfrm>
            <a:off x="2843808" y="4462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4" name="Imagem 2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6" name="Grupo 25"/>
          <p:cNvGrpSpPr/>
          <p:nvPr/>
        </p:nvGrpSpPr>
        <p:grpSpPr>
          <a:xfrm>
            <a:off x="2195525" y="2348880"/>
            <a:ext cx="3455664" cy="2304256"/>
            <a:chOff x="6084888" y="-27384"/>
            <a:chExt cx="3455664" cy="2304256"/>
          </a:xfrm>
        </p:grpSpPr>
        <p:pic>
          <p:nvPicPr>
            <p:cNvPr id="27" name="Imagem 2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8" name="Imagem 2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9" name="Imagem 2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7" name="Grupo 29"/>
          <p:cNvGrpSpPr/>
          <p:nvPr/>
        </p:nvGrpSpPr>
        <p:grpSpPr>
          <a:xfrm>
            <a:off x="2843088" y="4941168"/>
            <a:ext cx="3455664" cy="2304256"/>
            <a:chOff x="6084888" y="-27384"/>
            <a:chExt cx="3455664" cy="2304256"/>
          </a:xfrm>
        </p:grpSpPr>
        <p:pic>
          <p:nvPicPr>
            <p:cNvPr id="31" name="Imagem 3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2" name="Imagem 3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3" name="Imagem 3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8" name="Grupo 34"/>
          <p:cNvGrpSpPr/>
          <p:nvPr/>
        </p:nvGrpSpPr>
        <p:grpSpPr>
          <a:xfrm>
            <a:off x="899592" y="2060848"/>
            <a:ext cx="3455664" cy="2304256"/>
            <a:chOff x="6084888" y="-27384"/>
            <a:chExt cx="3455664" cy="2304256"/>
          </a:xfrm>
        </p:grpSpPr>
        <p:pic>
          <p:nvPicPr>
            <p:cNvPr id="36" name="Imagem 3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7" name="Imagem 3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8" name="Imagem 3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9" name="Grupo 38"/>
          <p:cNvGrpSpPr/>
          <p:nvPr/>
        </p:nvGrpSpPr>
        <p:grpSpPr>
          <a:xfrm>
            <a:off x="-612576" y="2420888"/>
            <a:ext cx="3455664" cy="2304256"/>
            <a:chOff x="6084888" y="-27384"/>
            <a:chExt cx="3455664" cy="2304256"/>
          </a:xfrm>
        </p:grpSpPr>
        <p:pic>
          <p:nvPicPr>
            <p:cNvPr id="40" name="Imagem 3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2" name="Imagem 4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3" name="Imagem 4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13" name="Grupo 43"/>
          <p:cNvGrpSpPr/>
          <p:nvPr/>
        </p:nvGrpSpPr>
        <p:grpSpPr>
          <a:xfrm>
            <a:off x="-612576" y="4797152"/>
            <a:ext cx="3455664" cy="2304256"/>
            <a:chOff x="6084888" y="-27384"/>
            <a:chExt cx="3455664" cy="2304256"/>
          </a:xfrm>
        </p:grpSpPr>
        <p:pic>
          <p:nvPicPr>
            <p:cNvPr id="45" name="Imagem 4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6" name="Imagem 4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7" name="Imagem 4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48" name="Retângulo 47"/>
          <p:cNvSpPr/>
          <p:nvPr/>
        </p:nvSpPr>
        <p:spPr>
          <a:xfrm>
            <a:off x="0" y="188640"/>
            <a:ext cx="8964488" cy="6669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 de cantos arredondados 50"/>
          <p:cNvSpPr/>
          <p:nvPr/>
        </p:nvSpPr>
        <p:spPr>
          <a:xfrm>
            <a:off x="827584" y="2780928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1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827584" y="3285381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3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827584" y="3789437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4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827584" y="4293493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5</a:t>
            </a: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827584" y="4797549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6</a:t>
            </a:r>
          </a:p>
        </p:txBody>
      </p:sp>
      <p:sp>
        <p:nvSpPr>
          <p:cNvPr id="56" name="Retângulo de cantos arredondados 55"/>
          <p:cNvSpPr/>
          <p:nvPr/>
        </p:nvSpPr>
        <p:spPr>
          <a:xfrm>
            <a:off x="2123579" y="2277269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Região</a:t>
            </a: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827584" y="5301605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Lote 7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2123579" y="278132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Centro A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2123579" y="4797549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Sul B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2123579" y="3285381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Oeste A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2123579" y="3789437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Centro C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2123579" y="4293493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Sul A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123579" y="530160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Zona Norte  Zona Oeste B</a:t>
            </a:r>
          </a:p>
        </p:txBody>
      </p:sp>
      <p:sp>
        <p:nvSpPr>
          <p:cNvPr id="67" name="Retângulo de cantos arredondados 66"/>
          <p:cNvSpPr/>
          <p:nvPr/>
        </p:nvSpPr>
        <p:spPr>
          <a:xfrm>
            <a:off x="3779763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Fornecedor</a:t>
            </a:r>
            <a:endParaRPr lang="pt-BR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8" name="Retângulo de cantos arredondados 67"/>
          <p:cNvSpPr/>
          <p:nvPr/>
        </p:nvSpPr>
        <p:spPr>
          <a:xfrm>
            <a:off x="7091622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Redução sobre o Estimado</a:t>
            </a:r>
          </a:p>
        </p:txBody>
      </p:sp>
      <p:sp>
        <p:nvSpPr>
          <p:cNvPr id="69" name="Retângulo 68"/>
          <p:cNvSpPr/>
          <p:nvPr/>
        </p:nvSpPr>
        <p:spPr>
          <a:xfrm>
            <a:off x="3779763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65000"/>
                  </a:schemeClr>
                </a:solidFill>
              </a:rPr>
              <a:t>Provac</a:t>
            </a:r>
            <a:endParaRPr lang="pt-B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3779763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65000"/>
                  </a:schemeClr>
                </a:solidFill>
              </a:rPr>
              <a:t>Provac</a:t>
            </a:r>
            <a:endParaRPr lang="pt-B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3779763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Liderança</a:t>
            </a:r>
          </a:p>
        </p:txBody>
      </p:sp>
      <p:sp>
        <p:nvSpPr>
          <p:cNvPr id="72" name="Retângulo 71"/>
          <p:cNvSpPr/>
          <p:nvPr/>
        </p:nvSpPr>
        <p:spPr>
          <a:xfrm>
            <a:off x="3779763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Liderança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3779763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65000"/>
                  </a:schemeClr>
                </a:solidFill>
              </a:rPr>
              <a:t>Especialy</a:t>
            </a:r>
            <a:endParaRPr lang="pt-B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3779763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schemeClr val="bg1">
                    <a:lumMod val="65000"/>
                  </a:schemeClr>
                </a:solidFill>
              </a:rPr>
              <a:t>Especialy</a:t>
            </a:r>
            <a:endParaRPr lang="pt-B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7091622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R$ 8,1 milhões</a:t>
            </a:r>
          </a:p>
        </p:txBody>
      </p:sp>
      <p:sp>
        <p:nvSpPr>
          <p:cNvPr id="76" name="Retângulo 75"/>
          <p:cNvSpPr/>
          <p:nvPr/>
        </p:nvSpPr>
        <p:spPr>
          <a:xfrm>
            <a:off x="7091622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R$ 48,7 mil</a:t>
            </a:r>
          </a:p>
        </p:txBody>
      </p:sp>
      <p:sp>
        <p:nvSpPr>
          <p:cNvPr id="77" name="Retângulo 76"/>
          <p:cNvSpPr/>
          <p:nvPr/>
        </p:nvSpPr>
        <p:spPr>
          <a:xfrm>
            <a:off x="7091622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R$ 4,7 milhões </a:t>
            </a:r>
          </a:p>
        </p:txBody>
      </p:sp>
      <p:sp>
        <p:nvSpPr>
          <p:cNvPr id="78" name="Retângulo 77"/>
          <p:cNvSpPr/>
          <p:nvPr/>
        </p:nvSpPr>
        <p:spPr>
          <a:xfrm>
            <a:off x="7091622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79" name="Retângulo 78"/>
          <p:cNvSpPr/>
          <p:nvPr/>
        </p:nvSpPr>
        <p:spPr>
          <a:xfrm>
            <a:off x="7091622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R$ 1,2 milhão</a:t>
            </a:r>
          </a:p>
        </p:txBody>
      </p:sp>
      <p:sp>
        <p:nvSpPr>
          <p:cNvPr id="80" name="Retângulo 79"/>
          <p:cNvSpPr/>
          <p:nvPr/>
        </p:nvSpPr>
        <p:spPr>
          <a:xfrm>
            <a:off x="7091622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R$ 2,3 milhões</a:t>
            </a:r>
          </a:p>
        </p:txBody>
      </p:sp>
      <p:sp>
        <p:nvSpPr>
          <p:cNvPr id="81" name="Retângulo de cantos arredondados 80"/>
          <p:cNvSpPr/>
          <p:nvPr/>
        </p:nvSpPr>
        <p:spPr>
          <a:xfrm>
            <a:off x="5435438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65000"/>
                  </a:schemeClr>
                </a:solidFill>
              </a:rPr>
              <a:t>ARP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5435438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003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5435438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003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5435438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005</a:t>
            </a:r>
          </a:p>
        </p:txBody>
      </p:sp>
      <p:sp>
        <p:nvSpPr>
          <p:cNvPr id="85" name="Retângulo 84"/>
          <p:cNvSpPr/>
          <p:nvPr/>
        </p:nvSpPr>
        <p:spPr>
          <a:xfrm>
            <a:off x="5435438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005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5435438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004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5435438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>
                    <a:lumMod val="65000"/>
                  </a:schemeClr>
                </a:solidFill>
              </a:rPr>
              <a:t>N° 004</a:t>
            </a:r>
          </a:p>
        </p:txBody>
      </p:sp>
      <p:cxnSp>
        <p:nvCxnSpPr>
          <p:cNvPr id="89" name="Conector reto 88"/>
          <p:cNvCxnSpPr/>
          <p:nvPr/>
        </p:nvCxnSpPr>
        <p:spPr>
          <a:xfrm>
            <a:off x="7091622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tângulo de cantos arredondados 90"/>
          <p:cNvSpPr/>
          <p:nvPr/>
        </p:nvSpPr>
        <p:spPr>
          <a:xfrm>
            <a:off x="7091622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R$ 16,5 milhões</a:t>
            </a:r>
          </a:p>
        </p:txBody>
      </p:sp>
      <p:sp>
        <p:nvSpPr>
          <p:cNvPr id="92" name="Retângulo 91"/>
          <p:cNvSpPr/>
          <p:nvPr/>
        </p:nvSpPr>
        <p:spPr>
          <a:xfrm>
            <a:off x="5382344" y="6453336"/>
            <a:ext cx="5022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6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-25%</a:t>
            </a:r>
          </a:p>
        </p:txBody>
      </p:sp>
      <p:sp>
        <p:nvSpPr>
          <p:cNvPr id="93" name="Retângulo 92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Resultados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5212</TotalTime>
  <Words>1485</Words>
  <Application>Microsoft Office PowerPoint</Application>
  <PresentationFormat>Apresentação na tela (4:3)</PresentationFormat>
  <Paragraphs>547</Paragraphs>
  <Slides>48</Slides>
  <Notes>26</Notes>
  <HiddenSlides>5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4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mtfilho</dc:creator>
  <cp:lastModifiedBy>mtfilho</cp:lastModifiedBy>
  <cp:revision>527</cp:revision>
  <dcterms:created xsi:type="dcterms:W3CDTF">2019-03-07T14:19:04Z</dcterms:created>
  <dcterms:modified xsi:type="dcterms:W3CDTF">2019-10-10T10:01:57Z</dcterms:modified>
</cp:coreProperties>
</file>