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1" r:id="rId2"/>
    <p:sldId id="404" r:id="rId3"/>
    <p:sldId id="403" r:id="rId4"/>
    <p:sldId id="406" r:id="rId5"/>
    <p:sldId id="399" r:id="rId6"/>
    <p:sldId id="390" r:id="rId7"/>
    <p:sldId id="392" r:id="rId8"/>
    <p:sldId id="393" r:id="rId9"/>
    <p:sldId id="394" r:id="rId10"/>
    <p:sldId id="395" r:id="rId11"/>
    <p:sldId id="396" r:id="rId12"/>
    <p:sldId id="397" r:id="rId13"/>
    <p:sldId id="389" r:id="rId14"/>
    <p:sldId id="398" r:id="rId15"/>
    <p:sldId id="383" r:id="rId16"/>
    <p:sldId id="401" r:id="rId17"/>
    <p:sldId id="402" r:id="rId18"/>
    <p:sldId id="405" r:id="rId1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>
          <p15:clr>
            <a:srgbClr val="A4A3A4"/>
          </p15:clr>
        </p15:guide>
        <p15:guide id="2" orient="horz" pos="1434">
          <p15:clr>
            <a:srgbClr val="A4A3A4"/>
          </p15:clr>
        </p15:guide>
        <p15:guide id="3" pos="3833">
          <p15:clr>
            <a:srgbClr val="A4A3A4"/>
          </p15:clr>
        </p15:guide>
        <p15:guide id="4" pos="18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F81BD"/>
    <a:srgbClr val="EBF1DE"/>
    <a:srgbClr val="37609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A5B04D-B3F2-4824-A7CF-9EDC5677EEAD}" v="53" dt="2019-10-07T23:50:22.075"/>
    <p1510:client id="{574A6BD7-90D9-42D4-8D2D-360623E10DB5}" v="22" dt="2019-10-07T13:32:31.2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3" autoAdjust="0"/>
    <p:restoredTop sz="80580" autoAdjust="0"/>
  </p:normalViewPr>
  <p:slideViewPr>
    <p:cSldViewPr>
      <p:cViewPr varScale="1">
        <p:scale>
          <a:sx n="89" d="100"/>
          <a:sy n="89" d="100"/>
        </p:scale>
        <p:origin x="1147" y="77"/>
      </p:cViewPr>
      <p:guideLst>
        <p:guide orient="horz" pos="2976"/>
        <p:guide orient="horz" pos="1434"/>
        <p:guide pos="3833"/>
        <p:guide pos="183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C593B-5B9C-4DD6-B81A-C4AA39FBAA74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AC75F-07C3-44A7-BCB2-1867F06D245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5570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38152-401F-42E9-8857-964280F480D2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386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>
                <a:solidFill>
                  <a:prstClr val="black"/>
                </a:solidFill>
              </a:rPr>
              <a:pPr/>
              <a:t>11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98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>
                <a:solidFill>
                  <a:prstClr val="black"/>
                </a:solidFill>
              </a:rPr>
              <a:pPr/>
              <a:t>12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2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001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454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2870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7850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1457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5550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2646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4562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5162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967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>
                <a:solidFill>
                  <a:prstClr val="black"/>
                </a:solidFill>
              </a:rPr>
              <a:pPr/>
              <a:t>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65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>
                <a:solidFill>
                  <a:prstClr val="black"/>
                </a:solidFill>
              </a:rPr>
              <a:pPr/>
              <a:t>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96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>
                <a:solidFill>
                  <a:prstClr val="black"/>
                </a:solidFill>
              </a:rPr>
              <a:pPr/>
              <a:t>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86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AC75F-07C3-44A7-BCB2-1867F06D2457}" type="slidenum">
              <a:rPr lang="pt-BR" smtClean="0">
                <a:solidFill>
                  <a:prstClr val="black"/>
                </a:solidFill>
              </a:rPr>
              <a:pPr/>
              <a:t>10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12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8DF88-7FF4-4FE2-A94E-381E4F3A9FA5}" type="datetimeFigureOut">
              <a:rPr lang="pt-BR" smtClean="0"/>
              <a:pPr/>
              <a:t>10/10/2019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FC07C-78AD-4190-975A-13D9E3B458E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39" descr="Imagem1.jpg"/>
          <p:cNvPicPr>
            <a:picLocks noChangeAspect="1"/>
          </p:cNvPicPr>
          <p:nvPr/>
        </p:nvPicPr>
        <p:blipFill>
          <a:blip r:embed="rId3" cstate="print">
            <a:lum bright="30000" contrast="-40000"/>
          </a:blip>
          <a:srcRect l="25005" r="110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8" name="Freeform 13"/>
          <p:cNvSpPr>
            <a:spLocks/>
          </p:cNvSpPr>
          <p:nvPr/>
        </p:nvSpPr>
        <p:spPr bwMode="auto">
          <a:xfrm flipH="1">
            <a:off x="5608637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7"/>
          <p:cNvSpPr>
            <a:spLocks/>
          </p:cNvSpPr>
          <p:nvPr/>
        </p:nvSpPr>
        <p:spPr bwMode="auto">
          <a:xfrm flipH="1">
            <a:off x="4953000" y="144493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solidFill>
            <a:srgbClr val="00518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8"/>
          <p:cNvSpPr>
            <a:spLocks/>
          </p:cNvSpPr>
          <p:nvPr/>
        </p:nvSpPr>
        <p:spPr bwMode="auto">
          <a:xfrm flipH="1">
            <a:off x="8410575" y="1474788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solidFill>
            <a:srgbClr val="BBA0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6"/>
          <p:cNvSpPr>
            <a:spLocks/>
          </p:cNvSpPr>
          <p:nvPr/>
        </p:nvSpPr>
        <p:spPr bwMode="auto">
          <a:xfrm flipH="1">
            <a:off x="4276724" y="-1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C6AB6B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5"/>
          <p:cNvSpPr>
            <a:spLocks/>
          </p:cNvSpPr>
          <p:nvPr/>
        </p:nvSpPr>
        <p:spPr bwMode="auto">
          <a:xfrm flipH="1">
            <a:off x="7827963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7"/>
          <p:cNvSpPr>
            <a:spLocks/>
          </p:cNvSpPr>
          <p:nvPr/>
        </p:nvSpPr>
        <p:spPr bwMode="auto">
          <a:xfrm flipH="1">
            <a:off x="3555444" y="1588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13"/>
          <p:cNvSpPr>
            <a:spLocks/>
          </p:cNvSpPr>
          <p:nvPr/>
        </p:nvSpPr>
        <p:spPr bwMode="auto">
          <a:xfrm flipV="1">
            <a:off x="0" y="4635812"/>
            <a:ext cx="2225154" cy="2222187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solidFill>
            <a:srgbClr val="0C344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7"/>
          <p:cNvSpPr>
            <a:spLocks/>
          </p:cNvSpPr>
          <p:nvPr/>
        </p:nvSpPr>
        <p:spPr bwMode="auto">
          <a:xfrm flipV="1">
            <a:off x="0" y="3327632"/>
            <a:ext cx="2633593" cy="2624693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solidFill>
            <a:srgbClr val="2047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6"/>
          <p:cNvSpPr>
            <a:spLocks/>
          </p:cNvSpPr>
          <p:nvPr/>
        </p:nvSpPr>
        <p:spPr bwMode="auto">
          <a:xfrm flipV="1">
            <a:off x="498989" y="5249955"/>
            <a:ext cx="2050022" cy="160804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C6AB6B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17"/>
          <p:cNvSpPr>
            <a:spLocks/>
          </p:cNvSpPr>
          <p:nvPr/>
        </p:nvSpPr>
        <p:spPr bwMode="auto">
          <a:xfrm flipV="1">
            <a:off x="1354395" y="5046650"/>
            <a:ext cx="1813245" cy="1811350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tângulo 43"/>
          <p:cNvSpPr/>
          <p:nvPr/>
        </p:nvSpPr>
        <p:spPr>
          <a:xfrm>
            <a:off x="4778578" y="4156931"/>
            <a:ext cx="3969886" cy="1224136"/>
          </a:xfrm>
          <a:prstGeom prst="rect">
            <a:avLst/>
          </a:prstGeom>
          <a:solidFill>
            <a:srgbClr val="FFFFFF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788024" y="4153845"/>
            <a:ext cx="5630964" cy="1227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pt-BR" sz="3200" dirty="0">
                <a:solidFill>
                  <a:schemeClr val="tx2">
                    <a:lumMod val="50000"/>
                  </a:schemeClr>
                </a:solidFill>
                <a:latin typeface="Segoe UI Semibold"/>
                <a:ea typeface="+mj-ea"/>
                <a:cs typeface="Segoe UI Semibold"/>
              </a:rPr>
              <a:t>Fase Preparatória:</a:t>
            </a:r>
            <a:endParaRPr lang="pt-BR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pt-BR" sz="3200" dirty="0" smtClean="0">
                <a:solidFill>
                  <a:schemeClr val="tx2">
                    <a:lumMod val="50000"/>
                  </a:schemeClr>
                </a:solidFill>
                <a:latin typeface="Segoe UI Semibold"/>
                <a:ea typeface="+mj-ea"/>
                <a:cs typeface="Segoe UI Semibold"/>
              </a:rPr>
              <a:t>Termo de Referência</a:t>
            </a:r>
            <a:endParaRPr lang="pt-BR" sz="3200" dirty="0">
              <a:solidFill>
                <a:schemeClr val="tx2">
                  <a:lumMod val="50000"/>
                </a:schemeClr>
              </a:solidFill>
              <a:latin typeface="Segoe UI Semibold"/>
              <a:ea typeface="+mj-ea"/>
              <a:cs typeface="Segoe UI Semibold"/>
            </a:endParaRPr>
          </a:p>
        </p:txBody>
      </p:sp>
      <p:cxnSp>
        <p:nvCxnSpPr>
          <p:cNvPr id="43" name="Straight Connector 34">
            <a:extLst>
              <a:ext uri="{FF2B5EF4-FFF2-40B4-BE49-F238E27FC236}">
                <a16:creationId xmlns="" xmlns:a16="http://schemas.microsoft.com/office/drawing/2014/main" id="{DDD06C5B-F74B-4BF5-9D20-B546451B44BF}"/>
              </a:ext>
            </a:extLst>
          </p:cNvPr>
          <p:cNvCxnSpPr>
            <a:cxnSpLocks/>
          </p:cNvCxnSpPr>
          <p:nvPr/>
        </p:nvCxnSpPr>
        <p:spPr>
          <a:xfrm>
            <a:off x="4776239" y="4149080"/>
            <a:ext cx="0" cy="1218449"/>
          </a:xfrm>
          <a:prstGeom prst="line">
            <a:avLst/>
          </a:prstGeom>
          <a:ln w="28575">
            <a:solidFill>
              <a:srgbClr val="BBA0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ubtitle 2"/>
          <p:cNvSpPr txBox="1">
            <a:spLocks/>
          </p:cNvSpPr>
          <p:nvPr/>
        </p:nvSpPr>
        <p:spPr>
          <a:xfrm>
            <a:off x="5004048" y="6304373"/>
            <a:ext cx="4171071" cy="3649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Rio de Janeiro, </a:t>
            </a:r>
            <a:r>
              <a:rPr lang="en-US" sz="3200" b="1" noProof="0" dirty="0" smtClean="0">
                <a:solidFill>
                  <a:schemeClr val="tx2">
                    <a:lumMod val="50000"/>
                  </a:schemeClr>
                </a:solidFill>
              </a:rPr>
              <a:t>10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</a:rPr>
              <a:t>outubro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2019</a:t>
            </a:r>
          </a:p>
        </p:txBody>
      </p:sp>
      <p:pic>
        <p:nvPicPr>
          <p:cNvPr id="19" name="Imagem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31" y="1660525"/>
            <a:ext cx="4392613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30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/>
        </p:nvGrpSpPr>
        <p:grpSpPr>
          <a:xfrm>
            <a:off x="6084888" y="-27384"/>
            <a:ext cx="3455664" cy="2304256"/>
            <a:chOff x="6084888" y="-27384"/>
            <a:chExt cx="3455664" cy="2304256"/>
          </a:xfrm>
        </p:grpSpPr>
        <p:pic>
          <p:nvPicPr>
            <p:cNvPr id="10" name="Imagem 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1" name="Imagem 1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2" name="Imagem 1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3" name="Grupo 12"/>
          <p:cNvGrpSpPr/>
          <p:nvPr/>
        </p:nvGrpSpPr>
        <p:grpSpPr>
          <a:xfrm>
            <a:off x="4932549" y="2348880"/>
            <a:ext cx="3455664" cy="2304256"/>
            <a:chOff x="6084888" y="-27384"/>
            <a:chExt cx="3455664" cy="2304256"/>
          </a:xfrm>
        </p:grpSpPr>
        <p:pic>
          <p:nvPicPr>
            <p:cNvPr id="14" name="Imagem 1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5" name="Imagem 1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6" name="Imagem 1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4" name="Grupo 16"/>
          <p:cNvGrpSpPr/>
          <p:nvPr/>
        </p:nvGrpSpPr>
        <p:grpSpPr>
          <a:xfrm>
            <a:off x="6084168" y="4869160"/>
            <a:ext cx="3455664" cy="2304256"/>
            <a:chOff x="6084888" y="-27384"/>
            <a:chExt cx="3455664" cy="2304256"/>
          </a:xfrm>
        </p:grpSpPr>
        <p:pic>
          <p:nvPicPr>
            <p:cNvPr id="18" name="Imagem 1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9" name="Imagem 1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0" name="Imagem 1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5" name="Grupo 20"/>
          <p:cNvGrpSpPr/>
          <p:nvPr/>
        </p:nvGrpSpPr>
        <p:grpSpPr>
          <a:xfrm>
            <a:off x="2843808" y="44624"/>
            <a:ext cx="3455664" cy="2304256"/>
            <a:chOff x="6084888" y="-27384"/>
            <a:chExt cx="3455664" cy="2304256"/>
          </a:xfrm>
        </p:grpSpPr>
        <p:pic>
          <p:nvPicPr>
            <p:cNvPr id="23" name="Imagem 2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4" name="Imagem 2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5" name="Imagem 2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6" name="Grupo 25"/>
          <p:cNvGrpSpPr/>
          <p:nvPr/>
        </p:nvGrpSpPr>
        <p:grpSpPr>
          <a:xfrm>
            <a:off x="2195525" y="2348880"/>
            <a:ext cx="3455664" cy="2304256"/>
            <a:chOff x="6084888" y="-27384"/>
            <a:chExt cx="3455664" cy="2304256"/>
          </a:xfrm>
        </p:grpSpPr>
        <p:pic>
          <p:nvPicPr>
            <p:cNvPr id="27" name="Imagem 2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8" name="Imagem 2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9" name="Imagem 2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7" name="Grupo 29"/>
          <p:cNvGrpSpPr/>
          <p:nvPr/>
        </p:nvGrpSpPr>
        <p:grpSpPr>
          <a:xfrm>
            <a:off x="2843088" y="4941168"/>
            <a:ext cx="3455664" cy="2304256"/>
            <a:chOff x="6084888" y="-27384"/>
            <a:chExt cx="3455664" cy="2304256"/>
          </a:xfrm>
        </p:grpSpPr>
        <p:pic>
          <p:nvPicPr>
            <p:cNvPr id="31" name="Imagem 3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2" name="Imagem 3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3" name="Imagem 3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8" name="Grupo 34"/>
          <p:cNvGrpSpPr/>
          <p:nvPr/>
        </p:nvGrpSpPr>
        <p:grpSpPr>
          <a:xfrm>
            <a:off x="899592" y="2060848"/>
            <a:ext cx="3455664" cy="2304256"/>
            <a:chOff x="6084888" y="-27384"/>
            <a:chExt cx="3455664" cy="2304256"/>
          </a:xfrm>
        </p:grpSpPr>
        <p:pic>
          <p:nvPicPr>
            <p:cNvPr id="36" name="Imagem 3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7" name="Imagem 3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8" name="Imagem 3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9" name="Grupo 38"/>
          <p:cNvGrpSpPr/>
          <p:nvPr/>
        </p:nvGrpSpPr>
        <p:grpSpPr>
          <a:xfrm>
            <a:off x="-612576" y="2420888"/>
            <a:ext cx="3455664" cy="2304256"/>
            <a:chOff x="6084888" y="-27384"/>
            <a:chExt cx="3455664" cy="2304256"/>
          </a:xfrm>
        </p:grpSpPr>
        <p:pic>
          <p:nvPicPr>
            <p:cNvPr id="40" name="Imagem 3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2" name="Imagem 4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3" name="Imagem 4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13" name="Grupo 43"/>
          <p:cNvGrpSpPr/>
          <p:nvPr/>
        </p:nvGrpSpPr>
        <p:grpSpPr>
          <a:xfrm>
            <a:off x="-612576" y="4797152"/>
            <a:ext cx="3455664" cy="2304256"/>
            <a:chOff x="6084888" y="-27384"/>
            <a:chExt cx="3455664" cy="2304256"/>
          </a:xfrm>
        </p:grpSpPr>
        <p:pic>
          <p:nvPicPr>
            <p:cNvPr id="45" name="Imagem 4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6" name="Imagem 4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7" name="Imagem 4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sp>
        <p:nvSpPr>
          <p:cNvPr id="48" name="Retângulo 47"/>
          <p:cNvSpPr/>
          <p:nvPr/>
        </p:nvSpPr>
        <p:spPr>
          <a:xfrm>
            <a:off x="0" y="188640"/>
            <a:ext cx="8964488" cy="6669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51" name="Retângulo de cantos arredondados 50"/>
          <p:cNvSpPr/>
          <p:nvPr/>
        </p:nvSpPr>
        <p:spPr>
          <a:xfrm>
            <a:off x="827584" y="2780928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1</a:t>
            </a: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827584" y="3285381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3</a:t>
            </a:r>
          </a:p>
        </p:txBody>
      </p:sp>
      <p:sp>
        <p:nvSpPr>
          <p:cNvPr id="53" name="Retângulo de cantos arredondados 52"/>
          <p:cNvSpPr/>
          <p:nvPr/>
        </p:nvSpPr>
        <p:spPr>
          <a:xfrm>
            <a:off x="827584" y="3789437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4</a:t>
            </a:r>
          </a:p>
        </p:txBody>
      </p:sp>
      <p:sp>
        <p:nvSpPr>
          <p:cNvPr id="54" name="Retângulo de cantos arredondados 53"/>
          <p:cNvSpPr/>
          <p:nvPr/>
        </p:nvSpPr>
        <p:spPr>
          <a:xfrm>
            <a:off x="827584" y="4293493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5</a:t>
            </a:r>
          </a:p>
        </p:txBody>
      </p:sp>
      <p:sp>
        <p:nvSpPr>
          <p:cNvPr id="55" name="Retângulo de cantos arredondados 54"/>
          <p:cNvSpPr/>
          <p:nvPr/>
        </p:nvSpPr>
        <p:spPr>
          <a:xfrm>
            <a:off x="827584" y="4797549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6</a:t>
            </a:r>
          </a:p>
        </p:txBody>
      </p:sp>
      <p:sp>
        <p:nvSpPr>
          <p:cNvPr id="56" name="Retângulo de cantos arredondados 55"/>
          <p:cNvSpPr/>
          <p:nvPr/>
        </p:nvSpPr>
        <p:spPr>
          <a:xfrm>
            <a:off x="2123579" y="2277269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Região</a:t>
            </a:r>
          </a:p>
        </p:txBody>
      </p:sp>
      <p:sp>
        <p:nvSpPr>
          <p:cNvPr id="57" name="Retângulo de cantos arredondados 56"/>
          <p:cNvSpPr/>
          <p:nvPr/>
        </p:nvSpPr>
        <p:spPr>
          <a:xfrm>
            <a:off x="827584" y="5301605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7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2123579" y="2781325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Centro A</a:t>
            </a:r>
          </a:p>
        </p:txBody>
      </p:sp>
      <p:sp>
        <p:nvSpPr>
          <p:cNvPr id="62" name="Retângulo 61"/>
          <p:cNvSpPr/>
          <p:nvPr/>
        </p:nvSpPr>
        <p:spPr>
          <a:xfrm>
            <a:off x="2123579" y="4797549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Sul B</a:t>
            </a:r>
          </a:p>
        </p:txBody>
      </p:sp>
      <p:sp>
        <p:nvSpPr>
          <p:cNvPr id="63" name="Retângulo 62"/>
          <p:cNvSpPr/>
          <p:nvPr/>
        </p:nvSpPr>
        <p:spPr>
          <a:xfrm>
            <a:off x="2123579" y="3285381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Oeste A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2123579" y="3789437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Centro C</a:t>
            </a:r>
          </a:p>
        </p:txBody>
      </p:sp>
      <p:sp>
        <p:nvSpPr>
          <p:cNvPr id="65" name="Retângulo 64"/>
          <p:cNvSpPr/>
          <p:nvPr/>
        </p:nvSpPr>
        <p:spPr>
          <a:xfrm>
            <a:off x="2123579" y="4293493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Sul A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2123579" y="5301605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Norte  Zona Oeste B</a:t>
            </a:r>
          </a:p>
        </p:txBody>
      </p:sp>
      <p:sp>
        <p:nvSpPr>
          <p:cNvPr id="67" name="Retângulo de cantos arredondados 66"/>
          <p:cNvSpPr/>
          <p:nvPr/>
        </p:nvSpPr>
        <p:spPr>
          <a:xfrm>
            <a:off x="3779763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Fornecedor</a:t>
            </a:r>
            <a:endParaRPr lang="pt-BR" sz="1600" b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8" name="Retângulo de cantos arredondados 67"/>
          <p:cNvSpPr/>
          <p:nvPr/>
        </p:nvSpPr>
        <p:spPr>
          <a:xfrm>
            <a:off x="7091622" y="2276872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Valores Homologados</a:t>
            </a:r>
          </a:p>
        </p:txBody>
      </p:sp>
      <p:sp>
        <p:nvSpPr>
          <p:cNvPr id="69" name="Retângulo 68"/>
          <p:cNvSpPr/>
          <p:nvPr/>
        </p:nvSpPr>
        <p:spPr>
          <a:xfrm>
            <a:off x="3779763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65000"/>
                  </a:prstClr>
                </a:solidFill>
              </a:rPr>
              <a:t>Provac</a:t>
            </a:r>
            <a:endParaRPr lang="pt-BR" sz="16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3779763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65000"/>
                  </a:prstClr>
                </a:solidFill>
              </a:rPr>
              <a:t>Provac</a:t>
            </a:r>
            <a:endParaRPr lang="pt-BR" sz="16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3779763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Liderança</a:t>
            </a:r>
          </a:p>
        </p:txBody>
      </p:sp>
      <p:sp>
        <p:nvSpPr>
          <p:cNvPr id="72" name="Retângulo 71"/>
          <p:cNvSpPr/>
          <p:nvPr/>
        </p:nvSpPr>
        <p:spPr>
          <a:xfrm>
            <a:off x="3779763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Liderança</a:t>
            </a:r>
          </a:p>
        </p:txBody>
      </p:sp>
      <p:sp>
        <p:nvSpPr>
          <p:cNvPr id="73" name="Retângulo 72"/>
          <p:cNvSpPr/>
          <p:nvPr/>
        </p:nvSpPr>
        <p:spPr>
          <a:xfrm>
            <a:off x="3779763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65000"/>
                  </a:prstClr>
                </a:solidFill>
              </a:rPr>
              <a:t>Especialy</a:t>
            </a:r>
            <a:endParaRPr lang="pt-BR" sz="16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4" name="Retângulo 73"/>
          <p:cNvSpPr/>
          <p:nvPr/>
        </p:nvSpPr>
        <p:spPr>
          <a:xfrm>
            <a:off x="3779763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65000"/>
                  </a:prstClr>
                </a:solidFill>
              </a:rPr>
              <a:t>Especialy</a:t>
            </a:r>
            <a:endParaRPr lang="pt-BR" sz="16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5" name="Retângulo 74"/>
          <p:cNvSpPr/>
          <p:nvPr/>
        </p:nvSpPr>
        <p:spPr>
          <a:xfrm>
            <a:off x="7091622" y="278092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R$ 14,8 milhões</a:t>
            </a:r>
          </a:p>
        </p:txBody>
      </p:sp>
      <p:sp>
        <p:nvSpPr>
          <p:cNvPr id="76" name="Retângulo 75"/>
          <p:cNvSpPr/>
          <p:nvPr/>
        </p:nvSpPr>
        <p:spPr>
          <a:xfrm>
            <a:off x="7091622" y="4797152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R$ 3,7 milhões</a:t>
            </a:r>
          </a:p>
        </p:txBody>
      </p:sp>
      <p:sp>
        <p:nvSpPr>
          <p:cNvPr id="77" name="Retângulo 76"/>
          <p:cNvSpPr/>
          <p:nvPr/>
        </p:nvSpPr>
        <p:spPr>
          <a:xfrm>
            <a:off x="7091622" y="3284984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R$ 15,9 milhões </a:t>
            </a:r>
          </a:p>
        </p:txBody>
      </p:sp>
      <p:sp>
        <p:nvSpPr>
          <p:cNvPr id="78" name="Retângulo 77"/>
          <p:cNvSpPr/>
          <p:nvPr/>
        </p:nvSpPr>
        <p:spPr>
          <a:xfrm>
            <a:off x="7091622" y="3789040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R$ 8,3 milhões</a:t>
            </a:r>
          </a:p>
        </p:txBody>
      </p:sp>
      <p:sp>
        <p:nvSpPr>
          <p:cNvPr id="79" name="Retângulo 78"/>
          <p:cNvSpPr/>
          <p:nvPr/>
        </p:nvSpPr>
        <p:spPr>
          <a:xfrm>
            <a:off x="7091622" y="4293096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R$ 2,1 milhões</a:t>
            </a:r>
          </a:p>
        </p:txBody>
      </p:sp>
      <p:sp>
        <p:nvSpPr>
          <p:cNvPr id="80" name="Retângulo 79"/>
          <p:cNvSpPr/>
          <p:nvPr/>
        </p:nvSpPr>
        <p:spPr>
          <a:xfrm>
            <a:off x="7091622" y="530120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R$ 5,0 milhões</a:t>
            </a:r>
          </a:p>
        </p:txBody>
      </p:sp>
      <p:sp>
        <p:nvSpPr>
          <p:cNvPr id="81" name="Retângulo de cantos arredondados 80"/>
          <p:cNvSpPr/>
          <p:nvPr/>
        </p:nvSpPr>
        <p:spPr>
          <a:xfrm>
            <a:off x="5435438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ARP</a:t>
            </a:r>
          </a:p>
        </p:txBody>
      </p:sp>
      <p:sp>
        <p:nvSpPr>
          <p:cNvPr id="82" name="Retângulo 81"/>
          <p:cNvSpPr/>
          <p:nvPr/>
        </p:nvSpPr>
        <p:spPr>
          <a:xfrm>
            <a:off x="5435438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003</a:t>
            </a:r>
          </a:p>
        </p:txBody>
      </p:sp>
      <p:sp>
        <p:nvSpPr>
          <p:cNvPr id="83" name="Retângulo 82"/>
          <p:cNvSpPr/>
          <p:nvPr/>
        </p:nvSpPr>
        <p:spPr>
          <a:xfrm>
            <a:off x="5435438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003</a:t>
            </a:r>
          </a:p>
        </p:txBody>
      </p:sp>
      <p:sp>
        <p:nvSpPr>
          <p:cNvPr id="84" name="Retângulo 83"/>
          <p:cNvSpPr/>
          <p:nvPr/>
        </p:nvSpPr>
        <p:spPr>
          <a:xfrm>
            <a:off x="5435438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005</a:t>
            </a:r>
          </a:p>
        </p:txBody>
      </p:sp>
      <p:sp>
        <p:nvSpPr>
          <p:cNvPr id="85" name="Retângulo 84"/>
          <p:cNvSpPr/>
          <p:nvPr/>
        </p:nvSpPr>
        <p:spPr>
          <a:xfrm>
            <a:off x="5435438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005</a:t>
            </a:r>
          </a:p>
        </p:txBody>
      </p:sp>
      <p:sp>
        <p:nvSpPr>
          <p:cNvPr id="86" name="Retângulo 85"/>
          <p:cNvSpPr/>
          <p:nvPr/>
        </p:nvSpPr>
        <p:spPr>
          <a:xfrm>
            <a:off x="5435438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004</a:t>
            </a:r>
          </a:p>
        </p:txBody>
      </p:sp>
      <p:sp>
        <p:nvSpPr>
          <p:cNvPr id="87" name="Retângulo 86"/>
          <p:cNvSpPr/>
          <p:nvPr/>
        </p:nvSpPr>
        <p:spPr>
          <a:xfrm>
            <a:off x="5435438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004</a:t>
            </a:r>
          </a:p>
        </p:txBody>
      </p:sp>
      <p:cxnSp>
        <p:nvCxnSpPr>
          <p:cNvPr id="89" name="Conector reto 88"/>
          <p:cNvCxnSpPr/>
          <p:nvPr/>
        </p:nvCxnSpPr>
        <p:spPr>
          <a:xfrm>
            <a:off x="7091622" y="5805264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tângulo de cantos arredondados 90"/>
          <p:cNvSpPr/>
          <p:nvPr/>
        </p:nvSpPr>
        <p:spPr>
          <a:xfrm>
            <a:off x="7091622" y="5949677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R$ 50,4 milhões</a:t>
            </a:r>
          </a:p>
        </p:txBody>
      </p:sp>
      <p:sp>
        <p:nvSpPr>
          <p:cNvPr id="90" name="Retângulo de cantos arredondados 89"/>
          <p:cNvSpPr/>
          <p:nvPr/>
        </p:nvSpPr>
        <p:spPr>
          <a:xfrm>
            <a:off x="5436096" y="2276475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Redução sobre o Estimado</a:t>
            </a:r>
          </a:p>
        </p:txBody>
      </p:sp>
      <p:sp>
        <p:nvSpPr>
          <p:cNvPr id="92" name="Retângulo 91"/>
          <p:cNvSpPr/>
          <p:nvPr/>
        </p:nvSpPr>
        <p:spPr>
          <a:xfrm>
            <a:off x="5436096" y="2780531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R$ 8,1 milhões</a:t>
            </a:r>
          </a:p>
        </p:txBody>
      </p:sp>
      <p:sp>
        <p:nvSpPr>
          <p:cNvPr id="93" name="Retângulo 92"/>
          <p:cNvSpPr/>
          <p:nvPr/>
        </p:nvSpPr>
        <p:spPr>
          <a:xfrm>
            <a:off x="5436096" y="4796755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R$ 48,7 mil</a:t>
            </a:r>
          </a:p>
        </p:txBody>
      </p:sp>
      <p:sp>
        <p:nvSpPr>
          <p:cNvPr id="94" name="Retângulo 93"/>
          <p:cNvSpPr/>
          <p:nvPr/>
        </p:nvSpPr>
        <p:spPr>
          <a:xfrm>
            <a:off x="5436096" y="3284587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R$ 4,7 milhões </a:t>
            </a:r>
          </a:p>
        </p:txBody>
      </p:sp>
      <p:sp>
        <p:nvSpPr>
          <p:cNvPr id="95" name="Retângulo 94"/>
          <p:cNvSpPr/>
          <p:nvPr/>
        </p:nvSpPr>
        <p:spPr>
          <a:xfrm>
            <a:off x="5436096" y="3788643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96" name="Retângulo 95"/>
          <p:cNvSpPr/>
          <p:nvPr/>
        </p:nvSpPr>
        <p:spPr>
          <a:xfrm>
            <a:off x="5436096" y="4292699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R$ 1,2 milhão</a:t>
            </a:r>
          </a:p>
        </p:txBody>
      </p:sp>
      <p:sp>
        <p:nvSpPr>
          <p:cNvPr id="97" name="Retângulo 96"/>
          <p:cNvSpPr/>
          <p:nvPr/>
        </p:nvSpPr>
        <p:spPr>
          <a:xfrm>
            <a:off x="5436096" y="5300811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R$ 2,3 milhões</a:t>
            </a:r>
          </a:p>
        </p:txBody>
      </p:sp>
      <p:cxnSp>
        <p:nvCxnSpPr>
          <p:cNvPr id="98" name="Conector reto 97"/>
          <p:cNvCxnSpPr/>
          <p:nvPr/>
        </p:nvCxnSpPr>
        <p:spPr>
          <a:xfrm>
            <a:off x="5436096" y="5804867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tângulo de cantos arredondados 98"/>
          <p:cNvSpPr/>
          <p:nvPr/>
        </p:nvSpPr>
        <p:spPr>
          <a:xfrm>
            <a:off x="5436096" y="5949280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R$ 16,5 milhões</a:t>
            </a:r>
          </a:p>
        </p:txBody>
      </p:sp>
      <p:sp>
        <p:nvSpPr>
          <p:cNvPr id="100" name="Retângulo 99"/>
          <p:cNvSpPr/>
          <p:nvPr/>
        </p:nvSpPr>
        <p:spPr>
          <a:xfrm>
            <a:off x="3707904" y="6453336"/>
            <a:ext cx="5022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1600" b="1" dirty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-25%</a:t>
            </a:r>
          </a:p>
        </p:txBody>
      </p:sp>
      <p:sp>
        <p:nvSpPr>
          <p:cNvPr id="88" name="Retângulo 87"/>
          <p:cNvSpPr/>
          <p:nvPr/>
        </p:nvSpPr>
        <p:spPr>
          <a:xfrm>
            <a:off x="1997968" y="519063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2400" b="1" dirty="0" smtClean="0">
                <a:solidFill>
                  <a:srgbClr val="4F81BD">
                    <a:lumMod val="50000"/>
                  </a:srgb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Resultados – Limpeza Predial</a:t>
            </a:r>
            <a:endParaRPr lang="pt-BR" sz="2400" b="1" dirty="0">
              <a:solidFill>
                <a:srgbClr val="4F81BD">
                  <a:lumMod val="50000"/>
                </a:srgb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33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/>
        </p:nvGrpSpPr>
        <p:grpSpPr>
          <a:xfrm>
            <a:off x="6084888" y="-27384"/>
            <a:ext cx="3455664" cy="2304256"/>
            <a:chOff x="6084888" y="-27384"/>
            <a:chExt cx="3455664" cy="2304256"/>
          </a:xfrm>
        </p:grpSpPr>
        <p:pic>
          <p:nvPicPr>
            <p:cNvPr id="10" name="Imagem 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1" name="Imagem 1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2" name="Imagem 1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3" name="Grupo 12"/>
          <p:cNvGrpSpPr/>
          <p:nvPr/>
        </p:nvGrpSpPr>
        <p:grpSpPr>
          <a:xfrm>
            <a:off x="4932549" y="2348880"/>
            <a:ext cx="3455664" cy="2304256"/>
            <a:chOff x="6084888" y="-27384"/>
            <a:chExt cx="3455664" cy="2304256"/>
          </a:xfrm>
        </p:grpSpPr>
        <p:pic>
          <p:nvPicPr>
            <p:cNvPr id="14" name="Imagem 1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5" name="Imagem 1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6" name="Imagem 1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4" name="Grupo 16"/>
          <p:cNvGrpSpPr/>
          <p:nvPr/>
        </p:nvGrpSpPr>
        <p:grpSpPr>
          <a:xfrm>
            <a:off x="6084168" y="4869160"/>
            <a:ext cx="3455664" cy="2304256"/>
            <a:chOff x="6084888" y="-27384"/>
            <a:chExt cx="3455664" cy="2304256"/>
          </a:xfrm>
        </p:grpSpPr>
        <p:pic>
          <p:nvPicPr>
            <p:cNvPr id="18" name="Imagem 1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9" name="Imagem 1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0" name="Imagem 1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5" name="Grupo 20"/>
          <p:cNvGrpSpPr/>
          <p:nvPr/>
        </p:nvGrpSpPr>
        <p:grpSpPr>
          <a:xfrm>
            <a:off x="2843808" y="44624"/>
            <a:ext cx="3455664" cy="2304256"/>
            <a:chOff x="6084888" y="-27384"/>
            <a:chExt cx="3455664" cy="2304256"/>
          </a:xfrm>
        </p:grpSpPr>
        <p:pic>
          <p:nvPicPr>
            <p:cNvPr id="23" name="Imagem 2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4" name="Imagem 2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5" name="Imagem 2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6" name="Grupo 25"/>
          <p:cNvGrpSpPr/>
          <p:nvPr/>
        </p:nvGrpSpPr>
        <p:grpSpPr>
          <a:xfrm>
            <a:off x="2195525" y="2348880"/>
            <a:ext cx="3455664" cy="2304256"/>
            <a:chOff x="6084888" y="-27384"/>
            <a:chExt cx="3455664" cy="2304256"/>
          </a:xfrm>
        </p:grpSpPr>
        <p:pic>
          <p:nvPicPr>
            <p:cNvPr id="27" name="Imagem 2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8" name="Imagem 2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9" name="Imagem 2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7" name="Grupo 29"/>
          <p:cNvGrpSpPr/>
          <p:nvPr/>
        </p:nvGrpSpPr>
        <p:grpSpPr>
          <a:xfrm>
            <a:off x="2843088" y="4941168"/>
            <a:ext cx="3455664" cy="2304256"/>
            <a:chOff x="6084888" y="-27384"/>
            <a:chExt cx="3455664" cy="2304256"/>
          </a:xfrm>
        </p:grpSpPr>
        <p:pic>
          <p:nvPicPr>
            <p:cNvPr id="31" name="Imagem 3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2" name="Imagem 3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3" name="Imagem 3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8" name="Grupo 34"/>
          <p:cNvGrpSpPr/>
          <p:nvPr/>
        </p:nvGrpSpPr>
        <p:grpSpPr>
          <a:xfrm>
            <a:off x="899592" y="2060848"/>
            <a:ext cx="3455664" cy="2304256"/>
            <a:chOff x="6084888" y="-27384"/>
            <a:chExt cx="3455664" cy="2304256"/>
          </a:xfrm>
        </p:grpSpPr>
        <p:pic>
          <p:nvPicPr>
            <p:cNvPr id="36" name="Imagem 3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7" name="Imagem 3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8" name="Imagem 3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9" name="Grupo 38"/>
          <p:cNvGrpSpPr/>
          <p:nvPr/>
        </p:nvGrpSpPr>
        <p:grpSpPr>
          <a:xfrm>
            <a:off x="-612576" y="2420888"/>
            <a:ext cx="3455664" cy="2304256"/>
            <a:chOff x="6084888" y="-27384"/>
            <a:chExt cx="3455664" cy="2304256"/>
          </a:xfrm>
        </p:grpSpPr>
        <p:pic>
          <p:nvPicPr>
            <p:cNvPr id="40" name="Imagem 3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2" name="Imagem 4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3" name="Imagem 4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13" name="Grupo 43"/>
          <p:cNvGrpSpPr/>
          <p:nvPr/>
        </p:nvGrpSpPr>
        <p:grpSpPr>
          <a:xfrm>
            <a:off x="-612576" y="4797152"/>
            <a:ext cx="3455664" cy="2304256"/>
            <a:chOff x="6084888" y="-27384"/>
            <a:chExt cx="3455664" cy="2304256"/>
          </a:xfrm>
        </p:grpSpPr>
        <p:pic>
          <p:nvPicPr>
            <p:cNvPr id="45" name="Imagem 4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6" name="Imagem 4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7" name="Imagem 4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sp>
        <p:nvSpPr>
          <p:cNvPr id="48" name="Retângulo 47"/>
          <p:cNvSpPr/>
          <p:nvPr/>
        </p:nvSpPr>
        <p:spPr>
          <a:xfrm>
            <a:off x="0" y="188640"/>
            <a:ext cx="8964488" cy="6669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51" name="Retângulo de cantos arredondados 50"/>
          <p:cNvSpPr/>
          <p:nvPr/>
        </p:nvSpPr>
        <p:spPr>
          <a:xfrm>
            <a:off x="827584" y="2780928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1</a:t>
            </a: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827584" y="3285381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3</a:t>
            </a:r>
          </a:p>
        </p:txBody>
      </p:sp>
      <p:sp>
        <p:nvSpPr>
          <p:cNvPr id="53" name="Retângulo de cantos arredondados 52"/>
          <p:cNvSpPr/>
          <p:nvPr/>
        </p:nvSpPr>
        <p:spPr>
          <a:xfrm>
            <a:off x="827584" y="3789437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4</a:t>
            </a:r>
          </a:p>
        </p:txBody>
      </p:sp>
      <p:sp>
        <p:nvSpPr>
          <p:cNvPr id="54" name="Retângulo de cantos arredondados 53"/>
          <p:cNvSpPr/>
          <p:nvPr/>
        </p:nvSpPr>
        <p:spPr>
          <a:xfrm>
            <a:off x="827584" y="4293493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5</a:t>
            </a:r>
          </a:p>
        </p:txBody>
      </p:sp>
      <p:sp>
        <p:nvSpPr>
          <p:cNvPr id="55" name="Retângulo de cantos arredondados 54"/>
          <p:cNvSpPr/>
          <p:nvPr/>
        </p:nvSpPr>
        <p:spPr>
          <a:xfrm>
            <a:off x="827584" y="4797549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6</a:t>
            </a:r>
          </a:p>
        </p:txBody>
      </p:sp>
      <p:sp>
        <p:nvSpPr>
          <p:cNvPr id="56" name="Retângulo de cantos arredondados 55"/>
          <p:cNvSpPr/>
          <p:nvPr/>
        </p:nvSpPr>
        <p:spPr>
          <a:xfrm>
            <a:off x="2123579" y="2277269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Região</a:t>
            </a:r>
          </a:p>
        </p:txBody>
      </p:sp>
      <p:sp>
        <p:nvSpPr>
          <p:cNvPr id="57" name="Retângulo de cantos arredondados 56"/>
          <p:cNvSpPr/>
          <p:nvPr/>
        </p:nvSpPr>
        <p:spPr>
          <a:xfrm>
            <a:off x="827584" y="5301605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7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2123579" y="2781325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Centro A</a:t>
            </a:r>
          </a:p>
        </p:txBody>
      </p:sp>
      <p:sp>
        <p:nvSpPr>
          <p:cNvPr id="62" name="Retângulo 61"/>
          <p:cNvSpPr/>
          <p:nvPr/>
        </p:nvSpPr>
        <p:spPr>
          <a:xfrm>
            <a:off x="2123579" y="4797549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Sul B</a:t>
            </a:r>
          </a:p>
        </p:txBody>
      </p:sp>
      <p:sp>
        <p:nvSpPr>
          <p:cNvPr id="63" name="Retângulo 62"/>
          <p:cNvSpPr/>
          <p:nvPr/>
        </p:nvSpPr>
        <p:spPr>
          <a:xfrm>
            <a:off x="2123579" y="3285381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Oeste A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2123579" y="3789437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Centro C</a:t>
            </a:r>
          </a:p>
        </p:txBody>
      </p:sp>
      <p:sp>
        <p:nvSpPr>
          <p:cNvPr id="65" name="Retângulo 64"/>
          <p:cNvSpPr/>
          <p:nvPr/>
        </p:nvSpPr>
        <p:spPr>
          <a:xfrm>
            <a:off x="2123579" y="4293493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Sul A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2123579" y="5301605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Norte  Zona Oeste B</a:t>
            </a:r>
          </a:p>
        </p:txBody>
      </p:sp>
      <p:sp>
        <p:nvSpPr>
          <p:cNvPr id="67" name="Retângulo de cantos arredondados 66"/>
          <p:cNvSpPr/>
          <p:nvPr/>
        </p:nvSpPr>
        <p:spPr>
          <a:xfrm>
            <a:off x="3779763" y="2276872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50000"/>
                  </a:prstClr>
                </a:solidFill>
              </a:rPr>
              <a:t>Fornecedor</a:t>
            </a:r>
            <a:endParaRPr lang="pt-BR" sz="16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8" name="Retângulo de cantos arredondados 67"/>
          <p:cNvSpPr/>
          <p:nvPr/>
        </p:nvSpPr>
        <p:spPr>
          <a:xfrm>
            <a:off x="7091622" y="2276872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Ref. Governo Federal/RJ*</a:t>
            </a:r>
          </a:p>
        </p:txBody>
      </p:sp>
      <p:sp>
        <p:nvSpPr>
          <p:cNvPr id="69" name="Retângulo 68"/>
          <p:cNvSpPr/>
          <p:nvPr/>
        </p:nvSpPr>
        <p:spPr>
          <a:xfrm>
            <a:off x="3779763" y="2780928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50000"/>
                  </a:prstClr>
                </a:solidFill>
              </a:rPr>
              <a:t>Provac</a:t>
            </a:r>
            <a:endParaRPr lang="pt-BR" sz="1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3779763" y="4797152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50000"/>
                  </a:prstClr>
                </a:solidFill>
              </a:rPr>
              <a:t>Provac</a:t>
            </a:r>
            <a:endParaRPr lang="pt-BR" sz="1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3779763" y="3284984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Liderança</a:t>
            </a:r>
          </a:p>
        </p:txBody>
      </p:sp>
      <p:sp>
        <p:nvSpPr>
          <p:cNvPr id="72" name="Retângulo 71"/>
          <p:cNvSpPr/>
          <p:nvPr/>
        </p:nvSpPr>
        <p:spPr>
          <a:xfrm>
            <a:off x="3779763" y="3789040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Liderança</a:t>
            </a:r>
          </a:p>
        </p:txBody>
      </p:sp>
      <p:sp>
        <p:nvSpPr>
          <p:cNvPr id="73" name="Retângulo 72"/>
          <p:cNvSpPr/>
          <p:nvPr/>
        </p:nvSpPr>
        <p:spPr>
          <a:xfrm>
            <a:off x="3779763" y="4293096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50000"/>
                  </a:prstClr>
                </a:solidFill>
              </a:rPr>
              <a:t>Especialy</a:t>
            </a:r>
            <a:endParaRPr lang="pt-BR" sz="1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4" name="Retângulo 73"/>
          <p:cNvSpPr/>
          <p:nvPr/>
        </p:nvSpPr>
        <p:spPr>
          <a:xfrm>
            <a:off x="3779763" y="5301208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50000"/>
                  </a:prstClr>
                </a:solidFill>
              </a:rPr>
              <a:t>Especialy</a:t>
            </a:r>
            <a:endParaRPr lang="pt-BR" sz="1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5" name="Retângulo 74"/>
          <p:cNvSpPr/>
          <p:nvPr/>
        </p:nvSpPr>
        <p:spPr>
          <a:xfrm>
            <a:off x="7091622" y="278092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R$ 24,4 milhões</a:t>
            </a:r>
          </a:p>
        </p:txBody>
      </p:sp>
      <p:sp>
        <p:nvSpPr>
          <p:cNvPr id="76" name="Retângulo 75"/>
          <p:cNvSpPr/>
          <p:nvPr/>
        </p:nvSpPr>
        <p:spPr>
          <a:xfrm>
            <a:off x="7091622" y="4797152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R$ 4,0 milhões</a:t>
            </a:r>
          </a:p>
        </p:txBody>
      </p:sp>
      <p:sp>
        <p:nvSpPr>
          <p:cNvPr id="77" name="Retângulo 76"/>
          <p:cNvSpPr/>
          <p:nvPr/>
        </p:nvSpPr>
        <p:spPr>
          <a:xfrm>
            <a:off x="7091622" y="3284984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R$ 22,3 milhões </a:t>
            </a:r>
          </a:p>
        </p:txBody>
      </p:sp>
      <p:sp>
        <p:nvSpPr>
          <p:cNvPr id="78" name="Retângulo 77"/>
          <p:cNvSpPr/>
          <p:nvPr/>
        </p:nvSpPr>
        <p:spPr>
          <a:xfrm>
            <a:off x="7091622" y="3789040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R$ 9,2 milhões</a:t>
            </a:r>
          </a:p>
        </p:txBody>
      </p:sp>
      <p:sp>
        <p:nvSpPr>
          <p:cNvPr id="79" name="Retângulo 78"/>
          <p:cNvSpPr/>
          <p:nvPr/>
        </p:nvSpPr>
        <p:spPr>
          <a:xfrm>
            <a:off x="7091622" y="4293096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R$ 3,6 milhões</a:t>
            </a:r>
          </a:p>
        </p:txBody>
      </p:sp>
      <p:sp>
        <p:nvSpPr>
          <p:cNvPr id="80" name="Retângulo 79"/>
          <p:cNvSpPr/>
          <p:nvPr/>
        </p:nvSpPr>
        <p:spPr>
          <a:xfrm>
            <a:off x="7091622" y="530120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R$ 7,8 milhões</a:t>
            </a:r>
          </a:p>
        </p:txBody>
      </p:sp>
      <p:sp>
        <p:nvSpPr>
          <p:cNvPr id="81" name="Retângulo de cantos arredondados 80"/>
          <p:cNvSpPr/>
          <p:nvPr/>
        </p:nvSpPr>
        <p:spPr>
          <a:xfrm>
            <a:off x="5435438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ARP</a:t>
            </a:r>
          </a:p>
        </p:txBody>
      </p:sp>
      <p:sp>
        <p:nvSpPr>
          <p:cNvPr id="82" name="Retângulo 81"/>
          <p:cNvSpPr/>
          <p:nvPr/>
        </p:nvSpPr>
        <p:spPr>
          <a:xfrm>
            <a:off x="5435438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003</a:t>
            </a:r>
          </a:p>
        </p:txBody>
      </p:sp>
      <p:sp>
        <p:nvSpPr>
          <p:cNvPr id="83" name="Retângulo 82"/>
          <p:cNvSpPr/>
          <p:nvPr/>
        </p:nvSpPr>
        <p:spPr>
          <a:xfrm>
            <a:off x="5435438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003</a:t>
            </a:r>
          </a:p>
        </p:txBody>
      </p:sp>
      <p:sp>
        <p:nvSpPr>
          <p:cNvPr id="84" name="Retângulo 83"/>
          <p:cNvSpPr/>
          <p:nvPr/>
        </p:nvSpPr>
        <p:spPr>
          <a:xfrm>
            <a:off x="5435438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005</a:t>
            </a:r>
          </a:p>
        </p:txBody>
      </p:sp>
      <p:sp>
        <p:nvSpPr>
          <p:cNvPr id="85" name="Retângulo 84"/>
          <p:cNvSpPr/>
          <p:nvPr/>
        </p:nvSpPr>
        <p:spPr>
          <a:xfrm>
            <a:off x="5435438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005</a:t>
            </a:r>
          </a:p>
        </p:txBody>
      </p:sp>
      <p:sp>
        <p:nvSpPr>
          <p:cNvPr id="86" name="Retângulo 85"/>
          <p:cNvSpPr/>
          <p:nvPr/>
        </p:nvSpPr>
        <p:spPr>
          <a:xfrm>
            <a:off x="5435438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004</a:t>
            </a:r>
          </a:p>
        </p:txBody>
      </p:sp>
      <p:sp>
        <p:nvSpPr>
          <p:cNvPr id="87" name="Retângulo 86"/>
          <p:cNvSpPr/>
          <p:nvPr/>
        </p:nvSpPr>
        <p:spPr>
          <a:xfrm>
            <a:off x="5435438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004</a:t>
            </a:r>
          </a:p>
        </p:txBody>
      </p:sp>
      <p:cxnSp>
        <p:nvCxnSpPr>
          <p:cNvPr id="89" name="Conector reto 88"/>
          <p:cNvCxnSpPr/>
          <p:nvPr/>
        </p:nvCxnSpPr>
        <p:spPr>
          <a:xfrm>
            <a:off x="7091622" y="5805264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tângulo de cantos arredondados 90"/>
          <p:cNvSpPr/>
          <p:nvPr/>
        </p:nvSpPr>
        <p:spPr>
          <a:xfrm>
            <a:off x="7091622" y="5949677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R$ 71,71 milhões</a:t>
            </a:r>
          </a:p>
        </p:txBody>
      </p:sp>
      <p:sp>
        <p:nvSpPr>
          <p:cNvPr id="90" name="Retângulo de cantos arredondados 89"/>
          <p:cNvSpPr/>
          <p:nvPr/>
        </p:nvSpPr>
        <p:spPr>
          <a:xfrm>
            <a:off x="5436096" y="2276872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Valores Homologados</a:t>
            </a:r>
          </a:p>
        </p:txBody>
      </p:sp>
      <p:sp>
        <p:nvSpPr>
          <p:cNvPr id="92" name="Retângulo 91"/>
          <p:cNvSpPr/>
          <p:nvPr/>
        </p:nvSpPr>
        <p:spPr>
          <a:xfrm>
            <a:off x="5436096" y="278092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R$ 14,8 milhões</a:t>
            </a:r>
          </a:p>
        </p:txBody>
      </p:sp>
      <p:sp>
        <p:nvSpPr>
          <p:cNvPr id="93" name="Retângulo 92"/>
          <p:cNvSpPr/>
          <p:nvPr/>
        </p:nvSpPr>
        <p:spPr>
          <a:xfrm>
            <a:off x="5436096" y="4797152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R$ 3,7 milhões</a:t>
            </a:r>
          </a:p>
        </p:txBody>
      </p:sp>
      <p:sp>
        <p:nvSpPr>
          <p:cNvPr id="94" name="Retângulo 93"/>
          <p:cNvSpPr/>
          <p:nvPr/>
        </p:nvSpPr>
        <p:spPr>
          <a:xfrm>
            <a:off x="5436096" y="3284984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R$ 15,9 milhões </a:t>
            </a:r>
          </a:p>
        </p:txBody>
      </p:sp>
      <p:sp>
        <p:nvSpPr>
          <p:cNvPr id="95" name="Retângulo 94"/>
          <p:cNvSpPr/>
          <p:nvPr/>
        </p:nvSpPr>
        <p:spPr>
          <a:xfrm>
            <a:off x="5436096" y="3789040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R$ 8,3 milhões</a:t>
            </a:r>
          </a:p>
        </p:txBody>
      </p:sp>
      <p:sp>
        <p:nvSpPr>
          <p:cNvPr id="96" name="Retângulo 95"/>
          <p:cNvSpPr/>
          <p:nvPr/>
        </p:nvSpPr>
        <p:spPr>
          <a:xfrm>
            <a:off x="5436096" y="4293096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R$ 2,1 milhões</a:t>
            </a:r>
          </a:p>
        </p:txBody>
      </p:sp>
      <p:sp>
        <p:nvSpPr>
          <p:cNvPr id="97" name="Retângulo 96"/>
          <p:cNvSpPr/>
          <p:nvPr/>
        </p:nvSpPr>
        <p:spPr>
          <a:xfrm>
            <a:off x="5436096" y="530120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R$ 5,0 milhões</a:t>
            </a:r>
          </a:p>
        </p:txBody>
      </p:sp>
      <p:cxnSp>
        <p:nvCxnSpPr>
          <p:cNvPr id="98" name="Conector reto 97"/>
          <p:cNvCxnSpPr/>
          <p:nvPr/>
        </p:nvCxnSpPr>
        <p:spPr>
          <a:xfrm>
            <a:off x="5436096" y="5805264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tângulo de cantos arredondados 98"/>
          <p:cNvSpPr/>
          <p:nvPr/>
        </p:nvSpPr>
        <p:spPr>
          <a:xfrm>
            <a:off x="5436096" y="5949677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R$ 50,4 milhões</a:t>
            </a:r>
          </a:p>
        </p:txBody>
      </p:sp>
      <p:sp>
        <p:nvSpPr>
          <p:cNvPr id="100" name="Retângulo 99"/>
          <p:cNvSpPr/>
          <p:nvPr/>
        </p:nvSpPr>
        <p:spPr>
          <a:xfrm>
            <a:off x="6084888" y="188640"/>
            <a:ext cx="30591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* Cálculo: demanda de cada lote x preço unitário divulgado pelo Gov. Federal em 13/06/17</a:t>
            </a:r>
            <a:r>
              <a:rPr lang="pt-BR" sz="1400" b="1" dirty="0">
                <a:solidFill>
                  <a:prstClr val="black"/>
                </a:solidFill>
              </a:rPr>
              <a:t>. </a:t>
            </a:r>
            <a:endParaRPr lang="pt-BR" sz="1400" dirty="0">
              <a:solidFill>
                <a:prstClr val="black"/>
              </a:solidFill>
            </a:endParaRPr>
          </a:p>
        </p:txBody>
      </p:sp>
      <p:sp>
        <p:nvSpPr>
          <p:cNvPr id="101" name="Retângulo de cantos arredondados 100"/>
          <p:cNvSpPr/>
          <p:nvPr/>
        </p:nvSpPr>
        <p:spPr>
          <a:xfrm>
            <a:off x="3779912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50000"/>
                  </a:prstClr>
                </a:solidFill>
              </a:rPr>
              <a:t>Redução sobre o Estimado</a:t>
            </a:r>
          </a:p>
        </p:txBody>
      </p:sp>
      <p:sp>
        <p:nvSpPr>
          <p:cNvPr id="102" name="Retângulo 101"/>
          <p:cNvSpPr/>
          <p:nvPr/>
        </p:nvSpPr>
        <p:spPr>
          <a:xfrm>
            <a:off x="3779912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R$ 8,1 milhões</a:t>
            </a:r>
          </a:p>
        </p:txBody>
      </p:sp>
      <p:sp>
        <p:nvSpPr>
          <p:cNvPr id="103" name="Retângulo 102"/>
          <p:cNvSpPr/>
          <p:nvPr/>
        </p:nvSpPr>
        <p:spPr>
          <a:xfrm>
            <a:off x="3779912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R$ 48,7 mil</a:t>
            </a:r>
          </a:p>
        </p:txBody>
      </p:sp>
      <p:sp>
        <p:nvSpPr>
          <p:cNvPr id="104" name="Retângulo 103"/>
          <p:cNvSpPr/>
          <p:nvPr/>
        </p:nvSpPr>
        <p:spPr>
          <a:xfrm>
            <a:off x="3779912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R$ 4,7 milhões </a:t>
            </a:r>
          </a:p>
        </p:txBody>
      </p:sp>
      <p:sp>
        <p:nvSpPr>
          <p:cNvPr id="105" name="Retângulo 104"/>
          <p:cNvSpPr/>
          <p:nvPr/>
        </p:nvSpPr>
        <p:spPr>
          <a:xfrm>
            <a:off x="3779912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-</a:t>
            </a:r>
          </a:p>
        </p:txBody>
      </p:sp>
      <p:sp>
        <p:nvSpPr>
          <p:cNvPr id="106" name="Retângulo 105"/>
          <p:cNvSpPr/>
          <p:nvPr/>
        </p:nvSpPr>
        <p:spPr>
          <a:xfrm>
            <a:off x="3779912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R$ 1,2 milhão</a:t>
            </a:r>
          </a:p>
        </p:txBody>
      </p:sp>
      <p:sp>
        <p:nvSpPr>
          <p:cNvPr id="107" name="Retângulo 106"/>
          <p:cNvSpPr/>
          <p:nvPr/>
        </p:nvSpPr>
        <p:spPr>
          <a:xfrm>
            <a:off x="3779912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R$ 2,3 milhões</a:t>
            </a:r>
          </a:p>
        </p:txBody>
      </p:sp>
      <p:cxnSp>
        <p:nvCxnSpPr>
          <p:cNvPr id="108" name="Conector reto 107"/>
          <p:cNvCxnSpPr/>
          <p:nvPr/>
        </p:nvCxnSpPr>
        <p:spPr>
          <a:xfrm>
            <a:off x="3779912" y="5805264"/>
            <a:ext cx="158417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tângulo de cantos arredondados 108"/>
          <p:cNvSpPr/>
          <p:nvPr/>
        </p:nvSpPr>
        <p:spPr>
          <a:xfrm>
            <a:off x="3779912" y="5949677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50000"/>
                  </a:prstClr>
                </a:solidFill>
              </a:rPr>
              <a:t>R$ 16,5 milhões</a:t>
            </a:r>
          </a:p>
        </p:txBody>
      </p:sp>
      <p:sp>
        <p:nvSpPr>
          <p:cNvPr id="110" name="Retângulo 109"/>
          <p:cNvSpPr/>
          <p:nvPr/>
        </p:nvSpPr>
        <p:spPr>
          <a:xfrm>
            <a:off x="2069976" y="6453336"/>
            <a:ext cx="5022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1600" b="1" dirty="0">
                <a:solidFill>
                  <a:prstClr val="white">
                    <a:lumMod val="6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-25%</a:t>
            </a:r>
          </a:p>
        </p:txBody>
      </p:sp>
      <p:sp>
        <p:nvSpPr>
          <p:cNvPr id="112" name="Retângulo 111"/>
          <p:cNvSpPr/>
          <p:nvPr/>
        </p:nvSpPr>
        <p:spPr>
          <a:xfrm>
            <a:off x="-1116632" y="332656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2400" b="1" dirty="0">
                <a:solidFill>
                  <a:srgbClr val="4F81BD">
                    <a:lumMod val="75000"/>
                  </a:srgb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Comparação</a:t>
            </a:r>
          </a:p>
        </p:txBody>
      </p:sp>
    </p:spTree>
    <p:extLst>
      <p:ext uri="{BB962C8B-B14F-4D97-AF65-F5344CB8AC3E}">
        <p14:creationId xmlns:p14="http://schemas.microsoft.com/office/powerpoint/2010/main" val="13590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/>
        </p:nvGrpSpPr>
        <p:grpSpPr>
          <a:xfrm>
            <a:off x="6084888" y="-27384"/>
            <a:ext cx="3455664" cy="2304256"/>
            <a:chOff x="6084888" y="-27384"/>
            <a:chExt cx="3455664" cy="2304256"/>
          </a:xfrm>
        </p:grpSpPr>
        <p:pic>
          <p:nvPicPr>
            <p:cNvPr id="10" name="Imagem 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1" name="Imagem 1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2" name="Imagem 1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3" name="Grupo 12"/>
          <p:cNvGrpSpPr/>
          <p:nvPr/>
        </p:nvGrpSpPr>
        <p:grpSpPr>
          <a:xfrm>
            <a:off x="4932549" y="2348880"/>
            <a:ext cx="3455664" cy="2304256"/>
            <a:chOff x="6084888" y="-27384"/>
            <a:chExt cx="3455664" cy="2304256"/>
          </a:xfrm>
        </p:grpSpPr>
        <p:pic>
          <p:nvPicPr>
            <p:cNvPr id="14" name="Imagem 1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5" name="Imagem 1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6" name="Imagem 1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4" name="Grupo 16"/>
          <p:cNvGrpSpPr/>
          <p:nvPr/>
        </p:nvGrpSpPr>
        <p:grpSpPr>
          <a:xfrm>
            <a:off x="6084168" y="4869160"/>
            <a:ext cx="3455664" cy="2304256"/>
            <a:chOff x="6084888" y="-27384"/>
            <a:chExt cx="3455664" cy="2304256"/>
          </a:xfrm>
        </p:grpSpPr>
        <p:pic>
          <p:nvPicPr>
            <p:cNvPr id="18" name="Imagem 1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9" name="Imagem 1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0" name="Imagem 1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5" name="Grupo 20"/>
          <p:cNvGrpSpPr/>
          <p:nvPr/>
        </p:nvGrpSpPr>
        <p:grpSpPr>
          <a:xfrm>
            <a:off x="2843808" y="44624"/>
            <a:ext cx="3455664" cy="2304256"/>
            <a:chOff x="6084888" y="-27384"/>
            <a:chExt cx="3455664" cy="2304256"/>
          </a:xfrm>
        </p:grpSpPr>
        <p:pic>
          <p:nvPicPr>
            <p:cNvPr id="23" name="Imagem 2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4" name="Imagem 2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5" name="Imagem 2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6" name="Grupo 25"/>
          <p:cNvGrpSpPr/>
          <p:nvPr/>
        </p:nvGrpSpPr>
        <p:grpSpPr>
          <a:xfrm>
            <a:off x="2195525" y="2348880"/>
            <a:ext cx="3455664" cy="2304256"/>
            <a:chOff x="6084888" y="-27384"/>
            <a:chExt cx="3455664" cy="2304256"/>
          </a:xfrm>
        </p:grpSpPr>
        <p:pic>
          <p:nvPicPr>
            <p:cNvPr id="27" name="Imagem 2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8" name="Imagem 2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9" name="Imagem 2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7" name="Grupo 29"/>
          <p:cNvGrpSpPr/>
          <p:nvPr/>
        </p:nvGrpSpPr>
        <p:grpSpPr>
          <a:xfrm>
            <a:off x="2843088" y="4941168"/>
            <a:ext cx="3455664" cy="2304256"/>
            <a:chOff x="6084888" y="-27384"/>
            <a:chExt cx="3455664" cy="2304256"/>
          </a:xfrm>
        </p:grpSpPr>
        <p:pic>
          <p:nvPicPr>
            <p:cNvPr id="31" name="Imagem 3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2" name="Imagem 3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3" name="Imagem 3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8" name="Grupo 34"/>
          <p:cNvGrpSpPr/>
          <p:nvPr/>
        </p:nvGrpSpPr>
        <p:grpSpPr>
          <a:xfrm>
            <a:off x="899592" y="2060848"/>
            <a:ext cx="3455664" cy="2304256"/>
            <a:chOff x="6084888" y="-27384"/>
            <a:chExt cx="3455664" cy="2304256"/>
          </a:xfrm>
        </p:grpSpPr>
        <p:pic>
          <p:nvPicPr>
            <p:cNvPr id="36" name="Imagem 3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7" name="Imagem 3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8" name="Imagem 3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9" name="Grupo 38"/>
          <p:cNvGrpSpPr/>
          <p:nvPr/>
        </p:nvGrpSpPr>
        <p:grpSpPr>
          <a:xfrm>
            <a:off x="-612576" y="2420888"/>
            <a:ext cx="3455664" cy="2304256"/>
            <a:chOff x="6084888" y="-27384"/>
            <a:chExt cx="3455664" cy="2304256"/>
          </a:xfrm>
        </p:grpSpPr>
        <p:pic>
          <p:nvPicPr>
            <p:cNvPr id="40" name="Imagem 3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2" name="Imagem 4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3" name="Imagem 4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13" name="Grupo 43"/>
          <p:cNvGrpSpPr/>
          <p:nvPr/>
        </p:nvGrpSpPr>
        <p:grpSpPr>
          <a:xfrm>
            <a:off x="-612576" y="4797152"/>
            <a:ext cx="3455664" cy="2304256"/>
            <a:chOff x="6084888" y="-27384"/>
            <a:chExt cx="3455664" cy="2304256"/>
          </a:xfrm>
        </p:grpSpPr>
        <p:pic>
          <p:nvPicPr>
            <p:cNvPr id="45" name="Imagem 4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6" name="Imagem 4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7" name="Imagem 4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sp>
        <p:nvSpPr>
          <p:cNvPr id="48" name="Retângulo 47"/>
          <p:cNvSpPr/>
          <p:nvPr/>
        </p:nvSpPr>
        <p:spPr>
          <a:xfrm>
            <a:off x="0" y="188640"/>
            <a:ext cx="8964488" cy="6669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51" name="Retângulo de cantos arredondados 50"/>
          <p:cNvSpPr/>
          <p:nvPr/>
        </p:nvSpPr>
        <p:spPr>
          <a:xfrm>
            <a:off x="827584" y="2780928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1</a:t>
            </a: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827584" y="3285381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3</a:t>
            </a:r>
          </a:p>
        </p:txBody>
      </p:sp>
      <p:sp>
        <p:nvSpPr>
          <p:cNvPr id="53" name="Retângulo de cantos arredondados 52"/>
          <p:cNvSpPr/>
          <p:nvPr/>
        </p:nvSpPr>
        <p:spPr>
          <a:xfrm>
            <a:off x="827584" y="3789437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4</a:t>
            </a:r>
          </a:p>
        </p:txBody>
      </p:sp>
      <p:sp>
        <p:nvSpPr>
          <p:cNvPr id="54" name="Retângulo de cantos arredondados 53"/>
          <p:cNvSpPr/>
          <p:nvPr/>
        </p:nvSpPr>
        <p:spPr>
          <a:xfrm>
            <a:off x="827584" y="4293493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5</a:t>
            </a:r>
          </a:p>
        </p:txBody>
      </p:sp>
      <p:sp>
        <p:nvSpPr>
          <p:cNvPr id="55" name="Retângulo de cantos arredondados 54"/>
          <p:cNvSpPr/>
          <p:nvPr/>
        </p:nvSpPr>
        <p:spPr>
          <a:xfrm>
            <a:off x="827584" y="4797549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6</a:t>
            </a:r>
          </a:p>
        </p:txBody>
      </p:sp>
      <p:sp>
        <p:nvSpPr>
          <p:cNvPr id="56" name="Retângulo de cantos arredondados 55"/>
          <p:cNvSpPr/>
          <p:nvPr/>
        </p:nvSpPr>
        <p:spPr>
          <a:xfrm>
            <a:off x="2123579" y="2277269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Região</a:t>
            </a:r>
          </a:p>
        </p:txBody>
      </p:sp>
      <p:sp>
        <p:nvSpPr>
          <p:cNvPr id="57" name="Retângulo de cantos arredondados 56"/>
          <p:cNvSpPr/>
          <p:nvPr/>
        </p:nvSpPr>
        <p:spPr>
          <a:xfrm>
            <a:off x="827584" y="5301605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7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2123579" y="2781325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Centro A</a:t>
            </a:r>
          </a:p>
        </p:txBody>
      </p:sp>
      <p:sp>
        <p:nvSpPr>
          <p:cNvPr id="62" name="Retângulo 61"/>
          <p:cNvSpPr/>
          <p:nvPr/>
        </p:nvSpPr>
        <p:spPr>
          <a:xfrm>
            <a:off x="2123579" y="4797549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Sul B</a:t>
            </a:r>
          </a:p>
        </p:txBody>
      </p:sp>
      <p:sp>
        <p:nvSpPr>
          <p:cNvPr id="63" name="Retângulo 62"/>
          <p:cNvSpPr/>
          <p:nvPr/>
        </p:nvSpPr>
        <p:spPr>
          <a:xfrm>
            <a:off x="2123579" y="3285381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Oeste A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2123579" y="3789437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Centro C</a:t>
            </a:r>
          </a:p>
        </p:txBody>
      </p:sp>
      <p:sp>
        <p:nvSpPr>
          <p:cNvPr id="65" name="Retângulo 64"/>
          <p:cNvSpPr/>
          <p:nvPr/>
        </p:nvSpPr>
        <p:spPr>
          <a:xfrm>
            <a:off x="2123579" y="4293493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Sul A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2123579" y="5301605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Norte  Zona Oeste B</a:t>
            </a:r>
          </a:p>
        </p:txBody>
      </p:sp>
      <p:sp>
        <p:nvSpPr>
          <p:cNvPr id="67" name="Retângulo de cantos arredondados 66"/>
          <p:cNvSpPr/>
          <p:nvPr/>
        </p:nvSpPr>
        <p:spPr>
          <a:xfrm>
            <a:off x="3779763" y="2276872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50000"/>
                  </a:prstClr>
                </a:solidFill>
              </a:rPr>
              <a:t>Fornecedor</a:t>
            </a:r>
            <a:endParaRPr lang="pt-BR" sz="16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8" name="Retângulo de cantos arredondados 67"/>
          <p:cNvSpPr/>
          <p:nvPr/>
        </p:nvSpPr>
        <p:spPr>
          <a:xfrm>
            <a:off x="7091622" y="2276872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Ref. CADTERC/SP**</a:t>
            </a:r>
          </a:p>
        </p:txBody>
      </p:sp>
      <p:sp>
        <p:nvSpPr>
          <p:cNvPr id="69" name="Retângulo 68"/>
          <p:cNvSpPr/>
          <p:nvPr/>
        </p:nvSpPr>
        <p:spPr>
          <a:xfrm>
            <a:off x="3779763" y="2780928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50000"/>
                  </a:prstClr>
                </a:solidFill>
              </a:rPr>
              <a:t>Provac</a:t>
            </a:r>
            <a:endParaRPr lang="pt-BR" sz="1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3779763" y="4797152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50000"/>
                  </a:prstClr>
                </a:solidFill>
              </a:rPr>
              <a:t>Provac</a:t>
            </a:r>
            <a:endParaRPr lang="pt-BR" sz="1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3779763" y="3284984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Liderança</a:t>
            </a:r>
          </a:p>
        </p:txBody>
      </p:sp>
      <p:sp>
        <p:nvSpPr>
          <p:cNvPr id="72" name="Retângulo 71"/>
          <p:cNvSpPr/>
          <p:nvPr/>
        </p:nvSpPr>
        <p:spPr>
          <a:xfrm>
            <a:off x="3779763" y="3789040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Liderança</a:t>
            </a:r>
          </a:p>
        </p:txBody>
      </p:sp>
      <p:sp>
        <p:nvSpPr>
          <p:cNvPr id="73" name="Retângulo 72"/>
          <p:cNvSpPr/>
          <p:nvPr/>
        </p:nvSpPr>
        <p:spPr>
          <a:xfrm>
            <a:off x="3779763" y="4293096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50000"/>
                  </a:prstClr>
                </a:solidFill>
              </a:rPr>
              <a:t>Especialy</a:t>
            </a:r>
            <a:endParaRPr lang="pt-BR" sz="1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4" name="Retângulo 73"/>
          <p:cNvSpPr/>
          <p:nvPr/>
        </p:nvSpPr>
        <p:spPr>
          <a:xfrm>
            <a:off x="3779763" y="5301208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50000"/>
                  </a:prstClr>
                </a:solidFill>
              </a:rPr>
              <a:t>Especialy</a:t>
            </a:r>
            <a:endParaRPr lang="pt-BR" sz="1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5" name="Retângulo 74"/>
          <p:cNvSpPr/>
          <p:nvPr/>
        </p:nvSpPr>
        <p:spPr>
          <a:xfrm>
            <a:off x="7091622" y="278092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R$ 18,8 milhões</a:t>
            </a:r>
          </a:p>
        </p:txBody>
      </p:sp>
      <p:sp>
        <p:nvSpPr>
          <p:cNvPr id="76" name="Retângulo 75"/>
          <p:cNvSpPr/>
          <p:nvPr/>
        </p:nvSpPr>
        <p:spPr>
          <a:xfrm>
            <a:off x="7091622" y="4797152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R$ 3,1 milhões</a:t>
            </a:r>
          </a:p>
        </p:txBody>
      </p:sp>
      <p:sp>
        <p:nvSpPr>
          <p:cNvPr id="77" name="Retângulo 76"/>
          <p:cNvSpPr/>
          <p:nvPr/>
        </p:nvSpPr>
        <p:spPr>
          <a:xfrm>
            <a:off x="7091622" y="3284984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R$ 17,3 milhões </a:t>
            </a:r>
          </a:p>
        </p:txBody>
      </p:sp>
      <p:sp>
        <p:nvSpPr>
          <p:cNvPr id="78" name="Retângulo 77"/>
          <p:cNvSpPr/>
          <p:nvPr/>
        </p:nvSpPr>
        <p:spPr>
          <a:xfrm>
            <a:off x="7091622" y="3789040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R$ 7,1 milhões</a:t>
            </a:r>
          </a:p>
        </p:txBody>
      </p:sp>
      <p:sp>
        <p:nvSpPr>
          <p:cNvPr id="79" name="Retângulo 78"/>
          <p:cNvSpPr/>
          <p:nvPr/>
        </p:nvSpPr>
        <p:spPr>
          <a:xfrm>
            <a:off x="7091622" y="4293096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R$ 2,8 milhões</a:t>
            </a:r>
          </a:p>
        </p:txBody>
      </p:sp>
      <p:sp>
        <p:nvSpPr>
          <p:cNvPr id="80" name="Retângulo 79"/>
          <p:cNvSpPr/>
          <p:nvPr/>
        </p:nvSpPr>
        <p:spPr>
          <a:xfrm>
            <a:off x="7091622" y="530120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R$ 6,0 milhões</a:t>
            </a:r>
          </a:p>
        </p:txBody>
      </p:sp>
      <p:sp>
        <p:nvSpPr>
          <p:cNvPr id="81" name="Retângulo de cantos arredondados 80"/>
          <p:cNvSpPr/>
          <p:nvPr/>
        </p:nvSpPr>
        <p:spPr>
          <a:xfrm>
            <a:off x="5435438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ARP</a:t>
            </a:r>
          </a:p>
        </p:txBody>
      </p:sp>
      <p:sp>
        <p:nvSpPr>
          <p:cNvPr id="82" name="Retângulo 81"/>
          <p:cNvSpPr/>
          <p:nvPr/>
        </p:nvSpPr>
        <p:spPr>
          <a:xfrm>
            <a:off x="5435438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003</a:t>
            </a:r>
          </a:p>
        </p:txBody>
      </p:sp>
      <p:sp>
        <p:nvSpPr>
          <p:cNvPr id="83" name="Retângulo 82"/>
          <p:cNvSpPr/>
          <p:nvPr/>
        </p:nvSpPr>
        <p:spPr>
          <a:xfrm>
            <a:off x="5435438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003</a:t>
            </a:r>
          </a:p>
        </p:txBody>
      </p:sp>
      <p:sp>
        <p:nvSpPr>
          <p:cNvPr id="84" name="Retângulo 83"/>
          <p:cNvSpPr/>
          <p:nvPr/>
        </p:nvSpPr>
        <p:spPr>
          <a:xfrm>
            <a:off x="5435438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005</a:t>
            </a:r>
          </a:p>
        </p:txBody>
      </p:sp>
      <p:sp>
        <p:nvSpPr>
          <p:cNvPr id="85" name="Retângulo 84"/>
          <p:cNvSpPr/>
          <p:nvPr/>
        </p:nvSpPr>
        <p:spPr>
          <a:xfrm>
            <a:off x="5435438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005</a:t>
            </a:r>
          </a:p>
        </p:txBody>
      </p:sp>
      <p:sp>
        <p:nvSpPr>
          <p:cNvPr id="86" name="Retângulo 85"/>
          <p:cNvSpPr/>
          <p:nvPr/>
        </p:nvSpPr>
        <p:spPr>
          <a:xfrm>
            <a:off x="5435438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004</a:t>
            </a:r>
          </a:p>
        </p:txBody>
      </p:sp>
      <p:sp>
        <p:nvSpPr>
          <p:cNvPr id="87" name="Retângulo 86"/>
          <p:cNvSpPr/>
          <p:nvPr/>
        </p:nvSpPr>
        <p:spPr>
          <a:xfrm>
            <a:off x="5435438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004</a:t>
            </a:r>
          </a:p>
        </p:txBody>
      </p:sp>
      <p:cxnSp>
        <p:nvCxnSpPr>
          <p:cNvPr id="89" name="Conector reto 88"/>
          <p:cNvCxnSpPr/>
          <p:nvPr/>
        </p:nvCxnSpPr>
        <p:spPr>
          <a:xfrm>
            <a:off x="7091622" y="5805264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tângulo de cantos arredondados 90"/>
          <p:cNvSpPr/>
          <p:nvPr/>
        </p:nvSpPr>
        <p:spPr>
          <a:xfrm>
            <a:off x="7091622" y="5949677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R$ 55,4 milhões</a:t>
            </a:r>
          </a:p>
        </p:txBody>
      </p:sp>
      <p:sp>
        <p:nvSpPr>
          <p:cNvPr id="90" name="Retângulo de cantos arredondados 89"/>
          <p:cNvSpPr/>
          <p:nvPr/>
        </p:nvSpPr>
        <p:spPr>
          <a:xfrm>
            <a:off x="5436096" y="2276872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Valor Homologado</a:t>
            </a:r>
          </a:p>
        </p:txBody>
      </p:sp>
      <p:sp>
        <p:nvSpPr>
          <p:cNvPr id="92" name="Retângulo 91"/>
          <p:cNvSpPr/>
          <p:nvPr/>
        </p:nvSpPr>
        <p:spPr>
          <a:xfrm>
            <a:off x="5436096" y="278092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R$ 14,8 milhões</a:t>
            </a:r>
          </a:p>
        </p:txBody>
      </p:sp>
      <p:sp>
        <p:nvSpPr>
          <p:cNvPr id="93" name="Retângulo 92"/>
          <p:cNvSpPr/>
          <p:nvPr/>
        </p:nvSpPr>
        <p:spPr>
          <a:xfrm>
            <a:off x="5436096" y="4797152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R$ 3,7 milhões</a:t>
            </a:r>
          </a:p>
        </p:txBody>
      </p:sp>
      <p:sp>
        <p:nvSpPr>
          <p:cNvPr id="94" name="Retângulo 93"/>
          <p:cNvSpPr/>
          <p:nvPr/>
        </p:nvSpPr>
        <p:spPr>
          <a:xfrm>
            <a:off x="5436096" y="3284984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R$ 15,9 milhões </a:t>
            </a:r>
          </a:p>
        </p:txBody>
      </p:sp>
      <p:sp>
        <p:nvSpPr>
          <p:cNvPr id="95" name="Retângulo 94"/>
          <p:cNvSpPr/>
          <p:nvPr/>
        </p:nvSpPr>
        <p:spPr>
          <a:xfrm>
            <a:off x="5436096" y="3789040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R$ 8,3 milhões</a:t>
            </a:r>
          </a:p>
        </p:txBody>
      </p:sp>
      <p:sp>
        <p:nvSpPr>
          <p:cNvPr id="96" name="Retângulo 95"/>
          <p:cNvSpPr/>
          <p:nvPr/>
        </p:nvSpPr>
        <p:spPr>
          <a:xfrm>
            <a:off x="5436096" y="4293096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R$ 2,1 milhões</a:t>
            </a:r>
          </a:p>
        </p:txBody>
      </p:sp>
      <p:sp>
        <p:nvSpPr>
          <p:cNvPr id="97" name="Retângulo 96"/>
          <p:cNvSpPr/>
          <p:nvPr/>
        </p:nvSpPr>
        <p:spPr>
          <a:xfrm>
            <a:off x="5436096" y="530120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R$ 5,0 milhões</a:t>
            </a:r>
          </a:p>
        </p:txBody>
      </p:sp>
      <p:cxnSp>
        <p:nvCxnSpPr>
          <p:cNvPr id="98" name="Conector reto 97"/>
          <p:cNvCxnSpPr/>
          <p:nvPr/>
        </p:nvCxnSpPr>
        <p:spPr>
          <a:xfrm>
            <a:off x="5436096" y="5805264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tângulo de cantos arredondados 98"/>
          <p:cNvSpPr/>
          <p:nvPr/>
        </p:nvSpPr>
        <p:spPr>
          <a:xfrm>
            <a:off x="5436096" y="5949677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R$ 50,4 milhões</a:t>
            </a:r>
          </a:p>
        </p:txBody>
      </p:sp>
      <p:sp>
        <p:nvSpPr>
          <p:cNvPr id="100" name="Retângulo 99"/>
          <p:cNvSpPr/>
          <p:nvPr/>
        </p:nvSpPr>
        <p:spPr>
          <a:xfrm>
            <a:off x="6084888" y="188640"/>
            <a:ext cx="30591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prstClr val="white">
                    <a:lumMod val="75000"/>
                  </a:prstClr>
                </a:solidFill>
              </a:rPr>
              <a:t>* Cálculo: demanda de cada lote x preço unitário divulgado pelo Gov. Federal em 13/06/17. </a:t>
            </a:r>
            <a:endParaRPr lang="pt-BR" sz="1400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01" name="Retângulo de cantos arredondados 100"/>
          <p:cNvSpPr/>
          <p:nvPr/>
        </p:nvSpPr>
        <p:spPr>
          <a:xfrm>
            <a:off x="3779912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50000"/>
                  </a:prstClr>
                </a:solidFill>
              </a:rPr>
              <a:t>Redução sobre o Estimado</a:t>
            </a:r>
          </a:p>
        </p:txBody>
      </p:sp>
      <p:sp>
        <p:nvSpPr>
          <p:cNvPr id="102" name="Retângulo 101"/>
          <p:cNvSpPr/>
          <p:nvPr/>
        </p:nvSpPr>
        <p:spPr>
          <a:xfrm>
            <a:off x="3779912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R$ 8,1 milhões</a:t>
            </a:r>
          </a:p>
        </p:txBody>
      </p:sp>
      <p:sp>
        <p:nvSpPr>
          <p:cNvPr id="103" name="Retângulo 102"/>
          <p:cNvSpPr/>
          <p:nvPr/>
        </p:nvSpPr>
        <p:spPr>
          <a:xfrm>
            <a:off x="3779912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R$ 48,7 mil</a:t>
            </a:r>
          </a:p>
        </p:txBody>
      </p:sp>
      <p:sp>
        <p:nvSpPr>
          <p:cNvPr id="104" name="Retângulo 103"/>
          <p:cNvSpPr/>
          <p:nvPr/>
        </p:nvSpPr>
        <p:spPr>
          <a:xfrm>
            <a:off x="3779912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R$ 4,7 milhões </a:t>
            </a:r>
          </a:p>
        </p:txBody>
      </p:sp>
      <p:sp>
        <p:nvSpPr>
          <p:cNvPr id="105" name="Retângulo 104"/>
          <p:cNvSpPr/>
          <p:nvPr/>
        </p:nvSpPr>
        <p:spPr>
          <a:xfrm>
            <a:off x="3779912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-</a:t>
            </a:r>
          </a:p>
        </p:txBody>
      </p:sp>
      <p:sp>
        <p:nvSpPr>
          <p:cNvPr id="106" name="Retângulo 105"/>
          <p:cNvSpPr/>
          <p:nvPr/>
        </p:nvSpPr>
        <p:spPr>
          <a:xfrm>
            <a:off x="3779912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R$ 1,2 milhão</a:t>
            </a:r>
          </a:p>
        </p:txBody>
      </p:sp>
      <p:sp>
        <p:nvSpPr>
          <p:cNvPr id="107" name="Retângulo 106"/>
          <p:cNvSpPr/>
          <p:nvPr/>
        </p:nvSpPr>
        <p:spPr>
          <a:xfrm>
            <a:off x="3779912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R$ 2,3 milhões</a:t>
            </a:r>
          </a:p>
        </p:txBody>
      </p:sp>
      <p:cxnSp>
        <p:nvCxnSpPr>
          <p:cNvPr id="108" name="Conector reto 107"/>
          <p:cNvCxnSpPr/>
          <p:nvPr/>
        </p:nvCxnSpPr>
        <p:spPr>
          <a:xfrm>
            <a:off x="3779912" y="5805264"/>
            <a:ext cx="158417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tângulo de cantos arredondados 108"/>
          <p:cNvSpPr/>
          <p:nvPr/>
        </p:nvSpPr>
        <p:spPr>
          <a:xfrm>
            <a:off x="3779912" y="5949677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50000"/>
                  </a:prstClr>
                </a:solidFill>
              </a:rPr>
              <a:t>R$ 16,5 milhões</a:t>
            </a:r>
          </a:p>
        </p:txBody>
      </p:sp>
      <p:grpSp>
        <p:nvGrpSpPr>
          <p:cNvPr id="110" name="Grupo 12"/>
          <p:cNvGrpSpPr/>
          <p:nvPr/>
        </p:nvGrpSpPr>
        <p:grpSpPr>
          <a:xfrm>
            <a:off x="3276514" y="2348880"/>
            <a:ext cx="3455664" cy="2304256"/>
            <a:chOff x="6084888" y="-27384"/>
            <a:chExt cx="3455664" cy="2304256"/>
          </a:xfrm>
        </p:grpSpPr>
        <p:pic>
          <p:nvPicPr>
            <p:cNvPr id="111" name="Imagem 11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12" name="Imagem 11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13" name="Imagem 11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sp>
        <p:nvSpPr>
          <p:cNvPr id="114" name="Retângulo de cantos arredondados 113"/>
          <p:cNvSpPr/>
          <p:nvPr/>
        </p:nvSpPr>
        <p:spPr>
          <a:xfrm>
            <a:off x="2123728" y="2276872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50000"/>
                  </a:prstClr>
                </a:solidFill>
              </a:rPr>
              <a:t>Fornecedor</a:t>
            </a:r>
            <a:endParaRPr lang="pt-BR" sz="16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5" name="Retângulo de cantos arredondados 114"/>
          <p:cNvSpPr/>
          <p:nvPr/>
        </p:nvSpPr>
        <p:spPr>
          <a:xfrm>
            <a:off x="5435587" y="2276872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Ref. Gov. Federal/RJ*</a:t>
            </a:r>
          </a:p>
        </p:txBody>
      </p:sp>
      <p:sp>
        <p:nvSpPr>
          <p:cNvPr id="116" name="Retângulo 115"/>
          <p:cNvSpPr/>
          <p:nvPr/>
        </p:nvSpPr>
        <p:spPr>
          <a:xfrm>
            <a:off x="2123728" y="2780928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50000"/>
                  </a:prstClr>
                </a:solidFill>
              </a:rPr>
              <a:t>Provac</a:t>
            </a:r>
            <a:endParaRPr lang="pt-BR" sz="1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7" name="Retângulo 116"/>
          <p:cNvSpPr/>
          <p:nvPr/>
        </p:nvSpPr>
        <p:spPr>
          <a:xfrm>
            <a:off x="2123728" y="4797152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50000"/>
                  </a:prstClr>
                </a:solidFill>
              </a:rPr>
              <a:t>Provac</a:t>
            </a:r>
            <a:endParaRPr lang="pt-BR" sz="1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8" name="Retângulo 117"/>
          <p:cNvSpPr/>
          <p:nvPr/>
        </p:nvSpPr>
        <p:spPr>
          <a:xfrm>
            <a:off x="2123728" y="3284984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Liderança</a:t>
            </a:r>
          </a:p>
        </p:txBody>
      </p:sp>
      <p:sp>
        <p:nvSpPr>
          <p:cNvPr id="119" name="Retângulo 118"/>
          <p:cNvSpPr/>
          <p:nvPr/>
        </p:nvSpPr>
        <p:spPr>
          <a:xfrm>
            <a:off x="2123728" y="3789040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Liderança</a:t>
            </a:r>
          </a:p>
        </p:txBody>
      </p:sp>
      <p:sp>
        <p:nvSpPr>
          <p:cNvPr id="120" name="Retângulo 119"/>
          <p:cNvSpPr/>
          <p:nvPr/>
        </p:nvSpPr>
        <p:spPr>
          <a:xfrm>
            <a:off x="2123728" y="4293096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50000"/>
                  </a:prstClr>
                </a:solidFill>
              </a:rPr>
              <a:t>Especialy</a:t>
            </a:r>
            <a:endParaRPr lang="pt-BR" sz="1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1" name="Retângulo 120"/>
          <p:cNvSpPr/>
          <p:nvPr/>
        </p:nvSpPr>
        <p:spPr>
          <a:xfrm>
            <a:off x="2123728" y="5301208"/>
            <a:ext cx="1584176" cy="431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50000"/>
                  </a:prstClr>
                </a:solidFill>
              </a:rPr>
              <a:t>Especialy</a:t>
            </a:r>
            <a:endParaRPr lang="pt-BR" sz="1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2" name="Retângulo 121"/>
          <p:cNvSpPr/>
          <p:nvPr/>
        </p:nvSpPr>
        <p:spPr>
          <a:xfrm>
            <a:off x="5435587" y="278092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R$ 24,4 milhões</a:t>
            </a:r>
          </a:p>
        </p:txBody>
      </p:sp>
      <p:sp>
        <p:nvSpPr>
          <p:cNvPr id="123" name="Retângulo 122"/>
          <p:cNvSpPr/>
          <p:nvPr/>
        </p:nvSpPr>
        <p:spPr>
          <a:xfrm>
            <a:off x="5435587" y="4797152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R$ 4,0 milhões</a:t>
            </a:r>
          </a:p>
        </p:txBody>
      </p:sp>
      <p:sp>
        <p:nvSpPr>
          <p:cNvPr id="124" name="Retângulo 123"/>
          <p:cNvSpPr/>
          <p:nvPr/>
        </p:nvSpPr>
        <p:spPr>
          <a:xfrm>
            <a:off x="5435587" y="3284984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R$ 22,3 milhões </a:t>
            </a:r>
          </a:p>
        </p:txBody>
      </p:sp>
      <p:sp>
        <p:nvSpPr>
          <p:cNvPr id="125" name="Retângulo 124"/>
          <p:cNvSpPr/>
          <p:nvPr/>
        </p:nvSpPr>
        <p:spPr>
          <a:xfrm>
            <a:off x="5435587" y="3789040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R$ 9,2 milhões</a:t>
            </a:r>
          </a:p>
        </p:txBody>
      </p:sp>
      <p:sp>
        <p:nvSpPr>
          <p:cNvPr id="126" name="Retângulo 125"/>
          <p:cNvSpPr/>
          <p:nvPr/>
        </p:nvSpPr>
        <p:spPr>
          <a:xfrm>
            <a:off x="5435587" y="4293096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R$ 3,6 milhões</a:t>
            </a:r>
          </a:p>
        </p:txBody>
      </p:sp>
      <p:sp>
        <p:nvSpPr>
          <p:cNvPr id="127" name="Retângulo 126"/>
          <p:cNvSpPr/>
          <p:nvPr/>
        </p:nvSpPr>
        <p:spPr>
          <a:xfrm>
            <a:off x="5435587" y="530120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R$ 7,8 milhões</a:t>
            </a:r>
          </a:p>
        </p:txBody>
      </p:sp>
      <p:sp>
        <p:nvSpPr>
          <p:cNvPr id="128" name="Retângulo de cantos arredondados 127"/>
          <p:cNvSpPr/>
          <p:nvPr/>
        </p:nvSpPr>
        <p:spPr>
          <a:xfrm>
            <a:off x="3779403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ARP</a:t>
            </a:r>
          </a:p>
        </p:txBody>
      </p:sp>
      <p:sp>
        <p:nvSpPr>
          <p:cNvPr id="129" name="Retângulo 128"/>
          <p:cNvSpPr/>
          <p:nvPr/>
        </p:nvSpPr>
        <p:spPr>
          <a:xfrm>
            <a:off x="3779403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003</a:t>
            </a:r>
          </a:p>
        </p:txBody>
      </p:sp>
      <p:sp>
        <p:nvSpPr>
          <p:cNvPr id="130" name="Retângulo 129"/>
          <p:cNvSpPr/>
          <p:nvPr/>
        </p:nvSpPr>
        <p:spPr>
          <a:xfrm>
            <a:off x="3779403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003</a:t>
            </a:r>
          </a:p>
        </p:txBody>
      </p:sp>
      <p:sp>
        <p:nvSpPr>
          <p:cNvPr id="131" name="Retângulo 130"/>
          <p:cNvSpPr/>
          <p:nvPr/>
        </p:nvSpPr>
        <p:spPr>
          <a:xfrm>
            <a:off x="3779403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005</a:t>
            </a:r>
          </a:p>
        </p:txBody>
      </p:sp>
      <p:sp>
        <p:nvSpPr>
          <p:cNvPr id="132" name="Retângulo 131"/>
          <p:cNvSpPr/>
          <p:nvPr/>
        </p:nvSpPr>
        <p:spPr>
          <a:xfrm>
            <a:off x="3779403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005</a:t>
            </a:r>
          </a:p>
        </p:txBody>
      </p:sp>
      <p:sp>
        <p:nvSpPr>
          <p:cNvPr id="133" name="Retângulo 132"/>
          <p:cNvSpPr/>
          <p:nvPr/>
        </p:nvSpPr>
        <p:spPr>
          <a:xfrm>
            <a:off x="3779403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004</a:t>
            </a:r>
          </a:p>
        </p:txBody>
      </p:sp>
      <p:sp>
        <p:nvSpPr>
          <p:cNvPr id="134" name="Retângulo 133"/>
          <p:cNvSpPr/>
          <p:nvPr/>
        </p:nvSpPr>
        <p:spPr>
          <a:xfrm>
            <a:off x="3779403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004</a:t>
            </a:r>
          </a:p>
        </p:txBody>
      </p:sp>
      <p:cxnSp>
        <p:nvCxnSpPr>
          <p:cNvPr id="135" name="Conector reto 134"/>
          <p:cNvCxnSpPr/>
          <p:nvPr/>
        </p:nvCxnSpPr>
        <p:spPr>
          <a:xfrm>
            <a:off x="5435587" y="5805264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tângulo de cantos arredondados 135"/>
          <p:cNvSpPr/>
          <p:nvPr/>
        </p:nvSpPr>
        <p:spPr>
          <a:xfrm>
            <a:off x="5435587" y="5949677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R$ 71,71 milhões</a:t>
            </a:r>
          </a:p>
        </p:txBody>
      </p:sp>
      <p:sp>
        <p:nvSpPr>
          <p:cNvPr id="137" name="Retângulo de cantos arredondados 136"/>
          <p:cNvSpPr/>
          <p:nvPr/>
        </p:nvSpPr>
        <p:spPr>
          <a:xfrm>
            <a:off x="3780061" y="2276872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Valores Homologados</a:t>
            </a:r>
          </a:p>
        </p:txBody>
      </p:sp>
      <p:sp>
        <p:nvSpPr>
          <p:cNvPr id="138" name="Retângulo 137"/>
          <p:cNvSpPr/>
          <p:nvPr/>
        </p:nvSpPr>
        <p:spPr>
          <a:xfrm>
            <a:off x="3780061" y="278092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R$ 14,8 milhões</a:t>
            </a:r>
          </a:p>
        </p:txBody>
      </p:sp>
      <p:sp>
        <p:nvSpPr>
          <p:cNvPr id="139" name="Retângulo 138"/>
          <p:cNvSpPr/>
          <p:nvPr/>
        </p:nvSpPr>
        <p:spPr>
          <a:xfrm>
            <a:off x="3780061" y="4797152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R$ 3,7 milhões</a:t>
            </a:r>
          </a:p>
        </p:txBody>
      </p:sp>
      <p:sp>
        <p:nvSpPr>
          <p:cNvPr id="140" name="Retângulo 139"/>
          <p:cNvSpPr/>
          <p:nvPr/>
        </p:nvSpPr>
        <p:spPr>
          <a:xfrm>
            <a:off x="3780061" y="3284984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R$ 15,9 milhões </a:t>
            </a:r>
          </a:p>
        </p:txBody>
      </p:sp>
      <p:sp>
        <p:nvSpPr>
          <p:cNvPr id="141" name="Retângulo 140"/>
          <p:cNvSpPr/>
          <p:nvPr/>
        </p:nvSpPr>
        <p:spPr>
          <a:xfrm>
            <a:off x="3780061" y="3789040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R$ 8,3 milhões</a:t>
            </a:r>
          </a:p>
        </p:txBody>
      </p:sp>
      <p:sp>
        <p:nvSpPr>
          <p:cNvPr id="142" name="Retângulo 141"/>
          <p:cNvSpPr/>
          <p:nvPr/>
        </p:nvSpPr>
        <p:spPr>
          <a:xfrm>
            <a:off x="3780061" y="4293096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R$ 2,1 milhões</a:t>
            </a:r>
          </a:p>
        </p:txBody>
      </p:sp>
      <p:sp>
        <p:nvSpPr>
          <p:cNvPr id="143" name="Retângulo 142"/>
          <p:cNvSpPr/>
          <p:nvPr/>
        </p:nvSpPr>
        <p:spPr>
          <a:xfrm>
            <a:off x="3780061" y="530120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R$ 5,0 milhões</a:t>
            </a:r>
          </a:p>
        </p:txBody>
      </p:sp>
      <p:cxnSp>
        <p:nvCxnSpPr>
          <p:cNvPr id="144" name="Conector reto 143"/>
          <p:cNvCxnSpPr/>
          <p:nvPr/>
        </p:nvCxnSpPr>
        <p:spPr>
          <a:xfrm>
            <a:off x="3780061" y="5805264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tângulo de cantos arredondados 144"/>
          <p:cNvSpPr/>
          <p:nvPr/>
        </p:nvSpPr>
        <p:spPr>
          <a:xfrm>
            <a:off x="3780061" y="5949677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R$ 50,4 milhões</a:t>
            </a:r>
          </a:p>
        </p:txBody>
      </p:sp>
      <p:sp>
        <p:nvSpPr>
          <p:cNvPr id="146" name="Retângulo de cantos arredondados 145"/>
          <p:cNvSpPr/>
          <p:nvPr/>
        </p:nvSpPr>
        <p:spPr>
          <a:xfrm>
            <a:off x="2123877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50000"/>
                  </a:prstClr>
                </a:solidFill>
              </a:rPr>
              <a:t>Redução sobre o Estimado</a:t>
            </a:r>
          </a:p>
        </p:txBody>
      </p:sp>
      <p:sp>
        <p:nvSpPr>
          <p:cNvPr id="147" name="Retângulo 146"/>
          <p:cNvSpPr/>
          <p:nvPr/>
        </p:nvSpPr>
        <p:spPr>
          <a:xfrm>
            <a:off x="2123877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R$ 8,1 milhões</a:t>
            </a:r>
          </a:p>
        </p:txBody>
      </p:sp>
      <p:sp>
        <p:nvSpPr>
          <p:cNvPr id="148" name="Retângulo 147"/>
          <p:cNvSpPr/>
          <p:nvPr/>
        </p:nvSpPr>
        <p:spPr>
          <a:xfrm>
            <a:off x="2123877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R$ 48,7 mil</a:t>
            </a:r>
          </a:p>
        </p:txBody>
      </p:sp>
      <p:sp>
        <p:nvSpPr>
          <p:cNvPr id="149" name="Retângulo 148"/>
          <p:cNvSpPr/>
          <p:nvPr/>
        </p:nvSpPr>
        <p:spPr>
          <a:xfrm>
            <a:off x="2123877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R$ 4,7 milhões </a:t>
            </a:r>
          </a:p>
        </p:txBody>
      </p:sp>
      <p:sp>
        <p:nvSpPr>
          <p:cNvPr id="150" name="Retângulo 149"/>
          <p:cNvSpPr/>
          <p:nvPr/>
        </p:nvSpPr>
        <p:spPr>
          <a:xfrm>
            <a:off x="2123877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-</a:t>
            </a:r>
          </a:p>
        </p:txBody>
      </p:sp>
      <p:sp>
        <p:nvSpPr>
          <p:cNvPr id="151" name="Retângulo 150"/>
          <p:cNvSpPr/>
          <p:nvPr/>
        </p:nvSpPr>
        <p:spPr>
          <a:xfrm>
            <a:off x="2123877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R$ 1,2 milhão</a:t>
            </a:r>
          </a:p>
        </p:txBody>
      </p:sp>
      <p:sp>
        <p:nvSpPr>
          <p:cNvPr id="152" name="Retângulo 151"/>
          <p:cNvSpPr/>
          <p:nvPr/>
        </p:nvSpPr>
        <p:spPr>
          <a:xfrm>
            <a:off x="2123877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50000"/>
                  </a:prstClr>
                </a:solidFill>
              </a:rPr>
              <a:t>R$ 2,3 milhões</a:t>
            </a:r>
          </a:p>
        </p:txBody>
      </p:sp>
      <p:cxnSp>
        <p:nvCxnSpPr>
          <p:cNvPr id="153" name="Conector reto 152"/>
          <p:cNvCxnSpPr/>
          <p:nvPr/>
        </p:nvCxnSpPr>
        <p:spPr>
          <a:xfrm>
            <a:off x="2123877" y="5805264"/>
            <a:ext cx="158417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tângulo de cantos arredondados 153"/>
          <p:cNvSpPr/>
          <p:nvPr/>
        </p:nvSpPr>
        <p:spPr>
          <a:xfrm>
            <a:off x="2123877" y="5949677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50000"/>
                  </a:prstClr>
                </a:solidFill>
              </a:rPr>
              <a:t>R$ 16,5 milhões</a:t>
            </a:r>
          </a:p>
        </p:txBody>
      </p:sp>
      <p:sp>
        <p:nvSpPr>
          <p:cNvPr id="155" name="Retângulo 154"/>
          <p:cNvSpPr/>
          <p:nvPr/>
        </p:nvSpPr>
        <p:spPr>
          <a:xfrm>
            <a:off x="6084168" y="962144"/>
            <a:ext cx="30591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** Cálculo: demanda de cada lote x preço unitário divulgado pelo CADTERC/SP em 23/07/18</a:t>
            </a:r>
            <a:r>
              <a:rPr lang="pt-BR" sz="1400" b="1" dirty="0">
                <a:solidFill>
                  <a:prstClr val="black"/>
                </a:solidFill>
              </a:rPr>
              <a:t>. </a:t>
            </a:r>
            <a:endParaRPr lang="pt-BR" sz="1400" dirty="0">
              <a:solidFill>
                <a:prstClr val="black"/>
              </a:solidFill>
            </a:endParaRPr>
          </a:p>
        </p:txBody>
      </p:sp>
      <p:sp>
        <p:nvSpPr>
          <p:cNvPr id="156" name="Retângulo 155"/>
          <p:cNvSpPr/>
          <p:nvPr/>
        </p:nvSpPr>
        <p:spPr>
          <a:xfrm>
            <a:off x="485800" y="6453336"/>
            <a:ext cx="5022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1600" b="1" dirty="0">
                <a:solidFill>
                  <a:prstClr val="white">
                    <a:lumMod val="6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-25%</a:t>
            </a:r>
          </a:p>
        </p:txBody>
      </p:sp>
      <p:sp>
        <p:nvSpPr>
          <p:cNvPr id="157" name="Retângulo 156"/>
          <p:cNvSpPr/>
          <p:nvPr/>
        </p:nvSpPr>
        <p:spPr>
          <a:xfrm>
            <a:off x="-1116632" y="332656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2400" b="1" dirty="0">
                <a:solidFill>
                  <a:srgbClr val="4F81BD">
                    <a:lumMod val="75000"/>
                  </a:srgb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Comparação</a:t>
            </a:r>
          </a:p>
        </p:txBody>
      </p:sp>
    </p:spTree>
    <p:extLst>
      <p:ext uri="{BB962C8B-B14F-4D97-AF65-F5344CB8AC3E}">
        <p14:creationId xmlns:p14="http://schemas.microsoft.com/office/powerpoint/2010/main" val="309491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436096" y="1004535"/>
            <a:ext cx="5292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 documento, 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 </a:t>
            </a: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múltiplas funções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 péssima comunicação</a:t>
            </a:r>
            <a:endParaRPr lang="pt-BR" sz="24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22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0"/>
            <a:ext cx="10760124" cy="717341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648072" y="1373867"/>
            <a:ext cx="5292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Leitor: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</a:t>
            </a:r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obre o que se trata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esse documento?</a:t>
            </a:r>
            <a:endParaRPr lang="pt-BR" sz="24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4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10241948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76064" y="293747"/>
            <a:ext cx="5292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Objetivo 1:</a:t>
            </a:r>
          </a:p>
          <a:p>
            <a:pPr lvl="0">
              <a:spcBef>
                <a:spcPct val="0"/>
              </a:spcBef>
              <a:defRPr/>
            </a:pPr>
            <a:endParaRPr lang="pt-BR" sz="24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Aumentar a 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competitividade</a:t>
            </a:r>
            <a:endParaRPr lang="pt-BR" sz="24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3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10583843" cy="705678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85800" y="188640"/>
            <a:ext cx="2141984" cy="187220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76064" y="347172"/>
            <a:ext cx="5292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Objetivo 2:</a:t>
            </a:r>
          </a:p>
          <a:p>
            <a:pPr lvl="0">
              <a:spcBef>
                <a:spcPct val="0"/>
              </a:spcBef>
              <a:defRPr/>
            </a:pPr>
            <a:endParaRPr lang="pt-BR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pt-BR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Economizar 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Tempo</a:t>
            </a:r>
            <a:endParaRPr lang="pt-BR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8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1140" cy="803751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85800" y="188641"/>
            <a:ext cx="3006080" cy="151216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76064" y="347172"/>
            <a:ext cx="5292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Objetivo 3:</a:t>
            </a:r>
          </a:p>
          <a:p>
            <a:pPr lvl="0">
              <a:spcBef>
                <a:spcPct val="0"/>
              </a:spcBef>
              <a:defRPr/>
            </a:pPr>
            <a:endParaRPr lang="pt-BR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pt-BR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Seguir o </a:t>
            </a:r>
            <a:r>
              <a:rPr lang="pt-BR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ETP</a:t>
            </a:r>
          </a:p>
        </p:txBody>
      </p:sp>
    </p:spTree>
    <p:extLst>
      <p:ext uri="{BB962C8B-B14F-4D97-AF65-F5344CB8AC3E}">
        <p14:creationId xmlns:p14="http://schemas.microsoft.com/office/powerpoint/2010/main" val="6431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275856" y="188640"/>
            <a:ext cx="5616624" cy="158417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456384" y="419180"/>
            <a:ext cx="5292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t-BR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Objetivo 4:</a:t>
            </a:r>
          </a:p>
          <a:p>
            <a:pPr lvl="0" algn="r">
              <a:spcBef>
                <a:spcPct val="0"/>
              </a:spcBef>
              <a:defRPr/>
            </a:pPr>
            <a:endParaRPr lang="pt-BR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 algn="r">
              <a:spcBef>
                <a:spcPct val="0"/>
              </a:spcBef>
              <a:defRPr/>
            </a:pPr>
            <a:r>
              <a:rPr lang="pt-BR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Não transferir </a:t>
            </a:r>
            <a:r>
              <a:rPr lang="pt-BR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riscos</a:t>
            </a:r>
            <a:r>
              <a:rPr lang="pt-BR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sem necessidade</a:t>
            </a:r>
          </a:p>
        </p:txBody>
      </p:sp>
    </p:spTree>
    <p:extLst>
      <p:ext uri="{BB962C8B-B14F-4D97-AF65-F5344CB8AC3E}">
        <p14:creationId xmlns:p14="http://schemas.microsoft.com/office/powerpoint/2010/main" val="412525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tfilho\Desktop\Apresentações\Fotos\stadium-165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-171400"/>
            <a:ext cx="10153128" cy="7614846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-1044624" y="-315416"/>
            <a:ext cx="11089232" cy="7848872"/>
          </a:xfrm>
          <a:prstGeom prst="rect">
            <a:avLst/>
          </a:prstGeom>
          <a:solidFill>
            <a:srgbClr val="4F81B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51098" y="2780928"/>
            <a:ext cx="2665140" cy="2447925"/>
          </a:xfrm>
          <a:prstGeom prst="rect">
            <a:avLst/>
          </a:prstGeom>
          <a:solidFill>
            <a:srgbClr val="EBF1DE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51098" y="2997349"/>
            <a:ext cx="33847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pt-BR" sz="2400" b="1" spc="300" dirty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Paradigma Antigo:</a:t>
            </a:r>
          </a:p>
          <a:p>
            <a:pPr>
              <a:spcBef>
                <a:spcPct val="0"/>
              </a:spcBef>
              <a:defRPr/>
            </a:pPr>
            <a:endParaRPr lang="pt-BR" sz="2400" b="1" spc="300" dirty="0">
              <a:solidFill>
                <a:prstClr val="black">
                  <a:lumMod val="95000"/>
                  <a:lumOff val="5000"/>
                </a:prst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pt-BR" sz="2400" b="1" spc="300" dirty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Trabalhar sem</a:t>
            </a:r>
          </a:p>
          <a:p>
            <a:pPr>
              <a:spcBef>
                <a:spcPct val="0"/>
              </a:spcBef>
              <a:defRPr/>
            </a:pPr>
            <a:r>
              <a:rPr lang="pt-BR" sz="2400" b="1" spc="300" dirty="0">
                <a:solidFill>
                  <a:prstClr val="black">
                    <a:lumMod val="95000"/>
                    <a:lumOff val="5000"/>
                  </a:prst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Referências</a:t>
            </a:r>
          </a:p>
          <a:p>
            <a:pPr>
              <a:spcBef>
                <a:spcPct val="0"/>
              </a:spcBef>
              <a:defRPr/>
            </a:pPr>
            <a:endParaRPr lang="pt-BR" sz="2400" b="1" spc="300" dirty="0">
              <a:solidFill>
                <a:prstClr val="black">
                  <a:lumMod val="95000"/>
                  <a:lumOff val="5000"/>
                </a:prst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pt-BR" sz="2400" b="1" spc="300" dirty="0">
              <a:solidFill>
                <a:prstClr val="black">
                  <a:lumMod val="95000"/>
                  <a:lumOff val="5000"/>
                </a:prst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pt-BR" sz="2400" b="1" spc="300" dirty="0">
              <a:solidFill>
                <a:prstClr val="black">
                  <a:lumMod val="95000"/>
                  <a:lumOff val="5000"/>
                </a:prst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19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10571193" cy="770485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648072" y="1373867"/>
            <a:ext cx="5292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Processos </a:t>
            </a: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Incomparáveis</a:t>
            </a:r>
            <a:endParaRPr lang="pt-BR" sz="24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74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10571193" cy="770485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648072" y="1373867"/>
            <a:ext cx="5292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Como saber que certas 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Informações são verdadeiras?</a:t>
            </a:r>
            <a:endParaRPr lang="pt-BR" sz="24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48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48" y="0"/>
            <a:ext cx="9715500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672408" y="221739"/>
            <a:ext cx="5292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t-BR" sz="24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Comparabilidade </a:t>
            </a:r>
          </a:p>
          <a:p>
            <a:pPr lvl="0" algn="r">
              <a:spcBef>
                <a:spcPct val="0"/>
              </a:spcBef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reduz </a:t>
            </a:r>
          </a:p>
          <a:p>
            <a:pPr lvl="0" algn="r">
              <a:spcBef>
                <a:spcPct val="0"/>
              </a:spcBef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as incertezas</a:t>
            </a:r>
            <a:endParaRPr lang="pt-BR" sz="24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87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10430842" cy="6957392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323528" y="260648"/>
            <a:ext cx="5472608" cy="151216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04056" y="404664"/>
            <a:ext cx="5292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Unidades de Medida: </a:t>
            </a: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permitem 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 comparação dos resultados do processo com outros contratos.</a:t>
            </a:r>
            <a:endParaRPr lang="pt-BR" sz="2400" dirty="0">
              <a:solidFill>
                <a:schemeClr val="tx1">
                  <a:lumMod val="95000"/>
                  <a:lumOff val="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0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/>
        </p:nvGrpSpPr>
        <p:grpSpPr>
          <a:xfrm>
            <a:off x="6084888" y="-27384"/>
            <a:ext cx="3455664" cy="2304256"/>
            <a:chOff x="6084888" y="-27384"/>
            <a:chExt cx="3455664" cy="2304256"/>
          </a:xfrm>
        </p:grpSpPr>
        <p:pic>
          <p:nvPicPr>
            <p:cNvPr id="10" name="Imagem 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1" name="Imagem 1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2" name="Imagem 1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4" name="Grupo 16"/>
          <p:cNvGrpSpPr/>
          <p:nvPr/>
        </p:nvGrpSpPr>
        <p:grpSpPr>
          <a:xfrm>
            <a:off x="6084168" y="4869160"/>
            <a:ext cx="3455664" cy="2304256"/>
            <a:chOff x="6084888" y="-27384"/>
            <a:chExt cx="3455664" cy="2304256"/>
          </a:xfrm>
        </p:grpSpPr>
        <p:pic>
          <p:nvPicPr>
            <p:cNvPr id="18" name="Imagem 1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9" name="Imagem 1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0" name="Imagem 1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5" name="Grupo 20"/>
          <p:cNvGrpSpPr/>
          <p:nvPr/>
        </p:nvGrpSpPr>
        <p:grpSpPr>
          <a:xfrm>
            <a:off x="2843808" y="44624"/>
            <a:ext cx="3455664" cy="2304256"/>
            <a:chOff x="6084888" y="-27384"/>
            <a:chExt cx="3455664" cy="2304256"/>
          </a:xfrm>
        </p:grpSpPr>
        <p:pic>
          <p:nvPicPr>
            <p:cNvPr id="23" name="Imagem 2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4" name="Imagem 2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5" name="Imagem 2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6" name="Grupo 25"/>
          <p:cNvGrpSpPr/>
          <p:nvPr/>
        </p:nvGrpSpPr>
        <p:grpSpPr>
          <a:xfrm>
            <a:off x="2195525" y="2348880"/>
            <a:ext cx="3455664" cy="2304256"/>
            <a:chOff x="6084888" y="-27384"/>
            <a:chExt cx="3455664" cy="2304256"/>
          </a:xfrm>
        </p:grpSpPr>
        <p:pic>
          <p:nvPicPr>
            <p:cNvPr id="27" name="Imagem 2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8" name="Imagem 2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9" name="Imagem 2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7" name="Grupo 29"/>
          <p:cNvGrpSpPr/>
          <p:nvPr/>
        </p:nvGrpSpPr>
        <p:grpSpPr>
          <a:xfrm>
            <a:off x="2843088" y="4941168"/>
            <a:ext cx="3455664" cy="2304256"/>
            <a:chOff x="6084888" y="-27384"/>
            <a:chExt cx="3455664" cy="2304256"/>
          </a:xfrm>
        </p:grpSpPr>
        <p:pic>
          <p:nvPicPr>
            <p:cNvPr id="31" name="Imagem 3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2" name="Imagem 3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3" name="Imagem 3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8" name="Grupo 34"/>
          <p:cNvGrpSpPr/>
          <p:nvPr/>
        </p:nvGrpSpPr>
        <p:grpSpPr>
          <a:xfrm>
            <a:off x="899592" y="2060848"/>
            <a:ext cx="3455664" cy="2304256"/>
            <a:chOff x="6084888" y="-27384"/>
            <a:chExt cx="3455664" cy="2304256"/>
          </a:xfrm>
        </p:grpSpPr>
        <p:pic>
          <p:nvPicPr>
            <p:cNvPr id="36" name="Imagem 3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7" name="Imagem 3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8" name="Imagem 3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9" name="Grupo 38"/>
          <p:cNvGrpSpPr/>
          <p:nvPr/>
        </p:nvGrpSpPr>
        <p:grpSpPr>
          <a:xfrm>
            <a:off x="-612576" y="2420888"/>
            <a:ext cx="3455664" cy="2304256"/>
            <a:chOff x="6084888" y="-27384"/>
            <a:chExt cx="3455664" cy="2304256"/>
          </a:xfrm>
        </p:grpSpPr>
        <p:pic>
          <p:nvPicPr>
            <p:cNvPr id="40" name="Imagem 3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2" name="Imagem 4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3" name="Imagem 4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13" name="Grupo 43"/>
          <p:cNvGrpSpPr/>
          <p:nvPr/>
        </p:nvGrpSpPr>
        <p:grpSpPr>
          <a:xfrm>
            <a:off x="-612576" y="4797152"/>
            <a:ext cx="3455664" cy="2304256"/>
            <a:chOff x="6084888" y="-27384"/>
            <a:chExt cx="3455664" cy="2304256"/>
          </a:xfrm>
        </p:grpSpPr>
        <p:pic>
          <p:nvPicPr>
            <p:cNvPr id="45" name="Imagem 4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6" name="Imagem 4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7" name="Imagem 4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sp>
        <p:nvSpPr>
          <p:cNvPr id="48" name="Retângulo 47"/>
          <p:cNvSpPr/>
          <p:nvPr/>
        </p:nvSpPr>
        <p:spPr>
          <a:xfrm>
            <a:off x="0" y="188640"/>
            <a:ext cx="8964488" cy="6669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51" name="Retângulo de cantos arredondados 50"/>
          <p:cNvSpPr/>
          <p:nvPr/>
        </p:nvSpPr>
        <p:spPr>
          <a:xfrm>
            <a:off x="827584" y="2780531"/>
            <a:ext cx="1224136" cy="4320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Lote 1</a:t>
            </a: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827584" y="3284984"/>
            <a:ext cx="1224136" cy="4320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ysClr val="windowText" lastClr="000000"/>
                </a:solidFill>
              </a:rPr>
              <a:t>Lote 3</a:t>
            </a:r>
          </a:p>
        </p:txBody>
      </p:sp>
      <p:sp>
        <p:nvSpPr>
          <p:cNvPr id="53" name="Retângulo de cantos arredondados 52"/>
          <p:cNvSpPr/>
          <p:nvPr/>
        </p:nvSpPr>
        <p:spPr>
          <a:xfrm>
            <a:off x="827584" y="3789040"/>
            <a:ext cx="1224136" cy="4320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ysClr val="windowText" lastClr="000000"/>
                </a:solidFill>
              </a:rPr>
              <a:t>Lote 4</a:t>
            </a:r>
          </a:p>
        </p:txBody>
      </p:sp>
      <p:sp>
        <p:nvSpPr>
          <p:cNvPr id="54" name="Retângulo de cantos arredondados 53"/>
          <p:cNvSpPr/>
          <p:nvPr/>
        </p:nvSpPr>
        <p:spPr>
          <a:xfrm>
            <a:off x="827584" y="4293096"/>
            <a:ext cx="1224136" cy="4320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Lote 5</a:t>
            </a:r>
          </a:p>
        </p:txBody>
      </p:sp>
      <p:sp>
        <p:nvSpPr>
          <p:cNvPr id="55" name="Retângulo de cantos arredondados 54"/>
          <p:cNvSpPr/>
          <p:nvPr/>
        </p:nvSpPr>
        <p:spPr>
          <a:xfrm>
            <a:off x="827584" y="4797152"/>
            <a:ext cx="1224136" cy="4320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Lote 6</a:t>
            </a:r>
          </a:p>
        </p:txBody>
      </p:sp>
      <p:sp>
        <p:nvSpPr>
          <p:cNvPr id="56" name="Retângulo de cantos arredondados 55"/>
          <p:cNvSpPr/>
          <p:nvPr/>
        </p:nvSpPr>
        <p:spPr>
          <a:xfrm>
            <a:off x="2123579" y="2276872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Região</a:t>
            </a:r>
          </a:p>
        </p:txBody>
      </p:sp>
      <p:sp>
        <p:nvSpPr>
          <p:cNvPr id="57" name="Retângulo de cantos arredondados 56"/>
          <p:cNvSpPr/>
          <p:nvPr/>
        </p:nvSpPr>
        <p:spPr>
          <a:xfrm>
            <a:off x="827584" y="5301208"/>
            <a:ext cx="1224136" cy="4320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Lote 7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2123579" y="278092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Centro A</a:t>
            </a:r>
          </a:p>
        </p:txBody>
      </p:sp>
      <p:sp>
        <p:nvSpPr>
          <p:cNvPr id="62" name="Retângulo 61"/>
          <p:cNvSpPr/>
          <p:nvPr/>
        </p:nvSpPr>
        <p:spPr>
          <a:xfrm>
            <a:off x="2123579" y="4797152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Zona Sul B</a:t>
            </a:r>
          </a:p>
        </p:txBody>
      </p:sp>
      <p:sp>
        <p:nvSpPr>
          <p:cNvPr id="63" name="Retângulo 62"/>
          <p:cNvSpPr/>
          <p:nvPr/>
        </p:nvSpPr>
        <p:spPr>
          <a:xfrm>
            <a:off x="2123579" y="3284984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Zona Oeste A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2123579" y="3789040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Centro C</a:t>
            </a:r>
          </a:p>
        </p:txBody>
      </p:sp>
      <p:sp>
        <p:nvSpPr>
          <p:cNvPr id="65" name="Retângulo 64"/>
          <p:cNvSpPr/>
          <p:nvPr/>
        </p:nvSpPr>
        <p:spPr>
          <a:xfrm>
            <a:off x="2123579" y="4293096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Zona Sul A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2123579" y="530120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Zona Norte  Zona Oeste B</a:t>
            </a:r>
          </a:p>
        </p:txBody>
      </p:sp>
      <p:sp>
        <p:nvSpPr>
          <p:cNvPr id="49" name="Retângulo 48"/>
          <p:cNvSpPr/>
          <p:nvPr/>
        </p:nvSpPr>
        <p:spPr>
          <a:xfrm>
            <a:off x="1997968" y="519063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2400" b="1" dirty="0" smtClean="0">
                <a:solidFill>
                  <a:srgbClr val="4F81BD">
                    <a:lumMod val="50000"/>
                  </a:srgb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Resultados – Limpeza Predial</a:t>
            </a:r>
            <a:endParaRPr lang="pt-BR" sz="2400" b="1" dirty="0">
              <a:solidFill>
                <a:srgbClr val="4F81BD">
                  <a:lumMod val="50000"/>
                </a:srgb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23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/>
        </p:nvGrpSpPr>
        <p:grpSpPr>
          <a:xfrm>
            <a:off x="6084888" y="-27384"/>
            <a:ext cx="3455664" cy="2304256"/>
            <a:chOff x="6084888" y="-27384"/>
            <a:chExt cx="3455664" cy="2304256"/>
          </a:xfrm>
        </p:grpSpPr>
        <p:pic>
          <p:nvPicPr>
            <p:cNvPr id="10" name="Imagem 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1" name="Imagem 1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2" name="Imagem 1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3" name="Grupo 12"/>
          <p:cNvGrpSpPr/>
          <p:nvPr/>
        </p:nvGrpSpPr>
        <p:grpSpPr>
          <a:xfrm>
            <a:off x="4932549" y="2348880"/>
            <a:ext cx="3455664" cy="2304256"/>
            <a:chOff x="6084888" y="-27384"/>
            <a:chExt cx="3455664" cy="2304256"/>
          </a:xfrm>
        </p:grpSpPr>
        <p:pic>
          <p:nvPicPr>
            <p:cNvPr id="14" name="Imagem 1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5" name="Imagem 1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6" name="Imagem 1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4" name="Grupo 16"/>
          <p:cNvGrpSpPr/>
          <p:nvPr/>
        </p:nvGrpSpPr>
        <p:grpSpPr>
          <a:xfrm>
            <a:off x="6084168" y="4869160"/>
            <a:ext cx="3455664" cy="2304256"/>
            <a:chOff x="6084888" y="-27384"/>
            <a:chExt cx="3455664" cy="2304256"/>
          </a:xfrm>
        </p:grpSpPr>
        <p:pic>
          <p:nvPicPr>
            <p:cNvPr id="18" name="Imagem 1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9" name="Imagem 1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0" name="Imagem 1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5" name="Grupo 20"/>
          <p:cNvGrpSpPr/>
          <p:nvPr/>
        </p:nvGrpSpPr>
        <p:grpSpPr>
          <a:xfrm>
            <a:off x="2843808" y="44624"/>
            <a:ext cx="3455664" cy="2304256"/>
            <a:chOff x="6084888" y="-27384"/>
            <a:chExt cx="3455664" cy="2304256"/>
          </a:xfrm>
        </p:grpSpPr>
        <p:pic>
          <p:nvPicPr>
            <p:cNvPr id="23" name="Imagem 2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4" name="Imagem 2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5" name="Imagem 2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6" name="Grupo 25"/>
          <p:cNvGrpSpPr/>
          <p:nvPr/>
        </p:nvGrpSpPr>
        <p:grpSpPr>
          <a:xfrm>
            <a:off x="2123517" y="2780531"/>
            <a:ext cx="3455664" cy="2304256"/>
            <a:chOff x="6084888" y="-27384"/>
            <a:chExt cx="3455664" cy="2304256"/>
          </a:xfrm>
        </p:grpSpPr>
        <p:pic>
          <p:nvPicPr>
            <p:cNvPr id="27" name="Imagem 2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8" name="Imagem 2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9" name="Imagem 2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7" name="Grupo 29"/>
          <p:cNvGrpSpPr/>
          <p:nvPr/>
        </p:nvGrpSpPr>
        <p:grpSpPr>
          <a:xfrm>
            <a:off x="2843088" y="4941168"/>
            <a:ext cx="3455664" cy="2304256"/>
            <a:chOff x="6084888" y="-27384"/>
            <a:chExt cx="3455664" cy="2304256"/>
          </a:xfrm>
        </p:grpSpPr>
        <p:pic>
          <p:nvPicPr>
            <p:cNvPr id="31" name="Imagem 3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2" name="Imagem 3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3" name="Imagem 3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8" name="Grupo 34"/>
          <p:cNvGrpSpPr/>
          <p:nvPr/>
        </p:nvGrpSpPr>
        <p:grpSpPr>
          <a:xfrm>
            <a:off x="827584" y="2492499"/>
            <a:ext cx="3455664" cy="2304256"/>
            <a:chOff x="6084888" y="-27384"/>
            <a:chExt cx="3455664" cy="2304256"/>
          </a:xfrm>
        </p:grpSpPr>
        <p:pic>
          <p:nvPicPr>
            <p:cNvPr id="36" name="Imagem 3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7" name="Imagem 3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8" name="Imagem 3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9" name="Grupo 38"/>
          <p:cNvGrpSpPr/>
          <p:nvPr/>
        </p:nvGrpSpPr>
        <p:grpSpPr>
          <a:xfrm>
            <a:off x="-612576" y="2420888"/>
            <a:ext cx="3455664" cy="2304256"/>
            <a:chOff x="6084888" y="-27384"/>
            <a:chExt cx="3455664" cy="2304256"/>
          </a:xfrm>
        </p:grpSpPr>
        <p:pic>
          <p:nvPicPr>
            <p:cNvPr id="40" name="Imagem 3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2" name="Imagem 4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3" name="Imagem 4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13" name="Grupo 43"/>
          <p:cNvGrpSpPr/>
          <p:nvPr/>
        </p:nvGrpSpPr>
        <p:grpSpPr>
          <a:xfrm>
            <a:off x="-612576" y="4797152"/>
            <a:ext cx="3455664" cy="2304256"/>
            <a:chOff x="6084888" y="-27384"/>
            <a:chExt cx="3455664" cy="2304256"/>
          </a:xfrm>
        </p:grpSpPr>
        <p:pic>
          <p:nvPicPr>
            <p:cNvPr id="45" name="Imagem 4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6" name="Imagem 4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7" name="Imagem 4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sp>
        <p:nvSpPr>
          <p:cNvPr id="48" name="Retângulo 47"/>
          <p:cNvSpPr/>
          <p:nvPr/>
        </p:nvSpPr>
        <p:spPr>
          <a:xfrm>
            <a:off x="0" y="188640"/>
            <a:ext cx="8964488" cy="6669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51" name="Retângulo de cantos arredondados 50"/>
          <p:cNvSpPr/>
          <p:nvPr/>
        </p:nvSpPr>
        <p:spPr>
          <a:xfrm>
            <a:off x="828242" y="2780531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1</a:t>
            </a: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828242" y="3284984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3</a:t>
            </a:r>
          </a:p>
        </p:txBody>
      </p:sp>
      <p:sp>
        <p:nvSpPr>
          <p:cNvPr id="53" name="Retângulo de cantos arredondados 52"/>
          <p:cNvSpPr/>
          <p:nvPr/>
        </p:nvSpPr>
        <p:spPr>
          <a:xfrm>
            <a:off x="828242" y="3789040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4</a:t>
            </a:r>
          </a:p>
        </p:txBody>
      </p:sp>
      <p:sp>
        <p:nvSpPr>
          <p:cNvPr id="54" name="Retângulo de cantos arredondados 53"/>
          <p:cNvSpPr/>
          <p:nvPr/>
        </p:nvSpPr>
        <p:spPr>
          <a:xfrm>
            <a:off x="828242" y="4293096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5</a:t>
            </a:r>
          </a:p>
        </p:txBody>
      </p:sp>
      <p:sp>
        <p:nvSpPr>
          <p:cNvPr id="55" name="Retângulo de cantos arredondados 54"/>
          <p:cNvSpPr/>
          <p:nvPr/>
        </p:nvSpPr>
        <p:spPr>
          <a:xfrm>
            <a:off x="828242" y="4797152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6</a:t>
            </a:r>
          </a:p>
        </p:txBody>
      </p:sp>
      <p:sp>
        <p:nvSpPr>
          <p:cNvPr id="56" name="Retângulo de cantos arredondados 55"/>
          <p:cNvSpPr/>
          <p:nvPr/>
        </p:nvSpPr>
        <p:spPr>
          <a:xfrm>
            <a:off x="2124237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Região</a:t>
            </a:r>
          </a:p>
        </p:txBody>
      </p:sp>
      <p:sp>
        <p:nvSpPr>
          <p:cNvPr id="57" name="Retângulo de cantos arredondados 56"/>
          <p:cNvSpPr/>
          <p:nvPr/>
        </p:nvSpPr>
        <p:spPr>
          <a:xfrm>
            <a:off x="828242" y="5301208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7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2124237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Centro A</a:t>
            </a:r>
          </a:p>
        </p:txBody>
      </p:sp>
      <p:sp>
        <p:nvSpPr>
          <p:cNvPr id="62" name="Retângulo 61"/>
          <p:cNvSpPr/>
          <p:nvPr/>
        </p:nvSpPr>
        <p:spPr>
          <a:xfrm>
            <a:off x="2124237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Sul B</a:t>
            </a:r>
          </a:p>
        </p:txBody>
      </p:sp>
      <p:sp>
        <p:nvSpPr>
          <p:cNvPr id="63" name="Retângulo 62"/>
          <p:cNvSpPr/>
          <p:nvPr/>
        </p:nvSpPr>
        <p:spPr>
          <a:xfrm>
            <a:off x="2124237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Oeste A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2124237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Centro C</a:t>
            </a:r>
          </a:p>
        </p:txBody>
      </p:sp>
      <p:sp>
        <p:nvSpPr>
          <p:cNvPr id="65" name="Retângulo 64"/>
          <p:cNvSpPr/>
          <p:nvPr/>
        </p:nvSpPr>
        <p:spPr>
          <a:xfrm>
            <a:off x="2124237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Sul A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2124237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Norte  Zona Oeste B</a:t>
            </a:r>
          </a:p>
        </p:txBody>
      </p:sp>
      <p:sp>
        <p:nvSpPr>
          <p:cNvPr id="67" name="Retângulo de cantos arredondados 66"/>
          <p:cNvSpPr/>
          <p:nvPr/>
        </p:nvSpPr>
        <p:spPr>
          <a:xfrm>
            <a:off x="3780421" y="2276475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Fornecedor</a:t>
            </a:r>
            <a:endParaRPr lang="pt-BR" sz="1600" b="1" dirty="0">
              <a:solidFill>
                <a:prstClr val="black"/>
              </a:solidFill>
            </a:endParaRPr>
          </a:p>
        </p:txBody>
      </p:sp>
      <p:sp>
        <p:nvSpPr>
          <p:cNvPr id="69" name="Retângulo 68"/>
          <p:cNvSpPr/>
          <p:nvPr/>
        </p:nvSpPr>
        <p:spPr>
          <a:xfrm>
            <a:off x="3780421" y="2780531"/>
            <a:ext cx="1584176" cy="4316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black"/>
                </a:solidFill>
              </a:rPr>
              <a:t>Provac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3780421" y="4796755"/>
            <a:ext cx="1584176" cy="4316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black"/>
                </a:solidFill>
              </a:rPr>
              <a:t>Provac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3780421" y="3284587"/>
            <a:ext cx="1584176" cy="4316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Liderança</a:t>
            </a:r>
          </a:p>
        </p:txBody>
      </p:sp>
      <p:sp>
        <p:nvSpPr>
          <p:cNvPr id="72" name="Retângulo 71"/>
          <p:cNvSpPr/>
          <p:nvPr/>
        </p:nvSpPr>
        <p:spPr>
          <a:xfrm>
            <a:off x="3780421" y="3788643"/>
            <a:ext cx="1584176" cy="4316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Liderança</a:t>
            </a:r>
          </a:p>
        </p:txBody>
      </p:sp>
      <p:sp>
        <p:nvSpPr>
          <p:cNvPr id="73" name="Retângulo 72"/>
          <p:cNvSpPr/>
          <p:nvPr/>
        </p:nvSpPr>
        <p:spPr>
          <a:xfrm>
            <a:off x="3780421" y="4292699"/>
            <a:ext cx="1584176" cy="4316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black"/>
                </a:solidFill>
              </a:rPr>
              <a:t>Especialy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74" name="Retângulo 73"/>
          <p:cNvSpPr/>
          <p:nvPr/>
        </p:nvSpPr>
        <p:spPr>
          <a:xfrm>
            <a:off x="3780421" y="5300811"/>
            <a:ext cx="1584176" cy="4316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black"/>
                </a:solidFill>
              </a:rPr>
              <a:t>Especialy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81" name="Retângulo de cantos arredondados 80"/>
          <p:cNvSpPr/>
          <p:nvPr/>
        </p:nvSpPr>
        <p:spPr>
          <a:xfrm>
            <a:off x="5436096" y="2276475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ARP</a:t>
            </a:r>
          </a:p>
        </p:txBody>
      </p:sp>
      <p:sp>
        <p:nvSpPr>
          <p:cNvPr id="82" name="Retângulo 81"/>
          <p:cNvSpPr/>
          <p:nvPr/>
        </p:nvSpPr>
        <p:spPr>
          <a:xfrm>
            <a:off x="5436096" y="2780531"/>
            <a:ext cx="1584176" cy="4316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N° 003</a:t>
            </a:r>
          </a:p>
        </p:txBody>
      </p:sp>
      <p:sp>
        <p:nvSpPr>
          <p:cNvPr id="83" name="Retângulo 82"/>
          <p:cNvSpPr/>
          <p:nvPr/>
        </p:nvSpPr>
        <p:spPr>
          <a:xfrm>
            <a:off x="5436096" y="4796755"/>
            <a:ext cx="1584176" cy="4316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N° 003</a:t>
            </a:r>
          </a:p>
        </p:txBody>
      </p:sp>
      <p:sp>
        <p:nvSpPr>
          <p:cNvPr id="84" name="Retângulo 83"/>
          <p:cNvSpPr/>
          <p:nvPr/>
        </p:nvSpPr>
        <p:spPr>
          <a:xfrm>
            <a:off x="5436096" y="3284587"/>
            <a:ext cx="1584176" cy="4316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N° 005</a:t>
            </a:r>
          </a:p>
        </p:txBody>
      </p:sp>
      <p:sp>
        <p:nvSpPr>
          <p:cNvPr id="85" name="Retângulo 84"/>
          <p:cNvSpPr/>
          <p:nvPr/>
        </p:nvSpPr>
        <p:spPr>
          <a:xfrm>
            <a:off x="5436096" y="3788643"/>
            <a:ext cx="1584176" cy="4316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N° 005</a:t>
            </a:r>
          </a:p>
        </p:txBody>
      </p:sp>
      <p:sp>
        <p:nvSpPr>
          <p:cNvPr id="86" name="Retângulo 85"/>
          <p:cNvSpPr/>
          <p:nvPr/>
        </p:nvSpPr>
        <p:spPr>
          <a:xfrm>
            <a:off x="5436096" y="4292699"/>
            <a:ext cx="1584176" cy="4316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N° 004</a:t>
            </a:r>
          </a:p>
        </p:txBody>
      </p:sp>
      <p:sp>
        <p:nvSpPr>
          <p:cNvPr id="87" name="Retângulo 86"/>
          <p:cNvSpPr/>
          <p:nvPr/>
        </p:nvSpPr>
        <p:spPr>
          <a:xfrm>
            <a:off x="5436096" y="5300811"/>
            <a:ext cx="1584176" cy="4316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N° 004</a:t>
            </a:r>
          </a:p>
        </p:txBody>
      </p:sp>
      <p:sp>
        <p:nvSpPr>
          <p:cNvPr id="68" name="Retângulo 67"/>
          <p:cNvSpPr/>
          <p:nvPr/>
        </p:nvSpPr>
        <p:spPr>
          <a:xfrm>
            <a:off x="1997968" y="519063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2400" b="1" dirty="0" smtClean="0">
                <a:solidFill>
                  <a:srgbClr val="4F81BD">
                    <a:lumMod val="50000"/>
                  </a:srgb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Resultados – Limpeza Predial</a:t>
            </a:r>
            <a:endParaRPr lang="pt-BR" sz="2400" b="1" dirty="0">
              <a:solidFill>
                <a:srgbClr val="4F81BD">
                  <a:lumMod val="50000"/>
                </a:srgb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06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/>
        </p:nvGrpSpPr>
        <p:grpSpPr>
          <a:xfrm>
            <a:off x="6084888" y="-27384"/>
            <a:ext cx="3455664" cy="2304256"/>
            <a:chOff x="6084888" y="-27384"/>
            <a:chExt cx="3455664" cy="2304256"/>
          </a:xfrm>
        </p:grpSpPr>
        <p:pic>
          <p:nvPicPr>
            <p:cNvPr id="10" name="Imagem 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1" name="Imagem 1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2" name="Imagem 1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3" name="Grupo 12"/>
          <p:cNvGrpSpPr/>
          <p:nvPr/>
        </p:nvGrpSpPr>
        <p:grpSpPr>
          <a:xfrm>
            <a:off x="4932549" y="2348880"/>
            <a:ext cx="3455664" cy="2304256"/>
            <a:chOff x="6084888" y="-27384"/>
            <a:chExt cx="3455664" cy="2304256"/>
          </a:xfrm>
        </p:grpSpPr>
        <p:pic>
          <p:nvPicPr>
            <p:cNvPr id="14" name="Imagem 1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5" name="Imagem 1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16" name="Imagem 1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4" name="Grupo 16"/>
          <p:cNvGrpSpPr/>
          <p:nvPr/>
        </p:nvGrpSpPr>
        <p:grpSpPr>
          <a:xfrm>
            <a:off x="6084168" y="4869160"/>
            <a:ext cx="3455664" cy="2304256"/>
            <a:chOff x="6084888" y="-27384"/>
            <a:chExt cx="3455664" cy="2304256"/>
          </a:xfrm>
        </p:grpSpPr>
        <p:pic>
          <p:nvPicPr>
            <p:cNvPr id="18" name="Imagem 1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19" name="Imagem 1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0" name="Imagem 1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5" name="Grupo 20"/>
          <p:cNvGrpSpPr/>
          <p:nvPr/>
        </p:nvGrpSpPr>
        <p:grpSpPr>
          <a:xfrm>
            <a:off x="2843808" y="44624"/>
            <a:ext cx="3455664" cy="2304256"/>
            <a:chOff x="6084888" y="-27384"/>
            <a:chExt cx="3455664" cy="2304256"/>
          </a:xfrm>
        </p:grpSpPr>
        <p:pic>
          <p:nvPicPr>
            <p:cNvPr id="23" name="Imagem 2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4" name="Imagem 23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5" name="Imagem 2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6" name="Grupo 25"/>
          <p:cNvGrpSpPr/>
          <p:nvPr/>
        </p:nvGrpSpPr>
        <p:grpSpPr>
          <a:xfrm>
            <a:off x="2195525" y="2348880"/>
            <a:ext cx="3455664" cy="2304256"/>
            <a:chOff x="6084888" y="-27384"/>
            <a:chExt cx="3455664" cy="2304256"/>
          </a:xfrm>
        </p:grpSpPr>
        <p:pic>
          <p:nvPicPr>
            <p:cNvPr id="27" name="Imagem 2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28" name="Imagem 2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29" name="Imagem 28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7" name="Grupo 29"/>
          <p:cNvGrpSpPr/>
          <p:nvPr/>
        </p:nvGrpSpPr>
        <p:grpSpPr>
          <a:xfrm>
            <a:off x="2843088" y="4941168"/>
            <a:ext cx="3455664" cy="2304256"/>
            <a:chOff x="6084888" y="-27384"/>
            <a:chExt cx="3455664" cy="2304256"/>
          </a:xfrm>
        </p:grpSpPr>
        <p:pic>
          <p:nvPicPr>
            <p:cNvPr id="31" name="Imagem 30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2" name="Imagem 3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3" name="Imagem 3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8" name="Grupo 34"/>
          <p:cNvGrpSpPr/>
          <p:nvPr/>
        </p:nvGrpSpPr>
        <p:grpSpPr>
          <a:xfrm>
            <a:off x="899592" y="2060848"/>
            <a:ext cx="3455664" cy="2304256"/>
            <a:chOff x="6084888" y="-27384"/>
            <a:chExt cx="3455664" cy="2304256"/>
          </a:xfrm>
        </p:grpSpPr>
        <p:pic>
          <p:nvPicPr>
            <p:cNvPr id="36" name="Imagem 3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37" name="Imagem 3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38" name="Imagem 37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9" name="Grupo 38"/>
          <p:cNvGrpSpPr/>
          <p:nvPr/>
        </p:nvGrpSpPr>
        <p:grpSpPr>
          <a:xfrm>
            <a:off x="-612576" y="2420888"/>
            <a:ext cx="3455664" cy="2304256"/>
            <a:chOff x="6084888" y="-27384"/>
            <a:chExt cx="3455664" cy="2304256"/>
          </a:xfrm>
        </p:grpSpPr>
        <p:pic>
          <p:nvPicPr>
            <p:cNvPr id="40" name="Imagem 39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2" name="Imagem 41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3" name="Imagem 42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grpSp>
        <p:nvGrpSpPr>
          <p:cNvPr id="13" name="Grupo 43"/>
          <p:cNvGrpSpPr/>
          <p:nvPr/>
        </p:nvGrpSpPr>
        <p:grpSpPr>
          <a:xfrm>
            <a:off x="-612576" y="4797152"/>
            <a:ext cx="3455664" cy="2304256"/>
            <a:chOff x="6084888" y="-27384"/>
            <a:chExt cx="3455664" cy="2304256"/>
          </a:xfrm>
        </p:grpSpPr>
        <p:pic>
          <p:nvPicPr>
            <p:cNvPr id="45" name="Imagem 44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6084888" y="-27384"/>
              <a:ext cx="1487719" cy="2304256"/>
            </a:xfrm>
            <a:prstGeom prst="rect">
              <a:avLst/>
            </a:prstGeom>
          </p:spPr>
        </p:pic>
        <p:pic>
          <p:nvPicPr>
            <p:cNvPr id="46" name="Imagem 45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7260745" y="-27384"/>
              <a:ext cx="1487719" cy="2304256"/>
            </a:xfrm>
            <a:prstGeom prst="rect">
              <a:avLst/>
            </a:prstGeom>
          </p:spPr>
        </p:pic>
        <p:pic>
          <p:nvPicPr>
            <p:cNvPr id="47" name="Imagem 46" descr="1943624transp.ai.png"/>
            <p:cNvPicPr>
              <a:picLocks noChangeAspect="1"/>
            </p:cNvPicPr>
            <p:nvPr/>
          </p:nvPicPr>
          <p:blipFill>
            <a:blip r:embed="rId3" cstate="print"/>
            <a:srcRect l="35436"/>
            <a:stretch>
              <a:fillRect/>
            </a:stretch>
          </p:blipFill>
          <p:spPr>
            <a:xfrm>
              <a:off x="8052833" y="-27384"/>
              <a:ext cx="1487719" cy="2304256"/>
            </a:xfrm>
            <a:prstGeom prst="rect">
              <a:avLst/>
            </a:prstGeom>
          </p:spPr>
        </p:pic>
      </p:grpSp>
      <p:sp>
        <p:nvSpPr>
          <p:cNvPr id="48" name="Retângulo 47"/>
          <p:cNvSpPr/>
          <p:nvPr/>
        </p:nvSpPr>
        <p:spPr>
          <a:xfrm>
            <a:off x="0" y="188640"/>
            <a:ext cx="8964488" cy="6669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51" name="Retângulo de cantos arredondados 50"/>
          <p:cNvSpPr/>
          <p:nvPr/>
        </p:nvSpPr>
        <p:spPr>
          <a:xfrm>
            <a:off x="827584" y="2780928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1</a:t>
            </a: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827584" y="3285381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3</a:t>
            </a:r>
          </a:p>
        </p:txBody>
      </p:sp>
      <p:sp>
        <p:nvSpPr>
          <p:cNvPr id="53" name="Retângulo de cantos arredondados 52"/>
          <p:cNvSpPr/>
          <p:nvPr/>
        </p:nvSpPr>
        <p:spPr>
          <a:xfrm>
            <a:off x="827584" y="3789437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4</a:t>
            </a:r>
          </a:p>
        </p:txBody>
      </p:sp>
      <p:sp>
        <p:nvSpPr>
          <p:cNvPr id="54" name="Retângulo de cantos arredondados 53"/>
          <p:cNvSpPr/>
          <p:nvPr/>
        </p:nvSpPr>
        <p:spPr>
          <a:xfrm>
            <a:off x="827584" y="4293493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5</a:t>
            </a:r>
          </a:p>
        </p:txBody>
      </p:sp>
      <p:sp>
        <p:nvSpPr>
          <p:cNvPr id="55" name="Retângulo de cantos arredondados 54"/>
          <p:cNvSpPr/>
          <p:nvPr/>
        </p:nvSpPr>
        <p:spPr>
          <a:xfrm>
            <a:off x="827584" y="4797549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6</a:t>
            </a:r>
          </a:p>
        </p:txBody>
      </p:sp>
      <p:sp>
        <p:nvSpPr>
          <p:cNvPr id="56" name="Retângulo de cantos arredondados 55"/>
          <p:cNvSpPr/>
          <p:nvPr/>
        </p:nvSpPr>
        <p:spPr>
          <a:xfrm>
            <a:off x="2123579" y="2277269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Região</a:t>
            </a:r>
          </a:p>
        </p:txBody>
      </p:sp>
      <p:sp>
        <p:nvSpPr>
          <p:cNvPr id="57" name="Retângulo de cantos arredondados 56"/>
          <p:cNvSpPr/>
          <p:nvPr/>
        </p:nvSpPr>
        <p:spPr>
          <a:xfrm>
            <a:off x="827584" y="5301605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Lote 7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2123579" y="2781325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Centro A</a:t>
            </a:r>
          </a:p>
        </p:txBody>
      </p:sp>
      <p:sp>
        <p:nvSpPr>
          <p:cNvPr id="62" name="Retângulo 61"/>
          <p:cNvSpPr/>
          <p:nvPr/>
        </p:nvSpPr>
        <p:spPr>
          <a:xfrm>
            <a:off x="2123579" y="4797549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Sul B</a:t>
            </a:r>
          </a:p>
        </p:txBody>
      </p:sp>
      <p:sp>
        <p:nvSpPr>
          <p:cNvPr id="63" name="Retângulo 62"/>
          <p:cNvSpPr/>
          <p:nvPr/>
        </p:nvSpPr>
        <p:spPr>
          <a:xfrm>
            <a:off x="2123579" y="3285381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Oeste A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2123579" y="3789437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Centro C</a:t>
            </a:r>
          </a:p>
        </p:txBody>
      </p:sp>
      <p:sp>
        <p:nvSpPr>
          <p:cNvPr id="65" name="Retângulo 64"/>
          <p:cNvSpPr/>
          <p:nvPr/>
        </p:nvSpPr>
        <p:spPr>
          <a:xfrm>
            <a:off x="2123579" y="4293493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Sul A</a:t>
            </a:r>
          </a:p>
        </p:txBody>
      </p:sp>
      <p:sp>
        <p:nvSpPr>
          <p:cNvPr id="66" name="Retângulo 65"/>
          <p:cNvSpPr/>
          <p:nvPr/>
        </p:nvSpPr>
        <p:spPr>
          <a:xfrm>
            <a:off x="2123579" y="5301605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Zona Norte  Zona Oeste B</a:t>
            </a:r>
          </a:p>
        </p:txBody>
      </p:sp>
      <p:sp>
        <p:nvSpPr>
          <p:cNvPr id="67" name="Retângulo de cantos arredondados 66"/>
          <p:cNvSpPr/>
          <p:nvPr/>
        </p:nvSpPr>
        <p:spPr>
          <a:xfrm>
            <a:off x="3779763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Fornecedor</a:t>
            </a:r>
            <a:endParaRPr lang="pt-BR" sz="1600" b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8" name="Retângulo de cantos arredondados 67"/>
          <p:cNvSpPr/>
          <p:nvPr/>
        </p:nvSpPr>
        <p:spPr>
          <a:xfrm>
            <a:off x="7091622" y="2276872"/>
            <a:ext cx="1584176" cy="4316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Redução sobre o Estimado</a:t>
            </a:r>
          </a:p>
        </p:txBody>
      </p:sp>
      <p:sp>
        <p:nvSpPr>
          <p:cNvPr id="69" name="Retângulo 68"/>
          <p:cNvSpPr/>
          <p:nvPr/>
        </p:nvSpPr>
        <p:spPr>
          <a:xfrm>
            <a:off x="3779763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65000"/>
                  </a:prstClr>
                </a:solidFill>
              </a:rPr>
              <a:t>Provac</a:t>
            </a:r>
            <a:endParaRPr lang="pt-BR" sz="16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3779763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65000"/>
                  </a:prstClr>
                </a:solidFill>
              </a:rPr>
              <a:t>Provac</a:t>
            </a:r>
            <a:endParaRPr lang="pt-BR" sz="16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3779763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Liderança</a:t>
            </a:r>
          </a:p>
        </p:txBody>
      </p:sp>
      <p:sp>
        <p:nvSpPr>
          <p:cNvPr id="72" name="Retângulo 71"/>
          <p:cNvSpPr/>
          <p:nvPr/>
        </p:nvSpPr>
        <p:spPr>
          <a:xfrm>
            <a:off x="3779763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Liderança</a:t>
            </a:r>
          </a:p>
        </p:txBody>
      </p:sp>
      <p:sp>
        <p:nvSpPr>
          <p:cNvPr id="73" name="Retângulo 72"/>
          <p:cNvSpPr/>
          <p:nvPr/>
        </p:nvSpPr>
        <p:spPr>
          <a:xfrm>
            <a:off x="3779763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65000"/>
                  </a:prstClr>
                </a:solidFill>
              </a:rPr>
              <a:t>Especialy</a:t>
            </a:r>
            <a:endParaRPr lang="pt-BR" sz="16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4" name="Retângulo 73"/>
          <p:cNvSpPr/>
          <p:nvPr/>
        </p:nvSpPr>
        <p:spPr>
          <a:xfrm>
            <a:off x="3779763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>
                <a:solidFill>
                  <a:prstClr val="white">
                    <a:lumMod val="65000"/>
                  </a:prstClr>
                </a:solidFill>
              </a:rPr>
              <a:t>Especialy</a:t>
            </a:r>
            <a:endParaRPr lang="pt-BR" sz="16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5" name="Retângulo 74"/>
          <p:cNvSpPr/>
          <p:nvPr/>
        </p:nvSpPr>
        <p:spPr>
          <a:xfrm>
            <a:off x="7091622" y="278092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R$ 8,1 milhões</a:t>
            </a:r>
          </a:p>
        </p:txBody>
      </p:sp>
      <p:sp>
        <p:nvSpPr>
          <p:cNvPr id="76" name="Retângulo 75"/>
          <p:cNvSpPr/>
          <p:nvPr/>
        </p:nvSpPr>
        <p:spPr>
          <a:xfrm>
            <a:off x="7091622" y="4797152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R$ 48,7 mil</a:t>
            </a:r>
          </a:p>
        </p:txBody>
      </p:sp>
      <p:sp>
        <p:nvSpPr>
          <p:cNvPr id="77" name="Retângulo 76"/>
          <p:cNvSpPr/>
          <p:nvPr/>
        </p:nvSpPr>
        <p:spPr>
          <a:xfrm>
            <a:off x="7091622" y="3284984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R$ 4,7 milhões </a:t>
            </a:r>
          </a:p>
        </p:txBody>
      </p:sp>
      <p:sp>
        <p:nvSpPr>
          <p:cNvPr id="78" name="Retângulo 77"/>
          <p:cNvSpPr/>
          <p:nvPr/>
        </p:nvSpPr>
        <p:spPr>
          <a:xfrm>
            <a:off x="7091622" y="3789040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79" name="Retângulo 78"/>
          <p:cNvSpPr/>
          <p:nvPr/>
        </p:nvSpPr>
        <p:spPr>
          <a:xfrm>
            <a:off x="7091622" y="4293096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R$ 1,2 milhão</a:t>
            </a:r>
          </a:p>
        </p:txBody>
      </p:sp>
      <p:sp>
        <p:nvSpPr>
          <p:cNvPr id="80" name="Retângulo 79"/>
          <p:cNvSpPr/>
          <p:nvPr/>
        </p:nvSpPr>
        <p:spPr>
          <a:xfrm>
            <a:off x="7091622" y="5301208"/>
            <a:ext cx="1584176" cy="43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</a:rPr>
              <a:t>R$ 2,3 milhões</a:t>
            </a:r>
          </a:p>
        </p:txBody>
      </p:sp>
      <p:sp>
        <p:nvSpPr>
          <p:cNvPr id="81" name="Retângulo de cantos arredondados 80"/>
          <p:cNvSpPr/>
          <p:nvPr/>
        </p:nvSpPr>
        <p:spPr>
          <a:xfrm>
            <a:off x="5435438" y="2276872"/>
            <a:ext cx="1584176" cy="4316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white">
                    <a:lumMod val="65000"/>
                  </a:prstClr>
                </a:solidFill>
              </a:rPr>
              <a:t>ARP</a:t>
            </a:r>
          </a:p>
        </p:txBody>
      </p:sp>
      <p:sp>
        <p:nvSpPr>
          <p:cNvPr id="82" name="Retângulo 81"/>
          <p:cNvSpPr/>
          <p:nvPr/>
        </p:nvSpPr>
        <p:spPr>
          <a:xfrm>
            <a:off x="5435438" y="278092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003</a:t>
            </a:r>
          </a:p>
        </p:txBody>
      </p:sp>
      <p:sp>
        <p:nvSpPr>
          <p:cNvPr id="83" name="Retângulo 82"/>
          <p:cNvSpPr/>
          <p:nvPr/>
        </p:nvSpPr>
        <p:spPr>
          <a:xfrm>
            <a:off x="5435438" y="4797152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003</a:t>
            </a:r>
          </a:p>
        </p:txBody>
      </p:sp>
      <p:sp>
        <p:nvSpPr>
          <p:cNvPr id="84" name="Retângulo 83"/>
          <p:cNvSpPr/>
          <p:nvPr/>
        </p:nvSpPr>
        <p:spPr>
          <a:xfrm>
            <a:off x="5435438" y="3284984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005</a:t>
            </a:r>
          </a:p>
        </p:txBody>
      </p:sp>
      <p:sp>
        <p:nvSpPr>
          <p:cNvPr id="85" name="Retângulo 84"/>
          <p:cNvSpPr/>
          <p:nvPr/>
        </p:nvSpPr>
        <p:spPr>
          <a:xfrm>
            <a:off x="5435438" y="3789040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005</a:t>
            </a:r>
          </a:p>
        </p:txBody>
      </p:sp>
      <p:sp>
        <p:nvSpPr>
          <p:cNvPr id="86" name="Retângulo 85"/>
          <p:cNvSpPr/>
          <p:nvPr/>
        </p:nvSpPr>
        <p:spPr>
          <a:xfrm>
            <a:off x="5435438" y="4293096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004</a:t>
            </a:r>
          </a:p>
        </p:txBody>
      </p:sp>
      <p:sp>
        <p:nvSpPr>
          <p:cNvPr id="87" name="Retângulo 86"/>
          <p:cNvSpPr/>
          <p:nvPr/>
        </p:nvSpPr>
        <p:spPr>
          <a:xfrm>
            <a:off x="5435438" y="5301208"/>
            <a:ext cx="1584176" cy="431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white">
                    <a:lumMod val="65000"/>
                  </a:prstClr>
                </a:solidFill>
              </a:rPr>
              <a:t>N° 004</a:t>
            </a:r>
          </a:p>
        </p:txBody>
      </p:sp>
      <p:cxnSp>
        <p:nvCxnSpPr>
          <p:cNvPr id="89" name="Conector reto 88"/>
          <p:cNvCxnSpPr/>
          <p:nvPr/>
        </p:nvCxnSpPr>
        <p:spPr>
          <a:xfrm>
            <a:off x="7091622" y="5805264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tângulo de cantos arredondados 90"/>
          <p:cNvSpPr/>
          <p:nvPr/>
        </p:nvSpPr>
        <p:spPr>
          <a:xfrm>
            <a:off x="7091622" y="5949677"/>
            <a:ext cx="1584176" cy="43165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prstClr val="black"/>
                </a:solidFill>
              </a:rPr>
              <a:t>R$ 16,5 milhões</a:t>
            </a:r>
          </a:p>
        </p:txBody>
      </p:sp>
      <p:sp>
        <p:nvSpPr>
          <p:cNvPr id="92" name="Retângulo 91"/>
          <p:cNvSpPr/>
          <p:nvPr/>
        </p:nvSpPr>
        <p:spPr>
          <a:xfrm>
            <a:off x="5382344" y="6453336"/>
            <a:ext cx="5022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1600" b="1" dirty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-25%</a:t>
            </a:r>
          </a:p>
        </p:txBody>
      </p:sp>
      <p:sp>
        <p:nvSpPr>
          <p:cNvPr id="88" name="Retângulo 87"/>
          <p:cNvSpPr/>
          <p:nvPr/>
        </p:nvSpPr>
        <p:spPr>
          <a:xfrm>
            <a:off x="1997968" y="519063"/>
            <a:ext cx="502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2400" b="1" dirty="0" smtClean="0">
                <a:solidFill>
                  <a:srgbClr val="4F81BD">
                    <a:lumMod val="50000"/>
                  </a:srgb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Resultados – Limpeza Predial</a:t>
            </a:r>
            <a:endParaRPr lang="pt-BR" sz="2400" b="1" dirty="0">
              <a:solidFill>
                <a:srgbClr val="4F81BD">
                  <a:lumMod val="50000"/>
                </a:srgb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70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5632</TotalTime>
  <Words>899</Words>
  <Application>Microsoft Office PowerPoint</Application>
  <PresentationFormat>Apresentação na tela (4:3)</PresentationFormat>
  <Paragraphs>324</Paragraphs>
  <Slides>18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Calibri</vt:lpstr>
      <vt:lpstr>Segoe UI</vt:lpstr>
      <vt:lpstr>Segoe UI Semibold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mtfilho</dc:creator>
  <cp:lastModifiedBy>Visitante</cp:lastModifiedBy>
  <cp:revision>707</cp:revision>
  <dcterms:created xsi:type="dcterms:W3CDTF">2019-03-07T14:19:04Z</dcterms:created>
  <dcterms:modified xsi:type="dcterms:W3CDTF">2019-10-10T11:36:51Z</dcterms:modified>
</cp:coreProperties>
</file>