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60"/>
  </p:notesMasterIdLst>
  <p:handoutMasterIdLst>
    <p:handoutMasterId r:id="rId261"/>
  </p:handoutMasterIdLst>
  <p:sldIdLst>
    <p:sldId id="267" r:id="rId3"/>
    <p:sldId id="299" r:id="rId4"/>
    <p:sldId id="561" r:id="rId5"/>
    <p:sldId id="1044" r:id="rId6"/>
    <p:sldId id="1045" r:id="rId7"/>
    <p:sldId id="1046" r:id="rId8"/>
    <p:sldId id="1048" r:id="rId9"/>
    <p:sldId id="1139" r:id="rId10"/>
    <p:sldId id="1049" r:id="rId11"/>
    <p:sldId id="1050" r:id="rId12"/>
    <p:sldId id="1051" r:id="rId13"/>
    <p:sldId id="1052" r:id="rId14"/>
    <p:sldId id="1053" r:id="rId15"/>
    <p:sldId id="1054" r:id="rId16"/>
    <p:sldId id="1055" r:id="rId17"/>
    <p:sldId id="1056" r:id="rId18"/>
    <p:sldId id="1057" r:id="rId19"/>
    <p:sldId id="1058" r:id="rId20"/>
    <p:sldId id="1059" r:id="rId21"/>
    <p:sldId id="1060" r:id="rId22"/>
    <p:sldId id="1061" r:id="rId23"/>
    <p:sldId id="1062" r:id="rId24"/>
    <p:sldId id="1063" r:id="rId25"/>
    <p:sldId id="565" r:id="rId26"/>
    <p:sldId id="571" r:id="rId27"/>
    <p:sldId id="566" r:id="rId28"/>
    <p:sldId id="567" r:id="rId29"/>
    <p:sldId id="568" r:id="rId30"/>
    <p:sldId id="569" r:id="rId31"/>
    <p:sldId id="716" r:id="rId32"/>
    <p:sldId id="679" r:id="rId33"/>
    <p:sldId id="717" r:id="rId34"/>
    <p:sldId id="718" r:id="rId35"/>
    <p:sldId id="719" r:id="rId36"/>
    <p:sldId id="720" r:id="rId37"/>
    <p:sldId id="721" r:id="rId38"/>
    <p:sldId id="722" r:id="rId39"/>
    <p:sldId id="723" r:id="rId40"/>
    <p:sldId id="724" r:id="rId41"/>
    <p:sldId id="725" r:id="rId42"/>
    <p:sldId id="726" r:id="rId43"/>
    <p:sldId id="1133" r:id="rId44"/>
    <p:sldId id="1134" r:id="rId45"/>
    <p:sldId id="1135" r:id="rId46"/>
    <p:sldId id="1136" r:id="rId47"/>
    <p:sldId id="1137" r:id="rId48"/>
    <p:sldId id="683" r:id="rId49"/>
    <p:sldId id="684" r:id="rId50"/>
    <p:sldId id="685" r:id="rId51"/>
    <p:sldId id="686" r:id="rId52"/>
    <p:sldId id="688" r:id="rId53"/>
    <p:sldId id="689" r:id="rId54"/>
    <p:sldId id="1072" r:id="rId55"/>
    <p:sldId id="690" r:id="rId56"/>
    <p:sldId id="691" r:id="rId57"/>
    <p:sldId id="692" r:id="rId58"/>
    <p:sldId id="1251" r:id="rId59"/>
    <p:sldId id="712" r:id="rId60"/>
    <p:sldId id="1252" r:id="rId61"/>
    <p:sldId id="693" r:id="rId62"/>
    <p:sldId id="694" r:id="rId63"/>
    <p:sldId id="695" r:id="rId64"/>
    <p:sldId id="696" r:id="rId65"/>
    <p:sldId id="697" r:id="rId66"/>
    <p:sldId id="698" r:id="rId67"/>
    <p:sldId id="699" r:id="rId68"/>
    <p:sldId id="700" r:id="rId69"/>
    <p:sldId id="701" r:id="rId70"/>
    <p:sldId id="1069" r:id="rId71"/>
    <p:sldId id="1306" r:id="rId72"/>
    <p:sldId id="1307" r:id="rId73"/>
    <p:sldId id="1087" r:id="rId74"/>
    <p:sldId id="1088" r:id="rId75"/>
    <p:sldId id="1089" r:id="rId76"/>
    <p:sldId id="1090" r:id="rId77"/>
    <p:sldId id="1091" r:id="rId78"/>
    <p:sldId id="1092" r:id="rId79"/>
    <p:sldId id="1093" r:id="rId80"/>
    <p:sldId id="1094" r:id="rId81"/>
    <p:sldId id="1095" r:id="rId82"/>
    <p:sldId id="1096" r:id="rId83"/>
    <p:sldId id="1097" r:id="rId84"/>
    <p:sldId id="1098" r:id="rId85"/>
    <p:sldId id="1099" r:id="rId86"/>
    <p:sldId id="1100" r:id="rId87"/>
    <p:sldId id="1101" r:id="rId88"/>
    <p:sldId id="1102" r:id="rId89"/>
    <p:sldId id="741" r:id="rId90"/>
    <p:sldId id="1121" r:id="rId91"/>
    <p:sldId id="1122" r:id="rId92"/>
    <p:sldId id="1123" r:id="rId93"/>
    <p:sldId id="1124" r:id="rId94"/>
    <p:sldId id="1125" r:id="rId95"/>
    <p:sldId id="1126" r:id="rId96"/>
    <p:sldId id="1127" r:id="rId97"/>
    <p:sldId id="1128" r:id="rId98"/>
    <p:sldId id="1129" r:id="rId99"/>
    <p:sldId id="1130" r:id="rId100"/>
    <p:sldId id="756" r:id="rId101"/>
    <p:sldId id="1250" r:id="rId102"/>
    <p:sldId id="757" r:id="rId103"/>
    <p:sldId id="1253" r:id="rId104"/>
    <p:sldId id="1302" r:id="rId105"/>
    <p:sldId id="1301" r:id="rId106"/>
    <p:sldId id="1256" r:id="rId107"/>
    <p:sldId id="1264" r:id="rId108"/>
    <p:sldId id="1304" r:id="rId109"/>
    <p:sldId id="1266" r:id="rId110"/>
    <p:sldId id="1267" r:id="rId111"/>
    <p:sldId id="759" r:id="rId112"/>
    <p:sldId id="758" r:id="rId113"/>
    <p:sldId id="1141" r:id="rId114"/>
    <p:sldId id="761" r:id="rId115"/>
    <p:sldId id="762" r:id="rId116"/>
    <p:sldId id="763" r:id="rId117"/>
    <p:sldId id="764" r:id="rId118"/>
    <p:sldId id="765" r:id="rId119"/>
    <p:sldId id="766" r:id="rId120"/>
    <p:sldId id="767" r:id="rId121"/>
    <p:sldId id="768" r:id="rId122"/>
    <p:sldId id="769" r:id="rId123"/>
    <p:sldId id="770" r:id="rId124"/>
    <p:sldId id="771" r:id="rId125"/>
    <p:sldId id="772" r:id="rId126"/>
    <p:sldId id="783" r:id="rId127"/>
    <p:sldId id="784" r:id="rId128"/>
    <p:sldId id="776" r:id="rId129"/>
    <p:sldId id="777" r:id="rId130"/>
    <p:sldId id="778" r:id="rId131"/>
    <p:sldId id="779" r:id="rId132"/>
    <p:sldId id="780" r:id="rId133"/>
    <p:sldId id="785" r:id="rId134"/>
    <p:sldId id="703" r:id="rId135"/>
    <p:sldId id="1138" r:id="rId136"/>
    <p:sldId id="708" r:id="rId137"/>
    <p:sldId id="709" r:id="rId138"/>
    <p:sldId id="710" r:id="rId139"/>
    <p:sldId id="706" r:id="rId140"/>
    <p:sldId id="707" r:id="rId141"/>
    <p:sldId id="702" r:id="rId142"/>
    <p:sldId id="705" r:id="rId143"/>
    <p:sldId id="681" r:id="rId144"/>
    <p:sldId id="578" r:id="rId145"/>
    <p:sldId id="579" r:id="rId146"/>
    <p:sldId id="580" r:id="rId147"/>
    <p:sldId id="581" r:id="rId148"/>
    <p:sldId id="582" r:id="rId149"/>
    <p:sldId id="583" r:id="rId150"/>
    <p:sldId id="584" r:id="rId151"/>
    <p:sldId id="585" r:id="rId152"/>
    <p:sldId id="586" r:id="rId153"/>
    <p:sldId id="587" r:id="rId154"/>
    <p:sldId id="588" r:id="rId155"/>
    <p:sldId id="589" r:id="rId156"/>
    <p:sldId id="590" r:id="rId157"/>
    <p:sldId id="591" r:id="rId158"/>
    <p:sldId id="592" r:id="rId159"/>
    <p:sldId id="593" r:id="rId160"/>
    <p:sldId id="594" r:id="rId161"/>
    <p:sldId id="595" r:id="rId162"/>
    <p:sldId id="596" r:id="rId163"/>
    <p:sldId id="597" r:id="rId164"/>
    <p:sldId id="598" r:id="rId165"/>
    <p:sldId id="599" r:id="rId166"/>
    <p:sldId id="600" r:id="rId167"/>
    <p:sldId id="601" r:id="rId168"/>
    <p:sldId id="602" r:id="rId169"/>
    <p:sldId id="603" r:id="rId170"/>
    <p:sldId id="604" r:id="rId171"/>
    <p:sldId id="682" r:id="rId172"/>
    <p:sldId id="605" r:id="rId173"/>
    <p:sldId id="606" r:id="rId174"/>
    <p:sldId id="607" r:id="rId175"/>
    <p:sldId id="608" r:id="rId176"/>
    <p:sldId id="609" r:id="rId177"/>
    <p:sldId id="610" r:id="rId178"/>
    <p:sldId id="611" r:id="rId179"/>
    <p:sldId id="612" r:id="rId180"/>
    <p:sldId id="613" r:id="rId181"/>
    <p:sldId id="614" r:id="rId182"/>
    <p:sldId id="615" r:id="rId183"/>
    <p:sldId id="616" r:id="rId184"/>
    <p:sldId id="617" r:id="rId185"/>
    <p:sldId id="618" r:id="rId186"/>
    <p:sldId id="619" r:id="rId187"/>
    <p:sldId id="620" r:id="rId188"/>
    <p:sldId id="621" r:id="rId189"/>
    <p:sldId id="622" r:id="rId190"/>
    <p:sldId id="623" r:id="rId191"/>
    <p:sldId id="624" r:id="rId192"/>
    <p:sldId id="625" r:id="rId193"/>
    <p:sldId id="626" r:id="rId194"/>
    <p:sldId id="627" r:id="rId195"/>
    <p:sldId id="628" r:id="rId196"/>
    <p:sldId id="629" r:id="rId197"/>
    <p:sldId id="630" r:id="rId198"/>
    <p:sldId id="631" r:id="rId199"/>
    <p:sldId id="632" r:id="rId200"/>
    <p:sldId id="633" r:id="rId201"/>
    <p:sldId id="635" r:id="rId202"/>
    <p:sldId id="634" r:id="rId203"/>
    <p:sldId id="636" r:id="rId204"/>
    <p:sldId id="637" r:id="rId205"/>
    <p:sldId id="638" r:id="rId206"/>
    <p:sldId id="639" r:id="rId207"/>
    <p:sldId id="640" r:id="rId208"/>
    <p:sldId id="641" r:id="rId209"/>
    <p:sldId id="642" r:id="rId210"/>
    <p:sldId id="643" r:id="rId211"/>
    <p:sldId id="644" r:id="rId212"/>
    <p:sldId id="645" r:id="rId213"/>
    <p:sldId id="646" r:id="rId214"/>
    <p:sldId id="647" r:id="rId215"/>
    <p:sldId id="648" r:id="rId216"/>
    <p:sldId id="649" r:id="rId217"/>
    <p:sldId id="650" r:id="rId218"/>
    <p:sldId id="651" r:id="rId219"/>
    <p:sldId id="652" r:id="rId220"/>
    <p:sldId id="653" r:id="rId221"/>
    <p:sldId id="654" r:id="rId222"/>
    <p:sldId id="655" r:id="rId223"/>
    <p:sldId id="656" r:id="rId224"/>
    <p:sldId id="657" r:id="rId225"/>
    <p:sldId id="658" r:id="rId226"/>
    <p:sldId id="659" r:id="rId227"/>
    <p:sldId id="660" r:id="rId228"/>
    <p:sldId id="661" r:id="rId229"/>
    <p:sldId id="662" r:id="rId230"/>
    <p:sldId id="663" r:id="rId231"/>
    <p:sldId id="664" r:id="rId232"/>
    <p:sldId id="665" r:id="rId233"/>
    <p:sldId id="666" r:id="rId234"/>
    <p:sldId id="667" r:id="rId235"/>
    <p:sldId id="668" r:id="rId236"/>
    <p:sldId id="669" r:id="rId237"/>
    <p:sldId id="670" r:id="rId238"/>
    <p:sldId id="671" r:id="rId239"/>
    <p:sldId id="672" r:id="rId240"/>
    <p:sldId id="673" r:id="rId241"/>
    <p:sldId id="674" r:id="rId242"/>
    <p:sldId id="675" r:id="rId243"/>
    <p:sldId id="676" r:id="rId244"/>
    <p:sldId id="677" r:id="rId245"/>
    <p:sldId id="678" r:id="rId246"/>
    <p:sldId id="560" r:id="rId247"/>
    <p:sldId id="515" r:id="rId248"/>
    <p:sldId id="516" r:id="rId249"/>
    <p:sldId id="517" r:id="rId250"/>
    <p:sldId id="518" r:id="rId251"/>
    <p:sldId id="519" r:id="rId252"/>
    <p:sldId id="520" r:id="rId253"/>
    <p:sldId id="521" r:id="rId254"/>
    <p:sldId id="522" r:id="rId255"/>
    <p:sldId id="523" r:id="rId256"/>
    <p:sldId id="713" r:id="rId257"/>
    <p:sldId id="714" r:id="rId258"/>
    <p:sldId id="1142" r:id="rId25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iaC" initials="MC"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DEDED"/>
    <a:srgbClr val="EEEEEE"/>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85036" autoAdjust="0"/>
  </p:normalViewPr>
  <p:slideViewPr>
    <p:cSldViewPr snapToGrid="0">
      <p:cViewPr varScale="1">
        <p:scale>
          <a:sx n="68" d="100"/>
          <a:sy n="68" d="100"/>
        </p:scale>
        <p:origin x="90" y="150"/>
      </p:cViewPr>
      <p:guideLst>
        <p:guide orient="horz" pos="2160"/>
        <p:guide pos="3840"/>
      </p:guideLst>
    </p:cSldViewPr>
  </p:slideViewPr>
  <p:notesTextViewPr>
    <p:cViewPr>
      <p:scale>
        <a:sx n="1" d="1"/>
        <a:sy n="1" d="1"/>
      </p:scale>
      <p:origin x="0" y="0"/>
    </p:cViewPr>
  </p:notesTextViewPr>
  <p:sorterViewPr>
    <p:cViewPr>
      <p:scale>
        <a:sx n="130" d="100"/>
        <a:sy n="130" d="100"/>
      </p:scale>
      <p:origin x="0" y="93138"/>
    </p:cViewPr>
  </p:sorterViewPr>
  <p:notesViewPr>
    <p:cSldViewPr snapToGrid="0">
      <p:cViewPr varScale="1">
        <p:scale>
          <a:sx n="55" d="100"/>
          <a:sy n="55" d="100"/>
        </p:scale>
        <p:origin x="288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244" Type="http://schemas.openxmlformats.org/officeDocument/2006/relationships/slide" Target="slides/slide242.xml"/><Relationship Id="rId249" Type="http://schemas.openxmlformats.org/officeDocument/2006/relationships/slide" Target="slides/slide24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260" Type="http://schemas.openxmlformats.org/officeDocument/2006/relationships/notesMaster" Target="notesMasters/notesMaster1.xml"/><Relationship Id="rId265"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slide" Target="slides/slide248.xml"/><Relationship Id="rId255" Type="http://schemas.openxmlformats.org/officeDocument/2006/relationships/slide" Target="slides/slide253.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handoutMaster" Target="handoutMasters/handoutMaster1.xml"/><Relationship Id="rId266" Type="http://schemas.openxmlformats.org/officeDocument/2006/relationships/tableStyles" Target="tableStyles.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presProps" Target="presProp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viewProps" Target="viewProp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096BE-5BAC-458C-9E11-76185550F556}" type="doc">
      <dgm:prSet loTypeId="urn:microsoft.com/office/officeart/2005/8/layout/chevron2" loCatId="list" qsTypeId="urn:microsoft.com/office/officeart/2005/8/quickstyle/3d5" qsCatId="3D" csTypeId="urn:microsoft.com/office/officeart/2005/8/colors/colorful5" csCatId="colorful" phldr="1"/>
      <dgm:spPr/>
      <dgm:t>
        <a:bodyPr/>
        <a:lstStyle/>
        <a:p>
          <a:endParaRPr lang="pt-BR"/>
        </a:p>
      </dgm:t>
    </dgm:pt>
    <dgm:pt modelId="{968DD77F-B4A3-41C1-A2E9-24602DDC9DF9}">
      <dgm:prSet phldrT="[Texto]" custT="1"/>
      <dgm:spPr/>
      <dgm:t>
        <a:bodyPr/>
        <a:lstStyle/>
        <a:p>
          <a:r>
            <a:rPr lang="pt-BR" sz="2800" b="1"/>
            <a:t>Interna</a:t>
          </a:r>
          <a:endParaRPr lang="pt-BR" sz="2800" b="1" dirty="0"/>
        </a:p>
      </dgm:t>
    </dgm:pt>
    <dgm:pt modelId="{76C5A0C3-5171-456B-B840-00B92836D8B2}" type="parTrans" cxnId="{44E0673A-5996-4352-9FB1-5400F616EB01}">
      <dgm:prSet/>
      <dgm:spPr/>
      <dgm:t>
        <a:bodyPr/>
        <a:lstStyle/>
        <a:p>
          <a:endParaRPr lang="pt-BR"/>
        </a:p>
      </dgm:t>
    </dgm:pt>
    <dgm:pt modelId="{0A50E0DC-3EB9-47E3-80EE-78386D3C26AC}" type="sibTrans" cxnId="{44E0673A-5996-4352-9FB1-5400F616EB01}">
      <dgm:prSet/>
      <dgm:spPr/>
      <dgm:t>
        <a:bodyPr/>
        <a:lstStyle/>
        <a:p>
          <a:endParaRPr lang="pt-BR"/>
        </a:p>
      </dgm:t>
    </dgm:pt>
    <dgm:pt modelId="{D7A34F78-9F43-4EAB-9966-2DE1575F4255}">
      <dgm:prSet phldrT="[Texto]" custT="1"/>
      <dgm:spPr/>
      <dgm:t>
        <a:bodyPr/>
        <a:lstStyle/>
        <a:p>
          <a:r>
            <a:rPr lang="pt-BR" sz="2800" dirty="0"/>
            <a:t>Objeto, Quantidade e Forma</a:t>
          </a:r>
        </a:p>
      </dgm:t>
    </dgm:pt>
    <dgm:pt modelId="{16E41959-34C2-4452-9132-37CC134A9D70}" type="parTrans" cxnId="{26CDF1E7-40E8-44D9-9349-BA5FB6466B2B}">
      <dgm:prSet/>
      <dgm:spPr/>
      <dgm:t>
        <a:bodyPr/>
        <a:lstStyle/>
        <a:p>
          <a:endParaRPr lang="pt-BR"/>
        </a:p>
      </dgm:t>
    </dgm:pt>
    <dgm:pt modelId="{A74BCD27-75A8-45F6-9855-2CFB66C93630}" type="sibTrans" cxnId="{26CDF1E7-40E8-44D9-9349-BA5FB6466B2B}">
      <dgm:prSet/>
      <dgm:spPr/>
      <dgm:t>
        <a:bodyPr/>
        <a:lstStyle/>
        <a:p>
          <a:endParaRPr lang="pt-BR"/>
        </a:p>
      </dgm:t>
    </dgm:pt>
    <dgm:pt modelId="{3B1CDB1B-9485-41CF-8B35-BB3D0A042F95}">
      <dgm:prSet phldrT="[Texto]" custT="1"/>
      <dgm:spPr/>
      <dgm:t>
        <a:bodyPr/>
        <a:lstStyle/>
        <a:p>
          <a:r>
            <a:rPr lang="pt-BR" sz="2800" b="1"/>
            <a:t> Externa</a:t>
          </a:r>
          <a:endParaRPr lang="pt-BR" sz="2800" b="1" dirty="0"/>
        </a:p>
      </dgm:t>
    </dgm:pt>
    <dgm:pt modelId="{C5FAA887-FD6B-418E-95D0-43A9C43F803B}" type="parTrans" cxnId="{BCF805EE-CD58-4BE4-8FA9-AFAB4326506E}">
      <dgm:prSet/>
      <dgm:spPr/>
      <dgm:t>
        <a:bodyPr/>
        <a:lstStyle/>
        <a:p>
          <a:endParaRPr lang="pt-BR"/>
        </a:p>
      </dgm:t>
    </dgm:pt>
    <dgm:pt modelId="{2D5790C1-890B-40DE-B29F-8DF815996690}" type="sibTrans" cxnId="{BCF805EE-CD58-4BE4-8FA9-AFAB4326506E}">
      <dgm:prSet/>
      <dgm:spPr/>
      <dgm:t>
        <a:bodyPr/>
        <a:lstStyle/>
        <a:p>
          <a:endParaRPr lang="pt-BR"/>
        </a:p>
      </dgm:t>
    </dgm:pt>
    <dgm:pt modelId="{E03621EB-7626-4ECA-8052-C9B854EFB0FC}">
      <dgm:prSet phldrT="[Texto]" custT="1"/>
      <dgm:spPr/>
      <dgm:t>
        <a:bodyPr/>
        <a:lstStyle/>
        <a:p>
          <a:r>
            <a:rPr lang="pt-BR" sz="2800" dirty="0"/>
            <a:t>Publicação</a:t>
          </a:r>
        </a:p>
      </dgm:t>
    </dgm:pt>
    <dgm:pt modelId="{14982B7C-921F-4A7E-B8C0-9AF158FBDA66}" type="parTrans" cxnId="{D5D91582-0C84-46BE-B612-D94513F72C39}">
      <dgm:prSet/>
      <dgm:spPr/>
      <dgm:t>
        <a:bodyPr/>
        <a:lstStyle/>
        <a:p>
          <a:endParaRPr lang="pt-BR"/>
        </a:p>
      </dgm:t>
    </dgm:pt>
    <dgm:pt modelId="{9A1E9D8B-13D4-4F74-8781-F6C0F350EBE1}" type="sibTrans" cxnId="{D5D91582-0C84-46BE-B612-D94513F72C39}">
      <dgm:prSet/>
      <dgm:spPr/>
      <dgm:t>
        <a:bodyPr/>
        <a:lstStyle/>
        <a:p>
          <a:endParaRPr lang="pt-BR"/>
        </a:p>
      </dgm:t>
    </dgm:pt>
    <dgm:pt modelId="{08CEC21F-4A58-408F-8E1A-9EED141C3BFE}">
      <dgm:prSet phldrT="[Texto]" custT="1"/>
      <dgm:spPr/>
      <dgm:t>
        <a:bodyPr/>
        <a:lstStyle/>
        <a:p>
          <a:r>
            <a:rPr lang="pt-BR" sz="2800" b="1"/>
            <a:t>Contra-</a:t>
          </a:r>
        </a:p>
        <a:p>
          <a:r>
            <a:rPr lang="pt-BR" sz="2800" b="1"/>
            <a:t>tual</a:t>
          </a:r>
          <a:endParaRPr lang="pt-BR" sz="2800" b="1" dirty="0"/>
        </a:p>
      </dgm:t>
    </dgm:pt>
    <dgm:pt modelId="{CF0D5356-4C39-4797-AE71-6622AA75B9CB}" type="parTrans" cxnId="{E206D72F-8355-4B9B-8A6C-38193B716991}">
      <dgm:prSet/>
      <dgm:spPr/>
      <dgm:t>
        <a:bodyPr/>
        <a:lstStyle/>
        <a:p>
          <a:endParaRPr lang="pt-BR"/>
        </a:p>
      </dgm:t>
    </dgm:pt>
    <dgm:pt modelId="{F673A70A-8789-4562-8946-45ED6B2BAF24}" type="sibTrans" cxnId="{E206D72F-8355-4B9B-8A6C-38193B716991}">
      <dgm:prSet/>
      <dgm:spPr/>
      <dgm:t>
        <a:bodyPr/>
        <a:lstStyle/>
        <a:p>
          <a:endParaRPr lang="pt-BR"/>
        </a:p>
      </dgm:t>
    </dgm:pt>
    <dgm:pt modelId="{B14F1B1B-443B-479A-8D74-C6FA7E1CD49A}">
      <dgm:prSet phldrT="[Texto]" custT="1"/>
      <dgm:spPr/>
      <dgm:t>
        <a:bodyPr/>
        <a:lstStyle/>
        <a:p>
          <a:r>
            <a:rPr lang="pt-BR" sz="2800" dirty="0"/>
            <a:t>Contratada executa objeto</a:t>
          </a:r>
        </a:p>
      </dgm:t>
    </dgm:pt>
    <dgm:pt modelId="{D412292E-6EAC-438A-97EB-6F60918A2594}" type="parTrans" cxnId="{67C7A8FB-FF30-4DDB-AD75-AEFFB8DEC512}">
      <dgm:prSet/>
      <dgm:spPr/>
      <dgm:t>
        <a:bodyPr/>
        <a:lstStyle/>
        <a:p>
          <a:endParaRPr lang="pt-BR"/>
        </a:p>
      </dgm:t>
    </dgm:pt>
    <dgm:pt modelId="{59A320B5-E447-4DB8-B3E3-F5AAAE69164A}" type="sibTrans" cxnId="{67C7A8FB-FF30-4DDB-AD75-AEFFB8DEC512}">
      <dgm:prSet/>
      <dgm:spPr/>
      <dgm:t>
        <a:bodyPr/>
        <a:lstStyle/>
        <a:p>
          <a:endParaRPr lang="pt-BR"/>
        </a:p>
      </dgm:t>
    </dgm:pt>
    <dgm:pt modelId="{417EA906-5537-44CB-A6A4-A36145EF29D6}">
      <dgm:prSet phldrT="[Texto]" custT="1"/>
      <dgm:spPr/>
      <dgm:t>
        <a:bodyPr/>
        <a:lstStyle/>
        <a:p>
          <a:r>
            <a:rPr lang="pt-BR" sz="2800" dirty="0"/>
            <a:t>Administração fiscaliza execução</a:t>
          </a:r>
          <a:endParaRPr lang="pt-BR" sz="2000" dirty="0"/>
        </a:p>
      </dgm:t>
    </dgm:pt>
    <dgm:pt modelId="{B6FF546B-5315-442F-B0A8-9BBE4709A8B9}" type="parTrans" cxnId="{EE5359E8-CEA5-4A8E-8EC1-4A6EA17A8D35}">
      <dgm:prSet/>
      <dgm:spPr/>
      <dgm:t>
        <a:bodyPr/>
        <a:lstStyle/>
        <a:p>
          <a:endParaRPr lang="pt-BR"/>
        </a:p>
      </dgm:t>
    </dgm:pt>
    <dgm:pt modelId="{7B0CE39B-27D7-466B-A2A9-77EC207D5270}" type="sibTrans" cxnId="{EE5359E8-CEA5-4A8E-8EC1-4A6EA17A8D35}">
      <dgm:prSet/>
      <dgm:spPr/>
      <dgm:t>
        <a:bodyPr/>
        <a:lstStyle/>
        <a:p>
          <a:endParaRPr lang="pt-BR"/>
        </a:p>
      </dgm:t>
    </dgm:pt>
    <dgm:pt modelId="{29A085A1-2938-4F34-8192-44F562EB620E}">
      <dgm:prSet phldrT="[Texto]" custT="1"/>
      <dgm:spPr/>
      <dgm:t>
        <a:bodyPr/>
        <a:lstStyle/>
        <a:p>
          <a:r>
            <a:rPr lang="pt-BR" sz="2800" b="1" dirty="0">
              <a:solidFill>
                <a:srgbClr val="0000CC"/>
              </a:solidFill>
            </a:rPr>
            <a:t>Formação do Preço</a:t>
          </a:r>
        </a:p>
      </dgm:t>
    </dgm:pt>
    <dgm:pt modelId="{9ECD6931-8069-4F77-85F0-F8D02BAA9920}" type="parTrans" cxnId="{346018BB-0186-4780-9795-4759800B8D86}">
      <dgm:prSet/>
      <dgm:spPr/>
      <dgm:t>
        <a:bodyPr/>
        <a:lstStyle/>
        <a:p>
          <a:endParaRPr lang="pt-BR"/>
        </a:p>
      </dgm:t>
    </dgm:pt>
    <dgm:pt modelId="{0D159EB7-F27F-48A5-AE94-F89C2478804A}" type="sibTrans" cxnId="{346018BB-0186-4780-9795-4759800B8D86}">
      <dgm:prSet/>
      <dgm:spPr/>
      <dgm:t>
        <a:bodyPr/>
        <a:lstStyle/>
        <a:p>
          <a:endParaRPr lang="pt-BR"/>
        </a:p>
      </dgm:t>
    </dgm:pt>
    <dgm:pt modelId="{A7AF8909-9629-4578-B339-0F21AD80E55F}">
      <dgm:prSet phldrT="[Texto]" custT="1"/>
      <dgm:spPr/>
      <dgm:t>
        <a:bodyPr/>
        <a:lstStyle/>
        <a:p>
          <a:r>
            <a:rPr lang="pt-BR" sz="2800" dirty="0"/>
            <a:t>Disponibilidade orçamentária e Edital</a:t>
          </a:r>
        </a:p>
      </dgm:t>
    </dgm:pt>
    <dgm:pt modelId="{B81F52EB-394C-4D0C-98E2-49C3A0405338}" type="parTrans" cxnId="{C27D64CB-CAD1-4571-A482-F33A444A4F09}">
      <dgm:prSet/>
      <dgm:spPr/>
      <dgm:t>
        <a:bodyPr/>
        <a:lstStyle/>
        <a:p>
          <a:endParaRPr lang="pt-BR"/>
        </a:p>
      </dgm:t>
    </dgm:pt>
    <dgm:pt modelId="{52A943FA-643E-43A8-BB2E-902A4B9D1EEB}" type="sibTrans" cxnId="{C27D64CB-CAD1-4571-A482-F33A444A4F09}">
      <dgm:prSet/>
      <dgm:spPr/>
      <dgm:t>
        <a:bodyPr/>
        <a:lstStyle/>
        <a:p>
          <a:endParaRPr lang="pt-BR"/>
        </a:p>
      </dgm:t>
    </dgm:pt>
    <dgm:pt modelId="{B66A7913-BE60-4E39-A15A-A940789C04EC}">
      <dgm:prSet phldrT="[Texto]" custT="1"/>
      <dgm:spPr/>
      <dgm:t>
        <a:bodyPr/>
        <a:lstStyle/>
        <a:p>
          <a:r>
            <a:rPr lang="pt-BR" sz="2800" dirty="0"/>
            <a:t>Realização da Sessão Pública </a:t>
          </a:r>
        </a:p>
      </dgm:t>
    </dgm:pt>
    <dgm:pt modelId="{018A51B3-ADDA-42E0-8033-AEA7C1B0E0CA}" type="parTrans" cxnId="{07A20B78-DD59-4F1C-BB7E-B3F3B420680B}">
      <dgm:prSet/>
      <dgm:spPr/>
      <dgm:t>
        <a:bodyPr/>
        <a:lstStyle/>
        <a:p>
          <a:endParaRPr lang="pt-BR"/>
        </a:p>
      </dgm:t>
    </dgm:pt>
    <dgm:pt modelId="{0B179466-0AB3-404D-825E-4C54E6C4F027}" type="sibTrans" cxnId="{07A20B78-DD59-4F1C-BB7E-B3F3B420680B}">
      <dgm:prSet/>
      <dgm:spPr/>
      <dgm:t>
        <a:bodyPr/>
        <a:lstStyle/>
        <a:p>
          <a:endParaRPr lang="pt-BR"/>
        </a:p>
      </dgm:t>
    </dgm:pt>
    <dgm:pt modelId="{05E26377-8F18-4506-9EC5-63244FA7698C}">
      <dgm:prSet phldrT="[Texto]" custT="1"/>
      <dgm:spPr/>
      <dgm:t>
        <a:bodyPr/>
        <a:lstStyle/>
        <a:p>
          <a:r>
            <a:rPr lang="pt-BR" sz="2800" dirty="0"/>
            <a:t>Homologação e adjudicação</a:t>
          </a:r>
        </a:p>
      </dgm:t>
    </dgm:pt>
    <dgm:pt modelId="{E634E786-32CD-4D49-86AD-7567AD1B53F6}" type="parTrans" cxnId="{816B4EAE-FEBC-4930-9F66-25CDBB50BB25}">
      <dgm:prSet/>
      <dgm:spPr/>
      <dgm:t>
        <a:bodyPr/>
        <a:lstStyle/>
        <a:p>
          <a:endParaRPr lang="pt-BR"/>
        </a:p>
      </dgm:t>
    </dgm:pt>
    <dgm:pt modelId="{AD7BA15C-C95B-4748-8ED6-DBE981CE5A42}" type="sibTrans" cxnId="{816B4EAE-FEBC-4930-9F66-25CDBB50BB25}">
      <dgm:prSet/>
      <dgm:spPr/>
      <dgm:t>
        <a:bodyPr/>
        <a:lstStyle/>
        <a:p>
          <a:endParaRPr lang="pt-BR"/>
        </a:p>
      </dgm:t>
    </dgm:pt>
    <dgm:pt modelId="{AC461A9A-3408-4AB7-8D63-23ED26C5C447}" type="pres">
      <dgm:prSet presAssocID="{753096BE-5BAC-458C-9E11-76185550F556}" presName="linearFlow" presStyleCnt="0">
        <dgm:presLayoutVars>
          <dgm:dir/>
          <dgm:animLvl val="lvl"/>
          <dgm:resizeHandles val="exact"/>
        </dgm:presLayoutVars>
      </dgm:prSet>
      <dgm:spPr/>
    </dgm:pt>
    <dgm:pt modelId="{CDF05212-079C-4792-A5F8-E854330554EA}" type="pres">
      <dgm:prSet presAssocID="{968DD77F-B4A3-41C1-A2E9-24602DDC9DF9}" presName="composite" presStyleCnt="0"/>
      <dgm:spPr/>
    </dgm:pt>
    <dgm:pt modelId="{61D730CA-692F-42D9-96CC-92780E0FD167}" type="pres">
      <dgm:prSet presAssocID="{968DD77F-B4A3-41C1-A2E9-24602DDC9DF9}" presName="parentText" presStyleLbl="alignNode1" presStyleIdx="0" presStyleCnt="3" custScaleX="104078">
        <dgm:presLayoutVars>
          <dgm:chMax val="1"/>
          <dgm:bulletEnabled val="1"/>
        </dgm:presLayoutVars>
      </dgm:prSet>
      <dgm:spPr/>
    </dgm:pt>
    <dgm:pt modelId="{763E1CB9-0A07-4C70-A5B4-C3000549AD57}" type="pres">
      <dgm:prSet presAssocID="{968DD77F-B4A3-41C1-A2E9-24602DDC9DF9}" presName="descendantText" presStyleLbl="alignAcc1" presStyleIdx="0" presStyleCnt="3" custLinFactNeighborX="1083" custLinFactNeighborY="-11526">
        <dgm:presLayoutVars>
          <dgm:bulletEnabled val="1"/>
        </dgm:presLayoutVars>
      </dgm:prSet>
      <dgm:spPr/>
    </dgm:pt>
    <dgm:pt modelId="{D7465BD2-A187-4CD2-B927-7A711AF2C944}" type="pres">
      <dgm:prSet presAssocID="{0A50E0DC-3EB9-47E3-80EE-78386D3C26AC}" presName="sp" presStyleCnt="0"/>
      <dgm:spPr/>
    </dgm:pt>
    <dgm:pt modelId="{79565F10-CE84-49A9-84BD-6125B7C86122}" type="pres">
      <dgm:prSet presAssocID="{3B1CDB1B-9485-41CF-8B35-BB3D0A042F95}" presName="composite" presStyleCnt="0"/>
      <dgm:spPr/>
    </dgm:pt>
    <dgm:pt modelId="{490B6579-D9C7-4D1D-92E5-932DF5BFB192}" type="pres">
      <dgm:prSet presAssocID="{3B1CDB1B-9485-41CF-8B35-BB3D0A042F95}" presName="parentText" presStyleLbl="alignNode1" presStyleIdx="1" presStyleCnt="3">
        <dgm:presLayoutVars>
          <dgm:chMax val="1"/>
          <dgm:bulletEnabled val="1"/>
        </dgm:presLayoutVars>
      </dgm:prSet>
      <dgm:spPr/>
    </dgm:pt>
    <dgm:pt modelId="{AB74CC9E-289D-4F1F-8E52-38100D1E5151}" type="pres">
      <dgm:prSet presAssocID="{3B1CDB1B-9485-41CF-8B35-BB3D0A042F95}" presName="descendantText" presStyleLbl="alignAcc1" presStyleIdx="1" presStyleCnt="3">
        <dgm:presLayoutVars>
          <dgm:bulletEnabled val="1"/>
        </dgm:presLayoutVars>
      </dgm:prSet>
      <dgm:spPr/>
    </dgm:pt>
    <dgm:pt modelId="{53662D37-C421-4EED-B0F7-5D29F1AD4634}" type="pres">
      <dgm:prSet presAssocID="{2D5790C1-890B-40DE-B29F-8DF815996690}" presName="sp" presStyleCnt="0"/>
      <dgm:spPr/>
    </dgm:pt>
    <dgm:pt modelId="{7A4C1B9B-613A-4588-8B2D-726CCE4086A0}" type="pres">
      <dgm:prSet presAssocID="{08CEC21F-4A58-408F-8E1A-9EED141C3BFE}" presName="composite" presStyleCnt="0"/>
      <dgm:spPr/>
    </dgm:pt>
    <dgm:pt modelId="{FA9618A6-B834-473A-8CEC-FE08A24B82FE}" type="pres">
      <dgm:prSet presAssocID="{08CEC21F-4A58-408F-8E1A-9EED141C3BFE}" presName="parentText" presStyleLbl="alignNode1" presStyleIdx="2" presStyleCnt="3">
        <dgm:presLayoutVars>
          <dgm:chMax val="1"/>
          <dgm:bulletEnabled val="1"/>
        </dgm:presLayoutVars>
      </dgm:prSet>
      <dgm:spPr/>
    </dgm:pt>
    <dgm:pt modelId="{B3AB52B3-E83E-49CE-A4DD-B95B14F16445}" type="pres">
      <dgm:prSet presAssocID="{08CEC21F-4A58-408F-8E1A-9EED141C3BFE}" presName="descendantText" presStyleLbl="alignAcc1" presStyleIdx="2" presStyleCnt="3" custScaleY="108273">
        <dgm:presLayoutVars>
          <dgm:bulletEnabled val="1"/>
        </dgm:presLayoutVars>
      </dgm:prSet>
      <dgm:spPr/>
    </dgm:pt>
  </dgm:ptLst>
  <dgm:cxnLst>
    <dgm:cxn modelId="{9252E701-97AE-4E12-A76D-1155DBE2E4DB}" type="presOf" srcId="{B14F1B1B-443B-479A-8D74-C6FA7E1CD49A}" destId="{B3AB52B3-E83E-49CE-A4DD-B95B14F16445}" srcOrd="0" destOrd="0" presId="urn:microsoft.com/office/officeart/2005/8/layout/chevron2"/>
    <dgm:cxn modelId="{97DBB010-2146-4EDE-B613-8630A730C11F}" type="presOf" srcId="{E03621EB-7626-4ECA-8052-C9B854EFB0FC}" destId="{AB74CC9E-289D-4F1F-8E52-38100D1E5151}" srcOrd="0" destOrd="0" presId="urn:microsoft.com/office/officeart/2005/8/layout/chevron2"/>
    <dgm:cxn modelId="{83239612-6718-4790-8779-0F8FBC3B7A6D}" type="presOf" srcId="{B66A7913-BE60-4E39-A15A-A940789C04EC}" destId="{AB74CC9E-289D-4F1F-8E52-38100D1E5151}" srcOrd="0" destOrd="1" presId="urn:microsoft.com/office/officeart/2005/8/layout/chevron2"/>
    <dgm:cxn modelId="{E206D72F-8355-4B9B-8A6C-38193B716991}" srcId="{753096BE-5BAC-458C-9E11-76185550F556}" destId="{08CEC21F-4A58-408F-8E1A-9EED141C3BFE}" srcOrd="2" destOrd="0" parTransId="{CF0D5356-4C39-4797-AE71-6622AA75B9CB}" sibTransId="{F673A70A-8789-4562-8946-45ED6B2BAF24}"/>
    <dgm:cxn modelId="{44E0673A-5996-4352-9FB1-5400F616EB01}" srcId="{753096BE-5BAC-458C-9E11-76185550F556}" destId="{968DD77F-B4A3-41C1-A2E9-24602DDC9DF9}" srcOrd="0" destOrd="0" parTransId="{76C5A0C3-5171-456B-B840-00B92836D8B2}" sibTransId="{0A50E0DC-3EB9-47E3-80EE-78386D3C26AC}"/>
    <dgm:cxn modelId="{693F7D3A-FE3A-4504-BFA2-C1B06EFB7483}" type="presOf" srcId="{417EA906-5537-44CB-A6A4-A36145EF29D6}" destId="{B3AB52B3-E83E-49CE-A4DD-B95B14F16445}" srcOrd="0" destOrd="1" presId="urn:microsoft.com/office/officeart/2005/8/layout/chevron2"/>
    <dgm:cxn modelId="{382E865B-24F2-4C95-B6E5-3B1C3D46C063}" type="presOf" srcId="{29A085A1-2938-4F34-8192-44F562EB620E}" destId="{763E1CB9-0A07-4C70-A5B4-C3000549AD57}" srcOrd="0" destOrd="1" presId="urn:microsoft.com/office/officeart/2005/8/layout/chevron2"/>
    <dgm:cxn modelId="{3F8E2961-D3DB-4047-AAC8-DD90619847EC}" type="presOf" srcId="{3B1CDB1B-9485-41CF-8B35-BB3D0A042F95}" destId="{490B6579-D9C7-4D1D-92E5-932DF5BFB192}" srcOrd="0" destOrd="0" presId="urn:microsoft.com/office/officeart/2005/8/layout/chevron2"/>
    <dgm:cxn modelId="{9A9FB96D-FCE9-4E40-A93B-BA67E7EFA3A1}" type="presOf" srcId="{08CEC21F-4A58-408F-8E1A-9EED141C3BFE}" destId="{FA9618A6-B834-473A-8CEC-FE08A24B82FE}" srcOrd="0" destOrd="0" presId="urn:microsoft.com/office/officeart/2005/8/layout/chevron2"/>
    <dgm:cxn modelId="{88186357-487F-4418-B8B8-2F799A40427A}" type="presOf" srcId="{D7A34F78-9F43-4EAB-9966-2DE1575F4255}" destId="{763E1CB9-0A07-4C70-A5B4-C3000549AD57}" srcOrd="0" destOrd="0" presId="urn:microsoft.com/office/officeart/2005/8/layout/chevron2"/>
    <dgm:cxn modelId="{07A20B78-DD59-4F1C-BB7E-B3F3B420680B}" srcId="{3B1CDB1B-9485-41CF-8B35-BB3D0A042F95}" destId="{B66A7913-BE60-4E39-A15A-A940789C04EC}" srcOrd="1" destOrd="0" parTransId="{018A51B3-ADDA-42E0-8033-AEA7C1B0E0CA}" sibTransId="{0B179466-0AB3-404D-825E-4C54E6C4F027}"/>
    <dgm:cxn modelId="{D5D91582-0C84-46BE-B612-D94513F72C39}" srcId="{3B1CDB1B-9485-41CF-8B35-BB3D0A042F95}" destId="{E03621EB-7626-4ECA-8052-C9B854EFB0FC}" srcOrd="0" destOrd="0" parTransId="{14982B7C-921F-4A7E-B8C0-9AF158FBDA66}" sibTransId="{9A1E9D8B-13D4-4F74-8781-F6C0F350EBE1}"/>
    <dgm:cxn modelId="{816B4EAE-FEBC-4930-9F66-25CDBB50BB25}" srcId="{3B1CDB1B-9485-41CF-8B35-BB3D0A042F95}" destId="{05E26377-8F18-4506-9EC5-63244FA7698C}" srcOrd="2" destOrd="0" parTransId="{E634E786-32CD-4D49-86AD-7567AD1B53F6}" sibTransId="{AD7BA15C-C95B-4748-8ED6-DBE981CE5A42}"/>
    <dgm:cxn modelId="{5FB93CB3-C7E4-46DF-9648-5FC402D46A72}" type="presOf" srcId="{A7AF8909-9629-4578-B339-0F21AD80E55F}" destId="{763E1CB9-0A07-4C70-A5B4-C3000549AD57}" srcOrd="0" destOrd="2" presId="urn:microsoft.com/office/officeart/2005/8/layout/chevron2"/>
    <dgm:cxn modelId="{346018BB-0186-4780-9795-4759800B8D86}" srcId="{968DD77F-B4A3-41C1-A2E9-24602DDC9DF9}" destId="{29A085A1-2938-4F34-8192-44F562EB620E}" srcOrd="1" destOrd="0" parTransId="{9ECD6931-8069-4F77-85F0-F8D02BAA9920}" sibTransId="{0D159EB7-F27F-48A5-AE94-F89C2478804A}"/>
    <dgm:cxn modelId="{C27D64CB-CAD1-4571-A482-F33A444A4F09}" srcId="{968DD77F-B4A3-41C1-A2E9-24602DDC9DF9}" destId="{A7AF8909-9629-4578-B339-0F21AD80E55F}" srcOrd="2" destOrd="0" parTransId="{B81F52EB-394C-4D0C-98E2-49C3A0405338}" sibTransId="{52A943FA-643E-43A8-BB2E-902A4B9D1EEB}"/>
    <dgm:cxn modelId="{54F318DA-A326-4D9A-9556-D5262DEF06C6}" type="presOf" srcId="{05E26377-8F18-4506-9EC5-63244FA7698C}" destId="{AB74CC9E-289D-4F1F-8E52-38100D1E5151}" srcOrd="0" destOrd="2" presId="urn:microsoft.com/office/officeart/2005/8/layout/chevron2"/>
    <dgm:cxn modelId="{F598ABE0-8BD4-4332-B42B-34A04C6A351A}" type="presOf" srcId="{753096BE-5BAC-458C-9E11-76185550F556}" destId="{AC461A9A-3408-4AB7-8D63-23ED26C5C447}" srcOrd="0" destOrd="0" presId="urn:microsoft.com/office/officeart/2005/8/layout/chevron2"/>
    <dgm:cxn modelId="{26CDF1E7-40E8-44D9-9349-BA5FB6466B2B}" srcId="{968DD77F-B4A3-41C1-A2E9-24602DDC9DF9}" destId="{D7A34F78-9F43-4EAB-9966-2DE1575F4255}" srcOrd="0" destOrd="0" parTransId="{16E41959-34C2-4452-9132-37CC134A9D70}" sibTransId="{A74BCD27-75A8-45F6-9855-2CFB66C93630}"/>
    <dgm:cxn modelId="{EE5359E8-CEA5-4A8E-8EC1-4A6EA17A8D35}" srcId="{08CEC21F-4A58-408F-8E1A-9EED141C3BFE}" destId="{417EA906-5537-44CB-A6A4-A36145EF29D6}" srcOrd="1" destOrd="0" parTransId="{B6FF546B-5315-442F-B0A8-9BBE4709A8B9}" sibTransId="{7B0CE39B-27D7-466B-A2A9-77EC207D5270}"/>
    <dgm:cxn modelId="{BCF805EE-CD58-4BE4-8FA9-AFAB4326506E}" srcId="{753096BE-5BAC-458C-9E11-76185550F556}" destId="{3B1CDB1B-9485-41CF-8B35-BB3D0A042F95}" srcOrd="1" destOrd="0" parTransId="{C5FAA887-FD6B-418E-95D0-43A9C43F803B}" sibTransId="{2D5790C1-890B-40DE-B29F-8DF815996690}"/>
    <dgm:cxn modelId="{F602EDF9-4F88-45D7-A947-6C07BA805DAF}" type="presOf" srcId="{968DD77F-B4A3-41C1-A2E9-24602DDC9DF9}" destId="{61D730CA-692F-42D9-96CC-92780E0FD167}" srcOrd="0" destOrd="0" presId="urn:microsoft.com/office/officeart/2005/8/layout/chevron2"/>
    <dgm:cxn modelId="{67C7A8FB-FF30-4DDB-AD75-AEFFB8DEC512}" srcId="{08CEC21F-4A58-408F-8E1A-9EED141C3BFE}" destId="{B14F1B1B-443B-479A-8D74-C6FA7E1CD49A}" srcOrd="0" destOrd="0" parTransId="{D412292E-6EAC-438A-97EB-6F60918A2594}" sibTransId="{59A320B5-E447-4DB8-B3E3-F5AAAE69164A}"/>
    <dgm:cxn modelId="{51C9531E-F247-4381-90C1-65FA5A6883C2}" type="presParOf" srcId="{AC461A9A-3408-4AB7-8D63-23ED26C5C447}" destId="{CDF05212-079C-4792-A5F8-E854330554EA}" srcOrd="0" destOrd="0" presId="urn:microsoft.com/office/officeart/2005/8/layout/chevron2"/>
    <dgm:cxn modelId="{BD194869-6CE8-4EEC-BD74-F401E439C7F9}" type="presParOf" srcId="{CDF05212-079C-4792-A5F8-E854330554EA}" destId="{61D730CA-692F-42D9-96CC-92780E0FD167}" srcOrd="0" destOrd="0" presId="urn:microsoft.com/office/officeart/2005/8/layout/chevron2"/>
    <dgm:cxn modelId="{597598C0-4DA6-47CE-A5DB-E05D36D94DDD}" type="presParOf" srcId="{CDF05212-079C-4792-A5F8-E854330554EA}" destId="{763E1CB9-0A07-4C70-A5B4-C3000549AD57}" srcOrd="1" destOrd="0" presId="urn:microsoft.com/office/officeart/2005/8/layout/chevron2"/>
    <dgm:cxn modelId="{AF184D3E-33EB-4271-A4C2-5ADE3EFF7994}" type="presParOf" srcId="{AC461A9A-3408-4AB7-8D63-23ED26C5C447}" destId="{D7465BD2-A187-4CD2-B927-7A711AF2C944}" srcOrd="1" destOrd="0" presId="urn:microsoft.com/office/officeart/2005/8/layout/chevron2"/>
    <dgm:cxn modelId="{2D3C0E3F-6F35-4F4C-8ABB-B419766CC151}" type="presParOf" srcId="{AC461A9A-3408-4AB7-8D63-23ED26C5C447}" destId="{79565F10-CE84-49A9-84BD-6125B7C86122}" srcOrd="2" destOrd="0" presId="urn:microsoft.com/office/officeart/2005/8/layout/chevron2"/>
    <dgm:cxn modelId="{62279DC6-633C-4583-8847-8AC23089EA51}" type="presParOf" srcId="{79565F10-CE84-49A9-84BD-6125B7C86122}" destId="{490B6579-D9C7-4D1D-92E5-932DF5BFB192}" srcOrd="0" destOrd="0" presId="urn:microsoft.com/office/officeart/2005/8/layout/chevron2"/>
    <dgm:cxn modelId="{EE658AF6-5073-40B3-9DAD-F05AF2E734DE}" type="presParOf" srcId="{79565F10-CE84-49A9-84BD-6125B7C86122}" destId="{AB74CC9E-289D-4F1F-8E52-38100D1E5151}" srcOrd="1" destOrd="0" presId="urn:microsoft.com/office/officeart/2005/8/layout/chevron2"/>
    <dgm:cxn modelId="{AF8E52D9-3552-496A-BD90-FB09A12DF74E}" type="presParOf" srcId="{AC461A9A-3408-4AB7-8D63-23ED26C5C447}" destId="{53662D37-C421-4EED-B0F7-5D29F1AD4634}" srcOrd="3" destOrd="0" presId="urn:microsoft.com/office/officeart/2005/8/layout/chevron2"/>
    <dgm:cxn modelId="{F8326D37-A64A-4FBC-9724-AFF4C7746318}" type="presParOf" srcId="{AC461A9A-3408-4AB7-8D63-23ED26C5C447}" destId="{7A4C1B9B-613A-4588-8B2D-726CCE4086A0}" srcOrd="4" destOrd="0" presId="urn:microsoft.com/office/officeart/2005/8/layout/chevron2"/>
    <dgm:cxn modelId="{E07B1769-7E84-485B-BBE0-6B019F326E47}" type="presParOf" srcId="{7A4C1B9B-613A-4588-8B2D-726CCE4086A0}" destId="{FA9618A6-B834-473A-8CEC-FE08A24B82FE}" srcOrd="0" destOrd="0" presId="urn:microsoft.com/office/officeart/2005/8/layout/chevron2"/>
    <dgm:cxn modelId="{9A5F1B13-946B-46D2-85B4-5AF1E12D9971}" type="presParOf" srcId="{7A4C1B9B-613A-4588-8B2D-726CCE4086A0}" destId="{B3AB52B3-E83E-49CE-A4DD-B95B14F1644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BDFD2A-CC0C-4E04-B0BE-1AD3C871BEFE}" type="doc">
      <dgm:prSet loTypeId="urn:microsoft.com/office/officeart/2005/8/layout/hProcess9" loCatId="process" qsTypeId="urn:microsoft.com/office/officeart/2005/8/quickstyle/simple1" qsCatId="simple" csTypeId="urn:microsoft.com/office/officeart/2005/8/colors/accent1_2" csCatId="accent1" phldr="1"/>
      <dgm:spPr/>
    </dgm:pt>
    <dgm:pt modelId="{72982A64-FF3A-4F37-8FCB-AAA3AF675A11}">
      <dgm:prSet phldrT="[Texto]"/>
      <dgm:spPr>
        <a:solidFill>
          <a:srgbClr val="00B050"/>
        </a:solidFill>
      </dgm:spPr>
      <dgm:t>
        <a:bodyPr/>
        <a:lstStyle/>
        <a:p>
          <a:r>
            <a:rPr lang="pt-BR" b="1" dirty="0"/>
            <a:t>PLANEJAMENTO</a:t>
          </a:r>
        </a:p>
      </dgm:t>
    </dgm:pt>
    <dgm:pt modelId="{437972FD-6233-4F49-8634-18DA31F79E55}" type="parTrans" cxnId="{6BEF8892-7A4E-4176-815A-F7F50A446B90}">
      <dgm:prSet/>
      <dgm:spPr/>
      <dgm:t>
        <a:bodyPr/>
        <a:lstStyle/>
        <a:p>
          <a:endParaRPr lang="pt-BR"/>
        </a:p>
      </dgm:t>
    </dgm:pt>
    <dgm:pt modelId="{BB4CC5CA-DA00-428E-9986-0EB0447405A8}" type="sibTrans" cxnId="{6BEF8892-7A4E-4176-815A-F7F50A446B90}">
      <dgm:prSet/>
      <dgm:spPr/>
      <dgm:t>
        <a:bodyPr/>
        <a:lstStyle/>
        <a:p>
          <a:endParaRPr lang="pt-BR"/>
        </a:p>
      </dgm:t>
    </dgm:pt>
    <dgm:pt modelId="{F5111AD2-6C73-4E58-87A6-9F981EC34A55}">
      <dgm:prSet phldrT="[Texto]"/>
      <dgm:spPr>
        <a:solidFill>
          <a:srgbClr val="0070C0"/>
        </a:solidFill>
      </dgm:spPr>
      <dgm:t>
        <a:bodyPr/>
        <a:lstStyle/>
        <a:p>
          <a:r>
            <a:rPr lang="pt-BR" b="1" dirty="0"/>
            <a:t>SELEÇÃO DE FORNECEDORES</a:t>
          </a:r>
        </a:p>
      </dgm:t>
    </dgm:pt>
    <dgm:pt modelId="{B7F5F90C-8DAF-4A9B-856F-0247DB0F532F}" type="parTrans" cxnId="{5C346209-6F94-4D18-8519-CC5BB5889556}">
      <dgm:prSet/>
      <dgm:spPr/>
      <dgm:t>
        <a:bodyPr/>
        <a:lstStyle/>
        <a:p>
          <a:endParaRPr lang="pt-BR"/>
        </a:p>
      </dgm:t>
    </dgm:pt>
    <dgm:pt modelId="{30B75132-6844-4F8F-AE33-D59D7A4B850B}" type="sibTrans" cxnId="{5C346209-6F94-4D18-8519-CC5BB5889556}">
      <dgm:prSet/>
      <dgm:spPr/>
      <dgm:t>
        <a:bodyPr/>
        <a:lstStyle/>
        <a:p>
          <a:endParaRPr lang="pt-BR"/>
        </a:p>
      </dgm:t>
    </dgm:pt>
    <dgm:pt modelId="{390F5B2C-217B-43DB-BFF3-18F4CEF2C872}">
      <dgm:prSet phldrT="[Texto]"/>
      <dgm:spPr>
        <a:solidFill>
          <a:schemeClr val="accent6">
            <a:lumMod val="75000"/>
          </a:schemeClr>
        </a:solidFill>
      </dgm:spPr>
      <dgm:t>
        <a:bodyPr/>
        <a:lstStyle/>
        <a:p>
          <a:r>
            <a:rPr lang="pt-BR" b="1" dirty="0"/>
            <a:t>GESTÃO DO CONTRATO</a:t>
          </a:r>
        </a:p>
      </dgm:t>
    </dgm:pt>
    <dgm:pt modelId="{061E9E46-8B9F-4D75-A651-E01DED3FC95C}" type="parTrans" cxnId="{4D904882-6064-4F05-A578-75B590F707B5}">
      <dgm:prSet/>
      <dgm:spPr/>
      <dgm:t>
        <a:bodyPr/>
        <a:lstStyle/>
        <a:p>
          <a:endParaRPr lang="pt-BR"/>
        </a:p>
      </dgm:t>
    </dgm:pt>
    <dgm:pt modelId="{7C42A4F4-209E-43BF-AAB0-EDA17CD48EB5}" type="sibTrans" cxnId="{4D904882-6064-4F05-A578-75B590F707B5}">
      <dgm:prSet/>
      <dgm:spPr/>
      <dgm:t>
        <a:bodyPr/>
        <a:lstStyle/>
        <a:p>
          <a:endParaRPr lang="pt-BR"/>
        </a:p>
      </dgm:t>
    </dgm:pt>
    <dgm:pt modelId="{3E756065-1945-4BE6-BCDC-D6B47B4CDA52}" type="pres">
      <dgm:prSet presAssocID="{CABDFD2A-CC0C-4E04-B0BE-1AD3C871BEFE}" presName="CompostProcess" presStyleCnt="0">
        <dgm:presLayoutVars>
          <dgm:dir/>
          <dgm:resizeHandles val="exact"/>
        </dgm:presLayoutVars>
      </dgm:prSet>
      <dgm:spPr/>
    </dgm:pt>
    <dgm:pt modelId="{A324BF1A-7164-4EBA-B62D-AC202E8A5C81}" type="pres">
      <dgm:prSet presAssocID="{CABDFD2A-CC0C-4E04-B0BE-1AD3C871BEFE}" presName="arrow" presStyleLbl="bgShp" presStyleIdx="0" presStyleCnt="1" custLinFactNeighborY="-3584"/>
      <dgm:spPr/>
    </dgm:pt>
    <dgm:pt modelId="{943536E5-654B-4B0E-AD85-EE4B4DC8ED55}" type="pres">
      <dgm:prSet presAssocID="{CABDFD2A-CC0C-4E04-B0BE-1AD3C871BEFE}" presName="linearProcess" presStyleCnt="0"/>
      <dgm:spPr/>
    </dgm:pt>
    <dgm:pt modelId="{5183E3E2-D6EB-459C-9A0F-791205B20505}" type="pres">
      <dgm:prSet presAssocID="{72982A64-FF3A-4F37-8FCB-AAA3AF675A11}" presName="textNode" presStyleLbl="node1" presStyleIdx="0" presStyleCnt="3">
        <dgm:presLayoutVars>
          <dgm:bulletEnabled val="1"/>
        </dgm:presLayoutVars>
      </dgm:prSet>
      <dgm:spPr/>
    </dgm:pt>
    <dgm:pt modelId="{602A2A35-B782-46E0-9C01-35D8FFB03E2B}" type="pres">
      <dgm:prSet presAssocID="{BB4CC5CA-DA00-428E-9986-0EB0447405A8}" presName="sibTrans" presStyleCnt="0"/>
      <dgm:spPr/>
    </dgm:pt>
    <dgm:pt modelId="{324D218B-100B-49D6-91D5-A60DE7513FD4}" type="pres">
      <dgm:prSet presAssocID="{F5111AD2-6C73-4E58-87A6-9F981EC34A55}" presName="textNode" presStyleLbl="node1" presStyleIdx="1" presStyleCnt="3">
        <dgm:presLayoutVars>
          <dgm:bulletEnabled val="1"/>
        </dgm:presLayoutVars>
      </dgm:prSet>
      <dgm:spPr/>
    </dgm:pt>
    <dgm:pt modelId="{A2CDDDBD-B324-4977-9D7B-A194995EFA16}" type="pres">
      <dgm:prSet presAssocID="{30B75132-6844-4F8F-AE33-D59D7A4B850B}" presName="sibTrans" presStyleCnt="0"/>
      <dgm:spPr/>
    </dgm:pt>
    <dgm:pt modelId="{B0F6D3FA-DE04-453E-98C7-E5BE4A3FD592}" type="pres">
      <dgm:prSet presAssocID="{390F5B2C-217B-43DB-BFF3-18F4CEF2C872}" presName="textNode" presStyleLbl="node1" presStyleIdx="2" presStyleCnt="3">
        <dgm:presLayoutVars>
          <dgm:bulletEnabled val="1"/>
        </dgm:presLayoutVars>
      </dgm:prSet>
      <dgm:spPr/>
    </dgm:pt>
  </dgm:ptLst>
  <dgm:cxnLst>
    <dgm:cxn modelId="{5C346209-6F94-4D18-8519-CC5BB5889556}" srcId="{CABDFD2A-CC0C-4E04-B0BE-1AD3C871BEFE}" destId="{F5111AD2-6C73-4E58-87A6-9F981EC34A55}" srcOrd="1" destOrd="0" parTransId="{B7F5F90C-8DAF-4A9B-856F-0247DB0F532F}" sibTransId="{30B75132-6844-4F8F-AE33-D59D7A4B850B}"/>
    <dgm:cxn modelId="{24E02C26-F31F-4193-842A-2D449D34B2DB}" type="presOf" srcId="{CABDFD2A-CC0C-4E04-B0BE-1AD3C871BEFE}" destId="{3E756065-1945-4BE6-BCDC-D6B47B4CDA52}" srcOrd="0" destOrd="0" presId="urn:microsoft.com/office/officeart/2005/8/layout/hProcess9"/>
    <dgm:cxn modelId="{8519433E-AC2A-421C-B6C4-07BD0669C1A3}" type="presOf" srcId="{390F5B2C-217B-43DB-BFF3-18F4CEF2C872}" destId="{B0F6D3FA-DE04-453E-98C7-E5BE4A3FD592}" srcOrd="0" destOrd="0" presId="urn:microsoft.com/office/officeart/2005/8/layout/hProcess9"/>
    <dgm:cxn modelId="{8162D477-AE0B-41CC-9B37-C6713EEA06CC}" type="presOf" srcId="{F5111AD2-6C73-4E58-87A6-9F981EC34A55}" destId="{324D218B-100B-49D6-91D5-A60DE7513FD4}" srcOrd="0" destOrd="0" presId="urn:microsoft.com/office/officeart/2005/8/layout/hProcess9"/>
    <dgm:cxn modelId="{4D904882-6064-4F05-A578-75B590F707B5}" srcId="{CABDFD2A-CC0C-4E04-B0BE-1AD3C871BEFE}" destId="{390F5B2C-217B-43DB-BFF3-18F4CEF2C872}" srcOrd="2" destOrd="0" parTransId="{061E9E46-8B9F-4D75-A651-E01DED3FC95C}" sibTransId="{7C42A4F4-209E-43BF-AAB0-EDA17CD48EB5}"/>
    <dgm:cxn modelId="{6BEF8892-7A4E-4176-815A-F7F50A446B90}" srcId="{CABDFD2A-CC0C-4E04-B0BE-1AD3C871BEFE}" destId="{72982A64-FF3A-4F37-8FCB-AAA3AF675A11}" srcOrd="0" destOrd="0" parTransId="{437972FD-6233-4F49-8634-18DA31F79E55}" sibTransId="{BB4CC5CA-DA00-428E-9986-0EB0447405A8}"/>
    <dgm:cxn modelId="{E436D7FF-7B3C-4976-81CE-0E09EDC1BE70}" type="presOf" srcId="{72982A64-FF3A-4F37-8FCB-AAA3AF675A11}" destId="{5183E3E2-D6EB-459C-9A0F-791205B20505}" srcOrd="0" destOrd="0" presId="urn:microsoft.com/office/officeart/2005/8/layout/hProcess9"/>
    <dgm:cxn modelId="{11A1BF07-ABE4-403B-84DB-48015484A974}" type="presParOf" srcId="{3E756065-1945-4BE6-BCDC-D6B47B4CDA52}" destId="{A324BF1A-7164-4EBA-B62D-AC202E8A5C81}" srcOrd="0" destOrd="0" presId="urn:microsoft.com/office/officeart/2005/8/layout/hProcess9"/>
    <dgm:cxn modelId="{0309A8E6-B6CD-4234-B2DF-6B30B2FF21CA}" type="presParOf" srcId="{3E756065-1945-4BE6-BCDC-D6B47B4CDA52}" destId="{943536E5-654B-4B0E-AD85-EE4B4DC8ED55}" srcOrd="1" destOrd="0" presId="urn:microsoft.com/office/officeart/2005/8/layout/hProcess9"/>
    <dgm:cxn modelId="{1EF11445-18E5-47C6-BDFD-29F2ACDB5E20}" type="presParOf" srcId="{943536E5-654B-4B0E-AD85-EE4B4DC8ED55}" destId="{5183E3E2-D6EB-459C-9A0F-791205B20505}" srcOrd="0" destOrd="0" presId="urn:microsoft.com/office/officeart/2005/8/layout/hProcess9"/>
    <dgm:cxn modelId="{C849A627-ED3A-4CA2-AA23-96F2EE0B7393}" type="presParOf" srcId="{943536E5-654B-4B0E-AD85-EE4B4DC8ED55}" destId="{602A2A35-B782-46E0-9C01-35D8FFB03E2B}" srcOrd="1" destOrd="0" presId="urn:microsoft.com/office/officeart/2005/8/layout/hProcess9"/>
    <dgm:cxn modelId="{0B429261-9669-487D-9B30-449C6478CB1C}" type="presParOf" srcId="{943536E5-654B-4B0E-AD85-EE4B4DC8ED55}" destId="{324D218B-100B-49D6-91D5-A60DE7513FD4}" srcOrd="2" destOrd="0" presId="urn:microsoft.com/office/officeart/2005/8/layout/hProcess9"/>
    <dgm:cxn modelId="{D5DD9647-10B6-4058-97F6-A182ED66B440}" type="presParOf" srcId="{943536E5-654B-4B0E-AD85-EE4B4DC8ED55}" destId="{A2CDDDBD-B324-4977-9D7B-A194995EFA16}" srcOrd="3" destOrd="0" presId="urn:microsoft.com/office/officeart/2005/8/layout/hProcess9"/>
    <dgm:cxn modelId="{D9F1A1FB-5CFC-40E0-9299-5100F108592A}" type="presParOf" srcId="{943536E5-654B-4B0E-AD85-EE4B4DC8ED55}" destId="{B0F6D3FA-DE04-453E-98C7-E5BE4A3FD59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730CA-692F-42D9-96CC-92780E0FD167}">
      <dsp:nvSpPr>
        <dsp:cNvPr id="0" name=""/>
        <dsp:cNvSpPr/>
      </dsp:nvSpPr>
      <dsp:spPr>
        <a:xfrm rot="5400000">
          <a:off x="-284831" y="275969"/>
          <a:ext cx="1993735" cy="1452527"/>
        </a:xfrm>
        <a:prstGeom prst="chevron">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a:t>Interna</a:t>
          </a:r>
          <a:endParaRPr lang="pt-BR" sz="2800" b="1" kern="1200" dirty="0"/>
        </a:p>
      </dsp:txBody>
      <dsp:txXfrm rot="-5400000">
        <a:off x="-14226" y="731629"/>
        <a:ext cx="1452527" cy="541208"/>
      </dsp:txXfrm>
    </dsp:sp>
    <dsp:sp modelId="{763E1CB9-0A07-4C70-A5B4-C3000549AD57}">
      <dsp:nvSpPr>
        <dsp:cNvPr id="0" name=""/>
        <dsp:cNvSpPr/>
      </dsp:nvSpPr>
      <dsp:spPr>
        <a:xfrm rot="5400000">
          <a:off x="4582319" y="-3172476"/>
          <a:ext cx="1295927" cy="7640881"/>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t-BR" sz="2800" kern="1200" dirty="0"/>
            <a:t>Objeto, Quantidade e Forma</a:t>
          </a:r>
        </a:p>
        <a:p>
          <a:pPr marL="285750" lvl="1" indent="-285750" algn="l" defTabSz="1244600">
            <a:lnSpc>
              <a:spcPct val="90000"/>
            </a:lnSpc>
            <a:spcBef>
              <a:spcPct val="0"/>
            </a:spcBef>
            <a:spcAft>
              <a:spcPct val="15000"/>
            </a:spcAft>
            <a:buChar char="•"/>
          </a:pPr>
          <a:r>
            <a:rPr lang="pt-BR" sz="2800" b="1" kern="1200" dirty="0">
              <a:solidFill>
                <a:srgbClr val="0000CC"/>
              </a:solidFill>
            </a:rPr>
            <a:t>Formação do Preço</a:t>
          </a:r>
        </a:p>
        <a:p>
          <a:pPr marL="285750" lvl="1" indent="-285750" algn="l" defTabSz="1244600">
            <a:lnSpc>
              <a:spcPct val="90000"/>
            </a:lnSpc>
            <a:spcBef>
              <a:spcPct val="0"/>
            </a:spcBef>
            <a:spcAft>
              <a:spcPct val="15000"/>
            </a:spcAft>
            <a:buChar char="•"/>
          </a:pPr>
          <a:r>
            <a:rPr lang="pt-BR" sz="2800" kern="1200" dirty="0"/>
            <a:t>Disponibilidade orçamentária e Edital</a:t>
          </a:r>
        </a:p>
      </dsp:txBody>
      <dsp:txXfrm rot="-5400000">
        <a:off x="1409842" y="63263"/>
        <a:ext cx="7577619" cy="1169403"/>
      </dsp:txXfrm>
    </dsp:sp>
    <dsp:sp modelId="{490B6579-D9C7-4D1D-92E5-932DF5BFB192}">
      <dsp:nvSpPr>
        <dsp:cNvPr id="0" name=""/>
        <dsp:cNvSpPr/>
      </dsp:nvSpPr>
      <dsp:spPr>
        <a:xfrm rot="5400000">
          <a:off x="-313288" y="2109759"/>
          <a:ext cx="1993735" cy="1395614"/>
        </a:xfrm>
        <a:prstGeom prst="chevron">
          <a:avLst/>
        </a:prstGeom>
        <a:solidFill>
          <a:schemeClr val="accent5">
            <a:hueOff val="-449996"/>
            <a:satOff val="0"/>
            <a:lumOff val="-5000"/>
            <a:alphaOff val="0"/>
          </a:schemeClr>
        </a:solidFill>
        <a:ln w="6350" cap="flat" cmpd="sng" algn="ctr">
          <a:solidFill>
            <a:schemeClr val="accent5">
              <a:hueOff val="-449996"/>
              <a:satOff val="0"/>
              <a:lumOff val="-500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a:t> Externa</a:t>
          </a:r>
          <a:endParaRPr lang="pt-BR" sz="2800" b="1" kern="1200" dirty="0"/>
        </a:p>
      </dsp:txBody>
      <dsp:txXfrm rot="-5400000">
        <a:off x="-14227" y="2508505"/>
        <a:ext cx="1395614" cy="598121"/>
      </dsp:txXfrm>
    </dsp:sp>
    <dsp:sp modelId="{AB74CC9E-289D-4F1F-8E52-38100D1E5151}">
      <dsp:nvSpPr>
        <dsp:cNvPr id="0" name=""/>
        <dsp:cNvSpPr/>
      </dsp:nvSpPr>
      <dsp:spPr>
        <a:xfrm rot="5400000">
          <a:off x="4553522" y="-1361437"/>
          <a:ext cx="1296609" cy="7640881"/>
        </a:xfrm>
        <a:prstGeom prst="round2SameRect">
          <a:avLst/>
        </a:prstGeom>
        <a:solidFill>
          <a:schemeClr val="lt1">
            <a:alpha val="90000"/>
            <a:hueOff val="0"/>
            <a:satOff val="0"/>
            <a:lumOff val="0"/>
            <a:alphaOff val="0"/>
          </a:schemeClr>
        </a:solidFill>
        <a:ln w="6350" cap="flat" cmpd="sng" algn="ctr">
          <a:solidFill>
            <a:schemeClr val="accent5">
              <a:hueOff val="-449996"/>
              <a:satOff val="0"/>
              <a:lumOff val="-500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t-BR" sz="2800" kern="1200" dirty="0"/>
            <a:t>Publicação</a:t>
          </a:r>
        </a:p>
        <a:p>
          <a:pPr marL="285750" lvl="1" indent="-285750" algn="l" defTabSz="1244600">
            <a:lnSpc>
              <a:spcPct val="90000"/>
            </a:lnSpc>
            <a:spcBef>
              <a:spcPct val="0"/>
            </a:spcBef>
            <a:spcAft>
              <a:spcPct val="15000"/>
            </a:spcAft>
            <a:buChar char="•"/>
          </a:pPr>
          <a:r>
            <a:rPr lang="pt-BR" sz="2800" kern="1200" dirty="0"/>
            <a:t>Realização da Sessão Pública </a:t>
          </a:r>
        </a:p>
        <a:p>
          <a:pPr marL="285750" lvl="1" indent="-285750" algn="l" defTabSz="1244600">
            <a:lnSpc>
              <a:spcPct val="90000"/>
            </a:lnSpc>
            <a:spcBef>
              <a:spcPct val="0"/>
            </a:spcBef>
            <a:spcAft>
              <a:spcPct val="15000"/>
            </a:spcAft>
            <a:buChar char="•"/>
          </a:pPr>
          <a:r>
            <a:rPr lang="pt-BR" sz="2800" kern="1200" dirty="0"/>
            <a:t>Homologação e adjudicação</a:t>
          </a:r>
        </a:p>
      </dsp:txBody>
      <dsp:txXfrm rot="-5400000">
        <a:off x="1381387" y="1873993"/>
        <a:ext cx="7577586" cy="1170019"/>
      </dsp:txXfrm>
    </dsp:sp>
    <dsp:sp modelId="{FA9618A6-B834-473A-8CEC-FE08A24B82FE}">
      <dsp:nvSpPr>
        <dsp:cNvPr id="0" name=""/>
        <dsp:cNvSpPr/>
      </dsp:nvSpPr>
      <dsp:spPr>
        <a:xfrm rot="5400000">
          <a:off x="-313288" y="3968697"/>
          <a:ext cx="1993735" cy="1395614"/>
        </a:xfrm>
        <a:prstGeom prst="chevron">
          <a:avLst/>
        </a:prstGeom>
        <a:solidFill>
          <a:schemeClr val="accent5">
            <a:hueOff val="-899993"/>
            <a:satOff val="0"/>
            <a:lumOff val="-10000"/>
            <a:alphaOff val="0"/>
          </a:schemeClr>
        </a:solidFill>
        <a:ln w="6350" cap="flat" cmpd="sng" algn="ctr">
          <a:solidFill>
            <a:schemeClr val="accent5">
              <a:hueOff val="-899993"/>
              <a:satOff val="0"/>
              <a:lumOff val="-1000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a:t>Contra-</a:t>
          </a:r>
        </a:p>
        <a:p>
          <a:pPr marL="0" lvl="0" indent="0" algn="ctr" defTabSz="1244600">
            <a:lnSpc>
              <a:spcPct val="90000"/>
            </a:lnSpc>
            <a:spcBef>
              <a:spcPct val="0"/>
            </a:spcBef>
            <a:spcAft>
              <a:spcPct val="35000"/>
            </a:spcAft>
            <a:buNone/>
          </a:pPr>
          <a:r>
            <a:rPr lang="pt-BR" sz="2800" b="1" kern="1200"/>
            <a:t>tual</a:t>
          </a:r>
          <a:endParaRPr lang="pt-BR" sz="2800" b="1" kern="1200" dirty="0"/>
        </a:p>
      </dsp:txBody>
      <dsp:txXfrm rot="-5400000">
        <a:off x="-14227" y="4367443"/>
        <a:ext cx="1395614" cy="598121"/>
      </dsp:txXfrm>
    </dsp:sp>
    <dsp:sp modelId="{B3AB52B3-E83E-49CE-A4DD-B95B14F16445}">
      <dsp:nvSpPr>
        <dsp:cNvPr id="0" name=""/>
        <dsp:cNvSpPr/>
      </dsp:nvSpPr>
      <dsp:spPr>
        <a:xfrm rot="5400000">
          <a:off x="4500257" y="497160"/>
          <a:ext cx="1403139" cy="7640881"/>
        </a:xfrm>
        <a:prstGeom prst="round2SameRect">
          <a:avLst/>
        </a:prstGeom>
        <a:solidFill>
          <a:schemeClr val="lt1">
            <a:alpha val="90000"/>
            <a:hueOff val="0"/>
            <a:satOff val="0"/>
            <a:lumOff val="0"/>
            <a:alphaOff val="0"/>
          </a:schemeClr>
        </a:solidFill>
        <a:ln w="6350" cap="flat" cmpd="sng" algn="ctr">
          <a:solidFill>
            <a:schemeClr val="accent5">
              <a:hueOff val="-899993"/>
              <a:satOff val="0"/>
              <a:lumOff val="-1000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t-BR" sz="2800" kern="1200" dirty="0"/>
            <a:t>Contratada executa objeto</a:t>
          </a:r>
        </a:p>
        <a:p>
          <a:pPr marL="285750" lvl="1" indent="-285750" algn="l" defTabSz="1244600">
            <a:lnSpc>
              <a:spcPct val="90000"/>
            </a:lnSpc>
            <a:spcBef>
              <a:spcPct val="0"/>
            </a:spcBef>
            <a:spcAft>
              <a:spcPct val="15000"/>
            </a:spcAft>
            <a:buChar char="•"/>
          </a:pPr>
          <a:r>
            <a:rPr lang="pt-BR" sz="2800" kern="1200" dirty="0"/>
            <a:t>Administração fiscaliza execução</a:t>
          </a:r>
          <a:endParaRPr lang="pt-BR" sz="2000" kern="1200" dirty="0"/>
        </a:p>
      </dsp:txBody>
      <dsp:txXfrm rot="-5400000">
        <a:off x="1381386" y="3684527"/>
        <a:ext cx="7572385" cy="1266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4BF1A-7164-4EBA-B62D-AC202E8A5C81}">
      <dsp:nvSpPr>
        <dsp:cNvPr id="0" name=""/>
        <dsp:cNvSpPr/>
      </dsp:nvSpPr>
      <dsp:spPr>
        <a:xfrm>
          <a:off x="679640" y="0"/>
          <a:ext cx="7702592" cy="54726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83E3E2-D6EB-459C-9A0F-791205B20505}">
      <dsp:nvSpPr>
        <dsp:cNvPr id="0" name=""/>
        <dsp:cNvSpPr/>
      </dsp:nvSpPr>
      <dsp:spPr>
        <a:xfrm>
          <a:off x="9734" y="1641782"/>
          <a:ext cx="2916790" cy="2189043"/>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t-BR" sz="2300" b="1" kern="1200" dirty="0"/>
            <a:t>PLANEJAMENTO</a:t>
          </a:r>
        </a:p>
      </dsp:txBody>
      <dsp:txXfrm>
        <a:off x="116594" y="1748642"/>
        <a:ext cx="2703070" cy="1975323"/>
      </dsp:txXfrm>
    </dsp:sp>
    <dsp:sp modelId="{324D218B-100B-49D6-91D5-A60DE7513FD4}">
      <dsp:nvSpPr>
        <dsp:cNvPr id="0" name=""/>
        <dsp:cNvSpPr/>
      </dsp:nvSpPr>
      <dsp:spPr>
        <a:xfrm>
          <a:off x="3072541" y="1641782"/>
          <a:ext cx="2916790" cy="2189043"/>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t-BR" sz="2300" b="1" kern="1200" dirty="0"/>
            <a:t>SELEÇÃO DE FORNECEDORES</a:t>
          </a:r>
        </a:p>
      </dsp:txBody>
      <dsp:txXfrm>
        <a:off x="3179401" y="1748642"/>
        <a:ext cx="2703070" cy="1975323"/>
      </dsp:txXfrm>
    </dsp:sp>
    <dsp:sp modelId="{B0F6D3FA-DE04-453E-98C7-E5BE4A3FD592}">
      <dsp:nvSpPr>
        <dsp:cNvPr id="0" name=""/>
        <dsp:cNvSpPr/>
      </dsp:nvSpPr>
      <dsp:spPr>
        <a:xfrm>
          <a:off x="6135348" y="1641782"/>
          <a:ext cx="2916790" cy="2189043"/>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t-BR" sz="2300" b="1" kern="1200" dirty="0"/>
            <a:t>GESTÃO DO CONTRATO</a:t>
          </a:r>
        </a:p>
      </dsp:txBody>
      <dsp:txXfrm>
        <a:off x="6242208" y="1748642"/>
        <a:ext cx="2703070" cy="19753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4DD440-43AC-415F-BB42-198CA4D12964}" type="datetimeFigureOut">
              <a:rPr lang="pt-BR" smtClean="0"/>
              <a:t>15/10/2019</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69877-73A3-4381-A85E-4E4F93547182}" type="slidenum">
              <a:rPr lang="pt-BR" smtClean="0"/>
              <a:t>‹nº›</a:t>
            </a:fld>
            <a:endParaRPr lang="pt-BR"/>
          </a:p>
        </p:txBody>
      </p:sp>
    </p:spTree>
    <p:extLst>
      <p:ext uri="{BB962C8B-B14F-4D97-AF65-F5344CB8AC3E}">
        <p14:creationId xmlns:p14="http://schemas.microsoft.com/office/powerpoint/2010/main" val="1260630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6F284-8B80-481E-A2F8-562F974ADBA6}" type="datetimeFigureOut">
              <a:rPr lang="pt-BR" smtClean="0"/>
              <a:t>15/10/2019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B9142-F32F-43EE-A200-8829328A399F}" type="slidenum">
              <a:rPr lang="pt-BR" smtClean="0"/>
              <a:t>‹nº›</a:t>
            </a:fld>
            <a:endParaRPr lang="pt-BR"/>
          </a:p>
        </p:txBody>
      </p:sp>
    </p:spTree>
    <p:extLst>
      <p:ext uri="{BB962C8B-B14F-4D97-AF65-F5344CB8AC3E}">
        <p14:creationId xmlns:p14="http://schemas.microsoft.com/office/powerpoint/2010/main" val="1566533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Arial" pitchFamily="34" charset="0"/>
              <a:buChar char="•"/>
            </a:pPr>
            <a:r>
              <a:rPr lang="pt-BR" dirty="0"/>
              <a:t>Dar boas-vindas aos alunos.</a:t>
            </a:r>
          </a:p>
          <a:p>
            <a:pPr marL="171450" indent="-171450">
              <a:buFont typeface="Arial" pitchFamily="34" charset="0"/>
              <a:buChar char="•"/>
            </a:pPr>
            <a:r>
              <a:rPr lang="pt-BR" dirty="0"/>
              <a:t>Apresentar-se como </a:t>
            </a:r>
            <a:r>
              <a:rPr lang="pt-BR" dirty="0" err="1"/>
              <a:t>conteudista</a:t>
            </a:r>
            <a:r>
              <a:rPr lang="pt-BR" dirty="0"/>
              <a:t> do curso. Falar brevemente da sua formação e experiência profissional.</a:t>
            </a:r>
          </a:p>
          <a:p>
            <a:endParaRPr lang="pt-BR" dirty="0"/>
          </a:p>
        </p:txBody>
      </p:sp>
      <p:sp>
        <p:nvSpPr>
          <p:cNvPr id="4" name="Espaço Reservado para Número de Slide 3"/>
          <p:cNvSpPr>
            <a:spLocks noGrp="1"/>
          </p:cNvSpPr>
          <p:nvPr>
            <p:ph type="sldNum" sz="quarter" idx="10"/>
          </p:nvPr>
        </p:nvSpPr>
        <p:spPr/>
        <p:txBody>
          <a:bodyPr/>
          <a:lstStyle/>
          <a:p>
            <a:fld id="{28FB9142-F32F-43EE-A200-8829328A399F}" type="slidenum">
              <a:rPr lang="pt-BR" smtClean="0"/>
              <a:t>1</a:t>
            </a:fld>
            <a:endParaRPr lang="pt-BR"/>
          </a:p>
        </p:txBody>
      </p:sp>
    </p:spTree>
    <p:extLst>
      <p:ext uri="{BB962C8B-B14F-4D97-AF65-F5344CB8AC3E}">
        <p14:creationId xmlns:p14="http://schemas.microsoft.com/office/powerpoint/2010/main" val="1594547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E78829F-04BD-4078-BF93-369148CB3270}" type="slidenum">
              <a:rPr lang="pt-BR"/>
              <a:pPr/>
              <a:t>93</a:t>
            </a:fld>
            <a:endParaRPr lang="pt-BR"/>
          </a:p>
        </p:txBody>
      </p:sp>
      <p:sp>
        <p:nvSpPr>
          <p:cNvPr id="115714" name="Rectangle 2"/>
          <p:cNvSpPr>
            <a:spLocks noGrp="1" noRot="1" noChangeAspect="1" noChangeArrowheads="1" noTextEdit="1"/>
          </p:cNvSpPr>
          <p:nvPr>
            <p:ph type="sldImg"/>
          </p:nvPr>
        </p:nvSpPr>
        <p:spPr>
          <a:xfrm>
            <a:off x="90488" y="744538"/>
            <a:ext cx="6616700" cy="3722687"/>
          </a:xfrm>
          <a:ln/>
        </p:spPr>
      </p:sp>
      <p:sp>
        <p:nvSpPr>
          <p:cNvPr id="11571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02829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4DD37DB-4E1D-4256-B01B-690B865D970A}" type="slidenum">
              <a:rPr lang="pt-BR"/>
              <a:pPr/>
              <a:t>94</a:t>
            </a:fld>
            <a:endParaRPr lang="pt-BR"/>
          </a:p>
        </p:txBody>
      </p:sp>
      <p:sp>
        <p:nvSpPr>
          <p:cNvPr id="117762" name="Rectangle 2"/>
          <p:cNvSpPr>
            <a:spLocks noGrp="1" noRot="1" noChangeAspect="1" noChangeArrowheads="1" noTextEdit="1"/>
          </p:cNvSpPr>
          <p:nvPr>
            <p:ph type="sldImg"/>
          </p:nvPr>
        </p:nvSpPr>
        <p:spPr>
          <a:xfrm>
            <a:off x="90488" y="744538"/>
            <a:ext cx="6616700" cy="3722687"/>
          </a:xfrm>
          <a:ln/>
        </p:spPr>
      </p:sp>
      <p:sp>
        <p:nvSpPr>
          <p:cNvPr id="11776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275065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AE115BB-018A-4C34-AD96-C6E8896AD388}" type="slidenum">
              <a:rPr lang="pt-BR"/>
              <a:pPr/>
              <a:t>95</a:t>
            </a:fld>
            <a:endParaRPr lang="pt-BR"/>
          </a:p>
        </p:txBody>
      </p:sp>
      <p:sp>
        <p:nvSpPr>
          <p:cNvPr id="133122" name="Rectangle 2"/>
          <p:cNvSpPr>
            <a:spLocks noGrp="1" noRot="1" noChangeAspect="1" noChangeArrowheads="1" noTextEdit="1"/>
          </p:cNvSpPr>
          <p:nvPr>
            <p:ph type="sldImg"/>
          </p:nvPr>
        </p:nvSpPr>
        <p:spPr>
          <a:xfrm>
            <a:off x="90488" y="744538"/>
            <a:ext cx="6616700" cy="3722687"/>
          </a:xfrm>
          <a:ln/>
        </p:spPr>
      </p:sp>
      <p:sp>
        <p:nvSpPr>
          <p:cNvPr id="13312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126444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6885DD3-B823-4971-AC9B-B713839503B1}" type="slidenum">
              <a:rPr lang="pt-BR"/>
              <a:pPr/>
              <a:t>96</a:t>
            </a:fld>
            <a:endParaRPr lang="pt-BR"/>
          </a:p>
        </p:txBody>
      </p:sp>
      <p:sp>
        <p:nvSpPr>
          <p:cNvPr id="46082" name="Rectangle 2"/>
          <p:cNvSpPr>
            <a:spLocks noGrp="1" noRot="1" noChangeAspect="1" noChangeArrowheads="1" noTextEdit="1"/>
          </p:cNvSpPr>
          <p:nvPr>
            <p:ph type="sldImg"/>
          </p:nvPr>
        </p:nvSpPr>
        <p:spPr>
          <a:xfrm>
            <a:off x="90488" y="744538"/>
            <a:ext cx="6616700" cy="3722687"/>
          </a:xfrm>
          <a:ln/>
        </p:spPr>
      </p:sp>
      <p:sp>
        <p:nvSpPr>
          <p:cNvPr id="4608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732598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9B44957-7EF1-45DF-A6DE-C8423FE21D1C}" type="slidenum">
              <a:rPr lang="pt-BR"/>
              <a:pPr/>
              <a:t>97</a:t>
            </a:fld>
            <a:endParaRPr lang="pt-BR"/>
          </a:p>
        </p:txBody>
      </p:sp>
      <p:sp>
        <p:nvSpPr>
          <p:cNvPr id="187394" name="Rectangle 2"/>
          <p:cNvSpPr>
            <a:spLocks noGrp="1" noRot="1" noChangeAspect="1" noChangeArrowheads="1" noTextEdit="1"/>
          </p:cNvSpPr>
          <p:nvPr>
            <p:ph type="sldImg"/>
          </p:nvPr>
        </p:nvSpPr>
        <p:spPr>
          <a:xfrm>
            <a:off x="90488" y="744538"/>
            <a:ext cx="6616700" cy="3722687"/>
          </a:xfrm>
          <a:ln/>
        </p:spPr>
      </p:sp>
      <p:sp>
        <p:nvSpPr>
          <p:cNvPr id="18739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75196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B2222A2-2A99-4BEC-B56A-C063C61EA5C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sz="2400">
                <a:solidFill>
                  <a:schemeClr val="tx1"/>
                </a:solidFill>
                <a:latin typeface="Times New Roman" panose="02020603050405020304" pitchFamily="18" charset="0"/>
              </a:defRPr>
            </a:lvl1pPr>
            <a:lvl2pPr marL="742950" indent="-285750" defTabSz="947738">
              <a:defRPr sz="2400">
                <a:solidFill>
                  <a:schemeClr val="tx1"/>
                </a:solidFill>
                <a:latin typeface="Times New Roman" panose="02020603050405020304" pitchFamily="18" charset="0"/>
              </a:defRPr>
            </a:lvl2pPr>
            <a:lvl3pPr marL="1143000" indent="-228600" defTabSz="947738">
              <a:defRPr sz="2400">
                <a:solidFill>
                  <a:schemeClr val="tx1"/>
                </a:solidFill>
                <a:latin typeface="Times New Roman" panose="02020603050405020304" pitchFamily="18" charset="0"/>
              </a:defRPr>
            </a:lvl3pPr>
            <a:lvl4pPr marL="1600200" indent="-228600" defTabSz="947738">
              <a:defRPr sz="2400">
                <a:solidFill>
                  <a:schemeClr val="tx1"/>
                </a:solidFill>
                <a:latin typeface="Times New Roman" panose="02020603050405020304" pitchFamily="18" charset="0"/>
              </a:defRPr>
            </a:lvl4pPr>
            <a:lvl5pPr marL="2057400" indent="-228600" defTabSz="947738">
              <a:defRPr sz="2400">
                <a:solidFill>
                  <a:schemeClr val="tx1"/>
                </a:solidFill>
                <a:latin typeface="Times New Roman" panose="02020603050405020304" pitchFamily="18" charset="0"/>
              </a:defRPr>
            </a:lvl5pPr>
            <a:lvl6pPr marL="2514600" indent="-228600" defTabSz="947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47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47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47738" eaLnBrk="0" fontAlgn="base" hangingPunct="0">
              <a:spcBef>
                <a:spcPct val="0"/>
              </a:spcBef>
              <a:spcAft>
                <a:spcPct val="0"/>
              </a:spcAft>
              <a:defRPr sz="2400">
                <a:solidFill>
                  <a:schemeClr val="tx1"/>
                </a:solidFill>
                <a:latin typeface="Times New Roman" panose="02020603050405020304" pitchFamily="18" charset="0"/>
              </a:defRPr>
            </a:lvl9pPr>
          </a:lstStyle>
          <a:p>
            <a:fld id="{C1029746-0F5F-4424-ACC1-A6106F3F9664}" type="slidenum">
              <a:rPr lang="pt-BR" altLang="pt-BR" sz="1200" smtClean="0">
                <a:latin typeface="Arial" panose="020B0604020202020204" pitchFamily="34" charset="0"/>
              </a:rPr>
              <a:pPr/>
              <a:t>99</a:t>
            </a:fld>
            <a:endParaRPr lang="pt-BR" altLang="pt-BR" sz="1200">
              <a:latin typeface="Arial" panose="020B0604020202020204" pitchFamily="34" charset="0"/>
            </a:endParaRPr>
          </a:p>
        </p:txBody>
      </p:sp>
      <p:sp>
        <p:nvSpPr>
          <p:cNvPr id="19459" name="Rectangle 2">
            <a:extLst>
              <a:ext uri="{FF2B5EF4-FFF2-40B4-BE49-F238E27FC236}">
                <a16:creationId xmlns:a16="http://schemas.microsoft.com/office/drawing/2014/main" id="{4F0169A9-466C-47A5-8FBE-5856EBB08190}"/>
              </a:ext>
            </a:extLst>
          </p:cNvPr>
          <p:cNvSpPr>
            <a:spLocks noGrp="1" noRot="1" noChangeAspect="1" noChangeArrowheads="1" noTextEdit="1"/>
          </p:cNvSpPr>
          <p:nvPr>
            <p:ph type="sldImg"/>
          </p:nvPr>
        </p:nvSpPr>
        <p:spPr>
          <a:xfrm>
            <a:off x="26988" y="744538"/>
            <a:ext cx="6615112" cy="3722687"/>
          </a:xfrm>
          <a:ln/>
        </p:spPr>
      </p:sp>
      <p:sp>
        <p:nvSpPr>
          <p:cNvPr id="19460" name="Rectangle 3">
            <a:extLst>
              <a:ext uri="{FF2B5EF4-FFF2-40B4-BE49-F238E27FC236}">
                <a16:creationId xmlns:a16="http://schemas.microsoft.com/office/drawing/2014/main" id="{636BD216-9A06-40C8-A75B-A799EA20A8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ço Reservado para Imagem de Slide 1">
            <a:extLst>
              <a:ext uri="{FF2B5EF4-FFF2-40B4-BE49-F238E27FC236}">
                <a16:creationId xmlns:a16="http://schemas.microsoft.com/office/drawing/2014/main" id="{266B4706-54F4-4180-8A5E-6CF8D9DE5435}"/>
              </a:ext>
            </a:extLst>
          </p:cNvPr>
          <p:cNvSpPr>
            <a:spLocks noGrp="1" noRot="1" noChangeAspect="1" noChangeArrowheads="1" noTextEdit="1"/>
          </p:cNvSpPr>
          <p:nvPr>
            <p:ph type="sldImg"/>
          </p:nvPr>
        </p:nvSpPr>
        <p:spPr>
          <a:xfrm>
            <a:off x="26988" y="744538"/>
            <a:ext cx="6615112" cy="3722687"/>
          </a:xfrm>
          <a:ln/>
        </p:spPr>
      </p:sp>
      <p:sp>
        <p:nvSpPr>
          <p:cNvPr id="21507" name="Espaço Reservado para Anotações 2">
            <a:extLst>
              <a:ext uri="{FF2B5EF4-FFF2-40B4-BE49-F238E27FC236}">
                <a16:creationId xmlns:a16="http://schemas.microsoft.com/office/drawing/2014/main" id="{6639FCA2-D9B3-4573-BF9E-726A354F14A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endParaRPr>
          </a:p>
        </p:txBody>
      </p:sp>
      <p:sp>
        <p:nvSpPr>
          <p:cNvPr id="21508" name="Espaço Reservado para Número de Slide 3">
            <a:extLst>
              <a:ext uri="{FF2B5EF4-FFF2-40B4-BE49-F238E27FC236}">
                <a16:creationId xmlns:a16="http://schemas.microsoft.com/office/drawing/2014/main" id="{467FED85-AF7C-401F-86BD-E9103A04346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sz="2400">
                <a:solidFill>
                  <a:schemeClr val="tx1"/>
                </a:solidFill>
                <a:latin typeface="Times New Roman" panose="02020603050405020304" pitchFamily="18" charset="0"/>
              </a:defRPr>
            </a:lvl1pPr>
            <a:lvl2pPr marL="742950" indent="-285750" defTabSz="947738">
              <a:defRPr sz="2400">
                <a:solidFill>
                  <a:schemeClr val="tx1"/>
                </a:solidFill>
                <a:latin typeface="Times New Roman" panose="02020603050405020304" pitchFamily="18" charset="0"/>
              </a:defRPr>
            </a:lvl2pPr>
            <a:lvl3pPr marL="1143000" indent="-228600" defTabSz="947738">
              <a:defRPr sz="2400">
                <a:solidFill>
                  <a:schemeClr val="tx1"/>
                </a:solidFill>
                <a:latin typeface="Times New Roman" panose="02020603050405020304" pitchFamily="18" charset="0"/>
              </a:defRPr>
            </a:lvl3pPr>
            <a:lvl4pPr marL="1600200" indent="-228600" defTabSz="947738">
              <a:defRPr sz="2400">
                <a:solidFill>
                  <a:schemeClr val="tx1"/>
                </a:solidFill>
                <a:latin typeface="Times New Roman" panose="02020603050405020304" pitchFamily="18" charset="0"/>
              </a:defRPr>
            </a:lvl4pPr>
            <a:lvl5pPr marL="2057400" indent="-228600" defTabSz="947738">
              <a:defRPr sz="2400">
                <a:solidFill>
                  <a:schemeClr val="tx1"/>
                </a:solidFill>
                <a:latin typeface="Times New Roman" panose="02020603050405020304" pitchFamily="18" charset="0"/>
              </a:defRPr>
            </a:lvl5pPr>
            <a:lvl6pPr marL="2514600" indent="-228600" defTabSz="947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47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47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47738" eaLnBrk="0" fontAlgn="base" hangingPunct="0">
              <a:spcBef>
                <a:spcPct val="0"/>
              </a:spcBef>
              <a:spcAft>
                <a:spcPct val="0"/>
              </a:spcAft>
              <a:defRPr sz="2400">
                <a:solidFill>
                  <a:schemeClr val="tx1"/>
                </a:solidFill>
                <a:latin typeface="Times New Roman" panose="02020603050405020304" pitchFamily="18" charset="0"/>
              </a:defRPr>
            </a:lvl9pPr>
          </a:lstStyle>
          <a:p>
            <a:fld id="{0A1182BD-E32E-44AF-B416-4D24DB5E7366}" type="slidenum">
              <a:rPr lang="pt-BR" altLang="pt-BR" sz="1200" smtClean="0">
                <a:latin typeface="Arial" panose="020B0604020202020204" pitchFamily="34" charset="0"/>
              </a:rPr>
              <a:pPr/>
              <a:t>101</a:t>
            </a:fld>
            <a:endParaRPr lang="pt-BR" altLang="pt-BR" sz="120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a:extLst>
              <a:ext uri="{FF2B5EF4-FFF2-40B4-BE49-F238E27FC236}">
                <a16:creationId xmlns:a16="http://schemas.microsoft.com/office/drawing/2014/main" id="{88F33AA8-BA02-47ED-9D54-5BF7C643260E}"/>
              </a:ext>
            </a:extLst>
          </p:cNvPr>
          <p:cNvSpPr>
            <a:spLocks noGrp="1" noRot="1" noChangeAspect="1" noChangeArrowheads="1" noTextEdit="1"/>
          </p:cNvSpPr>
          <p:nvPr>
            <p:ph type="sldImg"/>
          </p:nvPr>
        </p:nvSpPr>
        <p:spPr>
          <a:xfrm>
            <a:off x="26988" y="744538"/>
            <a:ext cx="6615112" cy="3722687"/>
          </a:xfrm>
          <a:ln/>
        </p:spPr>
      </p:sp>
      <p:sp>
        <p:nvSpPr>
          <p:cNvPr id="37891" name="Espaço Reservado para Anotações 2">
            <a:extLst>
              <a:ext uri="{FF2B5EF4-FFF2-40B4-BE49-F238E27FC236}">
                <a16:creationId xmlns:a16="http://schemas.microsoft.com/office/drawing/2014/main" id="{DAE863DB-35D7-46CE-8B05-88AB18F5183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BR" altLang="pt-BR">
              <a:latin typeface="Arial" panose="020B0604020202020204" pitchFamily="34" charset="0"/>
            </a:endParaRPr>
          </a:p>
        </p:txBody>
      </p:sp>
      <p:sp>
        <p:nvSpPr>
          <p:cNvPr id="37892" name="Espaço Reservado para Número de Slide 3">
            <a:extLst>
              <a:ext uri="{FF2B5EF4-FFF2-40B4-BE49-F238E27FC236}">
                <a16:creationId xmlns:a16="http://schemas.microsoft.com/office/drawing/2014/main" id="{E87480AA-6681-4AAB-AE51-18CFEF30A13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sz="2400">
                <a:solidFill>
                  <a:schemeClr val="tx1"/>
                </a:solidFill>
                <a:latin typeface="Times New Roman" panose="02020603050405020304" pitchFamily="18" charset="0"/>
              </a:defRPr>
            </a:lvl1pPr>
            <a:lvl2pPr marL="742950" indent="-285750" defTabSz="947738">
              <a:defRPr sz="2400">
                <a:solidFill>
                  <a:schemeClr val="tx1"/>
                </a:solidFill>
                <a:latin typeface="Times New Roman" panose="02020603050405020304" pitchFamily="18" charset="0"/>
              </a:defRPr>
            </a:lvl2pPr>
            <a:lvl3pPr marL="1143000" indent="-228600" defTabSz="947738">
              <a:defRPr sz="2400">
                <a:solidFill>
                  <a:schemeClr val="tx1"/>
                </a:solidFill>
                <a:latin typeface="Times New Roman" panose="02020603050405020304" pitchFamily="18" charset="0"/>
              </a:defRPr>
            </a:lvl3pPr>
            <a:lvl4pPr marL="1600200" indent="-228600" defTabSz="947738">
              <a:defRPr sz="2400">
                <a:solidFill>
                  <a:schemeClr val="tx1"/>
                </a:solidFill>
                <a:latin typeface="Times New Roman" panose="02020603050405020304" pitchFamily="18" charset="0"/>
              </a:defRPr>
            </a:lvl4pPr>
            <a:lvl5pPr marL="2057400" indent="-228600" defTabSz="947738">
              <a:defRPr sz="2400">
                <a:solidFill>
                  <a:schemeClr val="tx1"/>
                </a:solidFill>
                <a:latin typeface="Times New Roman" panose="02020603050405020304" pitchFamily="18" charset="0"/>
              </a:defRPr>
            </a:lvl5pPr>
            <a:lvl6pPr marL="2514600" indent="-228600" defTabSz="947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47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47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47738" eaLnBrk="0" fontAlgn="base" hangingPunct="0">
              <a:spcBef>
                <a:spcPct val="0"/>
              </a:spcBef>
              <a:spcAft>
                <a:spcPct val="0"/>
              </a:spcAft>
              <a:defRPr sz="2400">
                <a:solidFill>
                  <a:schemeClr val="tx1"/>
                </a:solidFill>
                <a:latin typeface="Times New Roman" panose="02020603050405020304" pitchFamily="18" charset="0"/>
              </a:defRPr>
            </a:lvl9pPr>
          </a:lstStyle>
          <a:p>
            <a:fld id="{E7E8D91B-E192-4D07-A26E-A6D664D6ADE1}" type="slidenum">
              <a:rPr lang="pt-BR" altLang="pt-BR" sz="1200" smtClean="0">
                <a:latin typeface="Arial" panose="020B0604020202020204" pitchFamily="34" charset="0"/>
                <a:cs typeface="Arial" panose="020B0604020202020204" pitchFamily="34" charset="0"/>
              </a:rPr>
              <a:pPr/>
              <a:t>124</a:t>
            </a:fld>
            <a:endParaRPr lang="pt-BR" altLang="pt-BR" sz="1200">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a:extLst>
              <a:ext uri="{FF2B5EF4-FFF2-40B4-BE49-F238E27FC236}">
                <a16:creationId xmlns:a16="http://schemas.microsoft.com/office/drawing/2014/main" id="{408CC83C-8F8D-4BDE-8B34-240E60FD3AAD}"/>
              </a:ext>
            </a:extLst>
          </p:cNvPr>
          <p:cNvSpPr>
            <a:spLocks noGrp="1" noRot="1" noChangeAspect="1" noChangeArrowheads="1" noTextEdit="1"/>
          </p:cNvSpPr>
          <p:nvPr>
            <p:ph type="sldImg"/>
          </p:nvPr>
        </p:nvSpPr>
        <p:spPr>
          <a:xfrm>
            <a:off x="26988" y="744538"/>
            <a:ext cx="6615112" cy="3722687"/>
          </a:xfrm>
          <a:ln/>
        </p:spPr>
      </p:sp>
      <p:sp>
        <p:nvSpPr>
          <p:cNvPr id="43011" name="Espaço Reservado para Anotações 2">
            <a:extLst>
              <a:ext uri="{FF2B5EF4-FFF2-40B4-BE49-F238E27FC236}">
                <a16:creationId xmlns:a16="http://schemas.microsoft.com/office/drawing/2014/main" id="{408E9D1C-465A-4AD5-9DB7-1D5130DB28F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endParaRPr>
          </a:p>
        </p:txBody>
      </p:sp>
      <p:sp>
        <p:nvSpPr>
          <p:cNvPr id="43012" name="Espaço Reservado para Número de Slide 3">
            <a:extLst>
              <a:ext uri="{FF2B5EF4-FFF2-40B4-BE49-F238E27FC236}">
                <a16:creationId xmlns:a16="http://schemas.microsoft.com/office/drawing/2014/main" id="{EC00DF76-FA18-4230-9967-1FF1E2C50F7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sz="2400">
                <a:solidFill>
                  <a:schemeClr val="tx1"/>
                </a:solidFill>
                <a:latin typeface="Times New Roman" panose="02020603050405020304" pitchFamily="18" charset="0"/>
              </a:defRPr>
            </a:lvl1pPr>
            <a:lvl2pPr marL="742950" indent="-285750" defTabSz="947738">
              <a:defRPr sz="2400">
                <a:solidFill>
                  <a:schemeClr val="tx1"/>
                </a:solidFill>
                <a:latin typeface="Times New Roman" panose="02020603050405020304" pitchFamily="18" charset="0"/>
              </a:defRPr>
            </a:lvl2pPr>
            <a:lvl3pPr marL="1143000" indent="-228600" defTabSz="947738">
              <a:defRPr sz="2400">
                <a:solidFill>
                  <a:schemeClr val="tx1"/>
                </a:solidFill>
                <a:latin typeface="Times New Roman" panose="02020603050405020304" pitchFamily="18" charset="0"/>
              </a:defRPr>
            </a:lvl3pPr>
            <a:lvl4pPr marL="1600200" indent="-228600" defTabSz="947738">
              <a:defRPr sz="2400">
                <a:solidFill>
                  <a:schemeClr val="tx1"/>
                </a:solidFill>
                <a:latin typeface="Times New Roman" panose="02020603050405020304" pitchFamily="18" charset="0"/>
              </a:defRPr>
            </a:lvl4pPr>
            <a:lvl5pPr marL="2057400" indent="-228600" defTabSz="947738">
              <a:defRPr sz="2400">
                <a:solidFill>
                  <a:schemeClr val="tx1"/>
                </a:solidFill>
                <a:latin typeface="Times New Roman" panose="02020603050405020304" pitchFamily="18" charset="0"/>
              </a:defRPr>
            </a:lvl5pPr>
            <a:lvl6pPr marL="2514600" indent="-228600" defTabSz="947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47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47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47738" eaLnBrk="0" fontAlgn="base" hangingPunct="0">
              <a:spcBef>
                <a:spcPct val="0"/>
              </a:spcBef>
              <a:spcAft>
                <a:spcPct val="0"/>
              </a:spcAft>
              <a:defRPr sz="2400">
                <a:solidFill>
                  <a:schemeClr val="tx1"/>
                </a:solidFill>
                <a:latin typeface="Times New Roman" panose="02020603050405020304" pitchFamily="18" charset="0"/>
              </a:defRPr>
            </a:lvl9pPr>
          </a:lstStyle>
          <a:p>
            <a:fld id="{AA1DD644-14D5-480C-9072-7A0F85E38708}" type="slidenum">
              <a:rPr lang="pt-BR" altLang="pt-BR" sz="1200" smtClean="0">
                <a:latin typeface="Arial" panose="020B0604020202020204" pitchFamily="34" charset="0"/>
              </a:rPr>
              <a:pPr/>
              <a:t>128</a:t>
            </a:fld>
            <a:endParaRPr lang="pt-BR" altLang="pt-BR"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EA6EE8B-B92D-42CD-B6B6-2B682474DF24}" type="slidenum">
              <a:rPr lang="pt-BR"/>
              <a:pPr/>
              <a:t>81</a:t>
            </a:fld>
            <a:endParaRPr lang="pt-BR"/>
          </a:p>
        </p:txBody>
      </p:sp>
      <p:sp>
        <p:nvSpPr>
          <p:cNvPr id="66563" name="Rectangle 2"/>
          <p:cNvSpPr>
            <a:spLocks noGrp="1" noRot="1" noChangeAspect="1" noChangeArrowheads="1" noTextEdit="1"/>
          </p:cNvSpPr>
          <p:nvPr>
            <p:ph type="sldImg"/>
          </p:nvPr>
        </p:nvSpPr>
        <p:spPr>
          <a:xfrm>
            <a:off x="90488" y="744538"/>
            <a:ext cx="6616700" cy="3722687"/>
          </a:xfrm>
          <a:ln/>
        </p:spPr>
      </p:sp>
      <p:sp>
        <p:nvSpPr>
          <p:cNvPr id="66564" name="Rectangle 3"/>
          <p:cNvSpPr>
            <a:spLocks noGrp="1" noChangeArrowheads="1"/>
          </p:cNvSpPr>
          <p:nvPr>
            <p:ph type="body" idx="1"/>
          </p:nvPr>
        </p:nvSpPr>
        <p:spPr>
          <a:xfrm>
            <a:off x="906463" y="4714875"/>
            <a:ext cx="4984750" cy="4467225"/>
          </a:xfrm>
          <a:noFill/>
          <a:ln/>
        </p:spPr>
        <p:txBody>
          <a:bodyPr/>
          <a:lstStyle/>
          <a:p>
            <a:pPr eaLnBrk="1" hangingPunct="1"/>
            <a:endParaRPr lang="pt-BR"/>
          </a:p>
        </p:txBody>
      </p:sp>
    </p:spTree>
    <p:extLst>
      <p:ext uri="{BB962C8B-B14F-4D97-AF65-F5344CB8AC3E}">
        <p14:creationId xmlns:p14="http://schemas.microsoft.com/office/powerpoint/2010/main" val="49515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9E7C843-AFB0-4AF0-A0E0-2EC8145B9F14}" type="slidenum">
              <a:rPr lang="pt-BR"/>
              <a:pPr/>
              <a:t>82</a:t>
            </a:fld>
            <a:endParaRPr lang="pt-BR"/>
          </a:p>
        </p:txBody>
      </p:sp>
      <p:sp>
        <p:nvSpPr>
          <p:cNvPr id="67587" name="Rectangle 2"/>
          <p:cNvSpPr>
            <a:spLocks noGrp="1" noRot="1" noChangeAspect="1" noChangeArrowheads="1" noTextEdit="1"/>
          </p:cNvSpPr>
          <p:nvPr>
            <p:ph type="sldImg"/>
          </p:nvPr>
        </p:nvSpPr>
        <p:spPr>
          <a:xfrm>
            <a:off x="90488" y="744538"/>
            <a:ext cx="6616700" cy="3722687"/>
          </a:xfrm>
          <a:ln/>
        </p:spPr>
      </p:sp>
      <p:sp>
        <p:nvSpPr>
          <p:cNvPr id="67588" name="Rectangle 3"/>
          <p:cNvSpPr>
            <a:spLocks noGrp="1" noChangeArrowheads="1"/>
          </p:cNvSpPr>
          <p:nvPr>
            <p:ph type="body" idx="1"/>
          </p:nvPr>
        </p:nvSpPr>
        <p:spPr>
          <a:xfrm>
            <a:off x="906463" y="4714875"/>
            <a:ext cx="4984750" cy="4467225"/>
          </a:xfrm>
          <a:noFill/>
          <a:ln/>
        </p:spPr>
        <p:txBody>
          <a:bodyPr/>
          <a:lstStyle/>
          <a:p>
            <a:pPr eaLnBrk="1" hangingPunct="1"/>
            <a:endParaRPr lang="pt-BR"/>
          </a:p>
        </p:txBody>
      </p:sp>
    </p:spTree>
    <p:extLst>
      <p:ext uri="{BB962C8B-B14F-4D97-AF65-F5344CB8AC3E}">
        <p14:creationId xmlns:p14="http://schemas.microsoft.com/office/powerpoint/2010/main" val="218525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9E7C843-AFB0-4AF0-A0E0-2EC8145B9F14}" type="slidenum">
              <a:rPr lang="pt-BR"/>
              <a:pPr/>
              <a:t>83</a:t>
            </a:fld>
            <a:endParaRPr lang="pt-BR"/>
          </a:p>
        </p:txBody>
      </p:sp>
      <p:sp>
        <p:nvSpPr>
          <p:cNvPr id="67587" name="Rectangle 2"/>
          <p:cNvSpPr>
            <a:spLocks noGrp="1" noRot="1" noChangeAspect="1" noChangeArrowheads="1" noTextEdit="1"/>
          </p:cNvSpPr>
          <p:nvPr>
            <p:ph type="sldImg"/>
          </p:nvPr>
        </p:nvSpPr>
        <p:spPr>
          <a:xfrm>
            <a:off x="90488" y="744538"/>
            <a:ext cx="6616700" cy="3722687"/>
          </a:xfrm>
          <a:ln/>
        </p:spPr>
      </p:sp>
      <p:sp>
        <p:nvSpPr>
          <p:cNvPr id="67588" name="Rectangle 3"/>
          <p:cNvSpPr>
            <a:spLocks noGrp="1" noChangeArrowheads="1"/>
          </p:cNvSpPr>
          <p:nvPr>
            <p:ph type="body" idx="1"/>
          </p:nvPr>
        </p:nvSpPr>
        <p:spPr>
          <a:xfrm>
            <a:off x="906463" y="4714875"/>
            <a:ext cx="4984750" cy="4467225"/>
          </a:xfrm>
          <a:noFill/>
          <a:ln/>
        </p:spPr>
        <p:txBody>
          <a:bodyPr/>
          <a:lstStyle/>
          <a:p>
            <a:pPr eaLnBrk="1" hangingPunct="1"/>
            <a:endParaRPr lang="pt-BR"/>
          </a:p>
        </p:txBody>
      </p:sp>
    </p:spTree>
    <p:extLst>
      <p:ext uri="{BB962C8B-B14F-4D97-AF65-F5344CB8AC3E}">
        <p14:creationId xmlns:p14="http://schemas.microsoft.com/office/powerpoint/2010/main" val="418544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9E7C843-AFB0-4AF0-A0E0-2EC8145B9F14}" type="slidenum">
              <a:rPr lang="pt-BR"/>
              <a:pPr/>
              <a:t>84</a:t>
            </a:fld>
            <a:endParaRPr lang="pt-BR"/>
          </a:p>
        </p:txBody>
      </p:sp>
      <p:sp>
        <p:nvSpPr>
          <p:cNvPr id="67587" name="Rectangle 2"/>
          <p:cNvSpPr>
            <a:spLocks noGrp="1" noRot="1" noChangeAspect="1" noChangeArrowheads="1" noTextEdit="1"/>
          </p:cNvSpPr>
          <p:nvPr>
            <p:ph type="sldImg"/>
          </p:nvPr>
        </p:nvSpPr>
        <p:spPr>
          <a:xfrm>
            <a:off x="90488" y="744538"/>
            <a:ext cx="6616700" cy="3722687"/>
          </a:xfrm>
          <a:ln/>
        </p:spPr>
      </p:sp>
      <p:sp>
        <p:nvSpPr>
          <p:cNvPr id="67588" name="Rectangle 3"/>
          <p:cNvSpPr>
            <a:spLocks noGrp="1" noChangeArrowheads="1"/>
          </p:cNvSpPr>
          <p:nvPr>
            <p:ph type="body" idx="1"/>
          </p:nvPr>
        </p:nvSpPr>
        <p:spPr>
          <a:xfrm>
            <a:off x="906463" y="4714875"/>
            <a:ext cx="4984750" cy="4467225"/>
          </a:xfrm>
          <a:noFill/>
          <a:ln/>
        </p:spPr>
        <p:txBody>
          <a:bodyPr/>
          <a:lstStyle/>
          <a:p>
            <a:pPr eaLnBrk="1" hangingPunct="1"/>
            <a:endParaRPr lang="pt-BR"/>
          </a:p>
        </p:txBody>
      </p:sp>
    </p:spTree>
    <p:extLst>
      <p:ext uri="{BB962C8B-B14F-4D97-AF65-F5344CB8AC3E}">
        <p14:creationId xmlns:p14="http://schemas.microsoft.com/office/powerpoint/2010/main" val="237031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2A1F449-2B94-43B4-B492-8D83E6ABE2FE}" type="slidenum">
              <a:rPr lang="pt-BR"/>
              <a:pPr/>
              <a:t>85</a:t>
            </a:fld>
            <a:endParaRPr lang="pt-BR"/>
          </a:p>
        </p:txBody>
      </p:sp>
      <p:sp>
        <p:nvSpPr>
          <p:cNvPr id="70659" name="Rectangle 2"/>
          <p:cNvSpPr>
            <a:spLocks noGrp="1" noRot="1" noChangeAspect="1" noChangeArrowheads="1" noTextEdit="1"/>
          </p:cNvSpPr>
          <p:nvPr>
            <p:ph type="sldImg"/>
          </p:nvPr>
        </p:nvSpPr>
        <p:spPr>
          <a:xfrm>
            <a:off x="90488" y="744538"/>
            <a:ext cx="6616700" cy="3722687"/>
          </a:xfrm>
          <a:ln/>
        </p:spPr>
      </p:sp>
      <p:sp>
        <p:nvSpPr>
          <p:cNvPr id="70660" name="Rectangle 3"/>
          <p:cNvSpPr>
            <a:spLocks noGrp="1" noChangeArrowheads="1"/>
          </p:cNvSpPr>
          <p:nvPr>
            <p:ph type="body" idx="1"/>
          </p:nvPr>
        </p:nvSpPr>
        <p:spPr>
          <a:xfrm>
            <a:off x="906463" y="4714875"/>
            <a:ext cx="4984750" cy="4467225"/>
          </a:xfrm>
          <a:noFill/>
          <a:ln/>
        </p:spPr>
        <p:txBody>
          <a:bodyPr/>
          <a:lstStyle/>
          <a:p>
            <a:pPr eaLnBrk="1" hangingPunct="1"/>
            <a:endParaRPr lang="pt-BR"/>
          </a:p>
        </p:txBody>
      </p:sp>
    </p:spTree>
    <p:extLst>
      <p:ext uri="{BB962C8B-B14F-4D97-AF65-F5344CB8AC3E}">
        <p14:creationId xmlns:p14="http://schemas.microsoft.com/office/powerpoint/2010/main" val="3266248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33792CD-1801-4C04-B2C4-802F0B582764}" type="slidenum">
              <a:rPr lang="pt-BR"/>
              <a:pPr/>
              <a:t>90</a:t>
            </a:fld>
            <a:endParaRPr lang="pt-BR"/>
          </a:p>
        </p:txBody>
      </p:sp>
      <p:sp>
        <p:nvSpPr>
          <p:cNvPr id="23554" name="Rectangle 2"/>
          <p:cNvSpPr>
            <a:spLocks noGrp="1" noRot="1" noChangeAspect="1" noChangeArrowheads="1" noTextEdit="1"/>
          </p:cNvSpPr>
          <p:nvPr>
            <p:ph type="sldImg"/>
          </p:nvPr>
        </p:nvSpPr>
        <p:spPr>
          <a:xfrm>
            <a:off x="90488" y="744538"/>
            <a:ext cx="6616700" cy="3722687"/>
          </a:xfrm>
          <a:ln/>
        </p:spPr>
      </p:sp>
      <p:sp>
        <p:nvSpPr>
          <p:cNvPr id="2355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29395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FFE4DD5-7A3C-4A98-AD25-4438D14D6604}" type="slidenum">
              <a:rPr lang="pt-BR"/>
              <a:pPr/>
              <a:t>91</a:t>
            </a:fld>
            <a:endParaRPr lang="pt-BR"/>
          </a:p>
        </p:txBody>
      </p:sp>
      <p:sp>
        <p:nvSpPr>
          <p:cNvPr id="111618" name="Rectangle 2"/>
          <p:cNvSpPr>
            <a:spLocks noGrp="1" noRot="1" noChangeAspect="1" noChangeArrowheads="1" noTextEdit="1"/>
          </p:cNvSpPr>
          <p:nvPr>
            <p:ph type="sldImg"/>
          </p:nvPr>
        </p:nvSpPr>
        <p:spPr>
          <a:xfrm>
            <a:off x="90488" y="744538"/>
            <a:ext cx="6616700" cy="3722687"/>
          </a:xfrm>
          <a:ln/>
        </p:spPr>
      </p:sp>
      <p:sp>
        <p:nvSpPr>
          <p:cNvPr id="11161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23229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E4D7591-DE4D-41AE-ADD7-E0711C2FA2B8}" type="slidenum">
              <a:rPr lang="pt-BR"/>
              <a:pPr/>
              <a:t>92</a:t>
            </a:fld>
            <a:endParaRPr lang="pt-BR"/>
          </a:p>
        </p:txBody>
      </p:sp>
      <p:sp>
        <p:nvSpPr>
          <p:cNvPr id="113666" name="Rectangle 2"/>
          <p:cNvSpPr>
            <a:spLocks noGrp="1" noRot="1" noChangeAspect="1" noChangeArrowheads="1" noTextEdit="1"/>
          </p:cNvSpPr>
          <p:nvPr>
            <p:ph type="sldImg"/>
          </p:nvPr>
        </p:nvSpPr>
        <p:spPr>
          <a:xfrm>
            <a:off x="90488" y="744538"/>
            <a:ext cx="6616700" cy="3722687"/>
          </a:xfrm>
          <a:ln/>
        </p:spPr>
      </p:sp>
      <p:sp>
        <p:nvSpPr>
          <p:cNvPr id="113667"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063266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grpSp>
        <p:nvGrpSpPr>
          <p:cNvPr id="5" name="Grupo 4"/>
          <p:cNvGrpSpPr/>
          <p:nvPr userDrawn="1"/>
        </p:nvGrpSpPr>
        <p:grpSpPr>
          <a:xfrm>
            <a:off x="-4304" y="-7907"/>
            <a:ext cx="12194869" cy="6844121"/>
            <a:chOff x="-1435" y="13879"/>
            <a:chExt cx="12194869" cy="6844121"/>
          </a:xfrm>
        </p:grpSpPr>
        <p:pic>
          <p:nvPicPr>
            <p:cNvPr id="6" name="Imagem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3879"/>
              <a:ext cx="12193435" cy="1328033"/>
            </a:xfrm>
            <a:prstGeom prst="rect">
              <a:avLst/>
            </a:prstGeom>
          </p:spPr>
        </p:pic>
        <p:pic>
          <p:nvPicPr>
            <p:cNvPr id="7" name="Imagem 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435" y="904504"/>
              <a:ext cx="12193435" cy="5953496"/>
            </a:xfrm>
            <a:prstGeom prst="rect">
              <a:avLst/>
            </a:prstGeom>
          </p:spPr>
        </p:pic>
      </p:grpSp>
      <p:pic>
        <p:nvPicPr>
          <p:cNvPr id="13" name="Imagem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1435" y="2315687"/>
            <a:ext cx="12192000" cy="2196935"/>
          </a:xfrm>
          <a:prstGeom prst="rect">
            <a:avLst/>
          </a:prstGeom>
        </p:spPr>
      </p:pic>
      <p:sp>
        <p:nvSpPr>
          <p:cNvPr id="9" name="Espaço Reservado para Texto 8"/>
          <p:cNvSpPr>
            <a:spLocks noGrp="1"/>
          </p:cNvSpPr>
          <p:nvPr>
            <p:ph type="body" sz="quarter" idx="13"/>
          </p:nvPr>
        </p:nvSpPr>
        <p:spPr>
          <a:xfrm>
            <a:off x="0" y="2307213"/>
            <a:ext cx="12192000" cy="1335087"/>
          </a:xfrm>
        </p:spPr>
        <p:txBody>
          <a:bodyPr lIns="108000" tIns="108000" rIns="108000" bIns="108000" anchor="ctr" anchorCtr="0">
            <a:normAutofit/>
          </a:bodyPr>
          <a:lstStyle>
            <a:lvl1pPr marL="0" indent="0" algn="ctr">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BR" dirty="0"/>
              <a:t>Clique para editar o texto mestre</a:t>
            </a:r>
          </a:p>
        </p:txBody>
      </p:sp>
      <p:sp>
        <p:nvSpPr>
          <p:cNvPr id="10" name="Espaço Reservado para Texto 8"/>
          <p:cNvSpPr>
            <a:spLocks noGrp="1"/>
          </p:cNvSpPr>
          <p:nvPr>
            <p:ph type="body" sz="quarter" idx="14"/>
          </p:nvPr>
        </p:nvSpPr>
        <p:spPr>
          <a:xfrm>
            <a:off x="1788" y="3760602"/>
            <a:ext cx="12192000" cy="626200"/>
          </a:xfrm>
        </p:spPr>
        <p:txBody>
          <a:bodyPr lIns="108000" tIns="108000" rIns="108000" bIns="108000" anchor="ctr" anchorCtr="0">
            <a:normAutofit/>
          </a:bodyPr>
          <a:lstStyle>
            <a:lvl1pPr marL="0" indent="0" algn="ctr">
              <a:buNone/>
              <a:defRPr sz="2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BR" dirty="0"/>
              <a:t>Clique para editar o texto mestre</a:t>
            </a:r>
          </a:p>
        </p:txBody>
      </p:sp>
      <p:pic>
        <p:nvPicPr>
          <p:cNvPr id="12" name="Imagem 11"/>
          <p:cNvPicPr>
            <a:picLocks noChangeAspect="1"/>
          </p:cNvPicPr>
          <p:nvPr userDrawn="1"/>
        </p:nvPicPr>
        <p:blipFill rotWithShape="1">
          <a:blip r:embed="rId5" cstate="print">
            <a:clrChange>
              <a:clrFrom>
                <a:srgbClr val="ECECEC"/>
              </a:clrFrom>
              <a:clrTo>
                <a:srgbClr val="ECECEC">
                  <a:alpha val="0"/>
                </a:srgbClr>
              </a:clrTo>
            </a:clrChange>
            <a:extLst>
              <a:ext uri="{28A0092B-C50C-407E-A947-70E740481C1C}">
                <a14:useLocalDpi xmlns:a14="http://schemas.microsoft.com/office/drawing/2010/main" val="0"/>
              </a:ext>
            </a:extLst>
          </a:blip>
          <a:srcRect/>
          <a:stretch/>
        </p:blipFill>
        <p:spPr>
          <a:xfrm>
            <a:off x="9355540" y="91501"/>
            <a:ext cx="2721685" cy="742277"/>
          </a:xfrm>
          <a:prstGeom prst="rect">
            <a:avLst/>
          </a:prstGeom>
        </p:spPr>
      </p:pic>
    </p:spTree>
    <p:extLst>
      <p:ext uri="{BB962C8B-B14F-4D97-AF65-F5344CB8AC3E}">
        <p14:creationId xmlns:p14="http://schemas.microsoft.com/office/powerpoint/2010/main" val="200888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e texto vertical">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a:xfrm>
            <a:off x="9427284" y="6345593"/>
            <a:ext cx="2743200" cy="365125"/>
          </a:xfrm>
        </p:spPr>
        <p:txBody>
          <a:bodyPr/>
          <a:lstStyle>
            <a:lvl1pPr>
              <a:defRPr b="1">
                <a:solidFill>
                  <a:schemeClr val="bg1"/>
                </a:solidFill>
              </a:defRPr>
            </a:lvl1pPr>
          </a:lstStyle>
          <a:p>
            <a:fld id="{69EDF1AF-41A0-4D73-9330-02BC1EBBC144}" type="slidenum">
              <a:rPr lang="pt-BR" smtClean="0"/>
              <a:pPr/>
              <a:t>‹nº›</a:t>
            </a:fld>
            <a:endParaRPr lang="pt-BR"/>
          </a:p>
        </p:txBody>
      </p:sp>
      <p:sp>
        <p:nvSpPr>
          <p:cNvPr id="5" name="Retângulo 4"/>
          <p:cNvSpPr/>
          <p:nvPr userDrawn="1"/>
        </p:nvSpPr>
        <p:spPr>
          <a:xfrm>
            <a:off x="-1" y="0"/>
            <a:ext cx="12192001" cy="90605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noFill/>
              </a:ln>
            </a:endParaRPr>
          </a:p>
        </p:txBody>
      </p:sp>
      <p:pic>
        <p:nvPicPr>
          <p:cNvPr id="6" name="Imagem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106158" y="92526"/>
            <a:ext cx="2721685" cy="742277"/>
          </a:xfrm>
          <a:prstGeom prst="rect">
            <a:avLst/>
          </a:prstGeom>
        </p:spPr>
      </p:pic>
      <p:sp>
        <p:nvSpPr>
          <p:cNvPr id="8" name="Título 1"/>
          <p:cNvSpPr>
            <a:spLocks noGrp="1"/>
          </p:cNvSpPr>
          <p:nvPr>
            <p:ph type="title"/>
          </p:nvPr>
        </p:nvSpPr>
        <p:spPr>
          <a:xfrm>
            <a:off x="368222" y="77130"/>
            <a:ext cx="8260138" cy="765672"/>
          </a:xfrm>
          <a:noFill/>
          <a:ln>
            <a:noFill/>
          </a:ln>
        </p:spPr>
        <p:txBody>
          <a:bodyPr>
            <a:normAutofit/>
          </a:bodyPr>
          <a:lstStyle>
            <a:lvl1pPr>
              <a:defRPr sz="2400">
                <a:solidFill>
                  <a:schemeClr val="accent1">
                    <a:lumMod val="75000"/>
                  </a:schemeClr>
                </a:solidFill>
                <a:latin typeface="Arial" pitchFamily="34" charset="0"/>
                <a:cs typeface="Arial" pitchFamily="34" charset="0"/>
              </a:defRPr>
            </a:lvl1pPr>
          </a:lstStyle>
          <a:p>
            <a:r>
              <a:rPr lang="pt-BR"/>
              <a:t>Clique para editar o título mestre</a:t>
            </a:r>
          </a:p>
        </p:txBody>
      </p:sp>
      <p:sp>
        <p:nvSpPr>
          <p:cNvPr id="9" name="Espaço Reservado para Conteúdo 2"/>
          <p:cNvSpPr>
            <a:spLocks noGrp="1"/>
          </p:cNvSpPr>
          <p:nvPr>
            <p:ph idx="1"/>
          </p:nvPr>
        </p:nvSpPr>
        <p:spPr>
          <a:xfrm>
            <a:off x="311076" y="1266226"/>
            <a:ext cx="11498820" cy="4639721"/>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1518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e texto verticais">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a:xfrm>
            <a:off x="9427284" y="6345593"/>
            <a:ext cx="2743200" cy="365125"/>
          </a:xfrm>
        </p:spPr>
        <p:txBody>
          <a:bodyPr/>
          <a:lstStyle>
            <a:lvl1pPr>
              <a:defRPr b="1">
                <a:solidFill>
                  <a:schemeClr val="bg1"/>
                </a:solidFill>
              </a:defRPr>
            </a:lvl1pPr>
          </a:lstStyle>
          <a:p>
            <a:fld id="{69EDF1AF-41A0-4D73-9330-02BC1EBBC144}" type="slidenum">
              <a:rPr lang="pt-BR" smtClean="0"/>
              <a:pPr/>
              <a:t>‹nº›</a:t>
            </a:fld>
            <a:endParaRPr lang="pt-BR"/>
          </a:p>
        </p:txBody>
      </p:sp>
      <p:sp>
        <p:nvSpPr>
          <p:cNvPr id="5" name="Retângulo 4"/>
          <p:cNvSpPr/>
          <p:nvPr userDrawn="1"/>
        </p:nvSpPr>
        <p:spPr>
          <a:xfrm>
            <a:off x="-1" y="0"/>
            <a:ext cx="12192001" cy="90605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noFill/>
              </a:ln>
            </a:endParaRPr>
          </a:p>
        </p:txBody>
      </p:sp>
      <p:pic>
        <p:nvPicPr>
          <p:cNvPr id="6" name="Imagem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106158" y="92526"/>
            <a:ext cx="2721685" cy="742277"/>
          </a:xfrm>
          <a:prstGeom prst="rect">
            <a:avLst/>
          </a:prstGeom>
        </p:spPr>
      </p:pic>
      <p:sp>
        <p:nvSpPr>
          <p:cNvPr id="7" name="Título 1"/>
          <p:cNvSpPr>
            <a:spLocks noGrp="1"/>
          </p:cNvSpPr>
          <p:nvPr>
            <p:ph type="title"/>
          </p:nvPr>
        </p:nvSpPr>
        <p:spPr>
          <a:xfrm>
            <a:off x="368222" y="77130"/>
            <a:ext cx="8260138" cy="765672"/>
          </a:xfrm>
          <a:noFill/>
          <a:ln>
            <a:noFill/>
          </a:ln>
        </p:spPr>
        <p:txBody>
          <a:bodyPr>
            <a:normAutofit/>
          </a:bodyPr>
          <a:lstStyle>
            <a:lvl1pPr>
              <a:defRPr sz="2400">
                <a:solidFill>
                  <a:schemeClr val="accent1">
                    <a:lumMod val="75000"/>
                  </a:schemeClr>
                </a:solidFill>
                <a:latin typeface="Arial" pitchFamily="34" charset="0"/>
                <a:cs typeface="Arial" pitchFamily="34" charset="0"/>
              </a:defRPr>
            </a:lvl1pPr>
          </a:lstStyle>
          <a:p>
            <a:r>
              <a:rPr lang="pt-BR"/>
              <a:t>Clique para editar o título mestre</a:t>
            </a:r>
          </a:p>
        </p:txBody>
      </p:sp>
      <p:sp>
        <p:nvSpPr>
          <p:cNvPr id="9" name="Espaço Reservado para Conteúdo 2"/>
          <p:cNvSpPr>
            <a:spLocks noGrp="1"/>
          </p:cNvSpPr>
          <p:nvPr>
            <p:ph idx="1"/>
          </p:nvPr>
        </p:nvSpPr>
        <p:spPr>
          <a:xfrm>
            <a:off x="311076" y="1266226"/>
            <a:ext cx="11498820" cy="4639721"/>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67352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8983" y="0"/>
            <a:ext cx="6754604" cy="979987"/>
          </a:xfrm>
          <a:prstGeom prst="rect">
            <a:avLst/>
          </a:prstGeom>
        </p:spPr>
      </p:pic>
      <p:sp>
        <p:nvSpPr>
          <p:cNvPr id="5" name="Retângulo 4"/>
          <p:cNvSpPr/>
          <p:nvPr userDrawn="1"/>
        </p:nvSpPr>
        <p:spPr>
          <a:xfrm>
            <a:off x="-1" y="0"/>
            <a:ext cx="12192001" cy="979987"/>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noFill/>
              </a:ln>
            </a:endParaRPr>
          </a:p>
        </p:txBody>
      </p:sp>
      <p:pic>
        <p:nvPicPr>
          <p:cNvPr id="6" name="Imagem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106158" y="92526"/>
            <a:ext cx="2721685" cy="742277"/>
          </a:xfrm>
          <a:prstGeom prst="rect">
            <a:avLst/>
          </a:prstGeom>
        </p:spPr>
      </p:pic>
      <p:sp>
        <p:nvSpPr>
          <p:cNvPr id="7" name="Título 1"/>
          <p:cNvSpPr>
            <a:spLocks noGrp="1"/>
          </p:cNvSpPr>
          <p:nvPr>
            <p:ph type="title"/>
          </p:nvPr>
        </p:nvSpPr>
        <p:spPr>
          <a:xfrm>
            <a:off x="368222" y="77130"/>
            <a:ext cx="8260138" cy="765672"/>
          </a:xfrm>
          <a:noFill/>
          <a:ln>
            <a:noFill/>
          </a:ln>
        </p:spPr>
        <p:txBody>
          <a:bodyPr>
            <a:normAutofit/>
          </a:bodyPr>
          <a:lstStyle>
            <a:lvl1pPr>
              <a:defRPr sz="2400">
                <a:solidFill>
                  <a:schemeClr val="accent1">
                    <a:lumMod val="75000"/>
                  </a:schemeClr>
                </a:solidFill>
                <a:latin typeface="Arial" pitchFamily="34" charset="0"/>
                <a:cs typeface="Arial" pitchFamily="34" charset="0"/>
              </a:defRPr>
            </a:lvl1pPr>
          </a:lstStyle>
          <a:p>
            <a:r>
              <a:rPr lang="pt-BR"/>
              <a:t>Clique para editar o título mestre</a:t>
            </a:r>
          </a:p>
        </p:txBody>
      </p:sp>
      <p:sp>
        <p:nvSpPr>
          <p:cNvPr id="8" name="Espaço Reservado para Conteúdo 2"/>
          <p:cNvSpPr>
            <a:spLocks noGrp="1"/>
          </p:cNvSpPr>
          <p:nvPr>
            <p:ph idx="1"/>
          </p:nvPr>
        </p:nvSpPr>
        <p:spPr>
          <a:xfrm>
            <a:off x="311076" y="1266226"/>
            <a:ext cx="11498820" cy="4639721"/>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9" name="Espaço Reservado para Número de Slide 5"/>
          <p:cNvSpPr>
            <a:spLocks noGrp="1"/>
          </p:cNvSpPr>
          <p:nvPr>
            <p:ph type="sldNum" sz="quarter" idx="12"/>
          </p:nvPr>
        </p:nvSpPr>
        <p:spPr>
          <a:xfrm>
            <a:off x="9427284" y="6345593"/>
            <a:ext cx="2743200" cy="365125"/>
          </a:xfrm>
        </p:spPr>
        <p:txBody>
          <a:bodyPr/>
          <a:lstStyle>
            <a:lvl1pPr>
              <a:defRPr b="1">
                <a:solidFill>
                  <a:schemeClr val="bg1"/>
                </a:solidFill>
              </a:defRPr>
            </a:lvl1pPr>
          </a:lstStyle>
          <a:p>
            <a:fld id="{69EDF1AF-41A0-4D73-9330-02BC1EBBC144}" type="slidenum">
              <a:rPr lang="pt-BR" smtClean="0"/>
              <a:pPr/>
              <a:t>‹nº›</a:t>
            </a:fld>
            <a:endParaRPr lang="pt-BR"/>
          </a:p>
        </p:txBody>
      </p:sp>
    </p:spTree>
    <p:extLst>
      <p:ext uri="{BB962C8B-B14F-4D97-AF65-F5344CB8AC3E}">
        <p14:creationId xmlns:p14="http://schemas.microsoft.com/office/powerpoint/2010/main" val="1196098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omente título">
    <p:spTree>
      <p:nvGrpSpPr>
        <p:cNvPr id="1" name=""/>
        <p:cNvGrpSpPr/>
        <p:nvPr/>
      </p:nvGrpSpPr>
      <p:grpSpPr>
        <a:xfrm>
          <a:off x="0" y="0"/>
          <a:ext cx="0" cy="0"/>
          <a:chOff x="0" y="0"/>
          <a:chExt cx="0" cy="0"/>
        </a:xfrm>
      </p:grpSpPr>
      <p:sp>
        <p:nvSpPr>
          <p:cNvPr id="2" name="Título 1"/>
          <p:cNvSpPr>
            <a:spLocks noGrp="1"/>
          </p:cNvSpPr>
          <p:nvPr>
            <p:ph type="title"/>
          </p:nvPr>
        </p:nvSpPr>
        <p:spPr>
          <a:noFill/>
        </p:spPr>
        <p:txBody>
          <a:bodyPr/>
          <a:lstStyle>
            <a:lvl1pPr>
              <a:defRPr>
                <a:solidFill>
                  <a:schemeClr val="accent1">
                    <a:lumMod val="75000"/>
                  </a:schemeClr>
                </a:solidFill>
              </a:defRPr>
            </a:lvl1pPr>
          </a:lstStyle>
          <a:p>
            <a:r>
              <a:rPr lang="pt-BR" dirty="0"/>
              <a:t>Clique para editar o título mestre</a:t>
            </a:r>
          </a:p>
        </p:txBody>
      </p:sp>
      <p:sp>
        <p:nvSpPr>
          <p:cNvPr id="6" name="Espaço Reservado para Número de Slide 5"/>
          <p:cNvSpPr>
            <a:spLocks noGrp="1"/>
          </p:cNvSpPr>
          <p:nvPr>
            <p:ph type="sldNum" sz="quarter" idx="12"/>
          </p:nvPr>
        </p:nvSpPr>
        <p:spPr>
          <a:xfrm>
            <a:off x="9427284" y="6345593"/>
            <a:ext cx="2743200" cy="365125"/>
          </a:xfrm>
        </p:spPr>
        <p:txBody>
          <a:bodyPr/>
          <a:lstStyle>
            <a:lvl1pPr>
              <a:defRPr b="1">
                <a:solidFill>
                  <a:schemeClr val="bg1"/>
                </a:solidFill>
              </a:defRPr>
            </a:lvl1pPr>
          </a:lstStyle>
          <a:p>
            <a:fld id="{69EDF1AF-41A0-4D73-9330-02BC1EBBC144}" type="slidenum">
              <a:rPr lang="pt-BR" smtClean="0"/>
              <a:pPr/>
              <a:t>‹nº›</a:t>
            </a:fld>
            <a:endParaRPr lang="pt-BR"/>
          </a:p>
        </p:txBody>
      </p:sp>
      <p:sp>
        <p:nvSpPr>
          <p:cNvPr id="12" name="Espaço Reservado para Conteúdo 11"/>
          <p:cNvSpPr>
            <a:spLocks noGrp="1"/>
          </p:cNvSpPr>
          <p:nvPr>
            <p:ph sz="quarter" idx="13"/>
          </p:nvPr>
        </p:nvSpPr>
        <p:spPr>
          <a:xfrm>
            <a:off x="333375" y="1828800"/>
            <a:ext cx="11499850" cy="41417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14" name="Espaço Reservado para Texto 13"/>
          <p:cNvSpPr>
            <a:spLocks noGrp="1"/>
          </p:cNvSpPr>
          <p:nvPr>
            <p:ph type="body" sz="quarter" idx="14" hasCustomPrompt="1"/>
          </p:nvPr>
        </p:nvSpPr>
        <p:spPr>
          <a:xfrm>
            <a:off x="333487" y="1011407"/>
            <a:ext cx="11499738" cy="547688"/>
          </a:xfrm>
        </p:spPr>
        <p:txBody>
          <a:bodyPr anchor="ctr" anchorCtr="0"/>
          <a:lstStyle>
            <a:lvl1pPr marL="0" indent="0">
              <a:buNone/>
              <a:defRPr>
                <a:solidFill>
                  <a:schemeClr val="accent1">
                    <a:lumMod val="75000"/>
                  </a:schemeClr>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pt-BR" dirty="0"/>
              <a:t>Clique para editar o subtítulo mestre</a:t>
            </a:r>
          </a:p>
        </p:txBody>
      </p:sp>
    </p:spTree>
    <p:extLst>
      <p:ext uri="{BB962C8B-B14F-4D97-AF65-F5344CB8AC3E}">
        <p14:creationId xmlns:p14="http://schemas.microsoft.com/office/powerpoint/2010/main" val="103116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abeçalho da Seção">
    <p:spTree>
      <p:nvGrpSpPr>
        <p:cNvPr id="1" name=""/>
        <p:cNvGrpSpPr/>
        <p:nvPr/>
      </p:nvGrpSpPr>
      <p:grpSpPr>
        <a:xfrm>
          <a:off x="0" y="0"/>
          <a:ext cx="0" cy="0"/>
          <a:chOff x="0" y="0"/>
          <a:chExt cx="0" cy="0"/>
        </a:xfrm>
      </p:grpSpPr>
      <p:sp>
        <p:nvSpPr>
          <p:cNvPr id="3" name="Espaço Reservado para Número de Slide 5"/>
          <p:cNvSpPr>
            <a:spLocks noGrp="1"/>
          </p:cNvSpPr>
          <p:nvPr>
            <p:ph type="sldNum" sz="quarter" idx="12"/>
          </p:nvPr>
        </p:nvSpPr>
        <p:spPr>
          <a:xfrm>
            <a:off x="9427284" y="6345593"/>
            <a:ext cx="2743200" cy="365125"/>
          </a:xfrm>
        </p:spPr>
        <p:txBody>
          <a:bodyPr/>
          <a:lstStyle>
            <a:lvl1pPr>
              <a:defRPr b="1">
                <a:solidFill>
                  <a:schemeClr val="bg1"/>
                </a:solidFill>
              </a:defRPr>
            </a:lvl1pPr>
          </a:lstStyle>
          <a:p>
            <a:fld id="{69EDF1AF-41A0-4D73-9330-02BC1EBBC144}" type="slidenum">
              <a:rPr lang="pt-BR" smtClean="0"/>
              <a:pPr/>
              <a:t>‹nº›</a:t>
            </a:fld>
            <a:endParaRPr lang="pt-BR"/>
          </a:p>
        </p:txBody>
      </p:sp>
      <p:grpSp>
        <p:nvGrpSpPr>
          <p:cNvPr id="2" name="Grupo 1"/>
          <p:cNvGrpSpPr/>
          <p:nvPr userDrawn="1"/>
        </p:nvGrpSpPr>
        <p:grpSpPr>
          <a:xfrm>
            <a:off x="-1435" y="13879"/>
            <a:ext cx="12194869" cy="6844121"/>
            <a:chOff x="-1435" y="13879"/>
            <a:chExt cx="12194869" cy="6844121"/>
          </a:xfrm>
        </p:grpSpPr>
        <p:pic>
          <p:nvPicPr>
            <p:cNvPr id="8" name="Imagem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3879"/>
              <a:ext cx="12193435" cy="1328033"/>
            </a:xfrm>
            <a:prstGeom prst="rect">
              <a:avLst/>
            </a:prstGeom>
          </p:spPr>
        </p:pic>
        <p:pic>
          <p:nvPicPr>
            <p:cNvPr id="4" name="Imagem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435" y="904504"/>
              <a:ext cx="12193435" cy="5953496"/>
            </a:xfrm>
            <a:prstGeom prst="rect">
              <a:avLst/>
            </a:prstGeom>
          </p:spPr>
        </p:pic>
      </p:grpSp>
    </p:spTree>
    <p:extLst>
      <p:ext uri="{BB962C8B-B14F-4D97-AF65-F5344CB8AC3E}">
        <p14:creationId xmlns:p14="http://schemas.microsoft.com/office/powerpoint/2010/main" val="2476133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a:prstGeom prst="rect">
            <a:avLst/>
          </a:prstGeom>
        </p:spPr>
        <p:txBody>
          <a:bodyPr/>
          <a:lstStyle/>
          <a:p>
            <a:r>
              <a:rPr lang="pt-BR"/>
              <a:t>Clique para editar 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8737600" y="6356351"/>
            <a:ext cx="2844800" cy="365125"/>
          </a:xfrm>
          <a:prstGeom prst="rect">
            <a:avLst/>
          </a:prstGeom>
        </p:spPr>
        <p:txBody>
          <a:bodyPr/>
          <a:lstStyle>
            <a:lvl1pPr>
              <a:defRPr/>
            </a:lvl1pPr>
          </a:lstStyle>
          <a:p>
            <a:fld id="{898FF383-B4E7-4FCE-8516-C9B2ED632FDA}" type="slidenum">
              <a:rPr lang="pt-BR" altLang="pt-BR"/>
              <a:pPr/>
              <a:t>‹nº›</a:t>
            </a:fld>
            <a:endParaRPr lang="pt-BR" altLang="pt-BR"/>
          </a:p>
        </p:txBody>
      </p:sp>
    </p:spTree>
    <p:extLst>
      <p:ext uri="{BB962C8B-B14F-4D97-AF65-F5344CB8AC3E}">
        <p14:creationId xmlns:p14="http://schemas.microsoft.com/office/powerpoint/2010/main" val="2240127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pt-BR"/>
          </a:p>
        </p:txBody>
      </p:sp>
    </p:spTree>
    <p:extLst>
      <p:ext uri="{BB962C8B-B14F-4D97-AF65-F5344CB8AC3E}">
        <p14:creationId xmlns:p14="http://schemas.microsoft.com/office/powerpoint/2010/main" val="2444920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cSld name="3_Somente título">
    <p:spTree>
      <p:nvGrpSpPr>
        <p:cNvPr id="1" name=""/>
        <p:cNvGrpSpPr/>
        <p:nvPr/>
      </p:nvGrpSpPr>
      <p:grpSpPr>
        <a:xfrm>
          <a:off x="0" y="0"/>
          <a:ext cx="0" cy="0"/>
          <a:chOff x="0" y="0"/>
          <a:chExt cx="0" cy="0"/>
        </a:xfrm>
      </p:grpSpPr>
      <p:graphicFrame>
        <p:nvGraphicFramePr>
          <p:cNvPr id="3" name="Object 15">
            <a:extLst>
              <a:ext uri="{FF2B5EF4-FFF2-40B4-BE49-F238E27FC236}">
                <a16:creationId xmlns:a16="http://schemas.microsoft.com/office/drawing/2014/main" id="{0AED80AC-E0B6-41F0-A1E8-E76585C6C709}"/>
              </a:ext>
            </a:extLst>
          </p:cNvPr>
          <p:cNvGraphicFramePr>
            <a:graphicFrameLocks noChangeAspect="1"/>
          </p:cNvGraphicFramePr>
          <p:nvPr userDrawn="1"/>
        </p:nvGraphicFramePr>
        <p:xfrm>
          <a:off x="0" y="1"/>
          <a:ext cx="12192000" cy="1108075"/>
        </p:xfrm>
        <a:graphic>
          <a:graphicData uri="http://schemas.openxmlformats.org/presentationml/2006/ole">
            <mc:AlternateContent xmlns:mc="http://schemas.openxmlformats.org/markup-compatibility/2006">
              <mc:Choice xmlns:v="urn:schemas-microsoft-com:vml" Requires="v">
                <p:oleObj spid="_x0000_s1148" name="PHOTO-PAINT" r:id="rId3" imgW="10594869" imgH="1282993" progId="CorelPhotoPaint.Image.12">
                  <p:embed/>
                </p:oleObj>
              </mc:Choice>
              <mc:Fallback>
                <p:oleObj name="PHOTO-PAINT" r:id="rId3" imgW="10594869" imgH="1282993" progId="CorelPhotoPaint.Image.12">
                  <p:embed/>
                  <p:pic>
                    <p:nvPicPr>
                      <p:cNvPr id="3" name="Object 15">
                        <a:extLst>
                          <a:ext uri="{FF2B5EF4-FFF2-40B4-BE49-F238E27FC236}">
                            <a16:creationId xmlns:a16="http://schemas.microsoft.com/office/drawing/2014/main" id="{0AED80AC-E0B6-41F0-A1E8-E76585C6C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16">
            <a:extLst>
              <a:ext uri="{FF2B5EF4-FFF2-40B4-BE49-F238E27FC236}">
                <a16:creationId xmlns:a16="http://schemas.microsoft.com/office/drawing/2014/main" id="{C7B2E36B-4DF5-473D-8716-2E1337A5CB64}"/>
              </a:ext>
            </a:extLst>
          </p:cNvPr>
          <p:cNvGraphicFramePr>
            <a:graphicFrameLocks noChangeAspect="1"/>
          </p:cNvGraphicFramePr>
          <p:nvPr userDrawn="1"/>
        </p:nvGraphicFramePr>
        <p:xfrm>
          <a:off x="0" y="6400800"/>
          <a:ext cx="12192000" cy="457200"/>
        </p:xfrm>
        <a:graphic>
          <a:graphicData uri="http://schemas.openxmlformats.org/presentationml/2006/ole">
            <mc:AlternateContent xmlns:mc="http://schemas.openxmlformats.org/markup-compatibility/2006">
              <mc:Choice xmlns:v="urn:schemas-microsoft-com:vml" Requires="v">
                <p:oleObj spid="_x0000_s1149" name="PHOTO-PAINT" r:id="rId5" imgW="10631445" imgH="649060" progId="CorelPhotoPaint.Image.12">
                  <p:embed/>
                </p:oleObj>
              </mc:Choice>
              <mc:Fallback>
                <p:oleObj name="PHOTO-PAINT" r:id="rId5" imgW="10631445" imgH="649060" progId="CorelPhotoPaint.Image.12">
                  <p:embed/>
                  <p:pic>
                    <p:nvPicPr>
                      <p:cNvPr id="4" name="Object 16">
                        <a:extLst>
                          <a:ext uri="{FF2B5EF4-FFF2-40B4-BE49-F238E27FC236}">
                            <a16:creationId xmlns:a16="http://schemas.microsoft.com/office/drawing/2014/main" id="{C7B2E36B-4DF5-473D-8716-2E1337A5CB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17">
            <a:extLst>
              <a:ext uri="{FF2B5EF4-FFF2-40B4-BE49-F238E27FC236}">
                <a16:creationId xmlns:a16="http://schemas.microsoft.com/office/drawing/2014/main" id="{451AA6A4-D73A-420C-930C-112546531056}"/>
              </a:ext>
            </a:extLst>
          </p:cNvPr>
          <p:cNvSpPr>
            <a:spLocks noChangeArrowheads="1"/>
          </p:cNvSpPr>
          <p:nvPr userDrawn="1"/>
        </p:nvSpPr>
        <p:spPr bwMode="auto">
          <a:xfrm>
            <a:off x="1117600" y="1295400"/>
            <a:ext cx="9956800" cy="457200"/>
          </a:xfrm>
          <a:prstGeom prst="rect">
            <a:avLst/>
          </a:prstGeom>
          <a:gradFill rotWithShape="0">
            <a:gsLst>
              <a:gs pos="0">
                <a:srgbClr val="B9B9B9"/>
              </a:gs>
              <a:gs pos="50000">
                <a:srgbClr val="FFFFFF"/>
              </a:gs>
              <a:gs pos="100000">
                <a:srgbClr val="B9B9B9"/>
              </a:gs>
            </a:gsLst>
            <a:lin ang="2700000" scaled="1"/>
          </a:gradFill>
          <a:ln>
            <a:noFill/>
          </a:ln>
        </p:spPr>
        <p:txBody>
          <a:bodyPr bIns="8280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20000"/>
              </a:lnSpc>
              <a:defRPr/>
            </a:pPr>
            <a:endParaRPr lang="pt-BR" altLang="pt-BR" sz="2000" b="1">
              <a:solidFill>
                <a:srgbClr val="0000CC"/>
              </a:solidFill>
              <a:latin typeface="Arial" pitchFamily="34" charset="0"/>
            </a:endParaRPr>
          </a:p>
        </p:txBody>
      </p:sp>
      <p:sp>
        <p:nvSpPr>
          <p:cNvPr id="2" name="Título 1"/>
          <p:cNvSpPr>
            <a:spLocks noGrp="1"/>
          </p:cNvSpPr>
          <p:nvPr>
            <p:ph type="title"/>
          </p:nvPr>
        </p:nvSpPr>
        <p:spPr>
          <a:xfrm>
            <a:off x="609600" y="274638"/>
            <a:ext cx="10972800" cy="1143000"/>
          </a:xfrm>
          <a:prstGeom prst="rect">
            <a:avLst/>
          </a:prstGeom>
        </p:spPr>
        <p:txBody>
          <a:bodyPr/>
          <a:lstStyle/>
          <a:p>
            <a:r>
              <a:rPr lang="pt-BR"/>
              <a:t>Clique para editar o título mestre</a:t>
            </a:r>
          </a:p>
        </p:txBody>
      </p:sp>
      <p:sp>
        <p:nvSpPr>
          <p:cNvPr id="6" name="Rectangle 18">
            <a:extLst>
              <a:ext uri="{FF2B5EF4-FFF2-40B4-BE49-F238E27FC236}">
                <a16:creationId xmlns:a16="http://schemas.microsoft.com/office/drawing/2014/main" id="{C5A5D2AD-261B-4EFB-9EC3-996CB8F4875A}"/>
              </a:ext>
            </a:extLst>
          </p:cNvPr>
          <p:cNvSpPr>
            <a:spLocks noGrp="1" noChangeArrowheads="1"/>
          </p:cNvSpPr>
          <p:nvPr>
            <p:ph type="sldNum" sz="quarter" idx="10"/>
          </p:nvPr>
        </p:nvSpPr>
        <p:spPr/>
        <p:txBody>
          <a:bodyPr/>
          <a:lstStyle>
            <a:lvl1pPr>
              <a:defRPr/>
            </a:lvl1pPr>
          </a:lstStyle>
          <a:p>
            <a:pPr>
              <a:defRPr/>
            </a:pPr>
            <a:fld id="{D8988B2B-9AE7-41F2-8880-80709E0F8EF6}" type="slidenum">
              <a:rPr lang="pt-BR" altLang="pt-BR"/>
              <a:pPr>
                <a:defRPr/>
              </a:pPr>
              <a:t>‹nº›</a:t>
            </a:fld>
            <a:r>
              <a:rPr lang="pt-BR" altLang="pt-BR"/>
              <a:t> </a:t>
            </a:r>
          </a:p>
        </p:txBody>
      </p:sp>
    </p:spTree>
    <p:extLst>
      <p:ext uri="{BB962C8B-B14F-4D97-AF65-F5344CB8AC3E}">
        <p14:creationId xmlns:p14="http://schemas.microsoft.com/office/powerpoint/2010/main" val="175352612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1AAA31-D658-4636-91C2-12C2C45D6E03}"/>
              </a:ext>
            </a:extLst>
          </p:cNvPr>
          <p:cNvSpPr/>
          <p:nvPr userDrawn="1"/>
        </p:nvSpPr>
        <p:spPr>
          <a:xfrm>
            <a:off x="9442451" y="225426"/>
            <a:ext cx="2453216" cy="5199063"/>
          </a:xfrm>
          <a:prstGeom prst="rect">
            <a:avLst/>
          </a:prstGeom>
          <a:solidFill>
            <a:srgbClr val="A1553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sz="1800">
              <a:solidFill>
                <a:prstClr val="white"/>
              </a:solidFill>
            </a:endParaRPr>
          </a:p>
        </p:txBody>
      </p:sp>
      <p:sp>
        <p:nvSpPr>
          <p:cNvPr id="5" name="Rectangle 4">
            <a:extLst>
              <a:ext uri="{FF2B5EF4-FFF2-40B4-BE49-F238E27FC236}">
                <a16:creationId xmlns:a16="http://schemas.microsoft.com/office/drawing/2014/main" id="{67DB2B48-0B2E-44D6-9816-8094492CAFDA}"/>
              </a:ext>
            </a:extLst>
          </p:cNvPr>
          <p:cNvSpPr/>
          <p:nvPr userDrawn="1"/>
        </p:nvSpPr>
        <p:spPr>
          <a:xfrm>
            <a:off x="273051" y="225426"/>
            <a:ext cx="8854016" cy="6403975"/>
          </a:xfrm>
          <a:prstGeom prst="rect">
            <a:avLst/>
          </a:prstGeom>
          <a:solidFill>
            <a:srgbClr val="034883"/>
          </a:solidFill>
          <a:ln>
            <a:no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endParaRPr lang="en-US" sz="1800">
              <a:solidFill>
                <a:prstClr val="white"/>
              </a:solidFill>
            </a:endParaRPr>
          </a:p>
        </p:txBody>
      </p:sp>
      <p:pic>
        <p:nvPicPr>
          <p:cNvPr id="6" name="Picture 5">
            <a:extLst>
              <a:ext uri="{FF2B5EF4-FFF2-40B4-BE49-F238E27FC236}">
                <a16:creationId xmlns:a16="http://schemas.microsoft.com/office/drawing/2014/main" id="{D4BBC25E-C8BC-493F-B099-C915D5FD44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5501" y="5870576"/>
            <a:ext cx="189441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5834D3E-610E-45FC-98D7-B21C07536B02}"/>
              </a:ext>
            </a:extLst>
          </p:cNvPr>
          <p:cNvPicPr>
            <a:picLocks noChangeAspect="1"/>
          </p:cNvPicPr>
          <p:nvPr userDrawn="1"/>
        </p:nvPicPr>
        <p:blipFill>
          <a:blip r:embed="rId3">
            <a:extLst>
              <a:ext uri="{28A0092B-C50C-407E-A947-70E740481C1C}">
                <a14:useLocalDpi xmlns:a14="http://schemas.microsoft.com/office/drawing/2010/main" val="0"/>
              </a:ext>
            </a:extLst>
          </a:blip>
          <a:srcRect l="30679" r="44606" b="2438"/>
          <a:stretch>
            <a:fillRect/>
          </a:stretch>
        </p:blipFill>
        <p:spPr bwMode="auto">
          <a:xfrm>
            <a:off x="9442451" y="225426"/>
            <a:ext cx="2453216"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052115F-61F7-48F5-A9D2-8C251B5C94DC}"/>
              </a:ext>
            </a:extLst>
          </p:cNvPr>
          <p:cNvSpPr/>
          <p:nvPr userDrawn="1"/>
        </p:nvSpPr>
        <p:spPr>
          <a:xfrm rot="18900000">
            <a:off x="8566151" y="-312738"/>
            <a:ext cx="1405467" cy="1055688"/>
          </a:xfrm>
          <a:prstGeom prst="rect">
            <a:avLst/>
          </a:prstGeom>
          <a:solidFill>
            <a:srgbClr val="932826"/>
          </a:solidFill>
          <a:ln w="127000" cmpd="sng">
            <a:solidFill>
              <a:srgbClr val="FFFFFF"/>
            </a:solidFill>
            <a:miter lim="800000"/>
          </a:ln>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endParaRPr lang="en-US" sz="1800">
              <a:ln w="76200" cmpd="sng">
                <a:noFill/>
              </a:ln>
              <a:solidFill>
                <a:prstClr val="white"/>
              </a:solidFill>
            </a:endParaRPr>
          </a:p>
        </p:txBody>
      </p:sp>
      <p:sp>
        <p:nvSpPr>
          <p:cNvPr id="3" name="Subtitle 2"/>
          <p:cNvSpPr>
            <a:spLocks noGrp="1"/>
          </p:cNvSpPr>
          <p:nvPr>
            <p:ph type="subTitle" idx="1"/>
          </p:nvPr>
        </p:nvSpPr>
        <p:spPr>
          <a:xfrm>
            <a:off x="677333" y="4446383"/>
            <a:ext cx="8074528" cy="989856"/>
          </a:xfrm>
          <a:prstGeom prst="rect">
            <a:avLst/>
          </a:prstGeom>
        </p:spPr>
        <p:txBody>
          <a:bodyPr>
            <a:noAutofit/>
          </a:bodyPr>
          <a:lstStyle>
            <a:lvl1pPr marL="0" indent="0" algn="ctr">
              <a:spcBef>
                <a:spcPts val="300"/>
              </a:spcBef>
              <a:buNone/>
              <a:defRPr sz="3200">
                <a:solidFill>
                  <a:srgbClr val="FFF45C"/>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dirty="0"/>
          </a:p>
        </p:txBody>
      </p:sp>
      <p:sp>
        <p:nvSpPr>
          <p:cNvPr id="10" name="Title 9"/>
          <p:cNvSpPr>
            <a:spLocks noGrp="1"/>
          </p:cNvSpPr>
          <p:nvPr>
            <p:ph type="title"/>
          </p:nvPr>
        </p:nvSpPr>
        <p:spPr>
          <a:xfrm>
            <a:off x="677334" y="614948"/>
            <a:ext cx="8074527" cy="3435685"/>
          </a:xfrm>
          <a:prstGeom prst="rect">
            <a:avLst/>
          </a:prstGeom>
        </p:spPr>
        <p:txBody>
          <a:bodyPr vert="horz" anchor="b" anchorCtr="0"/>
          <a:lstStyle>
            <a:lvl1pPr>
              <a:lnSpc>
                <a:spcPct val="120000"/>
              </a:lnSpc>
              <a:defRPr sz="4400"/>
            </a:lvl1pPr>
          </a:lstStyle>
          <a:p>
            <a:r>
              <a:rPr lang="pt-BR"/>
              <a:t>Clique para editar o estilo do título mestre</a:t>
            </a:r>
            <a:endParaRPr lang="en-US" dirty="0"/>
          </a:p>
        </p:txBody>
      </p:sp>
    </p:spTree>
    <p:extLst>
      <p:ext uri="{BB962C8B-B14F-4D97-AF65-F5344CB8AC3E}">
        <p14:creationId xmlns:p14="http://schemas.microsoft.com/office/powerpoint/2010/main" val="85175436"/>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911425" y="280555"/>
            <a:ext cx="10849204" cy="945573"/>
          </a:xfrm>
          <a:prstGeom prst="rect">
            <a:avLst/>
          </a:prstGeom>
        </p:spPr>
        <p:txBody>
          <a:bodyPr anchor="ctr" anchorCtr="1"/>
          <a:lstStyle>
            <a:lvl1pPr algn="ctr">
              <a:defRPr sz="4000">
                <a:latin typeface="Calibri"/>
                <a:cs typeface="Calibri"/>
              </a:defRPr>
            </a:lvl1pPr>
          </a:lstStyle>
          <a:p>
            <a:r>
              <a:rPr lang="pt-BR"/>
              <a:t>Clique para editar o estilo do título mestre</a:t>
            </a:r>
            <a:endParaRPr dirty="0"/>
          </a:p>
        </p:txBody>
      </p:sp>
      <p:sp>
        <p:nvSpPr>
          <p:cNvPr id="3" name="Content Placeholder 2"/>
          <p:cNvSpPr>
            <a:spLocks noGrp="1"/>
          </p:cNvSpPr>
          <p:nvPr>
            <p:ph idx="1"/>
          </p:nvPr>
        </p:nvSpPr>
        <p:spPr>
          <a:xfrm>
            <a:off x="526473" y="1350818"/>
            <a:ext cx="11234155" cy="5101936"/>
          </a:xfrm>
          <a:prstGeom prst="rect">
            <a:avLst/>
          </a:prstGeom>
        </p:spPr>
        <p:txBody>
          <a:bodyPr/>
          <a:lstStyle>
            <a:lvl1pPr marL="0" indent="0">
              <a:spcBef>
                <a:spcPts val="1200"/>
              </a:spcBef>
              <a:buClr>
                <a:srgbClr val="FFF45C"/>
              </a:buClr>
              <a:buNone/>
              <a:defRPr sz="3000" b="1">
                <a:solidFill>
                  <a:schemeClr val="bg1"/>
                </a:solidFill>
                <a:latin typeface="Calibri"/>
                <a:cs typeface="Calibri"/>
              </a:defRPr>
            </a:lvl1pPr>
            <a:lvl2pPr marL="360000" indent="-336550">
              <a:spcBef>
                <a:spcPts val="1200"/>
              </a:spcBef>
              <a:buClr>
                <a:srgbClr val="FFF45C"/>
              </a:buClr>
              <a:buSzPct val="75000"/>
              <a:buFont typeface="Wingdings" charset="2"/>
              <a:buChar char=""/>
              <a:defRPr sz="3000" b="1">
                <a:solidFill>
                  <a:schemeClr val="bg1"/>
                </a:solidFill>
                <a:latin typeface="Calibri"/>
                <a:cs typeface="Calibri"/>
              </a:defRPr>
            </a:lvl2pPr>
            <a:lvl3pPr marL="720000" indent="-349250">
              <a:spcBef>
                <a:spcPts val="1200"/>
              </a:spcBef>
              <a:buClr>
                <a:srgbClr val="FFF45C"/>
              </a:buClr>
              <a:buSzPct val="75000"/>
              <a:buFont typeface="Wingdings" charset="2"/>
              <a:buChar char=""/>
              <a:defRPr sz="3000" b="1">
                <a:solidFill>
                  <a:schemeClr val="bg1"/>
                </a:solidFill>
                <a:latin typeface="Calibri"/>
                <a:cs typeface="Calibri"/>
              </a:defRPr>
            </a:lvl3pPr>
            <a:lvl4pPr>
              <a:defRPr>
                <a:latin typeface="Calibri"/>
                <a:cs typeface="Calibri"/>
              </a:defRPr>
            </a:lvl4pPr>
            <a:lvl5pPr>
              <a:defRPr>
                <a:latin typeface="Calibri"/>
                <a:cs typeface="Calibri"/>
              </a:defRPr>
            </a:lvl5pPr>
          </a:lstStyle>
          <a:p>
            <a:pPr lvl="0"/>
            <a:r>
              <a:rPr lang="pt-BR"/>
              <a:t>Clique para editar os estilos do texto mestre</a:t>
            </a:r>
          </a:p>
          <a:p>
            <a:pPr lvl="1"/>
            <a:r>
              <a:rPr lang="pt-BR"/>
              <a:t>Segundo nível</a:t>
            </a:r>
          </a:p>
          <a:p>
            <a:pPr lvl="2"/>
            <a:r>
              <a:rPr lang="pt-BR"/>
              <a:t>Terceiro nível</a:t>
            </a:r>
          </a:p>
        </p:txBody>
      </p:sp>
    </p:spTree>
    <p:extLst>
      <p:ext uri="{BB962C8B-B14F-4D97-AF65-F5344CB8AC3E}">
        <p14:creationId xmlns:p14="http://schemas.microsoft.com/office/powerpoint/2010/main" val="128105722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Número de Slide 5"/>
          <p:cNvSpPr>
            <a:spLocks noGrp="1"/>
          </p:cNvSpPr>
          <p:nvPr>
            <p:ph type="sldNum" sz="quarter" idx="12"/>
          </p:nvPr>
        </p:nvSpPr>
        <p:spPr>
          <a:xfrm>
            <a:off x="9427284" y="6345593"/>
            <a:ext cx="2743200" cy="365125"/>
          </a:xfrm>
        </p:spPr>
        <p:txBody>
          <a:bodyPr/>
          <a:lstStyle>
            <a:lvl1pPr>
              <a:defRPr b="1">
                <a:solidFill>
                  <a:schemeClr val="bg1"/>
                </a:solidFill>
                <a:latin typeface="Arial" pitchFamily="34" charset="0"/>
                <a:cs typeface="Arial" pitchFamily="34" charset="0"/>
              </a:defRPr>
            </a:lvl1pPr>
          </a:lstStyle>
          <a:p>
            <a:fld id="{69EDF1AF-41A0-4D73-9330-02BC1EBBC144}" type="slidenum">
              <a:rPr lang="pt-BR" smtClean="0"/>
              <a:pPr/>
              <a:t>‹nº›</a:t>
            </a:fld>
            <a:endParaRPr lang="pt-BR"/>
          </a:p>
        </p:txBody>
      </p:sp>
      <p:sp>
        <p:nvSpPr>
          <p:cNvPr id="5" name="Retângulo 4"/>
          <p:cNvSpPr/>
          <p:nvPr userDrawn="1"/>
        </p:nvSpPr>
        <p:spPr>
          <a:xfrm>
            <a:off x="-1" y="0"/>
            <a:ext cx="12192001" cy="90605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noFill/>
              </a:ln>
            </a:endParaRPr>
          </a:p>
        </p:txBody>
      </p:sp>
      <p:pic>
        <p:nvPicPr>
          <p:cNvPr id="7" name="Imagem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58" y="92526"/>
            <a:ext cx="2721685" cy="742277"/>
          </a:xfrm>
          <a:prstGeom prst="rect">
            <a:avLst/>
          </a:prstGeom>
        </p:spPr>
      </p:pic>
      <p:sp>
        <p:nvSpPr>
          <p:cNvPr id="8" name="Título 1"/>
          <p:cNvSpPr>
            <a:spLocks noGrp="1"/>
          </p:cNvSpPr>
          <p:nvPr>
            <p:ph type="title"/>
          </p:nvPr>
        </p:nvSpPr>
        <p:spPr>
          <a:xfrm>
            <a:off x="3562597" y="77130"/>
            <a:ext cx="8260138" cy="765672"/>
          </a:xfrm>
          <a:noFill/>
          <a:ln>
            <a:noFill/>
          </a:ln>
        </p:spPr>
        <p:txBody>
          <a:bodyPr>
            <a:normAutofit/>
          </a:bodyPr>
          <a:lstStyle>
            <a:lvl1pPr>
              <a:defRPr sz="2400">
                <a:solidFill>
                  <a:schemeClr val="accent1">
                    <a:lumMod val="75000"/>
                  </a:schemeClr>
                </a:solidFill>
                <a:latin typeface="Arial" pitchFamily="34" charset="0"/>
                <a:cs typeface="Arial" pitchFamily="34" charset="0"/>
              </a:defRPr>
            </a:lvl1pPr>
          </a:lstStyle>
          <a:p>
            <a:r>
              <a:rPr lang="pt-BR"/>
              <a:t>Clique para editar o título mestre</a:t>
            </a:r>
          </a:p>
        </p:txBody>
      </p:sp>
    </p:spTree>
    <p:extLst>
      <p:ext uri="{BB962C8B-B14F-4D97-AF65-F5344CB8AC3E}">
        <p14:creationId xmlns:p14="http://schemas.microsoft.com/office/powerpoint/2010/main" val="3261775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919016" y="342901"/>
            <a:ext cx="10788075" cy="6114047"/>
          </a:xfrm>
          <a:prstGeom prst="rect">
            <a:avLst/>
          </a:prstGeom>
        </p:spPr>
        <p:txBody>
          <a:bodyPr/>
          <a:lstStyle>
            <a:lvl1pPr marL="0" indent="0">
              <a:spcBef>
                <a:spcPts val="1200"/>
              </a:spcBef>
              <a:buClr>
                <a:srgbClr val="FFF45C"/>
              </a:buClr>
              <a:buNone/>
              <a:defRPr sz="3000" b="1">
                <a:solidFill>
                  <a:schemeClr val="bg1"/>
                </a:solidFill>
                <a:latin typeface="Calibri"/>
                <a:cs typeface="Calibri"/>
              </a:defRPr>
            </a:lvl1pPr>
            <a:lvl2pPr marL="360000" indent="-336550">
              <a:spcBef>
                <a:spcPts val="1200"/>
              </a:spcBef>
              <a:buClr>
                <a:srgbClr val="FFF45C"/>
              </a:buClr>
              <a:buSzPct val="75000"/>
              <a:buFont typeface="Wingdings" charset="2"/>
              <a:buChar char=""/>
              <a:defRPr sz="3000" b="1">
                <a:solidFill>
                  <a:schemeClr val="bg1"/>
                </a:solidFill>
                <a:latin typeface="Calibri"/>
                <a:cs typeface="Calibri"/>
              </a:defRPr>
            </a:lvl2pPr>
            <a:lvl3pPr marL="720000" indent="-349250">
              <a:spcBef>
                <a:spcPts val="1200"/>
              </a:spcBef>
              <a:buClr>
                <a:srgbClr val="FFF45C"/>
              </a:buClr>
              <a:buSzPct val="75000"/>
              <a:buFont typeface="Wingdings" charset="2"/>
              <a:buChar char=""/>
              <a:defRPr sz="3000" b="1">
                <a:solidFill>
                  <a:schemeClr val="bg1"/>
                </a:solidFill>
                <a:latin typeface="Calibri"/>
                <a:cs typeface="Calibri"/>
              </a:defRPr>
            </a:lvl3pPr>
            <a:lvl4pPr>
              <a:defRPr>
                <a:latin typeface="Calibri"/>
                <a:cs typeface="Calibri"/>
              </a:defRPr>
            </a:lvl4pPr>
            <a:lvl5pPr>
              <a:defRPr>
                <a:latin typeface="Calibri"/>
                <a:cs typeface="Calibri"/>
              </a:defRPr>
            </a:lvl5pPr>
          </a:lstStyle>
          <a:p>
            <a:pPr lvl="0"/>
            <a:r>
              <a:rPr lang="pt-BR"/>
              <a:t>Clique para editar os estilos do texto mestre</a:t>
            </a:r>
          </a:p>
          <a:p>
            <a:pPr lvl="1"/>
            <a:r>
              <a:rPr lang="pt-BR"/>
              <a:t>Segundo nível</a:t>
            </a:r>
          </a:p>
          <a:p>
            <a:pPr lvl="2"/>
            <a:r>
              <a:rPr lang="pt-BR"/>
              <a:t>Terceiro nível</a:t>
            </a:r>
          </a:p>
        </p:txBody>
      </p:sp>
    </p:spTree>
    <p:extLst>
      <p:ext uri="{BB962C8B-B14F-4D97-AF65-F5344CB8AC3E}">
        <p14:creationId xmlns:p14="http://schemas.microsoft.com/office/powerpoint/2010/main" val="538720096"/>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3255C55C-3F62-4937-8DCC-0ECF906961F9}"/>
              </a:ext>
            </a:extLst>
          </p:cNvPr>
          <p:cNvSpPr/>
          <p:nvPr userDrawn="1"/>
        </p:nvSpPr>
        <p:spPr>
          <a:xfrm>
            <a:off x="273051" y="225426"/>
            <a:ext cx="11580283" cy="6403975"/>
          </a:xfrm>
          <a:prstGeom prst="rect">
            <a:avLst/>
          </a:prstGeom>
          <a:solidFill>
            <a:srgbClr val="034883"/>
          </a:solidFill>
          <a:ln>
            <a:no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endParaRPr lang="en-US" sz="1800">
              <a:solidFill>
                <a:prstClr val="white"/>
              </a:solidFill>
            </a:endParaRPr>
          </a:p>
        </p:txBody>
      </p:sp>
      <p:sp>
        <p:nvSpPr>
          <p:cNvPr id="5" name="Rectangle 7">
            <a:extLst>
              <a:ext uri="{FF2B5EF4-FFF2-40B4-BE49-F238E27FC236}">
                <a16:creationId xmlns:a16="http://schemas.microsoft.com/office/drawing/2014/main" id="{DE12EA81-662F-4445-A8CC-DCD6F42F5B61}"/>
              </a:ext>
            </a:extLst>
          </p:cNvPr>
          <p:cNvSpPr/>
          <p:nvPr userDrawn="1"/>
        </p:nvSpPr>
        <p:spPr>
          <a:xfrm rot="18900000">
            <a:off x="11675533" y="5722939"/>
            <a:ext cx="1405467" cy="1055687"/>
          </a:xfrm>
          <a:prstGeom prst="rect">
            <a:avLst/>
          </a:prstGeom>
          <a:solidFill>
            <a:srgbClr val="932826"/>
          </a:solidFill>
          <a:ln w="127000" cmpd="sng">
            <a:solidFill>
              <a:srgbClr val="FFFFFF"/>
            </a:solidFill>
            <a:miter lim="800000"/>
          </a:ln>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endParaRPr lang="en-US" sz="1800">
              <a:ln w="76200" cmpd="sng">
                <a:noFill/>
              </a:ln>
              <a:solidFill>
                <a:prstClr val="white"/>
              </a:solidFill>
            </a:endParaRPr>
          </a:p>
        </p:txBody>
      </p:sp>
      <p:sp>
        <p:nvSpPr>
          <p:cNvPr id="4" name="Content Placeholder 2"/>
          <p:cNvSpPr>
            <a:spLocks noGrp="1"/>
          </p:cNvSpPr>
          <p:nvPr>
            <p:ph idx="1"/>
          </p:nvPr>
        </p:nvSpPr>
        <p:spPr>
          <a:xfrm>
            <a:off x="443345" y="353291"/>
            <a:ext cx="11208328" cy="6099464"/>
          </a:xfrm>
          <a:prstGeom prst="rect">
            <a:avLst/>
          </a:prstGeom>
        </p:spPr>
        <p:txBody>
          <a:bodyPr/>
          <a:lstStyle>
            <a:lvl1pPr marL="0" indent="0">
              <a:spcBef>
                <a:spcPts val="1200"/>
              </a:spcBef>
              <a:buClr>
                <a:srgbClr val="FFF45C"/>
              </a:buClr>
              <a:buNone/>
              <a:defRPr sz="3000" b="1">
                <a:solidFill>
                  <a:schemeClr val="bg1"/>
                </a:solidFill>
                <a:latin typeface="Calibri"/>
                <a:cs typeface="Calibri"/>
              </a:defRPr>
            </a:lvl1pPr>
            <a:lvl2pPr marL="360000" indent="-336550">
              <a:spcBef>
                <a:spcPts val="1200"/>
              </a:spcBef>
              <a:buClr>
                <a:srgbClr val="FFF45C"/>
              </a:buClr>
              <a:buSzPct val="75000"/>
              <a:buFont typeface="Wingdings" charset="2"/>
              <a:buChar char=""/>
              <a:defRPr sz="3000" b="1">
                <a:solidFill>
                  <a:schemeClr val="bg1"/>
                </a:solidFill>
                <a:latin typeface="Calibri"/>
                <a:cs typeface="Calibri"/>
              </a:defRPr>
            </a:lvl2pPr>
            <a:lvl3pPr marL="720000" indent="-349250">
              <a:spcBef>
                <a:spcPts val="1200"/>
              </a:spcBef>
              <a:buClr>
                <a:srgbClr val="FFF45C"/>
              </a:buClr>
              <a:buSzPct val="75000"/>
              <a:buFont typeface="Wingdings" charset="2"/>
              <a:buChar char=""/>
              <a:defRPr sz="3000" b="1">
                <a:solidFill>
                  <a:schemeClr val="bg1"/>
                </a:solidFill>
                <a:latin typeface="Calibri"/>
                <a:cs typeface="Calibri"/>
              </a:defRPr>
            </a:lvl3pPr>
            <a:lvl4pPr>
              <a:defRPr>
                <a:latin typeface="Calibri"/>
                <a:cs typeface="Calibri"/>
              </a:defRPr>
            </a:lvl4pPr>
            <a:lvl5pPr>
              <a:defRPr>
                <a:latin typeface="Calibri"/>
                <a:cs typeface="Calibri"/>
              </a:defRPr>
            </a:lvl5pPr>
          </a:lstStyle>
          <a:p>
            <a:pPr lvl="0"/>
            <a:r>
              <a:rPr lang="pt-BR"/>
              <a:t>Clique para editar os estilos do texto mestre</a:t>
            </a:r>
          </a:p>
          <a:p>
            <a:pPr lvl="1"/>
            <a:r>
              <a:rPr lang="pt-BR"/>
              <a:t>Segundo nível</a:t>
            </a:r>
          </a:p>
          <a:p>
            <a:pPr lvl="2"/>
            <a:r>
              <a:rPr lang="pt-BR"/>
              <a:t>Terceiro nível</a:t>
            </a:r>
          </a:p>
        </p:txBody>
      </p:sp>
    </p:spTree>
    <p:extLst>
      <p:ext uri="{BB962C8B-B14F-4D97-AF65-F5344CB8AC3E}">
        <p14:creationId xmlns:p14="http://schemas.microsoft.com/office/powerpoint/2010/main" val="69363307"/>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047BBED-FA3F-4841-ACD5-F4294D544878}"/>
              </a:ext>
            </a:extLst>
          </p:cNvPr>
          <p:cNvSpPr/>
          <p:nvPr userDrawn="1"/>
        </p:nvSpPr>
        <p:spPr>
          <a:xfrm>
            <a:off x="273051" y="225426"/>
            <a:ext cx="11580283" cy="6403975"/>
          </a:xfrm>
          <a:prstGeom prst="rect">
            <a:avLst/>
          </a:prstGeom>
          <a:solidFill>
            <a:schemeClr val="bg1">
              <a:lumMod val="85000"/>
            </a:schemeClr>
          </a:solidFill>
          <a:ln>
            <a:no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endParaRPr lang="en-US" sz="1800">
              <a:solidFill>
                <a:prstClr val="white">
                  <a:lumMod val="75000"/>
                </a:prstClr>
              </a:solidFill>
            </a:endParaRPr>
          </a:p>
        </p:txBody>
      </p:sp>
      <p:sp>
        <p:nvSpPr>
          <p:cNvPr id="3" name="Rectangle 7">
            <a:extLst>
              <a:ext uri="{FF2B5EF4-FFF2-40B4-BE49-F238E27FC236}">
                <a16:creationId xmlns:a16="http://schemas.microsoft.com/office/drawing/2014/main" id="{FD69B664-F815-4FC1-8424-1D32C2ED0928}"/>
              </a:ext>
            </a:extLst>
          </p:cNvPr>
          <p:cNvSpPr/>
          <p:nvPr userDrawn="1"/>
        </p:nvSpPr>
        <p:spPr>
          <a:xfrm rot="18900000">
            <a:off x="11675533" y="5713414"/>
            <a:ext cx="1405467" cy="1055687"/>
          </a:xfrm>
          <a:prstGeom prst="rect">
            <a:avLst/>
          </a:prstGeom>
          <a:solidFill>
            <a:srgbClr val="932826"/>
          </a:solidFill>
          <a:ln w="127000" cmpd="sng">
            <a:solidFill>
              <a:srgbClr val="FFFFFF"/>
            </a:solidFill>
            <a:miter lim="800000"/>
          </a:ln>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endParaRPr lang="en-US" sz="1800">
              <a:ln w="76200" cmpd="sng">
                <a:noFill/>
              </a:ln>
              <a:solidFill>
                <a:prstClr val="white"/>
              </a:solidFill>
            </a:endParaRPr>
          </a:p>
        </p:txBody>
      </p:sp>
      <p:sp>
        <p:nvSpPr>
          <p:cNvPr id="4" name="Rectangle 7">
            <a:extLst>
              <a:ext uri="{FF2B5EF4-FFF2-40B4-BE49-F238E27FC236}">
                <a16:creationId xmlns:a16="http://schemas.microsoft.com/office/drawing/2014/main" id="{947D25EB-AAE0-4B9E-A327-431FB96B1A88}"/>
              </a:ext>
            </a:extLst>
          </p:cNvPr>
          <p:cNvSpPr/>
          <p:nvPr userDrawn="1"/>
        </p:nvSpPr>
        <p:spPr>
          <a:xfrm rot="18900000">
            <a:off x="-918634" y="85725"/>
            <a:ext cx="1405467" cy="1055688"/>
          </a:xfrm>
          <a:prstGeom prst="rect">
            <a:avLst/>
          </a:prstGeom>
          <a:solidFill>
            <a:srgbClr val="932826"/>
          </a:solidFill>
          <a:ln w="127000" cmpd="sng">
            <a:solidFill>
              <a:srgbClr val="FFFFFF"/>
            </a:solidFill>
            <a:miter lim="800000"/>
          </a:ln>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endParaRPr lang="en-US" sz="1800">
              <a:ln w="76200" cmpd="sng">
                <a:noFill/>
              </a:ln>
              <a:solidFill>
                <a:prstClr val="white"/>
              </a:solidFill>
            </a:endParaRPr>
          </a:p>
        </p:txBody>
      </p:sp>
    </p:spTree>
    <p:extLst>
      <p:ext uri="{BB962C8B-B14F-4D97-AF65-F5344CB8AC3E}">
        <p14:creationId xmlns:p14="http://schemas.microsoft.com/office/powerpoint/2010/main" val="3597210545"/>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41FF516-08C4-4874-BA4E-C955E6E481D0}"/>
              </a:ext>
            </a:extLst>
          </p:cNvPr>
          <p:cNvSpPr/>
          <p:nvPr userDrawn="1"/>
        </p:nvSpPr>
        <p:spPr>
          <a:xfrm>
            <a:off x="273051" y="225426"/>
            <a:ext cx="11580283" cy="6403975"/>
          </a:xfrm>
          <a:prstGeom prst="rect">
            <a:avLst/>
          </a:prstGeom>
          <a:solidFill>
            <a:schemeClr val="bg1">
              <a:lumMod val="85000"/>
            </a:schemeClr>
          </a:solidFill>
          <a:ln>
            <a:noFill/>
          </a:ln>
        </p:spPr>
        <p:style>
          <a:lnRef idx="3">
            <a:schemeClr val="lt1"/>
          </a:lnRef>
          <a:fillRef idx="1">
            <a:schemeClr val="accent3"/>
          </a:fillRef>
          <a:effectRef idx="1">
            <a:schemeClr val="accent3"/>
          </a:effectRef>
          <a:fontRef idx="minor">
            <a:schemeClr val="lt1"/>
          </a:fontRef>
        </p:style>
        <p:txBody>
          <a:bodyPr anchor="ctr"/>
          <a:lstStyle/>
          <a:p>
            <a:pPr algn="r" eaLnBrk="1" hangingPunct="1">
              <a:defRPr/>
            </a:pPr>
            <a:endParaRPr lang="en-US" sz="1800" dirty="0">
              <a:solidFill>
                <a:prstClr val="white">
                  <a:lumMod val="75000"/>
                </a:prstClr>
              </a:solidFill>
            </a:endParaRPr>
          </a:p>
        </p:txBody>
      </p:sp>
      <p:sp>
        <p:nvSpPr>
          <p:cNvPr id="3" name="Rectangle 7">
            <a:extLst>
              <a:ext uri="{FF2B5EF4-FFF2-40B4-BE49-F238E27FC236}">
                <a16:creationId xmlns:a16="http://schemas.microsoft.com/office/drawing/2014/main" id="{38A70A5E-00F1-4646-943F-6A3CD4C3BA21}"/>
              </a:ext>
            </a:extLst>
          </p:cNvPr>
          <p:cNvSpPr/>
          <p:nvPr userDrawn="1"/>
        </p:nvSpPr>
        <p:spPr>
          <a:xfrm rot="18900000">
            <a:off x="-918634" y="85725"/>
            <a:ext cx="1405467" cy="1055688"/>
          </a:xfrm>
          <a:prstGeom prst="rect">
            <a:avLst/>
          </a:prstGeom>
          <a:solidFill>
            <a:srgbClr val="932826"/>
          </a:solidFill>
          <a:ln w="127000" cmpd="sng">
            <a:solidFill>
              <a:srgbClr val="FFFFFF"/>
            </a:solidFill>
            <a:miter lim="800000"/>
          </a:ln>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endParaRPr lang="en-US" sz="1800">
              <a:ln w="76200" cmpd="sng">
                <a:noFill/>
              </a:ln>
              <a:solidFill>
                <a:prstClr val="white"/>
              </a:solidFill>
            </a:endParaRPr>
          </a:p>
        </p:txBody>
      </p:sp>
    </p:spTree>
    <p:extLst>
      <p:ext uri="{BB962C8B-B14F-4D97-AF65-F5344CB8AC3E}">
        <p14:creationId xmlns:p14="http://schemas.microsoft.com/office/powerpoint/2010/main" val="1154908887"/>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19935"/>
            <a:ext cx="10972800" cy="5397686"/>
          </a:xfrm>
          <a:prstGeom prst="rect">
            <a:avLst/>
          </a:prstGeom>
        </p:spPr>
        <p:txBody>
          <a:bodyPr/>
          <a:lstStyle>
            <a:lvl1pPr marL="0" indent="0">
              <a:spcBef>
                <a:spcPts val="1200"/>
              </a:spcBef>
              <a:buNone/>
              <a:defRPr sz="2800" b="1">
                <a:solidFill>
                  <a:srgbClr val="000000"/>
                </a:solidFill>
                <a:latin typeface="Calibri"/>
                <a:cs typeface="Calibri"/>
              </a:defRPr>
            </a:lvl1pPr>
            <a:lvl2pPr marL="360000" indent="-336550">
              <a:spcBef>
                <a:spcPts val="1200"/>
              </a:spcBef>
              <a:buClr>
                <a:schemeClr val="accent3"/>
              </a:buClr>
              <a:buSzPct val="75000"/>
              <a:buFont typeface="Wingdings" charset="2"/>
              <a:buChar char=""/>
              <a:defRPr sz="2800" b="1">
                <a:solidFill>
                  <a:srgbClr val="000000"/>
                </a:solidFill>
                <a:latin typeface="Calibri"/>
                <a:cs typeface="Calibri"/>
              </a:defRPr>
            </a:lvl2pPr>
            <a:lvl3pPr marL="720000" indent="-349250">
              <a:spcBef>
                <a:spcPts val="1200"/>
              </a:spcBef>
              <a:buClr>
                <a:schemeClr val="bg2">
                  <a:lumMod val="75000"/>
                </a:schemeClr>
              </a:buClr>
              <a:buSzPct val="75000"/>
              <a:buFont typeface="Wingdings" charset="2"/>
              <a:buChar char=""/>
              <a:defRPr sz="2800" b="1">
                <a:solidFill>
                  <a:srgbClr val="000000"/>
                </a:solidFill>
                <a:latin typeface="Calibri"/>
                <a:cs typeface="Calibri"/>
              </a:defRPr>
            </a:lvl3pPr>
            <a:lvl4pPr>
              <a:defRPr>
                <a:latin typeface="Calibri"/>
                <a:cs typeface="Calibri"/>
              </a:defRPr>
            </a:lvl4pPr>
            <a:lvl5pPr>
              <a:defRPr>
                <a:latin typeface="Calibri"/>
                <a:cs typeface="Calibri"/>
              </a:defRPr>
            </a:lvl5pPr>
          </a:lstStyle>
          <a:p>
            <a:pPr lvl="0"/>
            <a:r>
              <a:rPr lang="x-none" dirty="0"/>
              <a:t>Click to edit Master text styles</a:t>
            </a:r>
          </a:p>
          <a:p>
            <a:pPr lvl="1"/>
            <a:r>
              <a:rPr lang="x-none" dirty="0"/>
              <a:t>Second level</a:t>
            </a:r>
          </a:p>
          <a:p>
            <a:pPr lvl="2"/>
            <a:r>
              <a:rPr lang="x-none" dirty="0"/>
              <a:t>Third level</a:t>
            </a:r>
          </a:p>
        </p:txBody>
      </p:sp>
    </p:spTree>
    <p:extLst>
      <p:ext uri="{BB962C8B-B14F-4D97-AF65-F5344CB8AC3E}">
        <p14:creationId xmlns:p14="http://schemas.microsoft.com/office/powerpoint/2010/main" val="1307841071"/>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609601" y="709805"/>
            <a:ext cx="8960943" cy="783226"/>
          </a:xfrm>
          <a:prstGeom prst="rect">
            <a:avLst/>
          </a:prstGeom>
        </p:spPr>
        <p:txBody>
          <a:bodyPr lIns="0" tIns="0" rIns="0" bIns="0"/>
          <a:lstStyle>
            <a:lvl1pPr algn="l">
              <a:defRPr sz="4000" b="1" cap="none" baseline="0">
                <a:solidFill>
                  <a:srgbClr val="FFFFC6"/>
                </a:solidFill>
                <a:latin typeface="Calibri"/>
                <a:cs typeface="Calibri"/>
              </a:defRPr>
            </a:lvl1pPr>
          </a:lstStyle>
          <a:p>
            <a:r>
              <a:rPr lang="x-none"/>
              <a:t>Click to edit Master title style</a:t>
            </a:r>
            <a:endParaRPr/>
          </a:p>
        </p:txBody>
      </p:sp>
      <p:sp>
        <p:nvSpPr>
          <p:cNvPr id="5" name="Text Placeholder 2"/>
          <p:cNvSpPr>
            <a:spLocks noGrp="1"/>
          </p:cNvSpPr>
          <p:nvPr>
            <p:ph type="body" idx="1"/>
          </p:nvPr>
        </p:nvSpPr>
        <p:spPr>
          <a:xfrm>
            <a:off x="609599" y="1716016"/>
            <a:ext cx="8960943" cy="4165681"/>
          </a:xfrm>
          <a:prstGeom prst="rect">
            <a:avLst/>
          </a:prstGeom>
        </p:spPr>
        <p:txBody>
          <a:bodyPr>
            <a:normAutofit/>
          </a:bodyPr>
          <a:lstStyle>
            <a:lvl1pPr marL="0" indent="0" algn="l">
              <a:lnSpc>
                <a:spcPct val="120000"/>
              </a:lnSpc>
              <a:spcBef>
                <a:spcPts val="1200"/>
              </a:spcBef>
              <a:buNone/>
              <a:defRPr sz="3200" b="1" baseline="0">
                <a:solidFill>
                  <a:schemeClr val="bg1"/>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Tree>
    <p:extLst>
      <p:ext uri="{BB962C8B-B14F-4D97-AF65-F5344CB8AC3E}">
        <p14:creationId xmlns:p14="http://schemas.microsoft.com/office/powerpoint/2010/main" val="1354253005"/>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72C8406-BDB6-4418-A4AF-9517FCB56B28}"/>
              </a:ext>
            </a:extLst>
          </p:cNvPr>
          <p:cNvSpPr/>
          <p:nvPr userDrawn="1"/>
        </p:nvSpPr>
        <p:spPr>
          <a:xfrm>
            <a:off x="273051" y="225426"/>
            <a:ext cx="11580283" cy="6403975"/>
          </a:xfrm>
          <a:prstGeom prst="rect">
            <a:avLst/>
          </a:prstGeom>
          <a:solidFill>
            <a:schemeClr val="bg1">
              <a:lumMod val="85000"/>
            </a:schemeClr>
          </a:solidFill>
          <a:ln>
            <a:no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endParaRPr lang="en-US" sz="1800">
              <a:solidFill>
                <a:prstClr val="white">
                  <a:lumMod val="75000"/>
                </a:prstClr>
              </a:solidFill>
            </a:endParaRPr>
          </a:p>
        </p:txBody>
      </p:sp>
    </p:spTree>
    <p:extLst>
      <p:ext uri="{BB962C8B-B14F-4D97-AF65-F5344CB8AC3E}">
        <p14:creationId xmlns:p14="http://schemas.microsoft.com/office/powerpoint/2010/main" val="61292536"/>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3435" cy="6858000"/>
          </a:xfrm>
          <a:prstGeom prst="rect">
            <a:avLst/>
          </a:prstGeom>
        </p:spPr>
      </p:pic>
      <p:sp>
        <p:nvSpPr>
          <p:cNvPr id="5" name="Retângulo 4"/>
          <p:cNvSpPr/>
          <p:nvPr userDrawn="1"/>
        </p:nvSpPr>
        <p:spPr>
          <a:xfrm>
            <a:off x="-1" y="0"/>
            <a:ext cx="12192001" cy="90605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noFill/>
              </a:ln>
            </a:endParaRPr>
          </a:p>
        </p:txBody>
      </p:sp>
      <p:pic>
        <p:nvPicPr>
          <p:cNvPr id="4" name="Imagem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76158" y="92526"/>
            <a:ext cx="2721685" cy="742277"/>
          </a:xfrm>
          <a:prstGeom prst="rect">
            <a:avLst/>
          </a:prstGeom>
        </p:spPr>
      </p:pic>
      <p:sp>
        <p:nvSpPr>
          <p:cNvPr id="6" name="Título 1"/>
          <p:cNvSpPr>
            <a:spLocks noGrp="1"/>
          </p:cNvSpPr>
          <p:nvPr>
            <p:ph type="title"/>
          </p:nvPr>
        </p:nvSpPr>
        <p:spPr>
          <a:xfrm>
            <a:off x="3562597" y="77130"/>
            <a:ext cx="8260138" cy="765672"/>
          </a:xfrm>
          <a:noFill/>
          <a:ln>
            <a:noFill/>
          </a:ln>
        </p:spPr>
        <p:txBody>
          <a:bodyPr>
            <a:normAutofit/>
          </a:bodyPr>
          <a:lstStyle>
            <a:lvl1pPr>
              <a:defRPr sz="2400">
                <a:solidFill>
                  <a:schemeClr val="accent1">
                    <a:lumMod val="75000"/>
                  </a:schemeClr>
                </a:solidFill>
                <a:latin typeface="Arial" pitchFamily="34" charset="0"/>
                <a:cs typeface="Arial" pitchFamily="34" charset="0"/>
              </a:defRPr>
            </a:lvl1pPr>
          </a:lstStyle>
          <a:p>
            <a:r>
              <a:rPr lang="pt-BR"/>
              <a:t>Clique para editar o título mestre</a:t>
            </a:r>
          </a:p>
        </p:txBody>
      </p:sp>
      <p:sp>
        <p:nvSpPr>
          <p:cNvPr id="7" name="Espaço Reservado para Conteúdo 2"/>
          <p:cNvSpPr>
            <a:spLocks noGrp="1"/>
          </p:cNvSpPr>
          <p:nvPr>
            <p:ph idx="1"/>
          </p:nvPr>
        </p:nvSpPr>
        <p:spPr>
          <a:xfrm>
            <a:off x="311076" y="1266226"/>
            <a:ext cx="11498820" cy="4639721"/>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68406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a:xfrm>
            <a:off x="9427284" y="6345593"/>
            <a:ext cx="2743200" cy="365125"/>
          </a:xfrm>
        </p:spPr>
        <p:txBody>
          <a:bodyPr/>
          <a:lstStyle>
            <a:lvl1pPr>
              <a:defRPr b="1">
                <a:solidFill>
                  <a:schemeClr val="bg1"/>
                </a:solidFill>
              </a:defRPr>
            </a:lvl1pPr>
          </a:lstStyle>
          <a:p>
            <a:fld id="{69EDF1AF-41A0-4D73-9330-02BC1EBBC144}" type="slidenum">
              <a:rPr lang="pt-BR" smtClean="0"/>
              <a:pPr/>
              <a:t>‹nº›</a:t>
            </a:fld>
            <a:endParaRPr lang="pt-BR"/>
          </a:p>
        </p:txBody>
      </p:sp>
      <p:sp>
        <p:nvSpPr>
          <p:cNvPr id="6" name="Retângulo 5"/>
          <p:cNvSpPr/>
          <p:nvPr userDrawn="1"/>
        </p:nvSpPr>
        <p:spPr>
          <a:xfrm>
            <a:off x="-1" y="0"/>
            <a:ext cx="12192001" cy="90605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noFill/>
              </a:ln>
            </a:endParaRPr>
          </a:p>
        </p:txBody>
      </p:sp>
      <p:pic>
        <p:nvPicPr>
          <p:cNvPr id="7" name="Imagem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106158" y="92526"/>
            <a:ext cx="2721685" cy="742277"/>
          </a:xfrm>
          <a:prstGeom prst="rect">
            <a:avLst/>
          </a:prstGeom>
        </p:spPr>
      </p:pic>
      <p:sp>
        <p:nvSpPr>
          <p:cNvPr id="9" name="Título 1"/>
          <p:cNvSpPr>
            <a:spLocks noGrp="1"/>
          </p:cNvSpPr>
          <p:nvPr>
            <p:ph type="title"/>
          </p:nvPr>
        </p:nvSpPr>
        <p:spPr>
          <a:xfrm>
            <a:off x="368222" y="77130"/>
            <a:ext cx="8260138" cy="765672"/>
          </a:xfrm>
          <a:noFill/>
          <a:ln>
            <a:noFill/>
          </a:ln>
        </p:spPr>
        <p:txBody>
          <a:bodyPr>
            <a:normAutofit/>
          </a:bodyPr>
          <a:lstStyle>
            <a:lvl1pPr>
              <a:defRPr sz="2400">
                <a:solidFill>
                  <a:schemeClr val="accent1">
                    <a:lumMod val="75000"/>
                  </a:schemeClr>
                </a:solidFill>
                <a:latin typeface="Arial" pitchFamily="34" charset="0"/>
                <a:cs typeface="Arial" pitchFamily="34" charset="0"/>
              </a:defRPr>
            </a:lvl1pPr>
          </a:lstStyle>
          <a:p>
            <a:r>
              <a:rPr lang="pt-BR"/>
              <a:t>Clique para editar o título mestre</a:t>
            </a:r>
          </a:p>
        </p:txBody>
      </p:sp>
      <p:sp>
        <p:nvSpPr>
          <p:cNvPr id="10" name="Espaço Reservado para Conteúdo 2"/>
          <p:cNvSpPr>
            <a:spLocks noGrp="1"/>
          </p:cNvSpPr>
          <p:nvPr>
            <p:ph idx="1"/>
          </p:nvPr>
        </p:nvSpPr>
        <p:spPr>
          <a:xfrm>
            <a:off x="311076" y="1266226"/>
            <a:ext cx="11498820" cy="4639721"/>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17435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10" name="Espaço Reservado para Número de Slide 5"/>
          <p:cNvSpPr>
            <a:spLocks noGrp="1"/>
          </p:cNvSpPr>
          <p:nvPr>
            <p:ph type="sldNum" sz="quarter" idx="12"/>
          </p:nvPr>
        </p:nvSpPr>
        <p:spPr>
          <a:xfrm>
            <a:off x="9427284" y="6345593"/>
            <a:ext cx="2743200" cy="365125"/>
          </a:xfrm>
        </p:spPr>
        <p:txBody>
          <a:bodyPr/>
          <a:lstStyle>
            <a:lvl1pPr>
              <a:defRPr b="1">
                <a:solidFill>
                  <a:schemeClr val="bg1"/>
                </a:solidFill>
              </a:defRPr>
            </a:lvl1pPr>
          </a:lstStyle>
          <a:p>
            <a:fld id="{69EDF1AF-41A0-4D73-9330-02BC1EBBC144}" type="slidenum">
              <a:rPr lang="pt-BR" smtClean="0"/>
              <a:pPr/>
              <a:t>‹nº›</a:t>
            </a:fld>
            <a:endParaRPr lang="pt-BR"/>
          </a:p>
        </p:txBody>
      </p:sp>
      <p:sp>
        <p:nvSpPr>
          <p:cNvPr id="12" name="Título 1"/>
          <p:cNvSpPr>
            <a:spLocks noGrp="1"/>
          </p:cNvSpPr>
          <p:nvPr>
            <p:ph type="title"/>
          </p:nvPr>
        </p:nvSpPr>
        <p:spPr>
          <a:xfrm>
            <a:off x="368222" y="136505"/>
            <a:ext cx="8260138" cy="765672"/>
          </a:xfrm>
          <a:noFill/>
          <a:ln>
            <a:noFill/>
          </a:ln>
        </p:spPr>
        <p:txBody>
          <a:bodyPr>
            <a:normAutofit/>
          </a:bodyPr>
          <a:lstStyle>
            <a:lvl1pPr>
              <a:defRPr sz="2400">
                <a:solidFill>
                  <a:schemeClr val="accent1">
                    <a:lumMod val="75000"/>
                  </a:schemeClr>
                </a:solidFill>
                <a:latin typeface="Arial" pitchFamily="34" charset="0"/>
                <a:cs typeface="Arial" pitchFamily="34" charset="0"/>
              </a:defRPr>
            </a:lvl1pPr>
          </a:lstStyle>
          <a:p>
            <a:r>
              <a:rPr lang="pt-BR"/>
              <a:t>Clique para editar o título mestre</a:t>
            </a:r>
          </a:p>
        </p:txBody>
      </p:sp>
      <p:sp>
        <p:nvSpPr>
          <p:cNvPr id="13" name="Espaço Reservado para Conteúdo 2"/>
          <p:cNvSpPr>
            <a:spLocks noGrp="1"/>
          </p:cNvSpPr>
          <p:nvPr>
            <p:ph idx="1"/>
          </p:nvPr>
        </p:nvSpPr>
        <p:spPr>
          <a:xfrm>
            <a:off x="311076" y="1266226"/>
            <a:ext cx="11498820" cy="4639721"/>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76121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pic>
        <p:nvPicPr>
          <p:cNvPr id="7" name="Imagem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004457" y="0"/>
            <a:ext cx="9188261" cy="1611618"/>
          </a:xfrm>
          <a:prstGeom prst="rect">
            <a:avLst/>
          </a:prstGeom>
        </p:spPr>
      </p:pic>
      <p:sp>
        <p:nvSpPr>
          <p:cNvPr id="2" name="Título 1"/>
          <p:cNvSpPr>
            <a:spLocks noGrp="1"/>
          </p:cNvSpPr>
          <p:nvPr>
            <p:ph type="title"/>
          </p:nvPr>
        </p:nvSpPr>
        <p:spPr>
          <a:xfrm>
            <a:off x="3206337" y="96824"/>
            <a:ext cx="8616397" cy="765672"/>
          </a:xfrm>
          <a:noFill/>
        </p:spPr>
        <p:txBody>
          <a:bodyPr>
            <a:normAutofit/>
          </a:bodyPr>
          <a:lstStyle>
            <a:lvl1pPr>
              <a:defRPr sz="2400">
                <a:solidFill>
                  <a:schemeClr val="bg1"/>
                </a:solidFill>
              </a:defRPr>
            </a:lvl1pPr>
          </a:lstStyle>
          <a:p>
            <a:r>
              <a:rPr lang="pt-BR" dirty="0"/>
              <a:t>Clique para editar o título mestre</a:t>
            </a:r>
          </a:p>
        </p:txBody>
      </p:sp>
      <p:sp>
        <p:nvSpPr>
          <p:cNvPr id="6" name="Espaço Reservado para Número de Slide 5"/>
          <p:cNvSpPr>
            <a:spLocks noGrp="1"/>
          </p:cNvSpPr>
          <p:nvPr>
            <p:ph type="sldNum" sz="quarter" idx="12"/>
          </p:nvPr>
        </p:nvSpPr>
        <p:spPr>
          <a:xfrm>
            <a:off x="9427284" y="6345593"/>
            <a:ext cx="2743200" cy="365125"/>
          </a:xfrm>
        </p:spPr>
        <p:txBody>
          <a:bodyPr/>
          <a:lstStyle>
            <a:lvl1pPr>
              <a:defRPr b="1">
                <a:solidFill>
                  <a:schemeClr val="bg1"/>
                </a:solidFill>
              </a:defRPr>
            </a:lvl1pPr>
          </a:lstStyle>
          <a:p>
            <a:fld id="{69EDF1AF-41A0-4D73-9330-02BC1EBBC144}" type="slidenum">
              <a:rPr lang="pt-BR" smtClean="0"/>
              <a:pPr/>
              <a:t>‹nº›</a:t>
            </a:fld>
            <a:endParaRPr lang="pt-BR"/>
          </a:p>
        </p:txBody>
      </p:sp>
      <p:pic>
        <p:nvPicPr>
          <p:cNvPr id="8" name="Imagem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968188"/>
            <a:ext cx="3004457" cy="643430"/>
          </a:xfrm>
          <a:prstGeom prst="rect">
            <a:avLst/>
          </a:prstGeom>
        </p:spPr>
      </p:pic>
      <p:sp>
        <p:nvSpPr>
          <p:cNvPr id="12" name="Espaço Reservado para Conteúdo 11"/>
          <p:cNvSpPr>
            <a:spLocks noGrp="1"/>
          </p:cNvSpPr>
          <p:nvPr>
            <p:ph sz="quarter" idx="13"/>
          </p:nvPr>
        </p:nvSpPr>
        <p:spPr>
          <a:xfrm>
            <a:off x="333375" y="1828800"/>
            <a:ext cx="11499850" cy="4141788"/>
          </a:xfrm>
        </p:spPr>
        <p:txBody>
          <a:bodyPr>
            <a:normAutofit/>
          </a:bodyPr>
          <a:lstStyle>
            <a:lvl1pPr>
              <a:defRPr sz="1800"/>
            </a:lvl1pPr>
            <a:lvl2pPr>
              <a:defRPr sz="1800"/>
            </a:lvl2pPr>
            <a:lvl3pPr>
              <a:defRPr sz="1800"/>
            </a:lvl3pPr>
            <a:lvl4pPr>
              <a:defRPr sz="1800"/>
            </a:lvl4pPr>
            <a:lvl5pPr>
              <a:defRPr sz="1800"/>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4" name="Espaço Reservado para Texto 13"/>
          <p:cNvSpPr>
            <a:spLocks noGrp="1"/>
          </p:cNvSpPr>
          <p:nvPr>
            <p:ph type="body" sz="quarter" idx="14" hasCustomPrompt="1"/>
          </p:nvPr>
        </p:nvSpPr>
        <p:spPr>
          <a:xfrm>
            <a:off x="333487" y="1011407"/>
            <a:ext cx="11499738" cy="547688"/>
          </a:xfrm>
        </p:spPr>
        <p:txBody>
          <a:bodyPr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pt-BR" dirty="0"/>
              <a:t>Clique para editar o subtítulo mestre</a:t>
            </a:r>
          </a:p>
        </p:txBody>
      </p:sp>
      <p:sp>
        <p:nvSpPr>
          <p:cNvPr id="10" name="Retângulo 9"/>
          <p:cNvSpPr/>
          <p:nvPr userDrawn="1"/>
        </p:nvSpPr>
        <p:spPr>
          <a:xfrm>
            <a:off x="0" y="0"/>
            <a:ext cx="3004458" cy="968188"/>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noFill/>
              </a:ln>
            </a:endParaRPr>
          </a:p>
        </p:txBody>
      </p:sp>
      <p:pic>
        <p:nvPicPr>
          <p:cNvPr id="11" name="Imagem 10"/>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128413" y="92526"/>
            <a:ext cx="2721685" cy="793181"/>
          </a:xfrm>
          <a:prstGeom prst="rect">
            <a:avLst/>
          </a:prstGeom>
        </p:spPr>
      </p:pic>
    </p:spTree>
    <p:extLst>
      <p:ext uri="{BB962C8B-B14F-4D97-AF65-F5344CB8AC3E}">
        <p14:creationId xmlns:p14="http://schemas.microsoft.com/office/powerpoint/2010/main" val="38245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3435" cy="6858000"/>
          </a:xfrm>
          <a:prstGeom prst="rect">
            <a:avLst/>
          </a:prstGeom>
        </p:spPr>
      </p:pic>
      <p:pic>
        <p:nvPicPr>
          <p:cNvPr id="3" name="Imagem 2"/>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3776353"/>
            <a:ext cx="12192000" cy="3093521"/>
          </a:xfrm>
          <a:prstGeom prst="rect">
            <a:avLst/>
          </a:prstGeom>
        </p:spPr>
      </p:pic>
      <p:sp>
        <p:nvSpPr>
          <p:cNvPr id="4" name="Espaço Reservado para Texto 8"/>
          <p:cNvSpPr>
            <a:spLocks noGrp="1"/>
          </p:cNvSpPr>
          <p:nvPr>
            <p:ph type="body" sz="quarter" idx="13"/>
          </p:nvPr>
        </p:nvSpPr>
        <p:spPr>
          <a:xfrm>
            <a:off x="0" y="4040963"/>
            <a:ext cx="12192000" cy="1335087"/>
          </a:xfrm>
        </p:spPr>
        <p:txBody>
          <a:bodyPr lIns="108000" tIns="108000" rIns="108000" bIns="108000" anchor="ctr" anchorCtr="0">
            <a:normAutofit/>
          </a:bodyPr>
          <a:lstStyle>
            <a:lvl1pPr marL="0" indent="0" algn="ctr">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BR" dirty="0"/>
              <a:t>Clique para editar o texto mestre</a:t>
            </a:r>
          </a:p>
        </p:txBody>
      </p:sp>
      <p:sp>
        <p:nvSpPr>
          <p:cNvPr id="5" name="Espaço Reservado para Texto 8"/>
          <p:cNvSpPr>
            <a:spLocks noGrp="1"/>
          </p:cNvSpPr>
          <p:nvPr>
            <p:ph type="body" sz="quarter" idx="14"/>
          </p:nvPr>
        </p:nvSpPr>
        <p:spPr>
          <a:xfrm>
            <a:off x="1788" y="5945602"/>
            <a:ext cx="12192000" cy="626200"/>
          </a:xfrm>
        </p:spPr>
        <p:txBody>
          <a:bodyPr lIns="108000" tIns="108000" rIns="108000" bIns="108000" anchor="ctr" anchorCtr="0">
            <a:normAutofit/>
          </a:bodyPr>
          <a:lstStyle>
            <a:lvl1pPr marL="0" indent="0" algn="ctr">
              <a:buNone/>
              <a:defRPr sz="2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BR" dirty="0"/>
              <a:t>Clique para editar o texto mestre</a:t>
            </a:r>
          </a:p>
        </p:txBody>
      </p:sp>
    </p:spTree>
    <p:extLst>
      <p:ext uri="{BB962C8B-B14F-4D97-AF65-F5344CB8AC3E}">
        <p14:creationId xmlns:p14="http://schemas.microsoft.com/office/powerpoint/2010/main" val="61183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a:xfrm>
            <a:off x="9427284" y="6345593"/>
            <a:ext cx="2743200" cy="365125"/>
          </a:xfrm>
        </p:spPr>
        <p:txBody>
          <a:bodyPr/>
          <a:lstStyle>
            <a:lvl1pPr>
              <a:defRPr b="1">
                <a:solidFill>
                  <a:schemeClr val="bg1"/>
                </a:solidFill>
              </a:defRPr>
            </a:lvl1pPr>
          </a:lstStyle>
          <a:p>
            <a:fld id="{69EDF1AF-41A0-4D73-9330-02BC1EBBC144}" type="slidenum">
              <a:rPr lang="pt-BR" smtClean="0"/>
              <a:pPr/>
              <a:t>‹nº›</a:t>
            </a:fld>
            <a:endParaRPr lang="pt-BR"/>
          </a:p>
        </p:txBody>
      </p:sp>
      <p:sp>
        <p:nvSpPr>
          <p:cNvPr id="6" name="Retângulo 5"/>
          <p:cNvSpPr/>
          <p:nvPr userDrawn="1"/>
        </p:nvSpPr>
        <p:spPr>
          <a:xfrm>
            <a:off x="-1" y="0"/>
            <a:ext cx="12192001" cy="90605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noFill/>
              </a:ln>
            </a:endParaRPr>
          </a:p>
        </p:txBody>
      </p:sp>
      <p:pic>
        <p:nvPicPr>
          <p:cNvPr id="7" name="Imagem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106158" y="92526"/>
            <a:ext cx="2721685" cy="742277"/>
          </a:xfrm>
          <a:prstGeom prst="rect">
            <a:avLst/>
          </a:prstGeom>
        </p:spPr>
      </p:pic>
      <p:sp>
        <p:nvSpPr>
          <p:cNvPr id="9" name="Título 1"/>
          <p:cNvSpPr>
            <a:spLocks noGrp="1"/>
          </p:cNvSpPr>
          <p:nvPr>
            <p:ph type="title"/>
          </p:nvPr>
        </p:nvSpPr>
        <p:spPr>
          <a:xfrm>
            <a:off x="368222" y="77130"/>
            <a:ext cx="8260138" cy="765672"/>
          </a:xfrm>
          <a:noFill/>
          <a:ln>
            <a:noFill/>
          </a:ln>
        </p:spPr>
        <p:txBody>
          <a:bodyPr>
            <a:normAutofit/>
          </a:bodyPr>
          <a:lstStyle>
            <a:lvl1pPr>
              <a:defRPr sz="2400">
                <a:solidFill>
                  <a:schemeClr val="accent1">
                    <a:lumMod val="75000"/>
                  </a:schemeClr>
                </a:solidFill>
                <a:latin typeface="Arial" pitchFamily="34" charset="0"/>
                <a:cs typeface="Arial" pitchFamily="34" charset="0"/>
              </a:defRPr>
            </a:lvl1pPr>
          </a:lstStyle>
          <a:p>
            <a:r>
              <a:rPr lang="pt-BR"/>
              <a:t>Clique para editar o título mestre</a:t>
            </a:r>
          </a:p>
        </p:txBody>
      </p:sp>
      <p:sp>
        <p:nvSpPr>
          <p:cNvPr id="10" name="Espaço Reservado para Conteúdo 2"/>
          <p:cNvSpPr>
            <a:spLocks noGrp="1"/>
          </p:cNvSpPr>
          <p:nvPr>
            <p:ph idx="1"/>
          </p:nvPr>
        </p:nvSpPr>
        <p:spPr>
          <a:xfrm>
            <a:off x="311076" y="1266226"/>
            <a:ext cx="11498820" cy="4639721"/>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77545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m com Legenda">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a:xfrm>
            <a:off x="9427284" y="6345593"/>
            <a:ext cx="2743200" cy="365125"/>
          </a:xfrm>
        </p:spPr>
        <p:txBody>
          <a:bodyPr/>
          <a:lstStyle>
            <a:lvl1pPr>
              <a:defRPr b="1">
                <a:solidFill>
                  <a:schemeClr val="bg1"/>
                </a:solidFill>
              </a:defRPr>
            </a:lvl1pPr>
          </a:lstStyle>
          <a:p>
            <a:fld id="{69EDF1AF-41A0-4D73-9330-02BC1EBBC144}" type="slidenum">
              <a:rPr lang="pt-BR" smtClean="0"/>
              <a:pPr/>
              <a:t>‹nº›</a:t>
            </a:fld>
            <a:endParaRPr lang="pt-BR"/>
          </a:p>
        </p:txBody>
      </p:sp>
      <p:sp>
        <p:nvSpPr>
          <p:cNvPr id="6" name="Retângulo 5"/>
          <p:cNvSpPr/>
          <p:nvPr userDrawn="1"/>
        </p:nvSpPr>
        <p:spPr>
          <a:xfrm>
            <a:off x="-1" y="0"/>
            <a:ext cx="12192001" cy="90605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noFill/>
              </a:ln>
            </a:endParaRPr>
          </a:p>
        </p:txBody>
      </p:sp>
      <p:pic>
        <p:nvPicPr>
          <p:cNvPr id="7" name="Imagem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106158" y="92526"/>
            <a:ext cx="2721685" cy="742277"/>
          </a:xfrm>
          <a:prstGeom prst="rect">
            <a:avLst/>
          </a:prstGeom>
        </p:spPr>
      </p:pic>
      <p:sp>
        <p:nvSpPr>
          <p:cNvPr id="9" name="Título 1"/>
          <p:cNvSpPr>
            <a:spLocks noGrp="1"/>
          </p:cNvSpPr>
          <p:nvPr>
            <p:ph type="title"/>
          </p:nvPr>
        </p:nvSpPr>
        <p:spPr>
          <a:xfrm>
            <a:off x="368222" y="77130"/>
            <a:ext cx="8260138" cy="765672"/>
          </a:xfrm>
          <a:noFill/>
          <a:ln>
            <a:noFill/>
          </a:ln>
        </p:spPr>
        <p:txBody>
          <a:bodyPr>
            <a:normAutofit/>
          </a:bodyPr>
          <a:lstStyle>
            <a:lvl1pPr>
              <a:defRPr sz="2400">
                <a:solidFill>
                  <a:schemeClr val="accent1">
                    <a:lumMod val="75000"/>
                  </a:schemeClr>
                </a:solidFill>
                <a:latin typeface="Arial" pitchFamily="34" charset="0"/>
                <a:cs typeface="Arial" pitchFamily="34" charset="0"/>
              </a:defRPr>
            </a:lvl1pPr>
          </a:lstStyle>
          <a:p>
            <a:r>
              <a:rPr lang="pt-BR"/>
              <a:t>Clique para editar o título mestre</a:t>
            </a:r>
          </a:p>
        </p:txBody>
      </p:sp>
      <p:sp>
        <p:nvSpPr>
          <p:cNvPr id="10" name="Espaço Reservado para Conteúdo 2"/>
          <p:cNvSpPr>
            <a:spLocks noGrp="1"/>
          </p:cNvSpPr>
          <p:nvPr>
            <p:ph idx="1"/>
          </p:nvPr>
        </p:nvSpPr>
        <p:spPr>
          <a:xfrm>
            <a:off x="311076" y="1266226"/>
            <a:ext cx="11498820" cy="4639721"/>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134326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6.jpeg"/><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308759" y="172130"/>
            <a:ext cx="8562115" cy="765672"/>
          </a:xfrm>
          <a:prstGeom prst="rect">
            <a:avLst/>
          </a:prstGeom>
          <a:solidFill>
            <a:schemeClr val="bg1">
              <a:lumMod val="95000"/>
            </a:schemeClr>
          </a:solidFill>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311076" y="1266226"/>
            <a:ext cx="11498820" cy="4639721"/>
          </a:xfrm>
          <a:prstGeom prst="rect">
            <a:avLst/>
          </a:prstGeom>
        </p:spPr>
        <p:txBody>
          <a:bodyPr vert="horz" lIns="91440" tIns="45720" rIns="91440" bIns="45720" rtlCol="0">
            <a:norm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A060B-1454-4C8C-8D7E-FD606446573E}" type="datetimeFigureOut">
              <a:rPr lang="pt-BR" smtClean="0"/>
              <a:t>15/10/2019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DF1AF-41A0-4D73-9330-02BC1EBBC144}" type="slidenum">
              <a:rPr lang="pt-BR" smtClean="0"/>
              <a:t>‹nº›</a:t>
            </a:fld>
            <a:endParaRPr lang="pt-BR"/>
          </a:p>
        </p:txBody>
      </p:sp>
      <p:pic>
        <p:nvPicPr>
          <p:cNvPr id="8" name="Imagem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6077455"/>
            <a:ext cx="12192000" cy="780545"/>
          </a:xfrm>
          <a:prstGeom prst="rect">
            <a:avLst/>
          </a:prstGeom>
        </p:spPr>
      </p:pic>
      <p:grpSp>
        <p:nvGrpSpPr>
          <p:cNvPr id="7" name="Grupo 6"/>
          <p:cNvGrpSpPr/>
          <p:nvPr userDrawn="1"/>
        </p:nvGrpSpPr>
        <p:grpSpPr>
          <a:xfrm>
            <a:off x="9366540" y="103998"/>
            <a:ext cx="2721034" cy="648000"/>
            <a:chOff x="9081540" y="187123"/>
            <a:chExt cx="2721034" cy="648000"/>
          </a:xfrm>
        </p:grpSpPr>
        <p:pic>
          <p:nvPicPr>
            <p:cNvPr id="20" name="Imagem 19"/>
            <p:cNvPicPr>
              <a:picLocks noChangeAspect="1"/>
            </p:cNvPicPr>
            <p:nvPr userDrawn="1"/>
          </p:nvPicPr>
          <p:blipFill rotWithShape="1">
            <a:blip r:embed="rId20" cstate="print">
              <a:extLst>
                <a:ext uri="{28A0092B-C50C-407E-A947-70E740481C1C}">
                  <a14:useLocalDpi xmlns:a14="http://schemas.microsoft.com/office/drawing/2010/main" val="0"/>
                </a:ext>
              </a:extLst>
            </a:blip>
            <a:srcRect t="14518" b="18172"/>
            <a:stretch/>
          </p:blipFill>
          <p:spPr>
            <a:xfrm>
              <a:off x="10521540" y="187123"/>
              <a:ext cx="1281034" cy="648000"/>
            </a:xfrm>
            <a:prstGeom prst="rect">
              <a:avLst/>
            </a:prstGeom>
          </p:spPr>
        </p:pic>
        <p:pic>
          <p:nvPicPr>
            <p:cNvPr id="21" name="Picture 2" descr="logo escola de contas 2"/>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9081540" y="336093"/>
              <a:ext cx="1440000" cy="35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81293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54"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2400" b="1" kern="1200">
          <a:solidFill>
            <a:schemeClr val="accent1">
              <a:lumMod val="75000"/>
            </a:schemeClr>
          </a:solidFill>
          <a:latin typeface="Arial" pitchFamily="34" charset="0"/>
          <a:ea typeface="Tahoma" pitchFamily="34" charset="0"/>
          <a:cs typeface="Arial" pitchFamily="34" charset="0"/>
        </a:defRPr>
      </a:lvl1pPr>
    </p:titleStyle>
    <p:bodyStyle>
      <a:lvl1pPr marL="0" indent="0" algn="l" defTabSz="914400" rtl="0" eaLnBrk="1" latinLnBrk="0" hangingPunct="1">
        <a:lnSpc>
          <a:spcPts val="2200"/>
        </a:lnSpc>
        <a:spcBef>
          <a:spcPts val="300"/>
        </a:spcBef>
        <a:spcAft>
          <a:spcPts val="300"/>
        </a:spcAft>
        <a:buFont typeface="Arial" panose="020B0604020202020204" pitchFamily="34" charset="0"/>
        <a:buNone/>
        <a:defRPr sz="1800" kern="1200">
          <a:solidFill>
            <a:schemeClr val="tx1">
              <a:lumMod val="65000"/>
              <a:lumOff val="35000"/>
            </a:schemeClr>
          </a:solidFill>
          <a:latin typeface="Arial" pitchFamily="34" charset="0"/>
          <a:ea typeface="Tahoma" pitchFamily="34" charset="0"/>
          <a:cs typeface="Arial" pitchFamily="34" charset="0"/>
        </a:defRPr>
      </a:lvl1pPr>
      <a:lvl2pPr marL="685800" indent="-228600" algn="l" defTabSz="914400" rtl="0" eaLnBrk="1" latinLnBrk="0" hangingPunct="1">
        <a:lnSpc>
          <a:spcPts val="2200"/>
        </a:lnSpc>
        <a:spcBef>
          <a:spcPts val="300"/>
        </a:spcBef>
        <a:spcAft>
          <a:spcPts val="300"/>
        </a:spcAft>
        <a:buFont typeface="Arial" panose="020B0604020202020204" pitchFamily="34" charset="0"/>
        <a:buChar char="•"/>
        <a:defRPr sz="1800" kern="1200">
          <a:solidFill>
            <a:schemeClr val="tx1">
              <a:lumMod val="65000"/>
              <a:lumOff val="35000"/>
            </a:schemeClr>
          </a:solidFill>
          <a:latin typeface="Arial" pitchFamily="34" charset="0"/>
          <a:ea typeface="Tahoma" pitchFamily="34" charset="0"/>
          <a:cs typeface="Arial" pitchFamily="34" charset="0"/>
        </a:defRPr>
      </a:lvl2pPr>
      <a:lvl3pPr marL="1143000" indent="-228600" algn="l" defTabSz="914400" rtl="0" eaLnBrk="1" latinLnBrk="0" hangingPunct="1">
        <a:lnSpc>
          <a:spcPts val="2200"/>
        </a:lnSpc>
        <a:spcBef>
          <a:spcPts val="300"/>
        </a:spcBef>
        <a:spcAft>
          <a:spcPts val="300"/>
        </a:spcAft>
        <a:buFont typeface="Arial" panose="020B0604020202020204" pitchFamily="34" charset="0"/>
        <a:buChar char="•"/>
        <a:defRPr sz="1800" kern="1200">
          <a:solidFill>
            <a:schemeClr val="tx1">
              <a:lumMod val="65000"/>
              <a:lumOff val="35000"/>
            </a:schemeClr>
          </a:solidFill>
          <a:latin typeface="Arial" pitchFamily="34" charset="0"/>
          <a:ea typeface="Tahoma" pitchFamily="34" charset="0"/>
          <a:cs typeface="Arial" pitchFamily="34" charset="0"/>
        </a:defRPr>
      </a:lvl3pPr>
      <a:lvl4pPr marL="1600200" indent="-228600" algn="l" defTabSz="914400" rtl="0" eaLnBrk="1" latinLnBrk="0" hangingPunct="1">
        <a:lnSpc>
          <a:spcPts val="2200"/>
        </a:lnSpc>
        <a:spcBef>
          <a:spcPts val="300"/>
        </a:spcBef>
        <a:spcAft>
          <a:spcPts val="300"/>
        </a:spcAft>
        <a:buFont typeface="Arial" panose="020B0604020202020204" pitchFamily="34" charset="0"/>
        <a:buChar char="•"/>
        <a:defRPr sz="1800" kern="1200">
          <a:solidFill>
            <a:schemeClr val="tx1">
              <a:lumMod val="65000"/>
              <a:lumOff val="35000"/>
            </a:schemeClr>
          </a:solidFill>
          <a:latin typeface="Arial" pitchFamily="34" charset="0"/>
          <a:ea typeface="Tahoma" pitchFamily="34" charset="0"/>
          <a:cs typeface="Arial" pitchFamily="34" charset="0"/>
        </a:defRPr>
      </a:lvl4pPr>
      <a:lvl5pPr marL="2057400" indent="-228600" algn="l" defTabSz="914400" rtl="0" eaLnBrk="1" latinLnBrk="0" hangingPunct="1">
        <a:lnSpc>
          <a:spcPts val="2200"/>
        </a:lnSpc>
        <a:spcBef>
          <a:spcPts val="300"/>
        </a:spcBef>
        <a:spcAft>
          <a:spcPts val="300"/>
        </a:spcAft>
        <a:buFont typeface="Arial" panose="020B0604020202020204" pitchFamily="34" charset="0"/>
        <a:buChar char="•"/>
        <a:defRPr sz="1800" kern="1200">
          <a:solidFill>
            <a:schemeClr val="tx1">
              <a:lumMod val="65000"/>
              <a:lumOff val="35000"/>
            </a:schemeClr>
          </a:solidFill>
          <a:latin typeface="Arial" pitchFamily="34" charset="0"/>
          <a:ea typeface="Tahom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1B9BD8-C059-45EF-B939-C1CF25F799F7}"/>
              </a:ext>
            </a:extLst>
          </p:cNvPr>
          <p:cNvSpPr/>
          <p:nvPr/>
        </p:nvSpPr>
        <p:spPr>
          <a:xfrm>
            <a:off x="273051" y="225426"/>
            <a:ext cx="11580283" cy="6403975"/>
          </a:xfrm>
          <a:prstGeom prst="rect">
            <a:avLst/>
          </a:prstGeom>
          <a:solidFill>
            <a:srgbClr val="034883"/>
          </a:solidFill>
          <a:ln>
            <a:no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endParaRPr lang="en-US" sz="1800">
              <a:solidFill>
                <a:prstClr val="white"/>
              </a:solidFill>
            </a:endParaRPr>
          </a:p>
        </p:txBody>
      </p:sp>
      <p:sp>
        <p:nvSpPr>
          <p:cNvPr id="6" name="Rectangle 7">
            <a:extLst>
              <a:ext uri="{FF2B5EF4-FFF2-40B4-BE49-F238E27FC236}">
                <a16:creationId xmlns:a16="http://schemas.microsoft.com/office/drawing/2014/main" id="{FBF3334D-91A5-48E7-9940-EF78BF6D7294}"/>
              </a:ext>
            </a:extLst>
          </p:cNvPr>
          <p:cNvSpPr/>
          <p:nvPr/>
        </p:nvSpPr>
        <p:spPr>
          <a:xfrm rot="18900000">
            <a:off x="-950383" y="106364"/>
            <a:ext cx="1405468" cy="1055687"/>
          </a:xfrm>
          <a:prstGeom prst="rect">
            <a:avLst/>
          </a:prstGeom>
          <a:solidFill>
            <a:srgbClr val="932826"/>
          </a:solidFill>
          <a:ln w="127000" cmpd="sng">
            <a:solidFill>
              <a:srgbClr val="FFFFFF"/>
            </a:solidFill>
            <a:miter lim="800000"/>
          </a:ln>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endParaRPr lang="en-US" sz="1800">
              <a:ln w="76200" cmpd="sng">
                <a:noFill/>
              </a:ln>
              <a:solidFill>
                <a:prstClr val="white"/>
              </a:solidFill>
            </a:endParaRPr>
          </a:p>
        </p:txBody>
      </p:sp>
    </p:spTree>
    <p:extLst>
      <p:ext uri="{BB962C8B-B14F-4D97-AF65-F5344CB8AC3E}">
        <p14:creationId xmlns:p14="http://schemas.microsoft.com/office/powerpoint/2010/main" val="39782860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ransition spd="slow">
    <p:push/>
  </p:transition>
  <p:txStyles>
    <p:titleStyle>
      <a:lvl1pPr algn="ctr" rtl="0" eaLnBrk="0" fontAlgn="base" hangingPunct="0">
        <a:spcBef>
          <a:spcPct val="0"/>
        </a:spcBef>
        <a:spcAft>
          <a:spcPct val="0"/>
        </a:spcAft>
        <a:defRPr sz="3600" b="1" kern="1200">
          <a:solidFill>
            <a:schemeClr val="bg1"/>
          </a:solidFill>
          <a:latin typeface="Calibri"/>
          <a:ea typeface="MS PGothic" pitchFamily="34" charset="-128"/>
          <a:cs typeface="Calibri"/>
        </a:defRPr>
      </a:lvl1pPr>
      <a:lvl2pPr algn="ctr" rtl="0" eaLnBrk="0" fontAlgn="base" hangingPunct="0">
        <a:spcBef>
          <a:spcPct val="0"/>
        </a:spcBef>
        <a:spcAft>
          <a:spcPct val="0"/>
        </a:spcAft>
        <a:defRPr sz="3600" b="1">
          <a:solidFill>
            <a:schemeClr val="bg1"/>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3600" b="1">
          <a:solidFill>
            <a:schemeClr val="bg1"/>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3600" b="1">
          <a:solidFill>
            <a:schemeClr val="bg1"/>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3600" b="1">
          <a:solidFill>
            <a:schemeClr val="bg1"/>
          </a:solidFill>
          <a:latin typeface="Calibri" pitchFamily="34" charset="0"/>
          <a:ea typeface="MS PGothic" pitchFamily="34" charset="-128"/>
          <a:cs typeface="Calibri" pitchFamily="34" charset="0"/>
        </a:defRPr>
      </a:lvl5pPr>
      <a:lvl6pPr marL="457200" algn="ctr" rtl="0" eaLnBrk="1" fontAlgn="base" hangingPunct="1">
        <a:spcBef>
          <a:spcPct val="0"/>
        </a:spcBef>
        <a:spcAft>
          <a:spcPct val="0"/>
        </a:spcAft>
        <a:defRPr sz="3600" b="1">
          <a:solidFill>
            <a:schemeClr val="bg1"/>
          </a:solidFill>
          <a:latin typeface="Calibri" pitchFamily="34" charset="0"/>
          <a:cs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cs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cs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cs typeface="Calibri" pitchFamily="34" charset="0"/>
        </a:defRPr>
      </a:lvl9pPr>
    </p:titleStyle>
    <p:bodyStyle>
      <a:lvl1pPr marL="342900" indent="-342900" algn="l" rtl="0" eaLnBrk="0" fontAlgn="base" hangingPunct="0">
        <a:lnSpc>
          <a:spcPct val="120000"/>
        </a:lnSpc>
        <a:spcBef>
          <a:spcPts val="2000"/>
        </a:spcBef>
        <a:spcAft>
          <a:spcPct val="0"/>
        </a:spcAft>
        <a:buClr>
          <a:schemeClr val="accent1"/>
        </a:buClr>
        <a:buSzPct val="90000"/>
        <a:buFont typeface="Wingdings" panose="05000000000000000000" pitchFamily="2" charset="2"/>
        <a:defRPr sz="2800" b="1" kern="1200">
          <a:solidFill>
            <a:schemeClr val="tx1"/>
          </a:solidFill>
          <a:latin typeface="Calibri"/>
          <a:ea typeface="MS PGothic" pitchFamily="34" charset="-128"/>
          <a:cs typeface="Calibri"/>
        </a:defRPr>
      </a:lvl1pPr>
      <a:lvl2pPr marL="358775" indent="-336550" algn="l" rtl="0" eaLnBrk="0" fontAlgn="base" hangingPunct="0">
        <a:lnSpc>
          <a:spcPct val="120000"/>
        </a:lnSpc>
        <a:spcBef>
          <a:spcPts val="600"/>
        </a:spcBef>
        <a:spcAft>
          <a:spcPct val="0"/>
        </a:spcAft>
        <a:buClr>
          <a:srgbClr val="589DEE"/>
        </a:buClr>
        <a:buSzPct val="75000"/>
        <a:buFont typeface="Wingdings" panose="05000000000000000000" pitchFamily="2" charset="2"/>
        <a:buChar char=""/>
        <a:defRPr sz="2600" b="1" kern="1200">
          <a:solidFill>
            <a:schemeClr val="tx1"/>
          </a:solidFill>
          <a:latin typeface="Calibri"/>
          <a:ea typeface="Calibri" charset="0"/>
          <a:cs typeface="Calibri"/>
        </a:defRPr>
      </a:lvl2pPr>
      <a:lvl3pPr marL="719138" indent="-349250" algn="l" rtl="0" eaLnBrk="0" fontAlgn="base" hangingPunct="0">
        <a:lnSpc>
          <a:spcPct val="120000"/>
        </a:lnSpc>
        <a:spcBef>
          <a:spcPts val="600"/>
        </a:spcBef>
        <a:spcAft>
          <a:spcPct val="0"/>
        </a:spcAft>
        <a:buClr>
          <a:srgbClr val="589DEE"/>
        </a:buClr>
        <a:buSzPct val="75000"/>
        <a:buFont typeface="Wingdings" panose="05000000000000000000" pitchFamily="2" charset="2"/>
        <a:buChar char=""/>
        <a:defRPr sz="2400" b="1" kern="1200">
          <a:solidFill>
            <a:schemeClr val="tx1"/>
          </a:solidFill>
          <a:latin typeface="Calibri"/>
          <a:ea typeface="Calibri" charset="0"/>
          <a:cs typeface="Calibri"/>
        </a:defRPr>
      </a:lvl3pPr>
      <a:lvl4pPr marL="1371600" indent="-336550" algn="l" rtl="0" eaLnBrk="0" fontAlgn="base" hangingPunct="0">
        <a:spcBef>
          <a:spcPts val="600"/>
        </a:spcBef>
        <a:spcAft>
          <a:spcPct val="0"/>
        </a:spcAft>
        <a:buClr>
          <a:srgbClr val="C1F944"/>
        </a:buClr>
        <a:buSzPct val="90000"/>
        <a:buFont typeface="Wingdings" panose="05000000000000000000" pitchFamily="2" charset="2"/>
        <a:buChar char="S"/>
        <a:defRPr kern="1200">
          <a:solidFill>
            <a:srgbClr val="595959"/>
          </a:solidFill>
          <a:latin typeface="Calibri"/>
          <a:ea typeface="Calibri" charset="0"/>
          <a:cs typeface="Calibri"/>
        </a:defRPr>
      </a:lvl4pPr>
      <a:lvl5pPr marL="1720850" indent="-349250" algn="l" rtl="0" eaLnBrk="0" fontAlgn="base" hangingPunct="0">
        <a:spcBef>
          <a:spcPts val="600"/>
        </a:spcBef>
        <a:spcAft>
          <a:spcPct val="0"/>
        </a:spcAft>
        <a:buClr>
          <a:schemeClr val="accent1"/>
        </a:buClr>
        <a:buSzPct val="90000"/>
        <a:buFont typeface="Wingdings" panose="05000000000000000000" pitchFamily="2" charset="2"/>
        <a:buChar char="S"/>
        <a:defRPr kern="1200">
          <a:solidFill>
            <a:srgbClr val="595959"/>
          </a:solidFill>
          <a:latin typeface="Calibri"/>
          <a:ea typeface="Calibri" charset="0"/>
          <a:cs typeface="Calibri"/>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0.xml.rels><?xml version="1.0" encoding="UTF-8" standalone="yes"?>
<Relationships xmlns="http://schemas.openxmlformats.org/package/2006/relationships"><Relationship Id="rId2" Type="http://schemas.openxmlformats.org/officeDocument/2006/relationships/hyperlink" Target="http://www.planalto.gov.br/ccivil_03/_ato2011-2014/2011/lei/l12506.htm" TargetMode="External"/><Relationship Id="rId1" Type="http://schemas.openxmlformats.org/officeDocument/2006/relationships/slideLayout" Target="../slideLayouts/slideLayout1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8.xml.rels><?xml version="1.0" encoding="UTF-8" standalone="yes"?>
<Relationships xmlns="http://schemas.openxmlformats.org/package/2006/relationships"><Relationship Id="rId2" Type="http://schemas.openxmlformats.org/officeDocument/2006/relationships/hyperlink" Target="http://www.planalto.gov.br/ccivil_03/Constituicao/Constituicao.htm#adctart10%C2%A71" TargetMode="External"/><Relationship Id="rId1" Type="http://schemas.openxmlformats.org/officeDocument/2006/relationships/slideLayout" Target="../slideLayouts/slideLayout1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1.xml.rels><?xml version="1.0" encoding="UTF-8" standalone="yes"?>
<Relationships xmlns="http://schemas.openxmlformats.org/package/2006/relationships"><Relationship Id="rId2" Type="http://schemas.openxmlformats.org/officeDocument/2006/relationships/hyperlink" Target="http://www.planalto.gov.br/ccivil_03/Constituicao/Constituicao.htm#art7xviii" TargetMode="External"/><Relationship Id="rId1" Type="http://schemas.openxmlformats.org/officeDocument/2006/relationships/slideLayout" Target="../slideLayouts/slideLayout1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mailto:professoreduardoguimaraes@gmail.com" TargetMode="External"/><Relationship Id="rId1" Type="http://schemas.openxmlformats.org/officeDocument/2006/relationships/slideLayout" Target="../slideLayouts/slideLayout15.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9.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0.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Texto 6"/>
          <p:cNvSpPr>
            <a:spLocks noGrp="1"/>
          </p:cNvSpPr>
          <p:nvPr>
            <p:ph type="body" sz="quarter" idx="13"/>
          </p:nvPr>
        </p:nvSpPr>
        <p:spPr/>
        <p:txBody>
          <a:bodyPr/>
          <a:lstStyle/>
          <a:p>
            <a:r>
              <a:rPr lang="pt-BR" dirty="0"/>
              <a:t> Formação de Preços e Planilha de Custos</a:t>
            </a:r>
          </a:p>
          <a:p>
            <a:endParaRPr lang="pt-BR" dirty="0"/>
          </a:p>
        </p:txBody>
      </p:sp>
      <p:sp>
        <p:nvSpPr>
          <p:cNvPr id="8" name="Espaço Reservado para Texto 7"/>
          <p:cNvSpPr>
            <a:spLocks noGrp="1"/>
          </p:cNvSpPr>
          <p:nvPr>
            <p:ph type="body" sz="quarter" idx="14"/>
          </p:nvPr>
        </p:nvSpPr>
        <p:spPr/>
        <p:txBody>
          <a:bodyPr/>
          <a:lstStyle/>
          <a:p>
            <a:r>
              <a:rPr lang="pt-BR" dirty="0"/>
              <a:t>15, 16 e 22/10/2019</a:t>
            </a:r>
          </a:p>
        </p:txBody>
      </p:sp>
    </p:spTree>
    <p:extLst>
      <p:ext uri="{BB962C8B-B14F-4D97-AF65-F5344CB8AC3E}">
        <p14:creationId xmlns:p14="http://schemas.microsoft.com/office/powerpoint/2010/main" val="396156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3"/>
          <p:cNvSpPr>
            <a:spLocks noGrp="1" noChangeArrowheads="1"/>
          </p:cNvSpPr>
          <p:nvPr>
            <p:ph type="subTitle" idx="1"/>
          </p:nvPr>
        </p:nvSpPr>
        <p:spPr>
          <a:xfrm>
            <a:off x="2135189" y="1412776"/>
            <a:ext cx="7704137" cy="4896544"/>
          </a:xfrm>
        </p:spPr>
        <p:txBody>
          <a:bodyPr/>
          <a:lstStyle/>
          <a:p>
            <a:pPr marL="533400" indent="-533400"/>
            <a:endParaRPr lang="pt-BR" b="1" dirty="0"/>
          </a:p>
          <a:p>
            <a:pPr marL="533400" indent="-533400" algn="just"/>
            <a:endParaRPr lang="pt-BR" b="1" dirty="0"/>
          </a:p>
          <a:p>
            <a:pPr marL="533400" indent="-533400"/>
            <a:endParaRPr lang="pt-BR" dirty="0"/>
          </a:p>
          <a:p>
            <a:pPr marL="533400" indent="-533400"/>
            <a:endParaRPr lang="pt-BR" b="1" dirty="0"/>
          </a:p>
        </p:txBody>
      </p:sp>
      <p:sp>
        <p:nvSpPr>
          <p:cNvPr id="7170" name="Espaço Reservado para Número de Slide 5"/>
          <p:cNvSpPr>
            <a:spLocks noGrp="1"/>
          </p:cNvSpPr>
          <p:nvPr>
            <p:ph type="sldNum" sz="quarter" idx="12"/>
          </p:nvPr>
        </p:nvSpPr>
        <p:spPr>
          <a:noFill/>
        </p:spPr>
        <p:txBody>
          <a:bodyPr/>
          <a:lstStyle/>
          <a:p>
            <a:pPr algn="r"/>
            <a:fld id="{43E177DC-5CDB-449F-BBCB-2B7FBD874BEF}" type="slidenum">
              <a:rPr lang="pt-BR" sz="1400"/>
              <a:pPr algn="r"/>
              <a:t>10</a:t>
            </a:fld>
            <a:endParaRPr lang="pt-BR" dirty="0"/>
          </a:p>
        </p:txBody>
      </p:sp>
      <p:graphicFrame>
        <p:nvGraphicFramePr>
          <p:cNvPr id="5" name="Diagrama 4"/>
          <p:cNvGraphicFramePr/>
          <p:nvPr>
            <p:extLst>
              <p:ext uri="{D42A27DB-BD31-4B8C-83A1-F6EECF244321}">
                <p14:modId xmlns:p14="http://schemas.microsoft.com/office/powerpoint/2010/main" val="1402584275"/>
              </p:ext>
            </p:extLst>
          </p:nvPr>
        </p:nvGraphicFramePr>
        <p:xfrm>
          <a:off x="609600" y="1407569"/>
          <a:ext cx="9036496" cy="5668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2"/>
          <p:cNvSpPr>
            <a:spLocks noGrp="1" noChangeArrowheads="1"/>
          </p:cNvSpPr>
          <p:nvPr>
            <p:ph type="ctrTitle"/>
          </p:nvPr>
        </p:nvSpPr>
        <p:spPr>
          <a:xfrm>
            <a:off x="427788" y="188937"/>
            <a:ext cx="7772400" cy="719485"/>
          </a:xfrm>
        </p:spPr>
        <p:txBody>
          <a:bodyPr/>
          <a:lstStyle/>
          <a:p>
            <a:r>
              <a:rPr lang="pt-BR" sz="4000" dirty="0"/>
              <a:t>Fases da Licitação Pública </a:t>
            </a:r>
          </a:p>
        </p:txBody>
      </p:sp>
    </p:spTree>
    <p:extLst>
      <p:ext uri="{BB962C8B-B14F-4D97-AF65-F5344CB8AC3E}">
        <p14:creationId xmlns:p14="http://schemas.microsoft.com/office/powerpoint/2010/main" val="42253909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17375E"/>
        </a:solidFill>
        <a:effectLst/>
      </p:bgPr>
    </p:bg>
    <p:spTree>
      <p:nvGrpSpPr>
        <p:cNvPr id="1" name=""/>
        <p:cNvGrpSpPr/>
        <p:nvPr/>
      </p:nvGrpSpPr>
      <p:grpSpPr>
        <a:xfrm>
          <a:off x="0" y="0"/>
          <a:ext cx="0" cy="0"/>
          <a:chOff x="0" y="0"/>
          <a:chExt cx="0" cy="0"/>
        </a:xfrm>
      </p:grpSpPr>
      <p:sp>
        <p:nvSpPr>
          <p:cNvPr id="126978" name="Retângulo 3">
            <a:extLst>
              <a:ext uri="{FF2B5EF4-FFF2-40B4-BE49-F238E27FC236}">
                <a16:creationId xmlns:a16="http://schemas.microsoft.com/office/drawing/2014/main" id="{3740D660-5DD5-460E-92FA-12B869C45A48}"/>
              </a:ext>
            </a:extLst>
          </p:cNvPr>
          <p:cNvSpPr>
            <a:spLocks noChangeArrowheads="1"/>
          </p:cNvSpPr>
          <p:nvPr/>
        </p:nvSpPr>
        <p:spPr bwMode="auto">
          <a:xfrm>
            <a:off x="2279650" y="333376"/>
            <a:ext cx="79200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pt-BR" altLang="pt-BR" sz="3200" b="1" dirty="0">
                <a:solidFill>
                  <a:srgbClr val="FFFFFF"/>
                </a:solidFill>
                <a:latin typeface="Calibri" panose="020F0502020204030204" pitchFamily="34" charset="0"/>
                <a:ea typeface="MS PGothic" panose="020B0600070205080204" pitchFamily="34" charset="-128"/>
              </a:rPr>
              <a:t>REALIZAÇÃO DE PESQUISAS DE PREÇOS E ELABORAÇÃO DE ORÇAMENTOS E PLANILHAS</a:t>
            </a:r>
          </a:p>
        </p:txBody>
      </p:sp>
      <p:sp>
        <p:nvSpPr>
          <p:cNvPr id="35843" name="Retângulo 3">
            <a:extLst>
              <a:ext uri="{FF2B5EF4-FFF2-40B4-BE49-F238E27FC236}">
                <a16:creationId xmlns:a16="http://schemas.microsoft.com/office/drawing/2014/main" id="{8D195D72-08EE-4079-B140-6410B3B78F5A}"/>
              </a:ext>
            </a:extLst>
          </p:cNvPr>
          <p:cNvSpPr>
            <a:spLocks noChangeArrowheads="1"/>
          </p:cNvSpPr>
          <p:nvPr/>
        </p:nvSpPr>
        <p:spPr bwMode="auto">
          <a:xfrm>
            <a:off x="1992314" y="4554539"/>
            <a:ext cx="77485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fontAlgn="base">
              <a:spcBef>
                <a:spcPct val="0"/>
              </a:spcBef>
              <a:spcAft>
                <a:spcPct val="0"/>
              </a:spcAft>
            </a:pPr>
            <a:r>
              <a:rPr lang="pt-BR" altLang="pt-BR" sz="3600" b="1">
                <a:solidFill>
                  <a:srgbClr val="FFFF00"/>
                </a:solidFill>
                <a:latin typeface="Calibri" panose="020F0502020204030204" pitchFamily="34" charset="0"/>
                <a:ea typeface="MS PGothic" panose="020B0600070205080204" pitchFamily="34" charset="-128"/>
              </a:rPr>
              <a:t>Qual o preço praticado no mercado para o objeto que eu pretendo contratar?</a:t>
            </a:r>
          </a:p>
        </p:txBody>
      </p:sp>
      <p:sp>
        <p:nvSpPr>
          <p:cNvPr id="6" name="Seta para a direita 5">
            <a:extLst>
              <a:ext uri="{FF2B5EF4-FFF2-40B4-BE49-F238E27FC236}">
                <a16:creationId xmlns:a16="http://schemas.microsoft.com/office/drawing/2014/main" id="{7340C414-C441-4AC9-B265-3D6D1F2472A7}"/>
              </a:ext>
            </a:extLst>
          </p:cNvPr>
          <p:cNvSpPr/>
          <p:nvPr/>
        </p:nvSpPr>
        <p:spPr>
          <a:xfrm>
            <a:off x="2424113" y="1389063"/>
            <a:ext cx="7612062" cy="3033712"/>
          </a:xfrm>
          <a:prstGeom prst="rightArrow">
            <a:avLst/>
          </a:prstGeom>
          <a:solidFill>
            <a:schemeClr val="bg1"/>
          </a:solidFill>
          <a:effectLst>
            <a:outerShdw blurRad="50800" dist="38100" dir="2700000" algn="tl" rotWithShape="0">
              <a:prstClr val="black">
                <a:alpha val="40000"/>
              </a:prstClr>
            </a:outerShdw>
          </a:effectLst>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orma livre 6">
            <a:extLst>
              <a:ext uri="{FF2B5EF4-FFF2-40B4-BE49-F238E27FC236}">
                <a16:creationId xmlns:a16="http://schemas.microsoft.com/office/drawing/2014/main" id="{7DF764F1-573D-4A7F-9671-2B1B6ED12DD4}"/>
              </a:ext>
            </a:extLst>
          </p:cNvPr>
          <p:cNvSpPr/>
          <p:nvPr/>
        </p:nvSpPr>
        <p:spPr>
          <a:xfrm>
            <a:off x="2135189" y="2276475"/>
            <a:ext cx="2236787" cy="1214438"/>
          </a:xfrm>
          <a:custGeom>
            <a:avLst/>
            <a:gdLst>
              <a:gd name="connsiteX0" fmla="*/ 0 w 1947713"/>
              <a:gd name="connsiteY0" fmla="*/ 202251 h 1213484"/>
              <a:gd name="connsiteX1" fmla="*/ 59238 w 1947713"/>
              <a:gd name="connsiteY1" fmla="*/ 59238 h 1213484"/>
              <a:gd name="connsiteX2" fmla="*/ 202251 w 1947713"/>
              <a:gd name="connsiteY2" fmla="*/ 0 h 1213484"/>
              <a:gd name="connsiteX3" fmla="*/ 1745462 w 1947713"/>
              <a:gd name="connsiteY3" fmla="*/ 0 h 1213484"/>
              <a:gd name="connsiteX4" fmla="*/ 1888475 w 1947713"/>
              <a:gd name="connsiteY4" fmla="*/ 59238 h 1213484"/>
              <a:gd name="connsiteX5" fmla="*/ 1947713 w 1947713"/>
              <a:gd name="connsiteY5" fmla="*/ 202251 h 1213484"/>
              <a:gd name="connsiteX6" fmla="*/ 1947713 w 1947713"/>
              <a:gd name="connsiteY6" fmla="*/ 1011233 h 1213484"/>
              <a:gd name="connsiteX7" fmla="*/ 1888475 w 1947713"/>
              <a:gd name="connsiteY7" fmla="*/ 1154246 h 1213484"/>
              <a:gd name="connsiteX8" fmla="*/ 1745462 w 1947713"/>
              <a:gd name="connsiteY8" fmla="*/ 1213484 h 1213484"/>
              <a:gd name="connsiteX9" fmla="*/ 202251 w 1947713"/>
              <a:gd name="connsiteY9" fmla="*/ 1213484 h 1213484"/>
              <a:gd name="connsiteX10" fmla="*/ 59238 w 1947713"/>
              <a:gd name="connsiteY10" fmla="*/ 1154246 h 1213484"/>
              <a:gd name="connsiteX11" fmla="*/ 0 w 1947713"/>
              <a:gd name="connsiteY11" fmla="*/ 1011233 h 1213484"/>
              <a:gd name="connsiteX12" fmla="*/ 0 w 1947713"/>
              <a:gd name="connsiteY12" fmla="*/ 202251 h 12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7713" h="1213484">
                <a:moveTo>
                  <a:pt x="0" y="202251"/>
                </a:moveTo>
                <a:cubicBezTo>
                  <a:pt x="0" y="148611"/>
                  <a:pt x="21309" y="97167"/>
                  <a:pt x="59238" y="59238"/>
                </a:cubicBezTo>
                <a:cubicBezTo>
                  <a:pt x="97167" y="21309"/>
                  <a:pt x="148611" y="0"/>
                  <a:pt x="202251" y="0"/>
                </a:cubicBezTo>
                <a:lnTo>
                  <a:pt x="1745462" y="0"/>
                </a:lnTo>
                <a:cubicBezTo>
                  <a:pt x="1799102" y="0"/>
                  <a:pt x="1850546" y="21309"/>
                  <a:pt x="1888475" y="59238"/>
                </a:cubicBezTo>
                <a:cubicBezTo>
                  <a:pt x="1926404" y="97167"/>
                  <a:pt x="1947713" y="148611"/>
                  <a:pt x="1947713" y="202251"/>
                </a:cubicBezTo>
                <a:lnTo>
                  <a:pt x="1947713" y="1011233"/>
                </a:lnTo>
                <a:cubicBezTo>
                  <a:pt x="1947713" y="1064873"/>
                  <a:pt x="1926404" y="1116317"/>
                  <a:pt x="1888475" y="1154246"/>
                </a:cubicBezTo>
                <a:cubicBezTo>
                  <a:pt x="1850546" y="1192175"/>
                  <a:pt x="1799102" y="1213484"/>
                  <a:pt x="1745462" y="1213484"/>
                </a:cubicBezTo>
                <a:lnTo>
                  <a:pt x="202251" y="1213484"/>
                </a:lnTo>
                <a:cubicBezTo>
                  <a:pt x="148611" y="1213484"/>
                  <a:pt x="97167" y="1192175"/>
                  <a:pt x="59238" y="1154246"/>
                </a:cubicBezTo>
                <a:cubicBezTo>
                  <a:pt x="21309" y="1116317"/>
                  <a:pt x="0" y="1064873"/>
                  <a:pt x="0" y="1011233"/>
                </a:cubicBezTo>
                <a:lnTo>
                  <a:pt x="0" y="202251"/>
                </a:lnTo>
                <a:close/>
              </a:path>
            </a:pathLst>
          </a:custGeom>
          <a:solidFill>
            <a:srgbClr val="FF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50677" tIns="150677" rIns="150677" bIns="150677" spcCol="1270" anchor="ctr"/>
          <a:lstStyle/>
          <a:p>
            <a:pPr algn="ctr" defTabSz="1066800" fontAlgn="base">
              <a:lnSpc>
                <a:spcPct val="90000"/>
              </a:lnSpc>
              <a:spcBef>
                <a:spcPct val="0"/>
              </a:spcBef>
              <a:spcAft>
                <a:spcPct val="35000"/>
              </a:spcAft>
              <a:defRPr/>
            </a:pPr>
            <a:r>
              <a:rPr lang="pt-BR" sz="2800" b="1" dirty="0">
                <a:solidFill>
                  <a:prstClr val="white"/>
                </a:solidFill>
                <a:latin typeface="Calibri"/>
                <a:cs typeface="Calibri"/>
              </a:rPr>
              <a:t>Necessidade</a:t>
            </a:r>
          </a:p>
        </p:txBody>
      </p:sp>
      <p:sp>
        <p:nvSpPr>
          <p:cNvPr id="8" name="Forma livre 7">
            <a:extLst>
              <a:ext uri="{FF2B5EF4-FFF2-40B4-BE49-F238E27FC236}">
                <a16:creationId xmlns:a16="http://schemas.microsoft.com/office/drawing/2014/main" id="{1B495E97-11AD-4835-8FB9-CFE450972232}"/>
              </a:ext>
            </a:extLst>
          </p:cNvPr>
          <p:cNvSpPr/>
          <p:nvPr/>
        </p:nvSpPr>
        <p:spPr>
          <a:xfrm>
            <a:off x="4464051" y="2276475"/>
            <a:ext cx="1617663" cy="1214438"/>
          </a:xfrm>
          <a:custGeom>
            <a:avLst/>
            <a:gdLst>
              <a:gd name="connsiteX0" fmla="*/ 0 w 1949550"/>
              <a:gd name="connsiteY0" fmla="*/ 202251 h 1213484"/>
              <a:gd name="connsiteX1" fmla="*/ 59238 w 1949550"/>
              <a:gd name="connsiteY1" fmla="*/ 59238 h 1213484"/>
              <a:gd name="connsiteX2" fmla="*/ 202251 w 1949550"/>
              <a:gd name="connsiteY2" fmla="*/ 0 h 1213484"/>
              <a:gd name="connsiteX3" fmla="*/ 1747299 w 1949550"/>
              <a:gd name="connsiteY3" fmla="*/ 0 h 1213484"/>
              <a:gd name="connsiteX4" fmla="*/ 1890312 w 1949550"/>
              <a:gd name="connsiteY4" fmla="*/ 59238 h 1213484"/>
              <a:gd name="connsiteX5" fmla="*/ 1949550 w 1949550"/>
              <a:gd name="connsiteY5" fmla="*/ 202251 h 1213484"/>
              <a:gd name="connsiteX6" fmla="*/ 1949550 w 1949550"/>
              <a:gd name="connsiteY6" fmla="*/ 1011233 h 1213484"/>
              <a:gd name="connsiteX7" fmla="*/ 1890312 w 1949550"/>
              <a:gd name="connsiteY7" fmla="*/ 1154246 h 1213484"/>
              <a:gd name="connsiteX8" fmla="*/ 1747299 w 1949550"/>
              <a:gd name="connsiteY8" fmla="*/ 1213484 h 1213484"/>
              <a:gd name="connsiteX9" fmla="*/ 202251 w 1949550"/>
              <a:gd name="connsiteY9" fmla="*/ 1213484 h 1213484"/>
              <a:gd name="connsiteX10" fmla="*/ 59238 w 1949550"/>
              <a:gd name="connsiteY10" fmla="*/ 1154246 h 1213484"/>
              <a:gd name="connsiteX11" fmla="*/ 0 w 1949550"/>
              <a:gd name="connsiteY11" fmla="*/ 1011233 h 1213484"/>
              <a:gd name="connsiteX12" fmla="*/ 0 w 1949550"/>
              <a:gd name="connsiteY12" fmla="*/ 202251 h 12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9550" h="1213484">
                <a:moveTo>
                  <a:pt x="0" y="202251"/>
                </a:moveTo>
                <a:cubicBezTo>
                  <a:pt x="0" y="148611"/>
                  <a:pt x="21309" y="97167"/>
                  <a:pt x="59238" y="59238"/>
                </a:cubicBezTo>
                <a:cubicBezTo>
                  <a:pt x="97167" y="21309"/>
                  <a:pt x="148611" y="0"/>
                  <a:pt x="202251" y="0"/>
                </a:cubicBezTo>
                <a:lnTo>
                  <a:pt x="1747299" y="0"/>
                </a:lnTo>
                <a:cubicBezTo>
                  <a:pt x="1800939" y="0"/>
                  <a:pt x="1852383" y="21309"/>
                  <a:pt x="1890312" y="59238"/>
                </a:cubicBezTo>
                <a:cubicBezTo>
                  <a:pt x="1928241" y="97167"/>
                  <a:pt x="1949550" y="148611"/>
                  <a:pt x="1949550" y="202251"/>
                </a:cubicBezTo>
                <a:lnTo>
                  <a:pt x="1949550" y="1011233"/>
                </a:lnTo>
                <a:cubicBezTo>
                  <a:pt x="1949550" y="1064873"/>
                  <a:pt x="1928241" y="1116317"/>
                  <a:pt x="1890312" y="1154246"/>
                </a:cubicBezTo>
                <a:cubicBezTo>
                  <a:pt x="1852383" y="1192175"/>
                  <a:pt x="1800939" y="1213484"/>
                  <a:pt x="1747299" y="1213484"/>
                </a:cubicBezTo>
                <a:lnTo>
                  <a:pt x="202251" y="1213484"/>
                </a:lnTo>
                <a:cubicBezTo>
                  <a:pt x="148611" y="1213484"/>
                  <a:pt x="97167" y="1192175"/>
                  <a:pt x="59238" y="1154246"/>
                </a:cubicBezTo>
                <a:cubicBezTo>
                  <a:pt x="21309" y="1116317"/>
                  <a:pt x="0" y="1064873"/>
                  <a:pt x="0" y="1011233"/>
                </a:cubicBezTo>
                <a:lnTo>
                  <a:pt x="0" y="202251"/>
                </a:lnTo>
                <a:close/>
              </a:path>
            </a:pathLst>
          </a:cu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50677" tIns="150677" rIns="150677" bIns="150677" spcCol="1270" anchor="ctr"/>
          <a:lstStyle/>
          <a:p>
            <a:pPr algn="ctr" defTabSz="1066800" fontAlgn="base">
              <a:lnSpc>
                <a:spcPct val="90000"/>
              </a:lnSpc>
              <a:spcBef>
                <a:spcPct val="0"/>
              </a:spcBef>
              <a:spcAft>
                <a:spcPct val="35000"/>
              </a:spcAft>
              <a:defRPr/>
            </a:pPr>
            <a:r>
              <a:rPr lang="pt-BR" sz="2800" b="1" dirty="0">
                <a:solidFill>
                  <a:prstClr val="white"/>
                </a:solidFill>
                <a:latin typeface="Calibri"/>
                <a:cs typeface="Calibri"/>
              </a:rPr>
              <a:t>Solução</a:t>
            </a:r>
          </a:p>
        </p:txBody>
      </p:sp>
      <p:sp>
        <p:nvSpPr>
          <p:cNvPr id="9" name="Forma livre 8">
            <a:extLst>
              <a:ext uri="{FF2B5EF4-FFF2-40B4-BE49-F238E27FC236}">
                <a16:creationId xmlns:a16="http://schemas.microsoft.com/office/drawing/2014/main" id="{85507DD2-884A-4D34-B47B-D286B54B58F4}"/>
              </a:ext>
            </a:extLst>
          </p:cNvPr>
          <p:cNvSpPr/>
          <p:nvPr/>
        </p:nvSpPr>
        <p:spPr>
          <a:xfrm>
            <a:off x="6188076" y="2265364"/>
            <a:ext cx="1655763" cy="1214437"/>
          </a:xfrm>
          <a:custGeom>
            <a:avLst/>
            <a:gdLst>
              <a:gd name="connsiteX0" fmla="*/ 0 w 1995494"/>
              <a:gd name="connsiteY0" fmla="*/ 202251 h 1213484"/>
              <a:gd name="connsiteX1" fmla="*/ 59238 w 1995494"/>
              <a:gd name="connsiteY1" fmla="*/ 59238 h 1213484"/>
              <a:gd name="connsiteX2" fmla="*/ 202251 w 1995494"/>
              <a:gd name="connsiteY2" fmla="*/ 0 h 1213484"/>
              <a:gd name="connsiteX3" fmla="*/ 1793243 w 1995494"/>
              <a:gd name="connsiteY3" fmla="*/ 0 h 1213484"/>
              <a:gd name="connsiteX4" fmla="*/ 1936256 w 1995494"/>
              <a:gd name="connsiteY4" fmla="*/ 59238 h 1213484"/>
              <a:gd name="connsiteX5" fmla="*/ 1995494 w 1995494"/>
              <a:gd name="connsiteY5" fmla="*/ 202251 h 1213484"/>
              <a:gd name="connsiteX6" fmla="*/ 1995494 w 1995494"/>
              <a:gd name="connsiteY6" fmla="*/ 1011233 h 1213484"/>
              <a:gd name="connsiteX7" fmla="*/ 1936256 w 1995494"/>
              <a:gd name="connsiteY7" fmla="*/ 1154246 h 1213484"/>
              <a:gd name="connsiteX8" fmla="*/ 1793243 w 1995494"/>
              <a:gd name="connsiteY8" fmla="*/ 1213484 h 1213484"/>
              <a:gd name="connsiteX9" fmla="*/ 202251 w 1995494"/>
              <a:gd name="connsiteY9" fmla="*/ 1213484 h 1213484"/>
              <a:gd name="connsiteX10" fmla="*/ 59238 w 1995494"/>
              <a:gd name="connsiteY10" fmla="*/ 1154246 h 1213484"/>
              <a:gd name="connsiteX11" fmla="*/ 0 w 1995494"/>
              <a:gd name="connsiteY11" fmla="*/ 1011233 h 1213484"/>
              <a:gd name="connsiteX12" fmla="*/ 0 w 1995494"/>
              <a:gd name="connsiteY12" fmla="*/ 202251 h 12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5494" h="1213484">
                <a:moveTo>
                  <a:pt x="0" y="202251"/>
                </a:moveTo>
                <a:cubicBezTo>
                  <a:pt x="0" y="148611"/>
                  <a:pt x="21309" y="97167"/>
                  <a:pt x="59238" y="59238"/>
                </a:cubicBezTo>
                <a:cubicBezTo>
                  <a:pt x="97167" y="21309"/>
                  <a:pt x="148611" y="0"/>
                  <a:pt x="202251" y="0"/>
                </a:cubicBezTo>
                <a:lnTo>
                  <a:pt x="1793243" y="0"/>
                </a:lnTo>
                <a:cubicBezTo>
                  <a:pt x="1846883" y="0"/>
                  <a:pt x="1898327" y="21309"/>
                  <a:pt x="1936256" y="59238"/>
                </a:cubicBezTo>
                <a:cubicBezTo>
                  <a:pt x="1974185" y="97167"/>
                  <a:pt x="1995494" y="148611"/>
                  <a:pt x="1995494" y="202251"/>
                </a:cubicBezTo>
                <a:lnTo>
                  <a:pt x="1995494" y="1011233"/>
                </a:lnTo>
                <a:cubicBezTo>
                  <a:pt x="1995494" y="1064873"/>
                  <a:pt x="1974185" y="1116317"/>
                  <a:pt x="1936256" y="1154246"/>
                </a:cubicBezTo>
                <a:cubicBezTo>
                  <a:pt x="1898327" y="1192175"/>
                  <a:pt x="1846883" y="1213484"/>
                  <a:pt x="1793243" y="1213484"/>
                </a:cubicBezTo>
                <a:lnTo>
                  <a:pt x="202251" y="1213484"/>
                </a:lnTo>
                <a:cubicBezTo>
                  <a:pt x="148611" y="1213484"/>
                  <a:pt x="97167" y="1192175"/>
                  <a:pt x="59238" y="1154246"/>
                </a:cubicBezTo>
                <a:cubicBezTo>
                  <a:pt x="21309" y="1116317"/>
                  <a:pt x="0" y="1064873"/>
                  <a:pt x="0" y="1011233"/>
                </a:cubicBezTo>
                <a:lnTo>
                  <a:pt x="0" y="202251"/>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50677" tIns="150677" rIns="150677" bIns="150677" spcCol="1270" anchor="ctr"/>
          <a:lstStyle/>
          <a:p>
            <a:pPr algn="ctr" defTabSz="1066800" fontAlgn="base">
              <a:lnSpc>
                <a:spcPct val="90000"/>
              </a:lnSpc>
              <a:spcBef>
                <a:spcPct val="0"/>
              </a:spcBef>
              <a:spcAft>
                <a:spcPct val="35000"/>
              </a:spcAft>
              <a:defRPr/>
            </a:pPr>
            <a:r>
              <a:rPr lang="pt-BR" sz="2800" b="1" dirty="0">
                <a:solidFill>
                  <a:prstClr val="white"/>
                </a:solidFill>
                <a:latin typeface="Calibri"/>
                <a:cs typeface="Calibri"/>
              </a:rPr>
              <a:t>Encargo</a:t>
            </a:r>
          </a:p>
        </p:txBody>
      </p:sp>
      <p:sp>
        <p:nvSpPr>
          <p:cNvPr id="10" name="Forma livre 9">
            <a:extLst>
              <a:ext uri="{FF2B5EF4-FFF2-40B4-BE49-F238E27FC236}">
                <a16:creationId xmlns:a16="http://schemas.microsoft.com/office/drawing/2014/main" id="{65714A77-484D-4436-9DB7-46F24F92B228}"/>
              </a:ext>
            </a:extLst>
          </p:cNvPr>
          <p:cNvSpPr/>
          <p:nvPr/>
        </p:nvSpPr>
        <p:spPr>
          <a:xfrm>
            <a:off x="7948614" y="2281239"/>
            <a:ext cx="1531937" cy="1214437"/>
          </a:xfrm>
          <a:custGeom>
            <a:avLst/>
            <a:gdLst>
              <a:gd name="connsiteX0" fmla="*/ 0 w 1995494"/>
              <a:gd name="connsiteY0" fmla="*/ 202251 h 1213484"/>
              <a:gd name="connsiteX1" fmla="*/ 59238 w 1995494"/>
              <a:gd name="connsiteY1" fmla="*/ 59238 h 1213484"/>
              <a:gd name="connsiteX2" fmla="*/ 202251 w 1995494"/>
              <a:gd name="connsiteY2" fmla="*/ 0 h 1213484"/>
              <a:gd name="connsiteX3" fmla="*/ 1793243 w 1995494"/>
              <a:gd name="connsiteY3" fmla="*/ 0 h 1213484"/>
              <a:gd name="connsiteX4" fmla="*/ 1936256 w 1995494"/>
              <a:gd name="connsiteY4" fmla="*/ 59238 h 1213484"/>
              <a:gd name="connsiteX5" fmla="*/ 1995494 w 1995494"/>
              <a:gd name="connsiteY5" fmla="*/ 202251 h 1213484"/>
              <a:gd name="connsiteX6" fmla="*/ 1995494 w 1995494"/>
              <a:gd name="connsiteY6" fmla="*/ 1011233 h 1213484"/>
              <a:gd name="connsiteX7" fmla="*/ 1936256 w 1995494"/>
              <a:gd name="connsiteY7" fmla="*/ 1154246 h 1213484"/>
              <a:gd name="connsiteX8" fmla="*/ 1793243 w 1995494"/>
              <a:gd name="connsiteY8" fmla="*/ 1213484 h 1213484"/>
              <a:gd name="connsiteX9" fmla="*/ 202251 w 1995494"/>
              <a:gd name="connsiteY9" fmla="*/ 1213484 h 1213484"/>
              <a:gd name="connsiteX10" fmla="*/ 59238 w 1995494"/>
              <a:gd name="connsiteY10" fmla="*/ 1154246 h 1213484"/>
              <a:gd name="connsiteX11" fmla="*/ 0 w 1995494"/>
              <a:gd name="connsiteY11" fmla="*/ 1011233 h 1213484"/>
              <a:gd name="connsiteX12" fmla="*/ 0 w 1995494"/>
              <a:gd name="connsiteY12" fmla="*/ 202251 h 12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5494" h="1213484">
                <a:moveTo>
                  <a:pt x="0" y="202251"/>
                </a:moveTo>
                <a:cubicBezTo>
                  <a:pt x="0" y="148611"/>
                  <a:pt x="21309" y="97167"/>
                  <a:pt x="59238" y="59238"/>
                </a:cubicBezTo>
                <a:cubicBezTo>
                  <a:pt x="97167" y="21309"/>
                  <a:pt x="148611" y="0"/>
                  <a:pt x="202251" y="0"/>
                </a:cubicBezTo>
                <a:lnTo>
                  <a:pt x="1793243" y="0"/>
                </a:lnTo>
                <a:cubicBezTo>
                  <a:pt x="1846883" y="0"/>
                  <a:pt x="1898327" y="21309"/>
                  <a:pt x="1936256" y="59238"/>
                </a:cubicBezTo>
                <a:cubicBezTo>
                  <a:pt x="1974185" y="97167"/>
                  <a:pt x="1995494" y="148611"/>
                  <a:pt x="1995494" y="202251"/>
                </a:cubicBezTo>
                <a:lnTo>
                  <a:pt x="1995494" y="1011233"/>
                </a:lnTo>
                <a:cubicBezTo>
                  <a:pt x="1995494" y="1064873"/>
                  <a:pt x="1974185" y="1116317"/>
                  <a:pt x="1936256" y="1154246"/>
                </a:cubicBezTo>
                <a:cubicBezTo>
                  <a:pt x="1898327" y="1192175"/>
                  <a:pt x="1846883" y="1213484"/>
                  <a:pt x="1793243" y="1213484"/>
                </a:cubicBezTo>
                <a:lnTo>
                  <a:pt x="202251" y="1213484"/>
                </a:lnTo>
                <a:cubicBezTo>
                  <a:pt x="148611" y="1213484"/>
                  <a:pt x="97167" y="1192175"/>
                  <a:pt x="59238" y="1154246"/>
                </a:cubicBezTo>
                <a:cubicBezTo>
                  <a:pt x="21309" y="1116317"/>
                  <a:pt x="0" y="1064873"/>
                  <a:pt x="0" y="1011233"/>
                </a:cubicBezTo>
                <a:lnTo>
                  <a:pt x="0" y="202251"/>
                </a:lnTo>
                <a:close/>
              </a:path>
            </a:pathLst>
          </a:custGeom>
          <a:solidFill>
            <a:schemeClr val="accent1">
              <a:lumMod val="20000"/>
              <a:lumOff val="80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50677" tIns="150677" rIns="150677" bIns="150677" spcCol="1270" anchor="ctr"/>
          <a:lstStyle/>
          <a:p>
            <a:pPr algn="ctr" defTabSz="1066800" fontAlgn="base">
              <a:lnSpc>
                <a:spcPct val="90000"/>
              </a:lnSpc>
              <a:spcBef>
                <a:spcPct val="0"/>
              </a:spcBef>
              <a:spcAft>
                <a:spcPct val="35000"/>
              </a:spcAft>
              <a:defRPr/>
            </a:pPr>
            <a:r>
              <a:rPr lang="pt-BR" sz="6600" b="1" dirty="0">
                <a:solidFill>
                  <a:srgbClr val="034783"/>
                </a:solidFill>
                <a:effectLst>
                  <a:outerShdw blurRad="38100" dist="38100" dir="2700000" algn="tl">
                    <a:srgbClr val="000000">
                      <a:alpha val="43137"/>
                    </a:srgbClr>
                  </a:outerShdw>
                </a:effectLst>
                <a:latin typeface="Calibri"/>
                <a:cs typeface="Calibri"/>
              </a:rPr>
              <a:t>$</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5843"/>
                                        </p:tgtEl>
                                        <p:attrNameLst>
                                          <p:attrName>style.visibility</p:attrName>
                                        </p:attrNameLst>
                                      </p:cBhvr>
                                      <p:to>
                                        <p:strVal val="visible"/>
                                      </p:to>
                                    </p:set>
                                    <p:anim calcmode="lin" valueType="num">
                                      <p:cBhvr additive="base">
                                        <p:cTn id="35" dur="500" fill="hold"/>
                                        <p:tgtEl>
                                          <p:spTgt spid="35843"/>
                                        </p:tgtEl>
                                        <p:attrNameLst>
                                          <p:attrName>ppt_x</p:attrName>
                                        </p:attrNameLst>
                                      </p:cBhvr>
                                      <p:tavLst>
                                        <p:tav tm="0">
                                          <p:val>
                                            <p:strVal val="0-#ppt_w/2"/>
                                          </p:val>
                                        </p:tav>
                                        <p:tav tm="100000">
                                          <p:val>
                                            <p:strVal val="#ppt_x"/>
                                          </p:val>
                                        </p:tav>
                                      </p:tavLst>
                                    </p:anim>
                                    <p:anim calcmode="lin" valueType="num">
                                      <p:cBhvr additive="base">
                                        <p:cTn id="36" dur="500" fill="hold"/>
                                        <p:tgtEl>
                                          <p:spTgt spid="358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7" grpId="0" animBg="1"/>
      <p:bldP spid="8" grpId="0" animBg="1"/>
      <p:bldP spid="9"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974AC81-0732-4074-AA1E-F6154B051385}"/>
              </a:ext>
            </a:extLst>
          </p:cNvPr>
          <p:cNvSpPr>
            <a:spLocks noGrp="1" noChangeArrowheads="1"/>
          </p:cNvSpPr>
          <p:nvPr>
            <p:ph type="title"/>
          </p:nvPr>
        </p:nvSpPr>
        <p:spPr bwMode="auto">
          <a:xfrm>
            <a:off x="3805238" y="173869"/>
            <a:ext cx="7477051"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pt-BR" altLang="pt-BR" sz="2200" dirty="0"/>
              <a:t>Orçamento Detalhado e Valor Estimado em Planilhas</a:t>
            </a:r>
          </a:p>
        </p:txBody>
      </p:sp>
      <p:sp>
        <p:nvSpPr>
          <p:cNvPr id="38915" name="Rectangle 3">
            <a:extLst>
              <a:ext uri="{FF2B5EF4-FFF2-40B4-BE49-F238E27FC236}">
                <a16:creationId xmlns:a16="http://schemas.microsoft.com/office/drawing/2014/main" id="{237FB7CB-F858-42D8-94EE-9685EB0BA798}"/>
              </a:ext>
            </a:extLst>
          </p:cNvPr>
          <p:cNvSpPr>
            <a:spLocks noGrp="1" noChangeArrowheads="1"/>
          </p:cNvSpPr>
          <p:nvPr>
            <p:ph idx="1"/>
          </p:nvPr>
        </p:nvSpPr>
        <p:spPr>
          <a:xfrm>
            <a:off x="822888" y="4428807"/>
            <a:ext cx="10867364" cy="1301750"/>
          </a:xfrm>
          <a:ln>
            <a:solidFill>
              <a:schemeClr val="tx2"/>
            </a:solidFill>
          </a:ln>
        </p:spPr>
        <p:txBody>
          <a:bodyPr>
            <a:normAutofit/>
          </a:bodyPr>
          <a:lstStyle/>
          <a:p>
            <a:pPr>
              <a:defRPr/>
            </a:pPr>
            <a:r>
              <a:rPr lang="pt-BR" sz="2000" dirty="0">
                <a:solidFill>
                  <a:schemeClr val="tx2"/>
                </a:solidFill>
              </a:rPr>
              <a:t>   </a:t>
            </a:r>
            <a:r>
              <a:rPr lang="pt-BR" sz="2000" b="1" dirty="0">
                <a:solidFill>
                  <a:schemeClr val="tx2"/>
                </a:solidFill>
              </a:rPr>
              <a:t>ECONOMICIDADE</a:t>
            </a:r>
            <a:r>
              <a:rPr lang="pt-BR" sz="2000" dirty="0">
                <a:solidFill>
                  <a:schemeClr val="tx2"/>
                </a:solidFill>
              </a:rPr>
              <a:t>:</a:t>
            </a:r>
          </a:p>
          <a:p>
            <a:pPr algn="just" eaLnBrk="1" hangingPunct="1">
              <a:buFont typeface="Wingdings" pitchFamily="2" charset="2"/>
              <a:buNone/>
              <a:defRPr/>
            </a:pPr>
            <a:r>
              <a:rPr lang="pt-BR" sz="2000" dirty="0">
                <a:solidFill>
                  <a:schemeClr val="tx2"/>
                </a:solidFill>
              </a:rPr>
              <a:t>     TCU (BRASIL,2000, p.107): “minimização dos custos dos recursos utilizados na consecução de uma atividade, </a:t>
            </a:r>
            <a:r>
              <a:rPr lang="pt-BR" sz="2000" u="sng" dirty="0">
                <a:solidFill>
                  <a:schemeClr val="tx2"/>
                </a:solidFill>
              </a:rPr>
              <a:t>sem comprometimento dos padrões de qualidade</a:t>
            </a:r>
            <a:r>
              <a:rPr lang="pt-BR" sz="2000" dirty="0">
                <a:solidFill>
                  <a:schemeClr val="tx2"/>
                </a:solidFill>
              </a:rPr>
              <a:t>.” </a:t>
            </a:r>
          </a:p>
        </p:txBody>
      </p:sp>
      <p:sp>
        <p:nvSpPr>
          <p:cNvPr id="4" name="Rectangle 3">
            <a:extLst>
              <a:ext uri="{FF2B5EF4-FFF2-40B4-BE49-F238E27FC236}">
                <a16:creationId xmlns:a16="http://schemas.microsoft.com/office/drawing/2014/main" id="{93F8BC43-B2D6-444F-9B69-F8006BF5A027}"/>
              </a:ext>
            </a:extLst>
          </p:cNvPr>
          <p:cNvSpPr txBox="1">
            <a:spLocks noChangeArrowheads="1"/>
          </p:cNvSpPr>
          <p:nvPr/>
        </p:nvSpPr>
        <p:spPr bwMode="auto">
          <a:xfrm>
            <a:off x="822888" y="1127443"/>
            <a:ext cx="10867364" cy="2735263"/>
          </a:xfrm>
          <a:prstGeom prst="rect">
            <a:avLst/>
          </a:prstGeom>
          <a:noFill/>
          <a:ln w="9525">
            <a:solidFill>
              <a:schemeClr val="tx2"/>
            </a:solidFill>
            <a:miter lim="800000"/>
            <a:headEnd/>
            <a:tailEnd/>
          </a:ln>
          <a:effectLst/>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defRPr/>
            </a:pPr>
            <a:r>
              <a:rPr lang="pt-BR" sz="2000" kern="0" dirty="0">
                <a:solidFill>
                  <a:schemeClr val="tx2"/>
                </a:solidFill>
              </a:rPr>
              <a:t>   </a:t>
            </a:r>
            <a:r>
              <a:rPr lang="pt-BR" sz="2000" b="1" kern="0" dirty="0">
                <a:solidFill>
                  <a:schemeClr val="tx2"/>
                </a:solidFill>
              </a:rPr>
              <a:t>FINALIDADES</a:t>
            </a:r>
            <a:r>
              <a:rPr lang="pt-BR" sz="2000" kern="0" dirty="0">
                <a:solidFill>
                  <a:schemeClr val="tx2"/>
                </a:solidFill>
              </a:rPr>
              <a:t>:</a:t>
            </a:r>
          </a:p>
          <a:p>
            <a:pPr>
              <a:defRPr/>
            </a:pPr>
            <a:r>
              <a:rPr lang="pt-BR" sz="2000" kern="0" dirty="0">
                <a:solidFill>
                  <a:schemeClr val="tx2"/>
                </a:solidFill>
              </a:rPr>
              <a:t>Estimar o custo da contratação</a:t>
            </a:r>
          </a:p>
          <a:p>
            <a:pPr>
              <a:defRPr/>
            </a:pPr>
            <a:r>
              <a:rPr lang="pt-BR" sz="2000" kern="0" dirty="0">
                <a:solidFill>
                  <a:schemeClr val="tx2"/>
                </a:solidFill>
              </a:rPr>
              <a:t>Avaliar as condições de mercado</a:t>
            </a:r>
          </a:p>
          <a:p>
            <a:pPr algn="just">
              <a:buFont typeface="Wingdings" pitchFamily="2" charset="2"/>
              <a:buChar char="ü"/>
              <a:defRPr/>
            </a:pPr>
            <a:r>
              <a:rPr lang="pt-BR" sz="2000" dirty="0">
                <a:solidFill>
                  <a:schemeClr val="tx2"/>
                </a:solidFill>
              </a:rPr>
              <a:t>Sugestões enviadas por fornecedores, que tem por objetivo apenas a diminuição do grau de exigência de qualidade do produto ou serviço, devem ser analisadas com bastante cuidado e, se forem infundadas, deverão ser desconsideradas.</a:t>
            </a:r>
            <a:endParaRPr lang="pt-BR" sz="2000" kern="0" dirty="0">
              <a:solidFill>
                <a:schemeClr val="tx2"/>
              </a:solidFill>
            </a:endParaRPr>
          </a:p>
          <a:p>
            <a:pPr>
              <a:defRPr/>
            </a:pPr>
            <a:r>
              <a:rPr lang="pt-BR" sz="2000" kern="0" dirty="0">
                <a:solidFill>
                  <a:schemeClr val="tx2"/>
                </a:solidFill>
              </a:rPr>
              <a:t>Criar os critérios de aceitabilidade das propostas.</a:t>
            </a:r>
          </a:p>
          <a:p>
            <a:pPr>
              <a:defRPr/>
            </a:pPr>
            <a:endParaRPr lang="pt-BR" sz="2000" kern="0" dirty="0">
              <a:solidFill>
                <a:schemeClr val="tx2"/>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ítulo 2">
            <a:extLst>
              <a:ext uri="{FF2B5EF4-FFF2-40B4-BE49-F238E27FC236}">
                <a16:creationId xmlns:a16="http://schemas.microsoft.com/office/drawing/2014/main" id="{1A2F4D24-3E97-458A-BD5C-7F76B53F043D}"/>
              </a:ext>
            </a:extLst>
          </p:cNvPr>
          <p:cNvSpPr>
            <a:spLocks noGrp="1"/>
          </p:cNvSpPr>
          <p:nvPr>
            <p:ph type="title"/>
          </p:nvPr>
        </p:nvSpPr>
        <p:spPr bwMode="auto">
          <a:xfrm>
            <a:off x="3824979" y="0"/>
            <a:ext cx="6790011" cy="944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noAutofit/>
          </a:bodyPr>
          <a:lstStyle/>
          <a:p>
            <a:pPr eaLnBrk="1" hangingPunct="1"/>
            <a:r>
              <a:rPr lang="pt-BR" altLang="pt-BR" sz="3600" dirty="0">
                <a:latin typeface="Calibri" panose="020F0502020204030204" pitchFamily="34" charset="0"/>
                <a:cs typeface="Calibri" panose="020F0502020204030204" pitchFamily="34" charset="0"/>
              </a:rPr>
              <a:t>TCU - Acórdão nº 446/2011 – P</a:t>
            </a:r>
          </a:p>
        </p:txBody>
      </p:sp>
      <p:sp>
        <p:nvSpPr>
          <p:cNvPr id="130051" name="Espaço Reservado para Conteúdo 3">
            <a:extLst>
              <a:ext uri="{FF2B5EF4-FFF2-40B4-BE49-F238E27FC236}">
                <a16:creationId xmlns:a16="http://schemas.microsoft.com/office/drawing/2014/main" id="{CD80C319-7B1C-424A-9FA8-5E3A557012B4}"/>
              </a:ext>
            </a:extLst>
          </p:cNvPr>
          <p:cNvSpPr>
            <a:spLocks noGrp="1"/>
          </p:cNvSpPr>
          <p:nvPr>
            <p:ph idx="1"/>
          </p:nvPr>
        </p:nvSpPr>
        <p:spPr bwMode="auto">
          <a:xfrm>
            <a:off x="569843" y="1556866"/>
            <a:ext cx="10416209" cy="37442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algn="just" eaLnBrk="1" hangingPunct="1">
              <a:lnSpc>
                <a:spcPct val="100000"/>
              </a:lnSpc>
            </a:pPr>
            <a:r>
              <a:rPr lang="pt-BR" altLang="pt-BR" sz="3600" dirty="0">
                <a:latin typeface="Calibri" panose="020F0502020204030204" pitchFamily="34" charset="0"/>
                <a:cs typeface="Calibri" panose="020F0502020204030204" pitchFamily="34" charset="0"/>
              </a:rPr>
              <a:t>9.1. determinar ao (...) que:</a:t>
            </a:r>
          </a:p>
          <a:p>
            <a:pPr algn="just" eaLnBrk="1" hangingPunct="1">
              <a:lnSpc>
                <a:spcPct val="100000"/>
              </a:lnSpc>
            </a:pPr>
            <a:r>
              <a:rPr lang="pt-BR" altLang="pt-BR" sz="3600" dirty="0">
                <a:latin typeface="Calibri" panose="020F0502020204030204" pitchFamily="34" charset="0"/>
                <a:cs typeface="Calibri" panose="020F0502020204030204" pitchFamily="34" charset="0"/>
              </a:rPr>
              <a:t>(...)</a:t>
            </a:r>
          </a:p>
          <a:p>
            <a:pPr algn="just" eaLnBrk="1" hangingPunct="1">
              <a:lnSpc>
                <a:spcPct val="100000"/>
              </a:lnSpc>
            </a:pPr>
            <a:r>
              <a:rPr lang="pt-BR" altLang="pt-BR" sz="3600" dirty="0">
                <a:latin typeface="Calibri" panose="020F0502020204030204" pitchFamily="34" charset="0"/>
                <a:cs typeface="Calibri" panose="020F0502020204030204" pitchFamily="34" charset="0"/>
              </a:rPr>
              <a:t>9.1.9. </a:t>
            </a:r>
            <a:r>
              <a:rPr lang="pt-BR" altLang="pt-BR" sz="3600" dirty="0">
                <a:solidFill>
                  <a:srgbClr val="FF0000"/>
                </a:solidFill>
                <a:latin typeface="Calibri" panose="020F0502020204030204" pitchFamily="34" charset="0"/>
                <a:cs typeface="Calibri" panose="020F0502020204030204" pitchFamily="34" charset="0"/>
              </a:rPr>
              <a:t>realize prévia pesquisa de preços </a:t>
            </a:r>
            <a:r>
              <a:rPr lang="pt-BR" altLang="pt-BR" sz="3600" dirty="0">
                <a:latin typeface="Calibri" panose="020F0502020204030204" pitchFamily="34" charset="0"/>
                <a:cs typeface="Calibri" panose="020F0502020204030204" pitchFamily="34" charset="0"/>
              </a:rPr>
              <a:t>em todos os processos de contratação realizados pelo Ministério, com estimativas de preços suficientemente </a:t>
            </a:r>
            <a:r>
              <a:rPr lang="pt-BR" altLang="pt-BR" sz="3600" dirty="0">
                <a:solidFill>
                  <a:srgbClr val="FF0000"/>
                </a:solidFill>
                <a:latin typeface="Calibri" panose="020F0502020204030204" pitchFamily="34" charset="0"/>
                <a:cs typeface="Calibri" panose="020F0502020204030204" pitchFamily="34" charset="0"/>
              </a:rPr>
              <a:t>fundamentadas e detalhadas com base em planejamento eficiente</a:t>
            </a:r>
            <a:r>
              <a:rPr lang="pt-BR" altLang="pt-BR" sz="3600" dirty="0">
                <a:latin typeface="Calibri" panose="020F0502020204030204" pitchFamily="34" charset="0"/>
                <a:cs typeface="Calibri" panose="020F0502020204030204" pitchFamily="34" charset="0"/>
              </a:rPr>
              <a:t> realizado pela área técnica,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ítulo 1">
            <a:extLst>
              <a:ext uri="{FF2B5EF4-FFF2-40B4-BE49-F238E27FC236}">
                <a16:creationId xmlns:a16="http://schemas.microsoft.com/office/drawing/2014/main" id="{99EBED09-4B30-454A-AABC-93286171F65D}"/>
              </a:ext>
            </a:extLst>
          </p:cNvPr>
          <p:cNvSpPr>
            <a:spLocks noGrp="1"/>
          </p:cNvSpPr>
          <p:nvPr>
            <p:ph type="title"/>
          </p:nvPr>
        </p:nvSpPr>
        <p:spPr bwMode="auto">
          <a:xfrm>
            <a:off x="3249026" y="0"/>
            <a:ext cx="7418973" cy="79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noAutofit/>
          </a:bodyPr>
          <a:lstStyle/>
          <a:p>
            <a:r>
              <a:rPr lang="pt-BR" altLang="pt-BR" sz="3600" dirty="0">
                <a:latin typeface="Calibri" panose="020F0502020204030204" pitchFamily="34" charset="0"/>
                <a:cs typeface="Calibri" panose="020F0502020204030204" pitchFamily="34" charset="0"/>
              </a:rPr>
              <a:t>TCU - Acórdão nº 2149/2014 – 1ª C</a:t>
            </a:r>
          </a:p>
        </p:txBody>
      </p:sp>
      <p:sp>
        <p:nvSpPr>
          <p:cNvPr id="131075" name="Espaço Reservado para Conteúdo 2">
            <a:extLst>
              <a:ext uri="{FF2B5EF4-FFF2-40B4-BE49-F238E27FC236}">
                <a16:creationId xmlns:a16="http://schemas.microsoft.com/office/drawing/2014/main" id="{27D1F8CF-F7AE-4395-9B32-6BB61D894144}"/>
              </a:ext>
            </a:extLst>
          </p:cNvPr>
          <p:cNvSpPr>
            <a:spLocks noGrp="1"/>
          </p:cNvSpPr>
          <p:nvPr>
            <p:ph idx="1"/>
          </p:nvPr>
        </p:nvSpPr>
        <p:spPr bwMode="auto">
          <a:xfrm>
            <a:off x="410818" y="927653"/>
            <a:ext cx="11595652"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a:lnSpc>
                <a:spcPct val="100000"/>
              </a:lnSpc>
              <a:spcBef>
                <a:spcPts val="1200"/>
              </a:spcBef>
              <a:spcAft>
                <a:spcPts val="0"/>
              </a:spcAft>
            </a:pPr>
            <a:r>
              <a:rPr lang="pt-BR" altLang="pt-BR" sz="2400" dirty="0">
                <a:solidFill>
                  <a:srgbClr val="C00000"/>
                </a:solidFill>
                <a:latin typeface="Calibri" panose="020F0502020204030204" pitchFamily="34" charset="0"/>
                <a:cs typeface="Calibri" panose="020F0502020204030204" pitchFamily="34" charset="0"/>
              </a:rPr>
              <a:t>	Os preços obtidos pela Administração na fase interna da licitação, em coletas destinadas apenas a formar o preço de referência dos serviços a serem licitados, </a:t>
            </a:r>
            <a:r>
              <a:rPr lang="pt-BR" altLang="pt-BR" sz="2400" b="1" dirty="0">
                <a:solidFill>
                  <a:schemeClr val="tx2">
                    <a:lumMod val="60000"/>
                    <a:lumOff val="40000"/>
                  </a:schemeClr>
                </a:solidFill>
                <a:latin typeface="Calibri" panose="020F0502020204030204" pitchFamily="34" charset="0"/>
                <a:cs typeface="Calibri" panose="020F0502020204030204" pitchFamily="34" charset="0"/>
              </a:rPr>
              <a:t>precisam ser vistos com reserva</a:t>
            </a:r>
            <a:r>
              <a:rPr lang="pt-BR" altLang="pt-BR" sz="2400" dirty="0">
                <a:solidFill>
                  <a:srgbClr val="C00000"/>
                </a:solidFill>
                <a:latin typeface="Calibri" panose="020F0502020204030204" pitchFamily="34" charset="0"/>
                <a:cs typeface="Calibri" panose="020F0502020204030204" pitchFamily="34" charset="0"/>
              </a:rPr>
              <a:t>, porque o </a:t>
            </a:r>
            <a:r>
              <a:rPr lang="pt-BR" altLang="pt-BR" sz="2400" b="1" dirty="0">
                <a:solidFill>
                  <a:schemeClr val="tx2">
                    <a:lumMod val="60000"/>
                    <a:lumOff val="40000"/>
                  </a:schemeClr>
                </a:solidFill>
                <a:latin typeface="Calibri" panose="020F0502020204030204" pitchFamily="34" charset="0"/>
                <a:cs typeface="Calibri" panose="020F0502020204030204" pitchFamily="34" charset="0"/>
              </a:rPr>
              <a:t>mercado fornecedor está ciente de que os valores informados naquela ocasião não vinculam as propostas </a:t>
            </a:r>
            <a:r>
              <a:rPr lang="pt-BR" altLang="pt-BR" sz="2400" dirty="0">
                <a:solidFill>
                  <a:srgbClr val="C00000"/>
                </a:solidFill>
                <a:latin typeface="Calibri" panose="020F0502020204030204" pitchFamily="34" charset="0"/>
                <a:cs typeface="Calibri" panose="020F0502020204030204" pitchFamily="34" charset="0"/>
              </a:rPr>
              <a:t>que eventualmente venham a apresentar no certame licitatório.</a:t>
            </a:r>
          </a:p>
          <a:p>
            <a:pPr algn="just">
              <a:lnSpc>
                <a:spcPct val="100000"/>
              </a:lnSpc>
              <a:spcBef>
                <a:spcPts val="1200"/>
              </a:spcBef>
              <a:spcAft>
                <a:spcPts val="0"/>
              </a:spcAft>
            </a:pPr>
            <a:r>
              <a:rPr lang="pt-BR" altLang="pt-BR" sz="2400" dirty="0">
                <a:solidFill>
                  <a:srgbClr val="C00000"/>
                </a:solidFill>
                <a:latin typeface="Calibri" panose="020F0502020204030204" pitchFamily="34" charset="0"/>
                <a:cs typeface="Calibri" panose="020F0502020204030204" pitchFamily="34" charset="0"/>
              </a:rPr>
              <a:t>	Nesse cenário, </a:t>
            </a:r>
            <a:r>
              <a:rPr lang="pt-BR" altLang="pt-BR" sz="2400" b="1" dirty="0">
                <a:solidFill>
                  <a:schemeClr val="tx2">
                    <a:lumMod val="60000"/>
                    <a:lumOff val="40000"/>
                  </a:schemeClr>
                </a:solidFill>
                <a:latin typeface="Calibri" panose="020F0502020204030204" pitchFamily="34" charset="0"/>
                <a:cs typeface="Calibri" panose="020F0502020204030204" pitchFamily="34" charset="0"/>
              </a:rPr>
              <a:t>os fornecedores de bens e serviços não desejam revelar aos seus concorrentes os preços que estão dispostos a praticar</a:t>
            </a:r>
            <a:r>
              <a:rPr lang="pt-BR" altLang="pt-BR" sz="2400" dirty="0">
                <a:solidFill>
                  <a:srgbClr val="C00000"/>
                </a:solidFill>
                <a:latin typeface="Calibri" panose="020F0502020204030204" pitchFamily="34" charset="0"/>
                <a:cs typeface="Calibri" panose="020F0502020204030204" pitchFamily="34" charset="0"/>
              </a:rPr>
              <a:t>, no futuro certame licitatório. Por isso, os preços são artificialmente </a:t>
            </a:r>
            <a:r>
              <a:rPr lang="pt-BR" altLang="pt-BR" sz="2400" b="1" u="sng" dirty="0">
                <a:solidFill>
                  <a:srgbClr val="C00000"/>
                </a:solidFill>
                <a:latin typeface="Calibri" panose="020F0502020204030204" pitchFamily="34" charset="0"/>
                <a:cs typeface="Calibri" panose="020F0502020204030204" pitchFamily="34" charset="0"/>
              </a:rPr>
              <a:t>subestimados</a:t>
            </a:r>
            <a:r>
              <a:rPr lang="pt-BR" altLang="pt-BR" sz="2400" dirty="0">
                <a:solidFill>
                  <a:srgbClr val="C00000"/>
                </a:solidFill>
                <a:latin typeface="Calibri" panose="020F0502020204030204" pitchFamily="34" charset="0"/>
                <a:cs typeface="Calibri" panose="020F0502020204030204" pitchFamily="34" charset="0"/>
              </a:rPr>
              <a:t> ou </a:t>
            </a:r>
            <a:r>
              <a:rPr lang="pt-BR" altLang="pt-BR" sz="2400" b="1" u="sng" dirty="0">
                <a:solidFill>
                  <a:srgbClr val="C00000"/>
                </a:solidFill>
                <a:latin typeface="Calibri" panose="020F0502020204030204" pitchFamily="34" charset="0"/>
                <a:cs typeface="Calibri" panose="020F0502020204030204" pitchFamily="34" charset="0"/>
              </a:rPr>
              <a:t>superestimados</a:t>
            </a:r>
            <a:r>
              <a:rPr lang="pt-BR" altLang="pt-BR" sz="2400" dirty="0">
                <a:solidFill>
                  <a:srgbClr val="C00000"/>
                </a:solidFill>
                <a:latin typeface="Calibri" panose="020F0502020204030204" pitchFamily="34" charset="0"/>
                <a:cs typeface="Calibri" panose="020F0502020204030204" pitchFamily="34" charset="0"/>
              </a:rPr>
              <a:t>.</a:t>
            </a:r>
          </a:p>
          <a:p>
            <a:pPr algn="just">
              <a:lnSpc>
                <a:spcPct val="100000"/>
              </a:lnSpc>
              <a:spcBef>
                <a:spcPts val="1200"/>
              </a:spcBef>
              <a:spcAft>
                <a:spcPts val="0"/>
              </a:spcAft>
            </a:pPr>
            <a:r>
              <a:rPr lang="pt-BR" altLang="pt-BR" sz="2400" dirty="0">
                <a:solidFill>
                  <a:srgbClr val="C00000"/>
                </a:solidFill>
                <a:latin typeface="Calibri" panose="020F0502020204030204" pitchFamily="34" charset="0"/>
                <a:cs typeface="Calibri" panose="020F0502020204030204" pitchFamily="34" charset="0"/>
              </a:rPr>
              <a:t>	Esses preços não se mostram hábeis, pois, a compor o referencial utilizado na quantificação de aparente superfaturamento de preços. A comparação, para esse fim, haveria de </a:t>
            </a:r>
            <a:r>
              <a:rPr lang="pt-BR" altLang="pt-BR" sz="2400" b="1" dirty="0">
                <a:solidFill>
                  <a:schemeClr val="tx2">
                    <a:lumMod val="60000"/>
                    <a:lumOff val="40000"/>
                  </a:schemeClr>
                </a:solidFill>
                <a:latin typeface="Calibri" panose="020F0502020204030204" pitchFamily="34" charset="0"/>
                <a:cs typeface="Calibri" panose="020F0502020204030204" pitchFamily="34" charset="0"/>
              </a:rPr>
              <a:t>considerar os preços efetivamente praticados pelo mercado fornecedor em situação semelhante</a:t>
            </a:r>
            <a:r>
              <a:rPr lang="pt-BR" altLang="pt-BR" sz="2400" dirty="0">
                <a:solidFill>
                  <a:srgbClr val="C00000"/>
                </a:solidFill>
                <a:latin typeface="Calibri" panose="020F0502020204030204" pitchFamily="34" charset="0"/>
                <a:cs typeface="Calibri" panose="020F0502020204030204" pitchFamily="34" charset="0"/>
              </a:rPr>
              <a:t>, o que não ocorreu nestes autos.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ítulo 1">
            <a:extLst>
              <a:ext uri="{FF2B5EF4-FFF2-40B4-BE49-F238E27FC236}">
                <a16:creationId xmlns:a16="http://schemas.microsoft.com/office/drawing/2014/main" id="{DA549478-5747-4341-89F4-05BBCDA5BEDF}"/>
              </a:ext>
            </a:extLst>
          </p:cNvPr>
          <p:cNvSpPr>
            <a:spLocks noGrp="1"/>
          </p:cNvSpPr>
          <p:nvPr>
            <p:ph type="title"/>
          </p:nvPr>
        </p:nvSpPr>
        <p:spPr bwMode="auto">
          <a:xfrm>
            <a:off x="3733526" y="0"/>
            <a:ext cx="6603170" cy="79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noAutofit/>
          </a:bodyPr>
          <a:lstStyle/>
          <a:p>
            <a:r>
              <a:rPr lang="pt-BR" altLang="pt-BR" sz="3600" dirty="0">
                <a:latin typeface="Calibri" panose="020F0502020204030204" pitchFamily="34" charset="0"/>
                <a:cs typeface="Calibri" panose="020F0502020204030204" pitchFamily="34" charset="0"/>
              </a:rPr>
              <a:t>TCU - Acórdão nº 2.170/2007 - P</a:t>
            </a:r>
          </a:p>
        </p:txBody>
      </p:sp>
      <p:sp>
        <p:nvSpPr>
          <p:cNvPr id="132099" name="Espaço Reservado para Conteúdo 2">
            <a:extLst>
              <a:ext uri="{FF2B5EF4-FFF2-40B4-BE49-F238E27FC236}">
                <a16:creationId xmlns:a16="http://schemas.microsoft.com/office/drawing/2014/main" id="{A4AA0AA3-CD2B-4C2A-B41D-A3F15B1A5675}"/>
              </a:ext>
            </a:extLst>
          </p:cNvPr>
          <p:cNvSpPr>
            <a:spLocks noGrp="1"/>
          </p:cNvSpPr>
          <p:nvPr>
            <p:ph idx="1"/>
          </p:nvPr>
        </p:nvSpPr>
        <p:spPr bwMode="auto">
          <a:xfrm>
            <a:off x="503583" y="1120774"/>
            <a:ext cx="11277600" cy="46439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just">
              <a:lnSpc>
                <a:spcPct val="100000"/>
              </a:lnSpc>
              <a:spcBef>
                <a:spcPts val="1200"/>
              </a:spcBef>
              <a:spcAft>
                <a:spcPts val="0"/>
              </a:spcAft>
            </a:pPr>
            <a:r>
              <a:rPr lang="pt-BR" altLang="pt-BR" sz="3600" dirty="0">
                <a:solidFill>
                  <a:srgbClr val="C00000"/>
                </a:solidFill>
                <a:latin typeface="Calibri" panose="020F0502020204030204" pitchFamily="34" charset="0"/>
                <a:cs typeface="Calibri" panose="020F0502020204030204" pitchFamily="34" charset="0"/>
              </a:rPr>
              <a:t>3. A utilização de fontes </a:t>
            </a:r>
            <a:r>
              <a:rPr lang="pt-BR" altLang="pt-BR" sz="3600" u="sng" dirty="0">
                <a:solidFill>
                  <a:srgbClr val="C00000"/>
                </a:solidFill>
                <a:latin typeface="Calibri" panose="020F0502020204030204" pitchFamily="34" charset="0"/>
                <a:cs typeface="Calibri" panose="020F0502020204030204" pitchFamily="34" charset="0"/>
              </a:rPr>
              <a:t>que não sejam capazes de representar o mercado de tecnologia da informação </a:t>
            </a:r>
            <a:r>
              <a:rPr lang="pt-BR" altLang="pt-BR" sz="3600" dirty="0">
                <a:solidFill>
                  <a:srgbClr val="C00000"/>
                </a:solidFill>
                <a:latin typeface="Calibri" panose="020F0502020204030204" pitchFamily="34" charset="0"/>
                <a:cs typeface="Calibri" panose="020F0502020204030204" pitchFamily="34" charset="0"/>
              </a:rPr>
              <a:t>para produtos com certa complexidade ou serviços fornecidos para o setor público - como sites na Internet, inclusive internacionais - pode servir </a:t>
            </a:r>
            <a:r>
              <a:rPr lang="pt-BR" altLang="pt-BR" sz="3600" b="1" dirty="0">
                <a:solidFill>
                  <a:srgbClr val="C00000"/>
                </a:solidFill>
                <a:latin typeface="Calibri" panose="020F0502020204030204" pitchFamily="34" charset="0"/>
                <a:cs typeface="Calibri" panose="020F0502020204030204" pitchFamily="34" charset="0"/>
              </a:rPr>
              <a:t>apenas como mero indicativo de preço</a:t>
            </a:r>
            <a:r>
              <a:rPr lang="pt-BR" altLang="pt-BR" sz="3600" dirty="0">
                <a:solidFill>
                  <a:srgbClr val="C00000"/>
                </a:solidFill>
                <a:latin typeface="Calibri" panose="020F0502020204030204" pitchFamily="34" charset="0"/>
                <a:cs typeface="Calibri" panose="020F0502020204030204" pitchFamily="34" charset="0"/>
              </a:rPr>
              <a:t>, sem que sirvam os valores encontrados, </a:t>
            </a:r>
            <a:r>
              <a:rPr lang="pt-BR" altLang="pt-BR" sz="3600" b="1" dirty="0">
                <a:solidFill>
                  <a:srgbClr val="C00000"/>
                </a:solidFill>
                <a:latin typeface="Calibri" panose="020F0502020204030204" pitchFamily="34" charset="0"/>
                <a:cs typeface="Calibri" panose="020F0502020204030204" pitchFamily="34" charset="0"/>
              </a:rPr>
              <a:t>por si sós</a:t>
            </a:r>
            <a:r>
              <a:rPr lang="pt-BR" altLang="pt-BR" sz="3600" dirty="0">
                <a:solidFill>
                  <a:srgbClr val="C00000"/>
                </a:solidFill>
                <a:latin typeface="Calibri" panose="020F0502020204030204" pitchFamily="34" charset="0"/>
                <a:cs typeface="Calibri" panose="020F0502020204030204" pitchFamily="34" charset="0"/>
              </a:rPr>
              <a:t>, para caracterização de sobrepreço ou superfaturamento.</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ítulo 2">
            <a:extLst>
              <a:ext uri="{FF2B5EF4-FFF2-40B4-BE49-F238E27FC236}">
                <a16:creationId xmlns:a16="http://schemas.microsoft.com/office/drawing/2014/main" id="{E329AC2B-A514-4EC6-8C6A-628500A24392}"/>
              </a:ext>
            </a:extLst>
          </p:cNvPr>
          <p:cNvSpPr>
            <a:spLocks noGrp="1"/>
          </p:cNvSpPr>
          <p:nvPr>
            <p:ph type="title"/>
          </p:nvPr>
        </p:nvSpPr>
        <p:spPr bwMode="auto">
          <a:xfrm>
            <a:off x="3308144" y="0"/>
            <a:ext cx="6418951" cy="944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normAutofit/>
          </a:bodyPr>
          <a:lstStyle/>
          <a:p>
            <a:pPr eaLnBrk="1" hangingPunct="1"/>
            <a:r>
              <a:rPr lang="pt-BR" altLang="pt-BR" sz="3600" dirty="0">
                <a:latin typeface="Calibri" panose="020F0502020204030204" pitchFamily="34" charset="0"/>
                <a:cs typeface="Calibri" panose="020F0502020204030204" pitchFamily="34" charset="0"/>
              </a:rPr>
              <a:t>TCU - Acórdão nº 265/2010 – P</a:t>
            </a:r>
          </a:p>
        </p:txBody>
      </p:sp>
      <p:sp>
        <p:nvSpPr>
          <p:cNvPr id="133123" name="Espaço Reservado para Conteúdo 3">
            <a:extLst>
              <a:ext uri="{FF2B5EF4-FFF2-40B4-BE49-F238E27FC236}">
                <a16:creationId xmlns:a16="http://schemas.microsoft.com/office/drawing/2014/main" id="{DE4005C8-779D-4C61-9C22-6A2E214C2989}"/>
              </a:ext>
            </a:extLst>
          </p:cNvPr>
          <p:cNvSpPr>
            <a:spLocks noGrp="1"/>
          </p:cNvSpPr>
          <p:nvPr>
            <p:ph idx="1"/>
          </p:nvPr>
        </p:nvSpPr>
        <p:spPr bwMode="auto">
          <a:xfrm>
            <a:off x="384313" y="1350965"/>
            <a:ext cx="11436626" cy="4453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a:lnSpc>
                <a:spcPct val="110000"/>
              </a:lnSpc>
              <a:spcBef>
                <a:spcPts val="600"/>
              </a:spcBef>
            </a:pPr>
            <a:r>
              <a:rPr lang="pt-BR" altLang="pt-BR" sz="2600" dirty="0">
                <a:latin typeface="Calibri" panose="020F0502020204030204" pitchFamily="34" charset="0"/>
                <a:cs typeface="Calibri" panose="020F0502020204030204" pitchFamily="34" charset="0"/>
              </a:rPr>
              <a:t>9.1.  determinar à (...) que: </a:t>
            </a:r>
          </a:p>
          <a:p>
            <a:pPr algn="just">
              <a:lnSpc>
                <a:spcPct val="110000"/>
              </a:lnSpc>
              <a:spcBef>
                <a:spcPts val="600"/>
              </a:spcBef>
            </a:pPr>
            <a:r>
              <a:rPr lang="pt-BR" altLang="pt-BR" sz="2600" dirty="0">
                <a:latin typeface="Calibri" panose="020F0502020204030204" pitchFamily="34" charset="0"/>
                <a:cs typeface="Calibri" panose="020F0502020204030204" pitchFamily="34" charset="0"/>
              </a:rPr>
              <a:t>(...)</a:t>
            </a:r>
          </a:p>
          <a:p>
            <a:pPr algn="just">
              <a:lnSpc>
                <a:spcPct val="110000"/>
              </a:lnSpc>
              <a:spcBef>
                <a:spcPts val="600"/>
              </a:spcBef>
            </a:pPr>
            <a:r>
              <a:rPr lang="pt-BR" altLang="pt-BR" sz="2600" dirty="0">
                <a:latin typeface="Calibri" panose="020F0502020204030204" pitchFamily="34" charset="0"/>
                <a:cs typeface="Calibri" panose="020F0502020204030204" pitchFamily="34" charset="0"/>
              </a:rPr>
              <a:t>9.1.12. realize uma detalhada estimativa de preços com base em pesquisa </a:t>
            </a:r>
            <a:r>
              <a:rPr lang="pt-BR" altLang="pt-BR" sz="2600" b="1" dirty="0">
                <a:solidFill>
                  <a:srgbClr val="FF0000"/>
                </a:solidFill>
                <a:latin typeface="Calibri" panose="020F0502020204030204" pitchFamily="34" charset="0"/>
                <a:cs typeface="Calibri" panose="020F0502020204030204" pitchFamily="34" charset="0"/>
              </a:rPr>
              <a:t>fundamentada em informações de diversas fontes propriamente avaliadas, </a:t>
            </a:r>
            <a:r>
              <a:rPr lang="pt-BR" altLang="pt-BR" sz="2600" dirty="0">
                <a:latin typeface="Calibri" panose="020F0502020204030204" pitchFamily="34" charset="0"/>
                <a:cs typeface="Calibri" panose="020F0502020204030204" pitchFamily="34" charset="0"/>
              </a:rPr>
              <a:t>como, por exemplo, cotações específicas com fornecedores, contratos anteriores do próprio órgão, contratos de outros órgãos e, em especial, os valores registrados no Sistema de Preços Praticados do SIASG e nas atas de registro de preços da Administração Pública Federal</a:t>
            </a:r>
            <a:r>
              <a:rPr lang="pt-BR" altLang="pt-BR" sz="2600" b="1" dirty="0">
                <a:solidFill>
                  <a:srgbClr val="FF0000"/>
                </a:solidFill>
                <a:latin typeface="Calibri" panose="020F0502020204030204" pitchFamily="34" charset="0"/>
                <a:cs typeface="Calibri" panose="020F0502020204030204" pitchFamily="34" charset="0"/>
              </a:rPr>
              <a:t>, de forma a possibilitar a estimativa mais real possível, </a:t>
            </a:r>
            <a:r>
              <a:rPr lang="pt-BR" altLang="pt-BR" sz="2600" dirty="0">
                <a:latin typeface="Calibri" panose="020F0502020204030204" pitchFamily="34" charset="0"/>
                <a:cs typeface="Calibri" panose="020F0502020204030204" pitchFamily="34" charset="0"/>
              </a:rPr>
              <a: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a:extLst>
              <a:ext uri="{FF2B5EF4-FFF2-40B4-BE49-F238E27FC236}">
                <a16:creationId xmlns:a16="http://schemas.microsoft.com/office/drawing/2014/main" id="{469B0527-D37A-499D-853B-9498B14F9C64}"/>
              </a:ext>
            </a:extLst>
          </p:cNvPr>
          <p:cNvSpPr>
            <a:spLocks noGrp="1"/>
          </p:cNvSpPr>
          <p:nvPr>
            <p:ph idx="1"/>
          </p:nvPr>
        </p:nvSpPr>
        <p:spPr>
          <a:xfrm>
            <a:off x="363415" y="854466"/>
            <a:ext cx="11465170" cy="4983626"/>
          </a:xfrm>
        </p:spPr>
        <p:txBody>
          <a:bodyPr rtlCol="0">
            <a:noAutofit/>
          </a:bodyPr>
          <a:lstStyle/>
          <a:p>
            <a:pPr marL="82296" algn="just">
              <a:lnSpc>
                <a:spcPct val="150000"/>
              </a:lnSpc>
              <a:spcBef>
                <a:spcPts val="1200"/>
              </a:spcBef>
              <a:spcAft>
                <a:spcPts val="0"/>
              </a:spcAft>
              <a:buClr>
                <a:schemeClr val="accent3"/>
              </a:buClr>
              <a:defRPr/>
            </a:pPr>
            <a:r>
              <a:rPr lang="pt-BR" sz="2400" dirty="0"/>
              <a:t>§ 2º Serão utilizadas, como metodologia para obtenção do preço de referência para a contratação, a média, a mediana ou o menor dos valores obtidos na pesquisa de preços, desde que o cálculo incida sobre um conjunto de três ou mais preços, oriundos de um ou mais dos parâmetros adotados neste artigo, desconsiderados os valores inexequíveis e os excessivamente elevados. </a:t>
            </a:r>
            <a:r>
              <a:rPr lang="pt-BR" sz="2000" i="1" dirty="0"/>
              <a:t>(Alterado pela Instrução Normativa nº 3, de 20 de abril de 2017)</a:t>
            </a:r>
          </a:p>
          <a:p>
            <a:pPr marL="82296" algn="just">
              <a:lnSpc>
                <a:spcPct val="150000"/>
              </a:lnSpc>
              <a:spcBef>
                <a:spcPts val="1200"/>
              </a:spcBef>
              <a:spcAft>
                <a:spcPts val="0"/>
              </a:spcAft>
              <a:buClr>
                <a:schemeClr val="accent3"/>
              </a:buClr>
              <a:defRPr/>
            </a:pPr>
            <a:r>
              <a:rPr lang="pt-BR" sz="2400" dirty="0"/>
              <a:t>§ 3º Poderão ser utilizados outros critérios ou metodologias, desde que devidamente justificados pela autoridade competente. </a:t>
            </a:r>
            <a:r>
              <a:rPr lang="pt-BR" sz="2000" i="1" dirty="0"/>
              <a:t>(Alterado pela Instrução Normativa nº 3, de 20 de abril de 2017)</a:t>
            </a:r>
          </a:p>
        </p:txBody>
      </p:sp>
      <p:sp>
        <p:nvSpPr>
          <p:cNvPr id="6" name="Rectangle 2">
            <a:extLst>
              <a:ext uri="{FF2B5EF4-FFF2-40B4-BE49-F238E27FC236}">
                <a16:creationId xmlns:a16="http://schemas.microsoft.com/office/drawing/2014/main" id="{09F1CA6A-1ADD-4E6B-A7C5-DB7DD7023B1D}"/>
              </a:ext>
            </a:extLst>
          </p:cNvPr>
          <p:cNvSpPr>
            <a:spLocks noGrp="1"/>
          </p:cNvSpPr>
          <p:nvPr>
            <p:ph type="title"/>
          </p:nvPr>
        </p:nvSpPr>
        <p:spPr>
          <a:xfrm>
            <a:off x="3983196" y="168666"/>
            <a:ext cx="4443095" cy="685800"/>
          </a:xfrm>
        </p:spPr>
        <p:txBody>
          <a:bodyPr>
            <a:normAutofit/>
          </a:bodyPr>
          <a:lstStyle/>
          <a:p>
            <a:pPr>
              <a:defRPr/>
            </a:pPr>
            <a:r>
              <a:rPr lang="pt-BR" sz="3600" dirty="0">
                <a:latin typeface="Impact" pitchFamily="34" charset="0"/>
                <a:cs typeface="Arial" pitchFamily="34" charset="0"/>
              </a:rPr>
              <a:t>IN 05/2014 - MPOG</a:t>
            </a:r>
          </a:p>
        </p:txBody>
      </p:sp>
    </p:spTree>
  </p:cSld>
  <p:clrMapOvr>
    <a:masterClrMapping/>
  </p:clrMapOvr>
  <p:transition spd="slow">
    <p:split orient="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ítulo 2">
            <a:extLst>
              <a:ext uri="{FF2B5EF4-FFF2-40B4-BE49-F238E27FC236}">
                <a16:creationId xmlns:a16="http://schemas.microsoft.com/office/drawing/2014/main" id="{51BEA63F-F4E9-45B7-A233-B2120AE52291}"/>
              </a:ext>
            </a:extLst>
          </p:cNvPr>
          <p:cNvSpPr>
            <a:spLocks noGrp="1"/>
          </p:cNvSpPr>
          <p:nvPr>
            <p:ph type="title"/>
          </p:nvPr>
        </p:nvSpPr>
        <p:spPr bwMode="auto">
          <a:xfrm>
            <a:off x="3389900" y="95323"/>
            <a:ext cx="6176131" cy="944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noAutofit/>
          </a:bodyPr>
          <a:lstStyle/>
          <a:p>
            <a:pPr eaLnBrk="1" hangingPunct="1"/>
            <a:r>
              <a:rPr lang="pt-BR" altLang="pt-BR" sz="3200" dirty="0">
                <a:latin typeface="Calibri" panose="020F0502020204030204" pitchFamily="34" charset="0"/>
                <a:cs typeface="Calibri" panose="020F0502020204030204" pitchFamily="34" charset="0"/>
              </a:rPr>
              <a:t>TCU - Acórdão nº 403/2013 – 1ª C</a:t>
            </a:r>
          </a:p>
        </p:txBody>
      </p:sp>
      <p:sp>
        <p:nvSpPr>
          <p:cNvPr id="142339" name="Espaço Reservado para Conteúdo 3">
            <a:extLst>
              <a:ext uri="{FF2B5EF4-FFF2-40B4-BE49-F238E27FC236}">
                <a16:creationId xmlns:a16="http://schemas.microsoft.com/office/drawing/2014/main" id="{0356A42C-29D5-4A8C-B70D-E427677DA415}"/>
              </a:ext>
            </a:extLst>
          </p:cNvPr>
          <p:cNvSpPr>
            <a:spLocks noGrp="1"/>
          </p:cNvSpPr>
          <p:nvPr>
            <p:ph idx="1"/>
          </p:nvPr>
        </p:nvSpPr>
        <p:spPr bwMode="auto">
          <a:xfrm>
            <a:off x="900332" y="1557338"/>
            <a:ext cx="10607040" cy="38446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a:lnSpc>
                <a:spcPct val="150000"/>
              </a:lnSpc>
              <a:spcBef>
                <a:spcPts val="1200"/>
              </a:spcBef>
              <a:spcAft>
                <a:spcPts val="0"/>
              </a:spcAft>
            </a:pPr>
            <a:r>
              <a:rPr lang="pt-BR" altLang="pt-BR" sz="2800" dirty="0">
                <a:latin typeface="Calibri" panose="020F0502020204030204" pitchFamily="34" charset="0"/>
                <a:cs typeface="Calibri" panose="020F0502020204030204" pitchFamily="34" charset="0"/>
              </a:rPr>
              <a:t>1. </a:t>
            </a:r>
            <a:r>
              <a:rPr lang="pt-BR" altLang="pt-BR" sz="2800" b="1" dirty="0">
                <a:solidFill>
                  <a:srgbClr val="C00000"/>
                </a:solidFill>
                <a:latin typeface="Calibri" panose="020F0502020204030204" pitchFamily="34" charset="0"/>
                <a:cs typeface="Calibri" panose="020F0502020204030204" pitchFamily="34" charset="0"/>
              </a:rPr>
              <a:t>A pesquisa de preços </a:t>
            </a:r>
            <a:r>
              <a:rPr lang="pt-BR" altLang="pt-BR" sz="2800" dirty="0">
                <a:latin typeface="Calibri" panose="020F0502020204030204" pitchFamily="34" charset="0"/>
                <a:cs typeface="Calibri" panose="020F0502020204030204" pitchFamily="34" charset="0"/>
              </a:rPr>
              <a:t>que antecede a elaboração do orçamento de licitação </a:t>
            </a:r>
            <a:r>
              <a:rPr lang="pt-BR" altLang="pt-BR" sz="2800" b="1" dirty="0">
                <a:solidFill>
                  <a:srgbClr val="C00000"/>
                </a:solidFill>
                <a:latin typeface="Calibri" panose="020F0502020204030204" pitchFamily="34" charset="0"/>
                <a:cs typeface="Calibri" panose="020F0502020204030204" pitchFamily="34" charset="0"/>
              </a:rPr>
              <a:t>demanda </a:t>
            </a:r>
            <a:r>
              <a:rPr lang="pt-BR" altLang="pt-BR" sz="2800" b="1" dirty="0">
                <a:solidFill>
                  <a:srgbClr val="C00000"/>
                </a:solidFill>
                <a:highlight>
                  <a:srgbClr val="FFFF00"/>
                </a:highlight>
                <a:latin typeface="Calibri" panose="020F0502020204030204" pitchFamily="34" charset="0"/>
                <a:cs typeface="Calibri" panose="020F0502020204030204" pitchFamily="34" charset="0"/>
              </a:rPr>
              <a:t>avaliação crítica </a:t>
            </a:r>
            <a:r>
              <a:rPr lang="pt-BR" altLang="pt-BR" sz="2800" b="1" dirty="0">
                <a:solidFill>
                  <a:srgbClr val="C00000"/>
                </a:solidFill>
                <a:latin typeface="Calibri" panose="020F0502020204030204" pitchFamily="34" charset="0"/>
                <a:cs typeface="Calibri" panose="020F0502020204030204" pitchFamily="34" charset="0"/>
              </a:rPr>
              <a:t>dos valores obtidos, a fim de que sejam descartados aqueles que apresentem grande variação em relação aos demais</a:t>
            </a:r>
            <a:r>
              <a:rPr lang="pt-BR" altLang="pt-BR" sz="2800" dirty="0">
                <a:latin typeface="Calibri" panose="020F0502020204030204" pitchFamily="34" charset="0"/>
                <a:cs typeface="Calibri" panose="020F0502020204030204" pitchFamily="34" charset="0"/>
              </a:rPr>
              <a:t> e, por isso, comprometam a estimativa do preço de referência.</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a:extLst>
              <a:ext uri="{FF2B5EF4-FFF2-40B4-BE49-F238E27FC236}">
                <a16:creationId xmlns:a16="http://schemas.microsoft.com/office/drawing/2014/main" id="{EC5FD7C4-D121-49C5-AB45-1AECD9030AEA}"/>
              </a:ext>
            </a:extLst>
          </p:cNvPr>
          <p:cNvSpPr>
            <a:spLocks noGrp="1"/>
          </p:cNvSpPr>
          <p:nvPr>
            <p:ph idx="1"/>
          </p:nvPr>
        </p:nvSpPr>
        <p:spPr>
          <a:xfrm>
            <a:off x="337624" y="1274811"/>
            <a:ext cx="11169747" cy="4308377"/>
          </a:xfrm>
        </p:spPr>
        <p:txBody>
          <a:bodyPr rtlCol="0">
            <a:normAutofit/>
          </a:bodyPr>
          <a:lstStyle/>
          <a:p>
            <a:pPr marL="82296" algn="just">
              <a:lnSpc>
                <a:spcPct val="100000"/>
              </a:lnSpc>
              <a:spcBef>
                <a:spcPts val="600"/>
              </a:spcBef>
              <a:spcAft>
                <a:spcPts val="0"/>
              </a:spcAft>
              <a:buClr>
                <a:schemeClr val="accent3"/>
              </a:buClr>
              <a:defRPr/>
            </a:pPr>
            <a:r>
              <a:rPr lang="pt-BR" sz="2400" dirty="0"/>
              <a:t>§ 4º Os preços coletados devem ser analisados de forma crítica, em especial, quando houver grande variação entre os valores apresentados. </a:t>
            </a:r>
            <a:r>
              <a:rPr lang="pt-BR" sz="2000" i="1" dirty="0"/>
              <a:t>(Alterado pela Instrução Normativa nº 3, de 20 de abril de 2017) </a:t>
            </a:r>
          </a:p>
          <a:p>
            <a:pPr marL="82296" algn="just">
              <a:lnSpc>
                <a:spcPct val="100000"/>
              </a:lnSpc>
              <a:spcBef>
                <a:spcPts val="600"/>
              </a:spcBef>
              <a:spcAft>
                <a:spcPts val="0"/>
              </a:spcAft>
              <a:buClr>
                <a:schemeClr val="accent3"/>
              </a:buClr>
              <a:defRPr/>
            </a:pPr>
            <a:endParaRPr lang="pt-BR" sz="2400" dirty="0"/>
          </a:p>
          <a:p>
            <a:pPr marL="82296" algn="just">
              <a:lnSpc>
                <a:spcPct val="100000"/>
              </a:lnSpc>
              <a:spcBef>
                <a:spcPts val="600"/>
              </a:spcBef>
              <a:spcAft>
                <a:spcPts val="0"/>
              </a:spcAft>
              <a:buClr>
                <a:schemeClr val="accent3"/>
              </a:buClr>
              <a:defRPr/>
            </a:pPr>
            <a:r>
              <a:rPr lang="pt-BR" sz="2400" dirty="0"/>
              <a:t>§ 5º Para desconsideração dos preços inexequíveis ou excessivamente elevados, deverão ser adotados critérios fundamentados e descritos no processo administrativo. </a:t>
            </a:r>
            <a:r>
              <a:rPr lang="pt-BR" sz="2000" i="1" dirty="0"/>
              <a:t>(Alterado pela Instrução Normativa nº 3, de 20 de abril de 2017) </a:t>
            </a:r>
            <a:endParaRPr lang="pt-BR" sz="2000" dirty="0"/>
          </a:p>
          <a:p>
            <a:pPr marL="82296" algn="just">
              <a:lnSpc>
                <a:spcPct val="100000"/>
              </a:lnSpc>
              <a:spcBef>
                <a:spcPts val="600"/>
              </a:spcBef>
              <a:spcAft>
                <a:spcPts val="0"/>
              </a:spcAft>
              <a:buClr>
                <a:schemeClr val="accent3"/>
              </a:buClr>
              <a:defRPr/>
            </a:pPr>
            <a:endParaRPr lang="pt-BR" sz="2400" dirty="0"/>
          </a:p>
          <a:p>
            <a:pPr marL="82296" algn="just">
              <a:lnSpc>
                <a:spcPct val="100000"/>
              </a:lnSpc>
              <a:spcBef>
                <a:spcPts val="600"/>
              </a:spcBef>
              <a:spcAft>
                <a:spcPts val="0"/>
              </a:spcAft>
              <a:buClr>
                <a:schemeClr val="accent3"/>
              </a:buClr>
              <a:defRPr/>
            </a:pPr>
            <a:r>
              <a:rPr lang="pt-BR" sz="2400" dirty="0"/>
              <a:t>§ 6º Excepcionalmente, mediante justificativa da autoridade competente, será admitida a pesquisa com menos de três preços ou fornecedores. </a:t>
            </a:r>
            <a:r>
              <a:rPr lang="pt-BR" sz="2000" i="1" dirty="0"/>
              <a:t>(Alterado pela Instrução Normativa nº 3, de 20 de abril de 2017) </a:t>
            </a:r>
          </a:p>
        </p:txBody>
      </p:sp>
      <p:sp>
        <p:nvSpPr>
          <p:cNvPr id="6" name="Rectangle 2">
            <a:extLst>
              <a:ext uri="{FF2B5EF4-FFF2-40B4-BE49-F238E27FC236}">
                <a16:creationId xmlns:a16="http://schemas.microsoft.com/office/drawing/2014/main" id="{FC833177-31A8-4F65-AF4F-B41F315D3FD3}"/>
              </a:ext>
            </a:extLst>
          </p:cNvPr>
          <p:cNvSpPr>
            <a:spLocks noGrp="1"/>
          </p:cNvSpPr>
          <p:nvPr>
            <p:ph type="title"/>
          </p:nvPr>
        </p:nvSpPr>
        <p:spPr>
          <a:xfrm>
            <a:off x="3983196" y="168666"/>
            <a:ext cx="4443095" cy="685800"/>
          </a:xfrm>
        </p:spPr>
        <p:txBody>
          <a:bodyPr>
            <a:normAutofit/>
          </a:bodyPr>
          <a:lstStyle/>
          <a:p>
            <a:pPr>
              <a:defRPr/>
            </a:pPr>
            <a:r>
              <a:rPr lang="pt-BR" sz="3600" dirty="0">
                <a:latin typeface="Impact" pitchFamily="34" charset="0"/>
                <a:cs typeface="Arial" pitchFamily="34" charset="0"/>
              </a:rPr>
              <a:t>IN 05/2014 - MPOG</a:t>
            </a:r>
          </a:p>
        </p:txBody>
      </p:sp>
    </p:spTree>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6C46503-EAC7-4D94-9599-B2CABC16DC1E}"/>
              </a:ext>
            </a:extLst>
          </p:cNvPr>
          <p:cNvSpPr>
            <a:spLocks noGrp="1"/>
          </p:cNvSpPr>
          <p:nvPr>
            <p:ph type="title"/>
          </p:nvPr>
        </p:nvSpPr>
        <p:spPr>
          <a:xfrm>
            <a:off x="3983196" y="168666"/>
            <a:ext cx="4443095" cy="685800"/>
          </a:xfrm>
        </p:spPr>
        <p:txBody>
          <a:bodyPr>
            <a:normAutofit/>
          </a:bodyPr>
          <a:lstStyle/>
          <a:p>
            <a:pPr>
              <a:defRPr/>
            </a:pPr>
            <a:r>
              <a:rPr lang="pt-BR" sz="3600" dirty="0">
                <a:latin typeface="Impact" pitchFamily="34" charset="0"/>
                <a:cs typeface="Arial" pitchFamily="34" charset="0"/>
              </a:rPr>
              <a:t>IN 05/2014 - MPOG</a:t>
            </a:r>
          </a:p>
        </p:txBody>
      </p:sp>
      <p:sp>
        <p:nvSpPr>
          <p:cNvPr id="165891" name="Rectangle 3">
            <a:extLst>
              <a:ext uri="{FF2B5EF4-FFF2-40B4-BE49-F238E27FC236}">
                <a16:creationId xmlns:a16="http://schemas.microsoft.com/office/drawing/2014/main" id="{0EA8F46C-698B-43B0-8C2B-E1A42E668698}"/>
              </a:ext>
            </a:extLst>
          </p:cNvPr>
          <p:cNvSpPr>
            <a:spLocks noGrp="1"/>
          </p:cNvSpPr>
          <p:nvPr>
            <p:ph idx="1"/>
          </p:nvPr>
        </p:nvSpPr>
        <p:spPr>
          <a:xfrm>
            <a:off x="475957" y="1276497"/>
            <a:ext cx="11240086" cy="4660070"/>
          </a:xfrm>
        </p:spPr>
        <p:txBody>
          <a:bodyPr rtlCol="0">
            <a:normAutofit/>
          </a:bodyPr>
          <a:lstStyle/>
          <a:p>
            <a:pPr marL="82296" algn="just">
              <a:lnSpc>
                <a:spcPct val="100000"/>
              </a:lnSpc>
              <a:spcBef>
                <a:spcPts val="1200"/>
              </a:spcBef>
              <a:spcAft>
                <a:spcPts val="0"/>
              </a:spcAft>
              <a:buClr>
                <a:schemeClr val="accent3"/>
              </a:buClr>
              <a:defRPr/>
            </a:pPr>
            <a:r>
              <a:rPr lang="pt-BR" sz="2400" b="1" dirty="0"/>
              <a:t>Art. 3º Quando a pesquisa de preços for realizada com os fornecedores, estes deverão receber solicitação formal para apresentação de cotação. </a:t>
            </a:r>
          </a:p>
          <a:p>
            <a:pPr marL="82296" algn="just">
              <a:lnSpc>
                <a:spcPct val="100000"/>
              </a:lnSpc>
              <a:spcBef>
                <a:spcPts val="1200"/>
              </a:spcBef>
              <a:spcAft>
                <a:spcPts val="0"/>
              </a:spcAft>
              <a:buClr>
                <a:schemeClr val="accent3"/>
              </a:buClr>
              <a:defRPr/>
            </a:pPr>
            <a:r>
              <a:rPr lang="pt-BR" sz="2400" b="1" dirty="0"/>
              <a:t>Parágrafo único. </a:t>
            </a:r>
            <a:r>
              <a:rPr lang="pt-BR" sz="2400" b="1" dirty="0">
                <a:solidFill>
                  <a:srgbClr val="FF0000"/>
                </a:solidFill>
              </a:rPr>
              <a:t>Deverá ser conferido aos fornecedores prazo de resposta </a:t>
            </a:r>
            <a:r>
              <a:rPr lang="pt-BR" sz="2400" b="1" u="sng" dirty="0">
                <a:solidFill>
                  <a:srgbClr val="FF0000"/>
                </a:solidFill>
              </a:rPr>
              <a:t>compatível</a:t>
            </a:r>
            <a:r>
              <a:rPr lang="pt-BR" sz="2400" b="1" dirty="0">
                <a:solidFill>
                  <a:srgbClr val="FF0000"/>
                </a:solidFill>
              </a:rPr>
              <a:t> com a </a:t>
            </a:r>
            <a:r>
              <a:rPr lang="pt-BR" sz="2400" b="1" u="sng" dirty="0">
                <a:solidFill>
                  <a:srgbClr val="FF0000"/>
                </a:solidFill>
              </a:rPr>
              <a:t>complexidade do objeto</a:t>
            </a:r>
            <a:r>
              <a:rPr lang="pt-BR" sz="2400" b="1" dirty="0">
                <a:solidFill>
                  <a:srgbClr val="FF0000"/>
                </a:solidFill>
              </a:rPr>
              <a:t> a ser licitado, o qual não será inferior a cinco dias úteis</a:t>
            </a:r>
            <a:r>
              <a:rPr lang="pt-BR" sz="2400" b="1" dirty="0"/>
              <a:t>. </a:t>
            </a:r>
          </a:p>
          <a:p>
            <a:pPr marL="82296" algn="just">
              <a:lnSpc>
                <a:spcPct val="100000"/>
              </a:lnSpc>
              <a:spcBef>
                <a:spcPts val="1200"/>
              </a:spcBef>
              <a:spcAft>
                <a:spcPts val="0"/>
              </a:spcAft>
              <a:buClr>
                <a:schemeClr val="accent3"/>
              </a:buClr>
              <a:defRPr/>
            </a:pPr>
            <a:r>
              <a:rPr lang="pt-BR" sz="2400" b="1" dirty="0"/>
              <a:t>Art. 4º Não serão admitidas estimativas de preços obtidas em sítios de leilão ou de intermediação de vendas. </a:t>
            </a:r>
          </a:p>
          <a:p>
            <a:pPr marL="82296" algn="just">
              <a:lnSpc>
                <a:spcPct val="100000"/>
              </a:lnSpc>
              <a:spcBef>
                <a:spcPts val="1200"/>
              </a:spcBef>
              <a:spcAft>
                <a:spcPts val="0"/>
              </a:spcAft>
              <a:buClr>
                <a:schemeClr val="accent3"/>
              </a:buClr>
              <a:defRPr/>
            </a:pPr>
            <a:r>
              <a:rPr lang="pt-BR" sz="2400" b="1" dirty="0"/>
              <a:t>Art. 5º O disposto nesta Instrução Normativa não se aplica a obras e serviços de engenharia, de que trata o Decreto nº 7.983, de 8 de abril de 2013.</a:t>
            </a:r>
            <a:endParaRPr lang="pt-BR" sz="4800" b="1" i="1"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1066524" y="260647"/>
            <a:ext cx="7772400" cy="648494"/>
          </a:xfrm>
        </p:spPr>
        <p:txBody>
          <a:bodyPr/>
          <a:lstStyle/>
          <a:p>
            <a:r>
              <a:rPr lang="pt-BR" sz="4000" dirty="0"/>
              <a:t>Fase Interna </a:t>
            </a:r>
          </a:p>
        </p:txBody>
      </p:sp>
      <p:sp>
        <p:nvSpPr>
          <p:cNvPr id="131075" name="Rectangle 3"/>
          <p:cNvSpPr>
            <a:spLocks noGrp="1" noChangeArrowheads="1"/>
          </p:cNvSpPr>
          <p:nvPr>
            <p:ph type="subTitle" idx="1"/>
          </p:nvPr>
        </p:nvSpPr>
        <p:spPr>
          <a:xfrm>
            <a:off x="1066524" y="956893"/>
            <a:ext cx="8568951" cy="5019837"/>
          </a:xfrm>
        </p:spPr>
        <p:txBody>
          <a:bodyPr>
            <a:normAutofit/>
          </a:bodyPr>
          <a:lstStyle/>
          <a:p>
            <a:pPr marL="441325" lvl="2" indent="-381000" algn="just">
              <a:lnSpc>
                <a:spcPct val="100000"/>
              </a:lnSpc>
              <a:spcBef>
                <a:spcPts val="0"/>
              </a:spcBef>
              <a:spcAft>
                <a:spcPts val="3000"/>
              </a:spcAft>
              <a:buFontTx/>
              <a:buAutoNum type="arabicPeriod"/>
            </a:pPr>
            <a:r>
              <a:rPr lang="pt-BR" sz="3200" dirty="0">
                <a:solidFill>
                  <a:schemeClr val="tx1"/>
                </a:solidFill>
              </a:rPr>
              <a:t>Caracterização do objeto </a:t>
            </a:r>
          </a:p>
          <a:p>
            <a:pPr marL="441325" lvl="2" indent="-381000" algn="just">
              <a:lnSpc>
                <a:spcPct val="100000"/>
              </a:lnSpc>
              <a:spcBef>
                <a:spcPts val="0"/>
              </a:spcBef>
              <a:spcAft>
                <a:spcPts val="3000"/>
              </a:spcAft>
              <a:buFontTx/>
              <a:buAutoNum type="arabicPeriod"/>
            </a:pPr>
            <a:r>
              <a:rPr lang="pt-BR" sz="3200" dirty="0">
                <a:solidFill>
                  <a:schemeClr val="tx1"/>
                </a:solidFill>
              </a:rPr>
              <a:t>Definição das quantidades</a:t>
            </a:r>
          </a:p>
          <a:p>
            <a:pPr marL="441325" lvl="2" indent="-381000" algn="just">
              <a:lnSpc>
                <a:spcPct val="100000"/>
              </a:lnSpc>
              <a:spcBef>
                <a:spcPts val="0"/>
              </a:spcBef>
              <a:spcAft>
                <a:spcPts val="3000"/>
              </a:spcAft>
              <a:buFontTx/>
              <a:buAutoNum type="arabicPeriod"/>
            </a:pPr>
            <a:r>
              <a:rPr lang="pt-BR" sz="3200" dirty="0">
                <a:solidFill>
                  <a:schemeClr val="tx1"/>
                </a:solidFill>
              </a:rPr>
              <a:t>Forma de entrega ou regime de execução</a:t>
            </a:r>
          </a:p>
          <a:p>
            <a:pPr marL="441325" lvl="2" indent="-381000" algn="just">
              <a:lnSpc>
                <a:spcPct val="100000"/>
              </a:lnSpc>
              <a:spcBef>
                <a:spcPts val="0"/>
              </a:spcBef>
              <a:spcAft>
                <a:spcPts val="3000"/>
              </a:spcAft>
              <a:buFontTx/>
              <a:buAutoNum type="arabicPeriod"/>
            </a:pPr>
            <a:r>
              <a:rPr lang="pt-BR" sz="3200" b="1" dirty="0">
                <a:solidFill>
                  <a:srgbClr val="0000FF"/>
                </a:solidFill>
                <a:highlight>
                  <a:srgbClr val="FFFF00"/>
                </a:highlight>
              </a:rPr>
              <a:t>Formação do preço</a:t>
            </a:r>
          </a:p>
          <a:p>
            <a:pPr marL="441325" lvl="2" indent="-381000" algn="just">
              <a:lnSpc>
                <a:spcPct val="100000"/>
              </a:lnSpc>
              <a:spcBef>
                <a:spcPts val="0"/>
              </a:spcBef>
              <a:spcAft>
                <a:spcPts val="3000"/>
              </a:spcAft>
              <a:buFontTx/>
              <a:buAutoNum type="arabicPeriod"/>
            </a:pPr>
            <a:r>
              <a:rPr lang="pt-BR" sz="3200" dirty="0">
                <a:solidFill>
                  <a:schemeClr val="tx1"/>
                </a:solidFill>
              </a:rPr>
              <a:t>Verificação da disponibilidade orçamentária</a:t>
            </a:r>
          </a:p>
          <a:p>
            <a:pPr marL="441325" lvl="2" indent="-381000" algn="just">
              <a:lnSpc>
                <a:spcPct val="100000"/>
              </a:lnSpc>
              <a:spcBef>
                <a:spcPts val="0"/>
              </a:spcBef>
              <a:spcAft>
                <a:spcPts val="3000"/>
              </a:spcAft>
              <a:buFontTx/>
              <a:buAutoNum type="arabicPeriod"/>
            </a:pPr>
            <a:r>
              <a:rPr lang="pt-BR" sz="3200" dirty="0">
                <a:solidFill>
                  <a:schemeClr val="tx1"/>
                </a:solidFill>
              </a:rPr>
              <a:t>Elaboração do Instrumento Convocatório</a:t>
            </a:r>
            <a:endParaRPr lang="pt-BR" sz="2000" b="1" dirty="0"/>
          </a:p>
        </p:txBody>
      </p:sp>
      <p:sp>
        <p:nvSpPr>
          <p:cNvPr id="5" name="Espaço Reservado para Número de Slide 5"/>
          <p:cNvSpPr>
            <a:spLocks noGrp="1"/>
          </p:cNvSpPr>
          <p:nvPr>
            <p:ph type="sldNum" sz="quarter" idx="12"/>
          </p:nvPr>
        </p:nvSpPr>
        <p:spPr/>
        <p:txBody>
          <a:bodyPr/>
          <a:lstStyle/>
          <a:p>
            <a:pPr algn="r"/>
            <a:fld id="{98CA85C1-630B-4C45-9991-E4048999FF42}" type="slidenum">
              <a:rPr lang="pt-BR" sz="1400"/>
              <a:pPr algn="r"/>
              <a:t>11</a:t>
            </a:fld>
            <a:endParaRPr lang="pt-BR" dirty="0"/>
          </a:p>
        </p:txBody>
      </p:sp>
    </p:spTree>
    <p:extLst>
      <p:ext uri="{BB962C8B-B14F-4D97-AF65-F5344CB8AC3E}">
        <p14:creationId xmlns:p14="http://schemas.microsoft.com/office/powerpoint/2010/main" val="31177294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1C6CC660-85CB-4B9C-BA7D-596FFED8DAC2}"/>
              </a:ext>
            </a:extLst>
          </p:cNvPr>
          <p:cNvSpPr>
            <a:spLocks noGrp="1"/>
          </p:cNvSpPr>
          <p:nvPr>
            <p:ph idx="1"/>
          </p:nvPr>
        </p:nvSpPr>
        <p:spPr>
          <a:xfrm>
            <a:off x="245165" y="1115357"/>
            <a:ext cx="11701669" cy="4176712"/>
          </a:xfrm>
        </p:spPr>
        <p:txBody>
          <a:bodyPr>
            <a:noAutofit/>
          </a:bodyPr>
          <a:lstStyle/>
          <a:p>
            <a:pPr algn="just">
              <a:lnSpc>
                <a:spcPct val="100000"/>
              </a:lnSpc>
              <a:spcBef>
                <a:spcPts val="600"/>
              </a:spcBef>
              <a:spcAft>
                <a:spcPts val="0"/>
              </a:spcAft>
              <a:buClr>
                <a:schemeClr val="accent3"/>
              </a:buClr>
              <a:defRPr/>
            </a:pPr>
            <a:r>
              <a:rPr lang="pt-BR" sz="2200" dirty="0">
                <a:solidFill>
                  <a:schemeClr val="tx2"/>
                </a:solidFill>
              </a:rPr>
              <a:t>1 - Definir a especificação técnica do objeto de forma precisa, suficiente e clara, levando em consideração a qualidade e a aplicação do bem ou serviço; </a:t>
            </a:r>
          </a:p>
          <a:p>
            <a:pPr algn="just">
              <a:lnSpc>
                <a:spcPct val="100000"/>
              </a:lnSpc>
              <a:spcBef>
                <a:spcPts val="600"/>
              </a:spcBef>
              <a:spcAft>
                <a:spcPts val="0"/>
              </a:spcAft>
              <a:buClr>
                <a:schemeClr val="accent3"/>
              </a:buClr>
              <a:defRPr/>
            </a:pPr>
            <a:r>
              <a:rPr lang="pt-BR" sz="2200" dirty="0">
                <a:solidFill>
                  <a:schemeClr val="tx2"/>
                </a:solidFill>
              </a:rPr>
              <a:t>2 - Pesquisar os preços junto ao mercado fornecedor;</a:t>
            </a:r>
          </a:p>
          <a:p>
            <a:pPr algn="just">
              <a:lnSpc>
                <a:spcPct val="100000"/>
              </a:lnSpc>
              <a:spcBef>
                <a:spcPts val="600"/>
              </a:spcBef>
              <a:spcAft>
                <a:spcPts val="0"/>
              </a:spcAft>
              <a:buClr>
                <a:schemeClr val="accent3"/>
              </a:buClr>
              <a:defRPr/>
            </a:pPr>
            <a:r>
              <a:rPr lang="pt-BR" sz="2200" dirty="0">
                <a:solidFill>
                  <a:schemeClr val="tx2"/>
                </a:solidFill>
              </a:rPr>
              <a:t>3 - Tratar estatisticamente os preços obtidos; </a:t>
            </a:r>
          </a:p>
          <a:p>
            <a:pPr algn="just">
              <a:lnSpc>
                <a:spcPct val="100000"/>
              </a:lnSpc>
              <a:spcBef>
                <a:spcPts val="600"/>
              </a:spcBef>
              <a:spcAft>
                <a:spcPts val="0"/>
              </a:spcAft>
              <a:buClr>
                <a:schemeClr val="accent3"/>
              </a:buClr>
              <a:defRPr/>
            </a:pPr>
            <a:r>
              <a:rPr lang="pt-BR" sz="2200" dirty="0">
                <a:solidFill>
                  <a:schemeClr val="tx2"/>
                </a:solidFill>
              </a:rPr>
              <a:t>4 - Calcular o preço de referência;</a:t>
            </a:r>
          </a:p>
          <a:p>
            <a:pPr algn="just">
              <a:lnSpc>
                <a:spcPct val="100000"/>
              </a:lnSpc>
              <a:spcBef>
                <a:spcPts val="600"/>
              </a:spcBef>
              <a:spcAft>
                <a:spcPts val="0"/>
              </a:spcAft>
              <a:buClr>
                <a:schemeClr val="accent3"/>
              </a:buClr>
              <a:defRPr/>
            </a:pPr>
            <a:r>
              <a:rPr lang="pt-BR" sz="2200" dirty="0">
                <a:solidFill>
                  <a:schemeClr val="tx2"/>
                </a:solidFill>
              </a:rPr>
              <a:t>5 - Comparar os preços calculados com os últimos preços praticados pelo Órgão para o mesmo objeto;</a:t>
            </a:r>
          </a:p>
          <a:p>
            <a:pPr algn="just">
              <a:lnSpc>
                <a:spcPct val="100000"/>
              </a:lnSpc>
              <a:spcBef>
                <a:spcPts val="600"/>
              </a:spcBef>
              <a:spcAft>
                <a:spcPts val="0"/>
              </a:spcAft>
              <a:buClr>
                <a:schemeClr val="accent3"/>
              </a:buClr>
              <a:defRPr/>
            </a:pPr>
            <a:r>
              <a:rPr lang="pt-BR" sz="2200" dirty="0">
                <a:solidFill>
                  <a:schemeClr val="tx2"/>
                </a:solidFill>
              </a:rPr>
              <a:t>6 - Comparar com os preços obtidos pela internet (inclusive os praticados por outros Órgãos públicos);</a:t>
            </a:r>
          </a:p>
          <a:p>
            <a:pPr algn="just">
              <a:lnSpc>
                <a:spcPct val="100000"/>
              </a:lnSpc>
              <a:spcBef>
                <a:spcPts val="600"/>
              </a:spcBef>
              <a:spcAft>
                <a:spcPts val="0"/>
              </a:spcAft>
              <a:buClr>
                <a:schemeClr val="accent3"/>
              </a:buClr>
              <a:defRPr/>
            </a:pPr>
            <a:r>
              <a:rPr lang="pt-BR" sz="2200" dirty="0">
                <a:solidFill>
                  <a:schemeClr val="tx2"/>
                </a:solidFill>
              </a:rPr>
              <a:t>7 - Comparar com os valores disponibilizados em bancos de preços oficiais (ex. FGV, CGM-Rio, EMOP, </a:t>
            </a:r>
            <a:r>
              <a:rPr lang="pt-BR" sz="2200" dirty="0" err="1">
                <a:solidFill>
                  <a:schemeClr val="tx2"/>
                </a:solidFill>
              </a:rPr>
              <a:t>etc</a:t>
            </a:r>
            <a:r>
              <a:rPr lang="pt-BR" sz="2200" dirty="0">
                <a:solidFill>
                  <a:schemeClr val="tx2"/>
                </a:solidFill>
              </a:rPr>
              <a:t>);</a:t>
            </a:r>
          </a:p>
          <a:p>
            <a:pPr algn="just">
              <a:lnSpc>
                <a:spcPct val="100000"/>
              </a:lnSpc>
              <a:spcBef>
                <a:spcPts val="600"/>
              </a:spcBef>
              <a:spcAft>
                <a:spcPts val="0"/>
              </a:spcAft>
              <a:buClr>
                <a:schemeClr val="accent3"/>
              </a:buClr>
              <a:defRPr/>
            </a:pPr>
            <a:r>
              <a:rPr lang="pt-BR" sz="2200" dirty="0">
                <a:solidFill>
                  <a:schemeClr val="tx2"/>
                </a:solidFill>
              </a:rPr>
              <a:t>8 – Definir, então, o valor a ser adotado como estimativa para a licitação.</a:t>
            </a:r>
          </a:p>
        </p:txBody>
      </p:sp>
      <p:sp>
        <p:nvSpPr>
          <p:cNvPr id="15365" name="Retângulo 4">
            <a:extLst>
              <a:ext uri="{FF2B5EF4-FFF2-40B4-BE49-F238E27FC236}">
                <a16:creationId xmlns:a16="http://schemas.microsoft.com/office/drawing/2014/main" id="{1C9772E7-80C8-4EDA-A18A-34BEA8BC1125}"/>
              </a:ext>
            </a:extLst>
          </p:cNvPr>
          <p:cNvSpPr>
            <a:spLocks noChangeArrowheads="1"/>
          </p:cNvSpPr>
          <p:nvPr/>
        </p:nvSpPr>
        <p:spPr bwMode="auto">
          <a:xfrm>
            <a:off x="4191139" y="245417"/>
            <a:ext cx="7232235" cy="523220"/>
          </a:xfrm>
          <a:prstGeom prst="rect">
            <a:avLst/>
          </a:prstGeom>
          <a:noFill/>
          <a:ln>
            <a:noFill/>
          </a:ln>
        </p:spPr>
        <p:txBody>
          <a:bodyPr wrap="square">
            <a:spAutoFit/>
          </a:bodyPr>
          <a:lstStyle/>
          <a:p>
            <a:pPr eaLnBrk="1" hangingPunct="1">
              <a:defRPr/>
            </a:pPr>
            <a:r>
              <a:rPr lang="pt-BR" sz="2800" b="1" dirty="0">
                <a:solidFill>
                  <a:schemeClr val="accent4">
                    <a:lumMod val="75000"/>
                  </a:schemeClr>
                </a:solidFill>
                <a:latin typeface="Arial" pitchFamily="34" charset="0"/>
                <a:ea typeface="Tahoma" pitchFamily="34" charset="0"/>
                <a:cs typeface="Arial" panose="020B0604020202020204" pitchFamily="34" charset="0"/>
              </a:rPr>
              <a:t>DEFINIÇÃO DO PREÇO REFERENCIAL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D229565-F1A7-4FF2-991C-99F7F4A0652F}"/>
              </a:ext>
            </a:extLst>
          </p:cNvPr>
          <p:cNvSpPr>
            <a:spLocks noGrp="1"/>
          </p:cNvSpPr>
          <p:nvPr>
            <p:ph type="title"/>
          </p:nvPr>
        </p:nvSpPr>
        <p:spPr>
          <a:xfrm>
            <a:off x="4050265" y="173590"/>
            <a:ext cx="7696200" cy="685800"/>
          </a:xfrm>
        </p:spPr>
        <p:txBody>
          <a:bodyPr>
            <a:normAutofit/>
          </a:bodyPr>
          <a:lstStyle/>
          <a:p>
            <a:pPr>
              <a:defRPr/>
            </a:pPr>
            <a:r>
              <a:rPr lang="pt-BR" dirty="0">
                <a:solidFill>
                  <a:schemeClr val="accent4">
                    <a:lumMod val="75000"/>
                  </a:schemeClr>
                </a:solidFill>
                <a:cs typeface="Arial" panose="020B0604020202020204" pitchFamily="34" charset="0"/>
              </a:rPr>
              <a:t>SANEAMENTO DA AMOSTRA DE PREÇOS</a:t>
            </a:r>
          </a:p>
        </p:txBody>
      </p:sp>
      <p:sp>
        <p:nvSpPr>
          <p:cNvPr id="165891" name="Rectangle 3">
            <a:extLst>
              <a:ext uri="{FF2B5EF4-FFF2-40B4-BE49-F238E27FC236}">
                <a16:creationId xmlns:a16="http://schemas.microsoft.com/office/drawing/2014/main" id="{4441BC58-917F-4EC9-B9E5-4FFABFC60810}"/>
              </a:ext>
            </a:extLst>
          </p:cNvPr>
          <p:cNvSpPr>
            <a:spLocks noGrp="1"/>
          </p:cNvSpPr>
          <p:nvPr>
            <p:ph idx="1"/>
          </p:nvPr>
        </p:nvSpPr>
        <p:spPr>
          <a:xfrm>
            <a:off x="463825" y="1378226"/>
            <a:ext cx="11025809" cy="4585251"/>
          </a:xfrm>
        </p:spPr>
        <p:txBody>
          <a:bodyPr>
            <a:noAutofit/>
          </a:bodyPr>
          <a:lstStyle/>
          <a:p>
            <a:pPr marL="82296">
              <a:lnSpc>
                <a:spcPct val="100000"/>
              </a:lnSpc>
              <a:spcBef>
                <a:spcPts val="0"/>
              </a:spcBef>
              <a:spcAft>
                <a:spcPts val="0"/>
              </a:spcAft>
              <a:buClr>
                <a:schemeClr val="accent3"/>
              </a:buClr>
              <a:defRPr/>
            </a:pPr>
            <a:r>
              <a:rPr lang="pt-BR" sz="3600" b="1" dirty="0">
                <a:solidFill>
                  <a:srgbClr val="C00000"/>
                </a:solidFill>
                <a:cs typeface="Arial" pitchFamily="34" charset="0"/>
              </a:rPr>
              <a:t>Acórdão TCU 1108/2007 - Plenário (Sumário) </a:t>
            </a:r>
          </a:p>
          <a:p>
            <a:pPr marL="365760" indent="-283464">
              <a:lnSpc>
                <a:spcPct val="100000"/>
              </a:lnSpc>
              <a:spcBef>
                <a:spcPts val="0"/>
              </a:spcBef>
              <a:spcAft>
                <a:spcPts val="0"/>
              </a:spcAft>
              <a:buClr>
                <a:schemeClr val="accent3"/>
              </a:buClr>
              <a:buFont typeface="Wingdings 2"/>
              <a:buChar char=""/>
              <a:defRPr/>
            </a:pPr>
            <a:endParaRPr lang="pt-BR" sz="3600" dirty="0">
              <a:cs typeface="Arial" pitchFamily="34" charset="0"/>
            </a:endParaRPr>
          </a:p>
          <a:p>
            <a:pPr marL="82296" algn="just">
              <a:lnSpc>
                <a:spcPct val="100000"/>
              </a:lnSpc>
              <a:spcBef>
                <a:spcPts val="0"/>
              </a:spcBef>
              <a:spcAft>
                <a:spcPts val="0"/>
              </a:spcAft>
              <a:buClr>
                <a:schemeClr val="accent3"/>
              </a:buClr>
              <a:defRPr/>
            </a:pPr>
            <a:r>
              <a:rPr lang="pt-BR" sz="3600" i="1" dirty="0">
                <a:cs typeface="Arial" pitchFamily="34" charset="0"/>
              </a:rPr>
              <a:t>Não é admissível que a pesquisa de preços de mercado feita pela entidade seja </a:t>
            </a:r>
            <a:r>
              <a:rPr lang="pt-BR" sz="3600" b="1" i="1" u="sng" dirty="0">
                <a:cs typeface="Arial" pitchFamily="34" charset="0"/>
              </a:rPr>
              <a:t>destituída de juízo critico</a:t>
            </a:r>
            <a:r>
              <a:rPr lang="pt-BR" sz="3600" i="1" u="sng" dirty="0">
                <a:cs typeface="Arial" pitchFamily="34" charset="0"/>
              </a:rPr>
              <a:t> </a:t>
            </a:r>
            <a:r>
              <a:rPr lang="pt-BR" sz="3600" i="1" dirty="0">
                <a:cs typeface="Arial" pitchFamily="34" charset="0"/>
              </a:rPr>
              <a:t>acerca da </a:t>
            </a:r>
            <a:r>
              <a:rPr lang="pt-BR" sz="3600" b="1" i="1" dirty="0">
                <a:cs typeface="Arial" pitchFamily="34" charset="0"/>
              </a:rPr>
              <a:t>consistência dos valores </a:t>
            </a:r>
            <a:r>
              <a:rPr lang="pt-BR" sz="3600" i="1" dirty="0">
                <a:cs typeface="Arial" pitchFamily="34" charset="0"/>
              </a:rPr>
              <a:t>levantados, máxime quando observados </a:t>
            </a:r>
            <a:r>
              <a:rPr lang="pt-BR" sz="3600" b="1" i="1" dirty="0">
                <a:cs typeface="Arial" pitchFamily="34" charset="0"/>
              </a:rPr>
              <a:t>indícios de preços destoantes dos praticados no mercado</a:t>
            </a:r>
            <a:r>
              <a:rPr lang="pt-BR" sz="3600" i="1" dirty="0">
                <a:cs typeface="Arial" pitchFamily="34" charset="0"/>
              </a:rPr>
              <a:t>.</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7">
            <a:extLst>
              <a:ext uri="{FF2B5EF4-FFF2-40B4-BE49-F238E27FC236}">
                <a16:creationId xmlns:a16="http://schemas.microsoft.com/office/drawing/2014/main" id="{9EF4B768-229D-41A4-97C6-F7C3C627F292}"/>
              </a:ext>
            </a:extLst>
          </p:cNvPr>
          <p:cNvSpPr>
            <a:spLocks noChangeArrowheads="1"/>
          </p:cNvSpPr>
          <p:nvPr/>
        </p:nvSpPr>
        <p:spPr bwMode="auto">
          <a:xfrm>
            <a:off x="410817" y="1245704"/>
            <a:ext cx="11264348" cy="4524315"/>
          </a:xfrm>
          <a:prstGeom prst="rect">
            <a:avLst/>
          </a:prstGeom>
          <a:no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defRPr/>
            </a:pPr>
            <a:r>
              <a:rPr lang="pt-BR" altLang="pt-BR" sz="3200" b="1" i="1" dirty="0">
                <a:latin typeface="+mj-lt"/>
              </a:rPr>
              <a:t> </a:t>
            </a:r>
            <a:r>
              <a:rPr lang="pt-BR" altLang="pt-BR" sz="3200" dirty="0">
                <a:solidFill>
                  <a:schemeClr val="tx2"/>
                </a:solidFill>
                <a:latin typeface="+mj-lt"/>
              </a:rPr>
              <a:t>Definida a especificação do objeto, deverão ser adotados os procedimentos necessários para a obtenção dos orçamentos através de pesquisa no mercado específico, de acordo com a rotina interna estabelecida no Órgão.</a:t>
            </a:r>
          </a:p>
          <a:p>
            <a:pPr algn="just" eaLnBrk="1" hangingPunct="1">
              <a:defRPr/>
            </a:pPr>
            <a:r>
              <a:rPr lang="pt-BR" altLang="pt-BR" sz="3200" b="1" i="1" dirty="0">
                <a:solidFill>
                  <a:schemeClr val="tx2"/>
                </a:solidFill>
                <a:latin typeface="+mj-lt"/>
              </a:rPr>
              <a:t>	</a:t>
            </a:r>
            <a:br>
              <a:rPr lang="pt-BR" altLang="pt-BR" sz="3200" b="1" i="1" dirty="0">
                <a:solidFill>
                  <a:schemeClr val="tx2"/>
                </a:solidFill>
                <a:latin typeface="+mj-lt"/>
              </a:rPr>
            </a:br>
            <a:r>
              <a:rPr lang="pt-BR" altLang="pt-BR" sz="3200" b="1" i="1" dirty="0">
                <a:solidFill>
                  <a:schemeClr val="tx2"/>
                </a:solidFill>
                <a:latin typeface="+mj-lt"/>
              </a:rPr>
              <a:t> </a:t>
            </a:r>
            <a:r>
              <a:rPr lang="pt-BR" altLang="pt-BR" sz="3200" dirty="0">
                <a:solidFill>
                  <a:schemeClr val="tx2"/>
                </a:solidFill>
                <a:latin typeface="+mj-lt"/>
              </a:rPr>
              <a:t>Os preços fornecidos pelos diversos estabelecimentos comerciais consultados e os obtidos em outras fontes de consulta deverão em seguida ser </a:t>
            </a:r>
            <a:r>
              <a:rPr lang="pt-BR" altLang="pt-BR" sz="3200" dirty="0" err="1">
                <a:solidFill>
                  <a:schemeClr val="tx2"/>
                </a:solidFill>
                <a:latin typeface="+mj-lt"/>
              </a:rPr>
              <a:t>planilhados</a:t>
            </a:r>
            <a:r>
              <a:rPr lang="pt-BR" altLang="pt-BR" sz="3200" dirty="0">
                <a:solidFill>
                  <a:schemeClr val="tx2"/>
                </a:solidFill>
                <a:latin typeface="+mj-lt"/>
              </a:rPr>
              <a:t>, analisados e tratados estatisticamente. </a:t>
            </a:r>
          </a:p>
        </p:txBody>
      </p:sp>
      <p:sp>
        <p:nvSpPr>
          <p:cNvPr id="7" name="Retângulo 7">
            <a:extLst>
              <a:ext uri="{FF2B5EF4-FFF2-40B4-BE49-F238E27FC236}">
                <a16:creationId xmlns:a16="http://schemas.microsoft.com/office/drawing/2014/main" id="{22D7905C-56CD-4636-A792-B285F82B1E62}"/>
              </a:ext>
            </a:extLst>
          </p:cNvPr>
          <p:cNvSpPr>
            <a:spLocks noChangeArrowheads="1"/>
          </p:cNvSpPr>
          <p:nvPr/>
        </p:nvSpPr>
        <p:spPr bwMode="auto">
          <a:xfrm>
            <a:off x="3949079" y="136457"/>
            <a:ext cx="6705668" cy="523220"/>
          </a:xfrm>
          <a:prstGeom prst="rect">
            <a:avLst/>
          </a:prstGeom>
          <a:noFill/>
          <a:ln>
            <a:noFill/>
          </a:ln>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defRPr/>
            </a:pPr>
            <a:r>
              <a:rPr lang="pt-BR" altLang="pt-BR" sz="2800" b="1" dirty="0">
                <a:solidFill>
                  <a:schemeClr val="accent4">
                    <a:lumMod val="75000"/>
                  </a:schemeClr>
                </a:solidFill>
                <a:ea typeface="Tahoma" pitchFamily="34" charset="0"/>
                <a:cs typeface="Arial" panose="020B0604020202020204" pitchFamily="34" charset="0"/>
              </a:rPr>
              <a:t>Análise Vertical dos preços orçados</a:t>
            </a:r>
          </a:p>
        </p:txBody>
      </p:sp>
    </p:spTree>
    <p:extLst>
      <p:ext uri="{BB962C8B-B14F-4D97-AF65-F5344CB8AC3E}">
        <p14:creationId xmlns:p14="http://schemas.microsoft.com/office/powerpoint/2010/main" val="30481395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0594AB17-8107-4605-A77E-44C26EE34048}"/>
              </a:ext>
            </a:extLst>
          </p:cNvPr>
          <p:cNvSpPr>
            <a:spLocks noGrp="1" noChangeArrowheads="1"/>
          </p:cNvSpPr>
          <p:nvPr>
            <p:ph idx="1"/>
          </p:nvPr>
        </p:nvSpPr>
        <p:spPr bwMode="auto">
          <a:xfrm>
            <a:off x="6096000" y="239712"/>
            <a:ext cx="2599978"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pt-BR" altLang="pt-BR" sz="2800" b="1" dirty="0">
                <a:solidFill>
                  <a:schemeClr val="accent4">
                    <a:lumMod val="75000"/>
                  </a:schemeClr>
                </a:solidFill>
              </a:rPr>
              <a:t>BOX PLOT</a:t>
            </a:r>
          </a:p>
        </p:txBody>
      </p:sp>
      <p:pic>
        <p:nvPicPr>
          <p:cNvPr id="25603" name="Imagem 1">
            <a:extLst>
              <a:ext uri="{FF2B5EF4-FFF2-40B4-BE49-F238E27FC236}">
                <a16:creationId xmlns:a16="http://schemas.microsoft.com/office/drawing/2014/main" id="{FC8639C4-7C3B-40ED-801E-DD387355F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019" y="985355"/>
            <a:ext cx="5281962" cy="512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48DE976-C70E-4EDB-8A9C-BCC1A795023A}"/>
              </a:ext>
            </a:extLst>
          </p:cNvPr>
          <p:cNvSpPr txBox="1"/>
          <p:nvPr/>
        </p:nvSpPr>
        <p:spPr>
          <a:xfrm>
            <a:off x="609600" y="1903778"/>
            <a:ext cx="10880035" cy="3970318"/>
          </a:xfrm>
          <a:prstGeom prst="rect">
            <a:avLst/>
          </a:prstGeom>
          <a:noFill/>
        </p:spPr>
        <p:txBody>
          <a:bodyPr wrap="square" rtlCol="0">
            <a:spAutoFit/>
          </a:bodyPr>
          <a:lstStyle/>
          <a:p>
            <a:pPr algn="just"/>
            <a:r>
              <a:rPr lang="pt-BR" sz="2800" b="1" dirty="0">
                <a:solidFill>
                  <a:schemeClr val="tx2"/>
                </a:solidFill>
                <a:latin typeface="Arial" pitchFamily="34" charset="0"/>
                <a:ea typeface="Tahoma" pitchFamily="34" charset="0"/>
                <a:cs typeface="Arial" pitchFamily="34" charset="0"/>
              </a:rPr>
              <a:t>	Definido o critério estatístico que servirá de parâmetro máximo, os preços que estiverem acima dele deverão ser analisados quanto a sua utilização no cálculo do preço de referência. </a:t>
            </a:r>
          </a:p>
          <a:p>
            <a:pPr algn="just"/>
            <a:endParaRPr lang="pt-BR" sz="2800" b="1" dirty="0">
              <a:solidFill>
                <a:schemeClr val="tx2"/>
              </a:solidFill>
              <a:latin typeface="Arial" pitchFamily="34" charset="0"/>
              <a:ea typeface="Tahoma" pitchFamily="34" charset="0"/>
              <a:cs typeface="Arial" pitchFamily="34" charset="0"/>
            </a:endParaRPr>
          </a:p>
          <a:p>
            <a:pPr algn="just"/>
            <a:r>
              <a:rPr lang="pt-BR" sz="2800" b="1" dirty="0">
                <a:solidFill>
                  <a:schemeClr val="tx2"/>
                </a:solidFill>
                <a:latin typeface="Arial" pitchFamily="34" charset="0"/>
                <a:ea typeface="Tahoma" pitchFamily="34" charset="0"/>
                <a:cs typeface="Arial" pitchFamily="34" charset="0"/>
              </a:rPr>
              <a:t>	O tratamento estatístico ao qual as cotações de preços devem ser submetidas tem por finalidade garantir a qualidade do preço de referência, de tal forma que este represente ou mais se aproxime do valor praticado pelo mercado. </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C2D1DE5D-F0A9-4D54-B7B4-C9464E9E6FC2}"/>
              </a:ext>
            </a:extLst>
          </p:cNvPr>
          <p:cNvSpPr>
            <a:spLocks noGrp="1"/>
          </p:cNvSpPr>
          <p:nvPr>
            <p:ph type="title"/>
          </p:nvPr>
        </p:nvSpPr>
        <p:spPr bwMode="auto">
          <a:xfrm>
            <a:off x="1898738" y="2857500"/>
            <a:ext cx="839452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pt-BR" altLang="pt-BR" sz="4000" dirty="0">
                <a:solidFill>
                  <a:schemeClr val="tx2"/>
                </a:solidFill>
              </a:rPr>
              <a:t>CÁLCULO DO PREÇO ESTIMADO</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72CE6EB0-D282-4219-AACB-31FBB638E8B3}"/>
              </a:ext>
            </a:extLst>
          </p:cNvPr>
          <p:cNvSpPr>
            <a:spLocks noGrp="1"/>
          </p:cNvSpPr>
          <p:nvPr>
            <p:ph idx="1"/>
          </p:nvPr>
        </p:nvSpPr>
        <p:spPr bwMode="auto">
          <a:xfrm>
            <a:off x="1207477" y="2150377"/>
            <a:ext cx="9777045" cy="381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p>
            <a:pPr marL="539750" indent="-457200">
              <a:lnSpc>
                <a:spcPct val="150000"/>
              </a:lnSpc>
              <a:buFont typeface="Wingdings" panose="05000000000000000000" pitchFamily="2" charset="2"/>
              <a:buChar char="q"/>
            </a:pPr>
            <a:r>
              <a:rPr lang="pt-BR" altLang="pt-BR" sz="2800" i="1" dirty="0"/>
              <a:t>Média Aritmética (M) </a:t>
            </a:r>
          </a:p>
          <a:p>
            <a:pPr marL="539750" indent="-457200">
              <a:lnSpc>
                <a:spcPct val="150000"/>
              </a:lnSpc>
              <a:buFont typeface="Wingdings" panose="05000000000000000000" pitchFamily="2" charset="2"/>
              <a:buChar char="q"/>
            </a:pPr>
            <a:r>
              <a:rPr lang="pt-BR" altLang="pt-BR" sz="2800" i="1" dirty="0"/>
              <a:t>Mediana (</a:t>
            </a:r>
            <a:r>
              <a:rPr lang="pt-BR" altLang="pt-BR" sz="2800" i="1" dirty="0" err="1"/>
              <a:t>Md</a:t>
            </a:r>
            <a:r>
              <a:rPr lang="pt-BR" altLang="pt-BR" sz="2800" i="1" dirty="0"/>
              <a:t>)</a:t>
            </a:r>
          </a:p>
          <a:p>
            <a:pPr marL="539750" indent="-457200">
              <a:lnSpc>
                <a:spcPct val="150000"/>
              </a:lnSpc>
              <a:buFont typeface="Wingdings" panose="05000000000000000000" pitchFamily="2" charset="2"/>
              <a:buChar char="q"/>
            </a:pPr>
            <a:r>
              <a:rPr lang="pt-BR" altLang="pt-BR" sz="2800" i="1" dirty="0"/>
              <a:t>Moda (</a:t>
            </a:r>
            <a:r>
              <a:rPr lang="pt-BR" altLang="pt-BR" sz="2800" i="1" dirty="0" err="1"/>
              <a:t>Mo</a:t>
            </a:r>
            <a:r>
              <a:rPr lang="pt-BR" altLang="pt-BR" sz="2800" i="1" dirty="0"/>
              <a:t>)</a:t>
            </a:r>
          </a:p>
          <a:p>
            <a:pPr marL="539750" indent="-457200">
              <a:lnSpc>
                <a:spcPct val="150000"/>
              </a:lnSpc>
              <a:buFont typeface="Wingdings" panose="05000000000000000000" pitchFamily="2" charset="2"/>
              <a:buChar char="q"/>
            </a:pPr>
            <a:r>
              <a:rPr lang="pt-BR" altLang="pt-BR" sz="2800" i="1" dirty="0"/>
              <a:t>1º Quartil (ou 3º Quartil)</a:t>
            </a:r>
          </a:p>
          <a:p>
            <a:pPr marL="539750" indent="-457200">
              <a:lnSpc>
                <a:spcPct val="150000"/>
              </a:lnSpc>
              <a:buFont typeface="Wingdings" panose="05000000000000000000" pitchFamily="2" charset="2"/>
              <a:buChar char="q"/>
            </a:pPr>
            <a:r>
              <a:rPr lang="pt-BR" altLang="pt-BR" sz="2800" i="1" dirty="0"/>
              <a:t>Menor Preço (ou Maior Desconto), em condições especiais</a:t>
            </a:r>
          </a:p>
        </p:txBody>
      </p:sp>
      <p:sp>
        <p:nvSpPr>
          <p:cNvPr id="28675" name="Rectangle 3">
            <a:extLst>
              <a:ext uri="{FF2B5EF4-FFF2-40B4-BE49-F238E27FC236}">
                <a16:creationId xmlns:a16="http://schemas.microsoft.com/office/drawing/2014/main" id="{332E649E-A4EB-4D6C-8301-15D1FFF8716B}"/>
              </a:ext>
            </a:extLst>
          </p:cNvPr>
          <p:cNvSpPr>
            <a:spLocks/>
          </p:cNvSpPr>
          <p:nvPr/>
        </p:nvSpPr>
        <p:spPr bwMode="auto">
          <a:xfrm>
            <a:off x="1684339" y="891273"/>
            <a:ext cx="866933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150000"/>
              </a:lnSpc>
            </a:pPr>
            <a:r>
              <a:rPr lang="pt-BR" altLang="pt-BR" b="1" dirty="0">
                <a:solidFill>
                  <a:srgbClr val="00B050"/>
                </a:solidFill>
                <a:latin typeface="Arial" panose="020B0604020202020204" pitchFamily="34" charset="0"/>
                <a:cs typeface="Arial" panose="020B0604020202020204" pitchFamily="34" charset="0"/>
              </a:rPr>
              <a:t>       INDICADORES ESTATÍSTICOS QUE PODERÃO VIR A SER ADOTADOS NA DEFINIÇÃO DO PREÇO ESTIMADO</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tângulo 7">
            <a:extLst>
              <a:ext uri="{FF2B5EF4-FFF2-40B4-BE49-F238E27FC236}">
                <a16:creationId xmlns:a16="http://schemas.microsoft.com/office/drawing/2014/main" id="{A27BD694-AF69-4B01-B763-9E4C1A9DC1C5}"/>
              </a:ext>
            </a:extLst>
          </p:cNvPr>
          <p:cNvSpPr>
            <a:spLocks noChangeArrowheads="1"/>
          </p:cNvSpPr>
          <p:nvPr/>
        </p:nvSpPr>
        <p:spPr bwMode="auto">
          <a:xfrm>
            <a:off x="1080867" y="1431901"/>
            <a:ext cx="100302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pt-BR" altLang="pt-BR" sz="2800" b="1" dirty="0">
                <a:solidFill>
                  <a:schemeClr val="tx2"/>
                </a:solidFill>
                <a:latin typeface="Arial" panose="020B0604020202020204" pitchFamily="34" charset="0"/>
                <a:cs typeface="Arial" panose="020B0604020202020204" pitchFamily="34" charset="0"/>
              </a:rPr>
              <a:t>A Média Aritmética é a soma das cotações de preços dividida pelo número de cotações obtidas.</a:t>
            </a:r>
            <a:r>
              <a:rPr lang="pt-BR" altLang="pt-BR" sz="3200" dirty="0">
                <a:solidFill>
                  <a:schemeClr val="tx2"/>
                </a:solidFill>
                <a:latin typeface="Arial" panose="020B0604020202020204" pitchFamily="34" charset="0"/>
                <a:cs typeface="Arial" panose="020B0604020202020204" pitchFamily="34" charset="0"/>
              </a:rPr>
              <a:t> </a:t>
            </a:r>
          </a:p>
        </p:txBody>
      </p:sp>
      <p:sp>
        <p:nvSpPr>
          <p:cNvPr id="3" name="Rectangle 3">
            <a:extLst>
              <a:ext uri="{FF2B5EF4-FFF2-40B4-BE49-F238E27FC236}">
                <a16:creationId xmlns:a16="http://schemas.microsoft.com/office/drawing/2014/main" id="{DD538D99-3929-4DE0-8C4B-AD0E7AAF612A}"/>
              </a:ext>
            </a:extLst>
          </p:cNvPr>
          <p:cNvSpPr>
            <a:spLocks noGrp="1"/>
          </p:cNvSpPr>
          <p:nvPr>
            <p:ph idx="1"/>
          </p:nvPr>
        </p:nvSpPr>
        <p:spPr>
          <a:xfrm>
            <a:off x="616072" y="3010755"/>
            <a:ext cx="10495060" cy="2189162"/>
          </a:xfrm>
        </p:spPr>
        <p:txBody>
          <a:bodyPr>
            <a:normAutofit/>
          </a:bodyPr>
          <a:lstStyle/>
          <a:p>
            <a:pPr algn="ctr" eaLnBrk="1" hangingPunct="1">
              <a:lnSpc>
                <a:spcPct val="150000"/>
              </a:lnSpc>
              <a:spcBef>
                <a:spcPts val="0"/>
              </a:spcBef>
              <a:spcAft>
                <a:spcPts val="0"/>
              </a:spcAft>
              <a:buFontTx/>
              <a:buNone/>
            </a:pPr>
            <a:r>
              <a:rPr lang="pt-BR" altLang="pt-BR" sz="2800" i="1" dirty="0">
                <a:solidFill>
                  <a:srgbClr val="FF0000"/>
                </a:solidFill>
                <a:cs typeface="Arial" panose="020B0604020202020204" pitchFamily="34" charset="0"/>
              </a:rPr>
              <a:t>Lista de Valores </a:t>
            </a:r>
            <a:r>
              <a:rPr lang="pt-BR" altLang="pt-BR" sz="2800" i="1" dirty="0">
                <a:solidFill>
                  <a:srgbClr val="FF0000"/>
                </a:solidFill>
                <a:cs typeface="Arial" panose="020B0604020202020204" pitchFamily="34" charset="0"/>
                <a:sym typeface="Wingdings" panose="05000000000000000000" pitchFamily="2" charset="2"/>
              </a:rPr>
              <a:t> 6,00; 6,50; 8,00; 9,30; 10,50; 10,70; 12,00</a:t>
            </a:r>
          </a:p>
          <a:p>
            <a:pPr algn="ctr" eaLnBrk="1" hangingPunct="1">
              <a:lnSpc>
                <a:spcPct val="150000"/>
              </a:lnSpc>
              <a:spcBef>
                <a:spcPts val="0"/>
              </a:spcBef>
              <a:spcAft>
                <a:spcPts val="0"/>
              </a:spcAft>
              <a:buFontTx/>
              <a:buNone/>
            </a:pPr>
            <a:r>
              <a:rPr lang="pt-BR" altLang="pt-BR" sz="2800" i="1" dirty="0">
                <a:solidFill>
                  <a:srgbClr val="FF0000"/>
                </a:solidFill>
                <a:cs typeface="Arial" panose="020B0604020202020204" pitchFamily="34" charset="0"/>
                <a:sym typeface="Wingdings" panose="05000000000000000000" pitchFamily="2" charset="2"/>
              </a:rPr>
              <a:t>M = (6,00 + 6,50 + 8,00 + 9,30 + 10,50 + 10,70 + 12,00) / 7</a:t>
            </a:r>
          </a:p>
          <a:p>
            <a:pPr algn="ctr" eaLnBrk="1" hangingPunct="1">
              <a:lnSpc>
                <a:spcPct val="150000"/>
              </a:lnSpc>
              <a:spcBef>
                <a:spcPts val="0"/>
              </a:spcBef>
              <a:spcAft>
                <a:spcPts val="0"/>
              </a:spcAft>
              <a:buFontTx/>
              <a:buNone/>
            </a:pPr>
            <a:r>
              <a:rPr lang="pt-BR" altLang="pt-BR" sz="2800" b="1" i="1" dirty="0">
                <a:solidFill>
                  <a:srgbClr val="FF0000"/>
                </a:solidFill>
                <a:cs typeface="Arial" panose="020B0604020202020204" pitchFamily="34" charset="0"/>
              </a:rPr>
              <a:t>M = 9,00</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a:extLst>
              <a:ext uri="{FF2B5EF4-FFF2-40B4-BE49-F238E27FC236}">
                <a16:creationId xmlns:a16="http://schemas.microsoft.com/office/drawing/2014/main" id="{E75ACF53-F20E-4BEA-B869-42B4B6548AC3}"/>
              </a:ext>
            </a:extLst>
          </p:cNvPr>
          <p:cNvSpPr>
            <a:spLocks noGrp="1"/>
          </p:cNvSpPr>
          <p:nvPr>
            <p:ph idx="1"/>
          </p:nvPr>
        </p:nvSpPr>
        <p:spPr>
          <a:xfrm>
            <a:off x="239150" y="1129334"/>
            <a:ext cx="11422966" cy="4824413"/>
          </a:xfrm>
        </p:spPr>
        <p:txBody>
          <a:bodyPr>
            <a:noAutofit/>
          </a:bodyPr>
          <a:lstStyle/>
          <a:p>
            <a:pPr marL="82296">
              <a:lnSpc>
                <a:spcPct val="80000"/>
              </a:lnSpc>
              <a:spcAft>
                <a:spcPts val="0"/>
              </a:spcAft>
              <a:buClr>
                <a:schemeClr val="accent3"/>
              </a:buClr>
              <a:defRPr/>
            </a:pPr>
            <a:r>
              <a:rPr lang="pt-BR" sz="2400" dirty="0"/>
              <a:t>Definição: É definida por estar na posição central das cotações de preços obtidas</a:t>
            </a:r>
          </a:p>
          <a:p>
            <a:pPr marL="365760" indent="-283464">
              <a:lnSpc>
                <a:spcPct val="80000"/>
              </a:lnSpc>
              <a:spcAft>
                <a:spcPts val="0"/>
              </a:spcAft>
              <a:buClr>
                <a:schemeClr val="accent3"/>
              </a:buClr>
              <a:buFont typeface="Wingdings 2"/>
              <a:buChar char=""/>
              <a:defRPr/>
            </a:pPr>
            <a:endParaRPr lang="pt-BR" sz="2400" dirty="0"/>
          </a:p>
          <a:p>
            <a:pPr marL="365760" indent="-283464">
              <a:lnSpc>
                <a:spcPct val="80000"/>
              </a:lnSpc>
              <a:spcAft>
                <a:spcPts val="0"/>
              </a:spcAft>
              <a:buClr>
                <a:schemeClr val="accent3"/>
              </a:buClr>
              <a:buFont typeface="Wingdings 2"/>
              <a:buChar char=""/>
              <a:defRPr/>
            </a:pPr>
            <a:endParaRPr lang="pt-BR" sz="2400" dirty="0"/>
          </a:p>
          <a:p>
            <a:pPr marL="365760" indent="-283464">
              <a:lnSpc>
                <a:spcPct val="80000"/>
              </a:lnSpc>
              <a:spcAft>
                <a:spcPts val="0"/>
              </a:spcAft>
              <a:buClr>
                <a:schemeClr val="accent3"/>
              </a:buClr>
              <a:buFont typeface="Wingdings 2"/>
              <a:buChar char=""/>
              <a:defRPr/>
            </a:pPr>
            <a:r>
              <a:rPr lang="pt-BR" sz="2400" dirty="0"/>
              <a:t>Lista de valores →  </a:t>
            </a:r>
            <a:r>
              <a:rPr lang="pt-BR" sz="2400" u="sng" dirty="0"/>
              <a:t>2,10   3,15   3,95   4,00   4,05</a:t>
            </a:r>
            <a:r>
              <a:rPr lang="pt-BR" sz="2400" dirty="0"/>
              <a:t> </a:t>
            </a:r>
          </a:p>
          <a:p>
            <a:pPr marL="365760" indent="-283464">
              <a:lnSpc>
                <a:spcPct val="80000"/>
              </a:lnSpc>
              <a:spcAft>
                <a:spcPts val="0"/>
              </a:spcAft>
              <a:buClr>
                <a:schemeClr val="accent3"/>
              </a:buClr>
              <a:buFont typeface="Wingdings 2"/>
              <a:buChar char=""/>
              <a:defRPr/>
            </a:pPr>
            <a:endParaRPr lang="pt-BR" sz="2400" dirty="0"/>
          </a:p>
          <a:p>
            <a:pPr marL="365760" indent="-283464">
              <a:lnSpc>
                <a:spcPct val="80000"/>
              </a:lnSpc>
              <a:spcAft>
                <a:spcPts val="0"/>
              </a:spcAft>
              <a:buClr>
                <a:schemeClr val="accent3"/>
              </a:buClr>
              <a:buFont typeface="Wingdings 2"/>
              <a:buChar char=""/>
              <a:defRPr/>
            </a:pPr>
            <a:r>
              <a:rPr lang="pt-BR" sz="2400" dirty="0"/>
              <a:t>Logo, a mediana é igual a </a:t>
            </a:r>
            <a:r>
              <a:rPr lang="pt-BR" sz="2400" dirty="0">
                <a:solidFill>
                  <a:srgbClr val="FF0000"/>
                </a:solidFill>
              </a:rPr>
              <a:t>3,95 </a:t>
            </a:r>
          </a:p>
          <a:p>
            <a:pPr marL="365760" indent="-283464">
              <a:lnSpc>
                <a:spcPct val="80000"/>
              </a:lnSpc>
              <a:spcAft>
                <a:spcPts val="0"/>
              </a:spcAft>
              <a:buClr>
                <a:schemeClr val="accent3"/>
              </a:buClr>
              <a:buFont typeface="Wingdings 2"/>
              <a:buChar char=""/>
              <a:defRPr/>
            </a:pPr>
            <a:endParaRPr lang="pt-BR" sz="2400" dirty="0"/>
          </a:p>
          <a:p>
            <a:pPr marL="365760" indent="-283464">
              <a:lnSpc>
                <a:spcPct val="80000"/>
              </a:lnSpc>
              <a:spcAft>
                <a:spcPts val="0"/>
              </a:spcAft>
              <a:buClr>
                <a:schemeClr val="accent3"/>
              </a:buClr>
              <a:buFont typeface="Wingdings 2"/>
              <a:buChar char=""/>
              <a:defRPr/>
            </a:pPr>
            <a:endParaRPr lang="pt-BR" sz="2400" dirty="0"/>
          </a:p>
          <a:p>
            <a:pPr marL="365760" indent="-283464">
              <a:lnSpc>
                <a:spcPct val="80000"/>
              </a:lnSpc>
              <a:spcAft>
                <a:spcPts val="0"/>
              </a:spcAft>
              <a:buClr>
                <a:schemeClr val="accent3"/>
              </a:buClr>
              <a:buFont typeface="Wingdings 2"/>
              <a:buChar char=""/>
              <a:defRPr/>
            </a:pPr>
            <a:r>
              <a:rPr lang="pt-BR" sz="2400" u="sng" dirty="0"/>
              <a:t>Para um número par de cotações:</a:t>
            </a:r>
            <a:r>
              <a:rPr lang="pt-BR" sz="2400" dirty="0"/>
              <a:t> </a:t>
            </a:r>
          </a:p>
          <a:p>
            <a:pPr marL="365760" indent="-283464">
              <a:lnSpc>
                <a:spcPct val="80000"/>
              </a:lnSpc>
              <a:spcAft>
                <a:spcPts val="0"/>
              </a:spcAft>
              <a:buClr>
                <a:schemeClr val="accent3"/>
              </a:buClr>
              <a:buFont typeface="Wingdings 2"/>
              <a:buChar char=""/>
              <a:defRPr/>
            </a:pPr>
            <a:endParaRPr lang="pt-BR" sz="2400" dirty="0"/>
          </a:p>
          <a:p>
            <a:pPr marL="365760" indent="-283464">
              <a:lnSpc>
                <a:spcPct val="80000"/>
              </a:lnSpc>
              <a:spcAft>
                <a:spcPts val="0"/>
              </a:spcAft>
              <a:buClr>
                <a:schemeClr val="accent3"/>
              </a:buClr>
              <a:buFont typeface="Wingdings 2"/>
              <a:buChar char=""/>
              <a:defRPr/>
            </a:pPr>
            <a:r>
              <a:rPr lang="pt-BR" sz="2400" dirty="0"/>
              <a:t>Lista de valores →  </a:t>
            </a:r>
            <a:r>
              <a:rPr lang="pt-BR" sz="2400" u="sng" dirty="0"/>
              <a:t>2,10   3,15   3,95   4,00   4,05   4,10</a:t>
            </a:r>
            <a:r>
              <a:rPr lang="pt-BR" sz="2400" dirty="0"/>
              <a:t> </a:t>
            </a:r>
          </a:p>
          <a:p>
            <a:pPr marL="365760" indent="-283464">
              <a:lnSpc>
                <a:spcPct val="80000"/>
              </a:lnSpc>
              <a:spcAft>
                <a:spcPts val="0"/>
              </a:spcAft>
              <a:buClr>
                <a:schemeClr val="accent3"/>
              </a:buClr>
              <a:buFont typeface="Wingdings 2"/>
              <a:buChar char=""/>
              <a:defRPr/>
            </a:pPr>
            <a:endParaRPr lang="pt-BR" sz="2400" dirty="0"/>
          </a:p>
          <a:p>
            <a:pPr marL="365760" indent="-283464">
              <a:lnSpc>
                <a:spcPct val="80000"/>
              </a:lnSpc>
              <a:spcAft>
                <a:spcPts val="0"/>
              </a:spcAft>
              <a:buClr>
                <a:schemeClr val="accent3"/>
              </a:buClr>
              <a:buFont typeface="Wingdings 2"/>
              <a:buChar char=""/>
              <a:defRPr/>
            </a:pPr>
            <a:r>
              <a:rPr lang="pt-BR" sz="2400" dirty="0"/>
              <a:t>Logo: A mediana é (3,95+ 4,00) / 2 = </a:t>
            </a:r>
            <a:r>
              <a:rPr lang="pt-BR" sz="2400" dirty="0">
                <a:solidFill>
                  <a:srgbClr val="FF0000"/>
                </a:solidFill>
              </a:rPr>
              <a:t>3,975</a:t>
            </a:r>
          </a:p>
        </p:txBody>
      </p:sp>
      <p:sp>
        <p:nvSpPr>
          <p:cNvPr id="4" name="Retângulo 3">
            <a:extLst>
              <a:ext uri="{FF2B5EF4-FFF2-40B4-BE49-F238E27FC236}">
                <a16:creationId xmlns:a16="http://schemas.microsoft.com/office/drawing/2014/main" id="{F7AA3A6D-5A39-4B9C-9E67-02EB1DC77132}"/>
              </a:ext>
            </a:extLst>
          </p:cNvPr>
          <p:cNvSpPr/>
          <p:nvPr/>
        </p:nvSpPr>
        <p:spPr>
          <a:xfrm>
            <a:off x="5365865" y="205277"/>
            <a:ext cx="2661306" cy="584775"/>
          </a:xfrm>
          <a:prstGeom prst="rect">
            <a:avLst/>
          </a:prstGeom>
        </p:spPr>
        <p:txBody>
          <a:bodyPr wrap="none">
            <a:spAutoFit/>
          </a:bodyPr>
          <a:lstStyle/>
          <a:p>
            <a:pPr marL="365760" indent="-283464">
              <a:lnSpc>
                <a:spcPct val="80000"/>
              </a:lnSpc>
              <a:spcAft>
                <a:spcPts val="0"/>
              </a:spcAft>
              <a:buClr>
                <a:schemeClr val="accent3"/>
              </a:buClr>
              <a:defRPr/>
            </a:pPr>
            <a:r>
              <a:rPr lang="pt-BR" sz="4000" b="1" dirty="0">
                <a:solidFill>
                  <a:schemeClr val="tx2"/>
                </a:solidFill>
              </a:rPr>
              <a:t>MEDIANA</a:t>
            </a:r>
            <a:endParaRPr lang="pt-BR" sz="4000" b="1" dirty="0">
              <a:solidFill>
                <a:srgbClr val="669900"/>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224DF31D-E062-4525-8D5C-CA3127DBD6F1}"/>
              </a:ext>
            </a:extLst>
          </p:cNvPr>
          <p:cNvSpPr>
            <a:spLocks noGrp="1"/>
          </p:cNvSpPr>
          <p:nvPr>
            <p:ph idx="1"/>
          </p:nvPr>
        </p:nvSpPr>
        <p:spPr>
          <a:xfrm>
            <a:off x="391550" y="1436125"/>
            <a:ext cx="11408899" cy="4261290"/>
          </a:xfrm>
        </p:spPr>
        <p:txBody>
          <a:bodyPr>
            <a:noAutofit/>
          </a:bodyPr>
          <a:lstStyle/>
          <a:p>
            <a:pPr algn="just">
              <a:lnSpc>
                <a:spcPct val="100000"/>
              </a:lnSpc>
              <a:spcBef>
                <a:spcPts val="600"/>
              </a:spcBef>
              <a:spcAft>
                <a:spcPts val="0"/>
              </a:spcAft>
              <a:buClr>
                <a:schemeClr val="accent3"/>
              </a:buClr>
              <a:defRPr/>
            </a:pPr>
            <a:r>
              <a:rPr lang="pt-BR" sz="2600" dirty="0">
                <a:solidFill>
                  <a:schemeClr val="tx2"/>
                </a:solidFill>
              </a:rPr>
              <a:t>No cálculo do 1º quartil e 3º quartil </a:t>
            </a:r>
            <a:r>
              <a:rPr lang="pt-BR" sz="2600" b="1" dirty="0">
                <a:solidFill>
                  <a:srgbClr val="7030A0"/>
                </a:solidFill>
              </a:rPr>
              <a:t>os valores devem estar ordenados </a:t>
            </a:r>
            <a:r>
              <a:rPr lang="pt-BR" sz="2600" dirty="0">
                <a:solidFill>
                  <a:schemeClr val="tx2"/>
                </a:solidFill>
              </a:rPr>
              <a:t>do menor ao maior preço obtido, para em seguida ser identificada a Mediana Geral da amostra.</a:t>
            </a:r>
          </a:p>
          <a:p>
            <a:pPr algn="just">
              <a:lnSpc>
                <a:spcPct val="100000"/>
              </a:lnSpc>
              <a:spcBef>
                <a:spcPts val="600"/>
              </a:spcBef>
              <a:spcAft>
                <a:spcPts val="0"/>
              </a:spcAft>
              <a:buClr>
                <a:schemeClr val="accent3"/>
              </a:buClr>
              <a:defRPr/>
            </a:pPr>
            <a:r>
              <a:rPr lang="pt-BR" sz="2600" dirty="0">
                <a:solidFill>
                  <a:schemeClr val="tx2"/>
                </a:solidFill>
              </a:rPr>
              <a:t> </a:t>
            </a:r>
            <a:br>
              <a:rPr lang="pt-BR" sz="2600" dirty="0">
                <a:solidFill>
                  <a:schemeClr val="tx2"/>
                </a:solidFill>
              </a:rPr>
            </a:br>
            <a:r>
              <a:rPr lang="pt-BR" sz="2600" dirty="0">
                <a:solidFill>
                  <a:schemeClr val="tx2"/>
                </a:solidFill>
              </a:rPr>
              <a:t>O </a:t>
            </a:r>
            <a:r>
              <a:rPr lang="pt-BR" sz="2600" b="1" dirty="0">
                <a:solidFill>
                  <a:srgbClr val="00B050"/>
                </a:solidFill>
              </a:rPr>
              <a:t>1º quartil </a:t>
            </a:r>
            <a:r>
              <a:rPr lang="pt-BR" sz="2600" dirty="0">
                <a:solidFill>
                  <a:schemeClr val="tx2"/>
                </a:solidFill>
              </a:rPr>
              <a:t>será a mediana dos valores que estiverem à </a:t>
            </a:r>
            <a:r>
              <a:rPr lang="pt-BR" sz="2600" b="1" dirty="0">
                <a:solidFill>
                  <a:srgbClr val="00B050"/>
                </a:solidFill>
              </a:rPr>
              <a:t>esquerda</a:t>
            </a:r>
            <a:r>
              <a:rPr lang="pt-BR" sz="2600" dirty="0">
                <a:solidFill>
                  <a:schemeClr val="tx2"/>
                </a:solidFill>
              </a:rPr>
              <a:t> da Mediana Geral da amostra.</a:t>
            </a:r>
          </a:p>
          <a:p>
            <a:pPr algn="just">
              <a:lnSpc>
                <a:spcPct val="100000"/>
              </a:lnSpc>
              <a:spcBef>
                <a:spcPts val="600"/>
              </a:spcBef>
              <a:spcAft>
                <a:spcPts val="0"/>
              </a:spcAft>
              <a:buClr>
                <a:schemeClr val="accent3"/>
              </a:buClr>
              <a:defRPr/>
            </a:pPr>
            <a:br>
              <a:rPr lang="pt-BR" sz="2600" dirty="0">
                <a:solidFill>
                  <a:schemeClr val="tx2"/>
                </a:solidFill>
              </a:rPr>
            </a:br>
            <a:r>
              <a:rPr lang="pt-BR" sz="2600" dirty="0">
                <a:solidFill>
                  <a:schemeClr val="tx2"/>
                </a:solidFill>
              </a:rPr>
              <a:t>O </a:t>
            </a:r>
            <a:r>
              <a:rPr lang="pt-BR" sz="2600" b="1" dirty="0">
                <a:solidFill>
                  <a:srgbClr val="FF0000"/>
                </a:solidFill>
              </a:rPr>
              <a:t>3º quartil </a:t>
            </a:r>
            <a:r>
              <a:rPr lang="pt-BR" sz="2600" dirty="0">
                <a:solidFill>
                  <a:schemeClr val="tx2"/>
                </a:solidFill>
              </a:rPr>
              <a:t>será a mediana dos valores que estiverem à </a:t>
            </a:r>
            <a:r>
              <a:rPr lang="pt-BR" sz="2600" b="1" dirty="0">
                <a:solidFill>
                  <a:srgbClr val="FF0000"/>
                </a:solidFill>
              </a:rPr>
              <a:t>direita</a:t>
            </a:r>
            <a:r>
              <a:rPr lang="pt-BR" sz="2600" dirty="0">
                <a:solidFill>
                  <a:schemeClr val="tx2"/>
                </a:solidFill>
              </a:rPr>
              <a:t> da Mediana Geral da amostra.</a:t>
            </a:r>
          </a:p>
        </p:txBody>
      </p:sp>
      <p:sp>
        <p:nvSpPr>
          <p:cNvPr id="2" name="Retângulo 1">
            <a:extLst>
              <a:ext uri="{FF2B5EF4-FFF2-40B4-BE49-F238E27FC236}">
                <a16:creationId xmlns:a16="http://schemas.microsoft.com/office/drawing/2014/main" id="{3B5373F2-5302-4897-BC21-88A8B13DD6A4}"/>
              </a:ext>
            </a:extLst>
          </p:cNvPr>
          <p:cNvSpPr/>
          <p:nvPr/>
        </p:nvSpPr>
        <p:spPr>
          <a:xfrm>
            <a:off x="5833609" y="0"/>
            <a:ext cx="2031325" cy="739754"/>
          </a:xfrm>
          <a:prstGeom prst="rect">
            <a:avLst/>
          </a:prstGeom>
        </p:spPr>
        <p:txBody>
          <a:bodyPr wrap="none">
            <a:spAutoFit/>
          </a:bodyPr>
          <a:lstStyle/>
          <a:p>
            <a:pPr marL="274320" indent="-274320">
              <a:lnSpc>
                <a:spcPct val="150000"/>
              </a:lnSpc>
              <a:spcBef>
                <a:spcPts val="600"/>
              </a:spcBef>
              <a:spcAft>
                <a:spcPts val="0"/>
              </a:spcAft>
              <a:buClr>
                <a:schemeClr val="accent3"/>
              </a:buClr>
              <a:defRPr/>
            </a:pPr>
            <a:r>
              <a:rPr lang="pt-BR" sz="3200" b="1" dirty="0">
                <a:solidFill>
                  <a:schemeClr val="tx2"/>
                </a:solidFill>
              </a:rPr>
              <a:t>QUARTIS</a:t>
            </a:r>
            <a:endParaRPr lang="pt-BR" sz="3200" b="1" i="1" dirty="0">
              <a:solidFill>
                <a:srgbClr val="0099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991544" y="260648"/>
            <a:ext cx="7772400" cy="720626"/>
          </a:xfrm>
        </p:spPr>
        <p:txBody>
          <a:bodyPr/>
          <a:lstStyle/>
          <a:p>
            <a:r>
              <a:rPr lang="pt-BR" sz="4000" dirty="0"/>
              <a:t>Caracterização do Objeto</a:t>
            </a:r>
          </a:p>
        </p:txBody>
      </p:sp>
      <p:sp>
        <p:nvSpPr>
          <p:cNvPr id="12291" name="Rectangle 3"/>
          <p:cNvSpPr>
            <a:spLocks noGrp="1" noChangeArrowheads="1"/>
          </p:cNvSpPr>
          <p:nvPr>
            <p:ph type="subTitle" idx="1"/>
          </p:nvPr>
        </p:nvSpPr>
        <p:spPr>
          <a:xfrm>
            <a:off x="471771" y="1516980"/>
            <a:ext cx="4258561" cy="7920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20000"/>
              </a:spcBef>
              <a:spcAft>
                <a:spcPct val="0"/>
              </a:spcAft>
            </a:pPr>
            <a:r>
              <a:rPr lang="pt-BR" sz="3200" b="1" dirty="0">
                <a:solidFill>
                  <a:schemeClr val="tx1"/>
                </a:solidFill>
                <a:latin typeface="+mn-lt"/>
                <a:ea typeface="+mn-ea"/>
                <a:cs typeface="+mn-cs"/>
              </a:rPr>
              <a:t>O que é o Objeto?</a:t>
            </a:r>
          </a:p>
          <a:p>
            <a:pPr eaLnBrk="0" fontAlgn="base" hangingPunct="0">
              <a:spcBef>
                <a:spcPct val="20000"/>
              </a:spcBef>
              <a:spcAft>
                <a:spcPct val="0"/>
              </a:spcAft>
            </a:pPr>
            <a:endParaRPr lang="pt-BR" sz="3200" b="1" dirty="0">
              <a:solidFill>
                <a:schemeClr val="tx1"/>
              </a:solidFill>
              <a:latin typeface="+mn-lt"/>
              <a:ea typeface="+mn-ea"/>
              <a:cs typeface="+mn-cs"/>
            </a:endParaRPr>
          </a:p>
          <a:p>
            <a:pPr eaLnBrk="0" fontAlgn="base" hangingPunct="0">
              <a:spcBef>
                <a:spcPct val="20000"/>
              </a:spcBef>
              <a:spcAft>
                <a:spcPct val="0"/>
              </a:spcAft>
            </a:pPr>
            <a:endParaRPr lang="pt-BR" sz="3200" b="1" dirty="0">
              <a:solidFill>
                <a:schemeClr val="tx1"/>
              </a:solidFill>
              <a:latin typeface="+mn-lt"/>
              <a:ea typeface="+mn-ea"/>
              <a:cs typeface="+mn-cs"/>
            </a:endParaRPr>
          </a:p>
          <a:p>
            <a:pPr eaLnBrk="0" fontAlgn="base" hangingPunct="0">
              <a:spcBef>
                <a:spcPct val="20000"/>
              </a:spcBef>
              <a:spcAft>
                <a:spcPct val="0"/>
              </a:spcAft>
            </a:pPr>
            <a:endParaRPr lang="pt-BR" sz="3200" b="1" dirty="0">
              <a:solidFill>
                <a:schemeClr val="tx1"/>
              </a:solidFill>
              <a:latin typeface="+mn-lt"/>
              <a:ea typeface="+mn-ea"/>
              <a:cs typeface="+mn-cs"/>
            </a:endParaRPr>
          </a:p>
          <a:p>
            <a:pPr eaLnBrk="0" fontAlgn="base" hangingPunct="0">
              <a:spcBef>
                <a:spcPct val="20000"/>
              </a:spcBef>
              <a:spcAft>
                <a:spcPct val="0"/>
              </a:spcAft>
            </a:pPr>
            <a:endParaRPr lang="pt-BR" sz="3200" b="1" dirty="0">
              <a:solidFill>
                <a:schemeClr val="tx1"/>
              </a:solidFill>
              <a:latin typeface="+mn-lt"/>
              <a:ea typeface="+mn-ea"/>
              <a:cs typeface="+mn-cs"/>
            </a:endParaRPr>
          </a:p>
          <a:p>
            <a:pPr eaLnBrk="0" fontAlgn="base" hangingPunct="0">
              <a:spcBef>
                <a:spcPct val="20000"/>
              </a:spcBef>
              <a:spcAft>
                <a:spcPct val="0"/>
              </a:spcAft>
            </a:pPr>
            <a:endParaRPr lang="pt-BR" sz="3200" b="1" dirty="0">
              <a:solidFill>
                <a:schemeClr val="tx1"/>
              </a:solidFill>
              <a:latin typeface="+mn-lt"/>
              <a:ea typeface="+mn-ea"/>
              <a:cs typeface="+mn-cs"/>
            </a:endParaRPr>
          </a:p>
        </p:txBody>
      </p:sp>
      <p:sp>
        <p:nvSpPr>
          <p:cNvPr id="5" name="Espaço Reservado para Número de Slide 5"/>
          <p:cNvSpPr>
            <a:spLocks noGrp="1"/>
          </p:cNvSpPr>
          <p:nvPr>
            <p:ph type="sldNum" sz="quarter" idx="12"/>
          </p:nvPr>
        </p:nvSpPr>
        <p:spPr/>
        <p:txBody>
          <a:bodyPr/>
          <a:lstStyle/>
          <a:p>
            <a:pPr algn="r"/>
            <a:fld id="{A6757DF6-8B89-485A-BAA7-3F2F1B524DA2}" type="slidenum">
              <a:rPr lang="pt-BR" sz="1400"/>
              <a:pPr algn="r"/>
              <a:t>12</a:t>
            </a:fld>
            <a:endParaRPr lang="pt-BR" dirty="0"/>
          </a:p>
        </p:txBody>
      </p:sp>
      <p:sp>
        <p:nvSpPr>
          <p:cNvPr id="6" name="Rectangle 3">
            <a:extLst>
              <a:ext uri="{FF2B5EF4-FFF2-40B4-BE49-F238E27FC236}">
                <a16:creationId xmlns:a16="http://schemas.microsoft.com/office/drawing/2014/main" id="{1E681F89-5D1B-4FF3-AD8A-91C82AFE36B1}"/>
              </a:ext>
            </a:extLst>
          </p:cNvPr>
          <p:cNvSpPr txBox="1">
            <a:spLocks noChangeArrowheads="1"/>
          </p:cNvSpPr>
          <p:nvPr/>
        </p:nvSpPr>
        <p:spPr bwMode="auto">
          <a:xfrm>
            <a:off x="6719065" y="2309068"/>
            <a:ext cx="378742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rgbClr val="FF0000"/>
                </a:solidFill>
              </a:rPr>
              <a:t>Estudos Preliminares</a:t>
            </a:r>
          </a:p>
          <a:p>
            <a:pPr algn="just"/>
            <a:endParaRPr lang="pt-BR" dirty="0">
              <a:solidFill>
                <a:srgbClr val="FF0000"/>
              </a:solidFill>
            </a:endParaRPr>
          </a:p>
          <a:p>
            <a:pPr marL="533400" indent="-533400" algn="just">
              <a:buFontTx/>
              <a:buChar char="•"/>
            </a:pPr>
            <a:endParaRPr lang="pt-BR" sz="2400" dirty="0">
              <a:solidFill>
                <a:srgbClr val="FF0000"/>
              </a:solidFill>
            </a:endParaRPr>
          </a:p>
          <a:p>
            <a:pPr algn="just"/>
            <a:endParaRPr lang="pt-BR" dirty="0">
              <a:solidFill>
                <a:srgbClr val="FF0000"/>
              </a:solidFill>
            </a:endParaRPr>
          </a:p>
          <a:p>
            <a:pPr marL="533400" indent="-533400" algn="just"/>
            <a:endParaRPr lang="pt-BR" sz="2000" b="1" dirty="0">
              <a:solidFill>
                <a:srgbClr val="FF0000"/>
              </a:solidFill>
            </a:endParaRPr>
          </a:p>
          <a:p>
            <a:pPr marL="533400" indent="-533400"/>
            <a:endParaRPr lang="pt-BR" sz="2000" b="1" dirty="0">
              <a:solidFill>
                <a:srgbClr val="FF0000"/>
              </a:solidFill>
            </a:endParaRPr>
          </a:p>
          <a:p>
            <a:pPr marL="533400" indent="-533400"/>
            <a:endParaRPr lang="pt-BR" sz="2000" b="1" dirty="0">
              <a:solidFill>
                <a:srgbClr val="FF0000"/>
              </a:solidFill>
            </a:endParaRPr>
          </a:p>
        </p:txBody>
      </p:sp>
      <p:sp>
        <p:nvSpPr>
          <p:cNvPr id="7" name="Rectangle 3">
            <a:extLst>
              <a:ext uri="{FF2B5EF4-FFF2-40B4-BE49-F238E27FC236}">
                <a16:creationId xmlns:a16="http://schemas.microsoft.com/office/drawing/2014/main" id="{6FCD507F-C3D6-427C-9373-BAB8B98E0F75}"/>
              </a:ext>
            </a:extLst>
          </p:cNvPr>
          <p:cNvSpPr txBox="1">
            <a:spLocks noChangeArrowheads="1"/>
          </p:cNvSpPr>
          <p:nvPr/>
        </p:nvSpPr>
        <p:spPr bwMode="auto">
          <a:xfrm>
            <a:off x="145775" y="2876724"/>
            <a:ext cx="491055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b="1" dirty="0">
                <a:solidFill>
                  <a:schemeClr val="tx1"/>
                </a:solidFill>
              </a:rPr>
              <a:t>Como descrever o Objeto</a:t>
            </a:r>
            <a:r>
              <a:rPr lang="pt-BR" dirty="0">
                <a:solidFill>
                  <a:schemeClr val="tx1"/>
                </a:solidFill>
              </a:rPr>
              <a:t>?</a:t>
            </a:r>
          </a:p>
          <a:p>
            <a:pPr marL="533400" indent="-533400" algn="just">
              <a:buFontTx/>
              <a:buChar char="•"/>
            </a:pPr>
            <a:endParaRPr lang="pt-BR" sz="2400" dirty="0">
              <a:solidFill>
                <a:schemeClr val="tx1"/>
              </a:solidFill>
            </a:endParaRPr>
          </a:p>
          <a:p>
            <a:pPr algn="just"/>
            <a:endParaRPr lang="pt-BR" dirty="0"/>
          </a:p>
          <a:p>
            <a:pPr marL="533400" indent="-533400" algn="just"/>
            <a:endParaRPr lang="pt-BR" sz="2000" b="1" dirty="0"/>
          </a:p>
          <a:p>
            <a:pPr marL="533400" indent="-533400"/>
            <a:endParaRPr lang="pt-BR" sz="2000" b="1" dirty="0"/>
          </a:p>
          <a:p>
            <a:pPr marL="533400" indent="-533400"/>
            <a:endParaRPr lang="pt-BR" sz="2000" b="1" dirty="0"/>
          </a:p>
        </p:txBody>
      </p:sp>
      <p:sp>
        <p:nvSpPr>
          <p:cNvPr id="8" name="Rectangle 3">
            <a:extLst>
              <a:ext uri="{FF2B5EF4-FFF2-40B4-BE49-F238E27FC236}">
                <a16:creationId xmlns:a16="http://schemas.microsoft.com/office/drawing/2014/main" id="{348621D6-2679-4E4D-ABEB-AB77250F6BA0}"/>
              </a:ext>
            </a:extLst>
          </p:cNvPr>
          <p:cNvSpPr txBox="1">
            <a:spLocks noChangeArrowheads="1"/>
          </p:cNvSpPr>
          <p:nvPr/>
        </p:nvSpPr>
        <p:spPr bwMode="auto">
          <a:xfrm>
            <a:off x="145775" y="4797027"/>
            <a:ext cx="496855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b="1" dirty="0">
                <a:solidFill>
                  <a:schemeClr val="tx1"/>
                </a:solidFill>
              </a:rPr>
              <a:t>Onde descrever o Objeto?</a:t>
            </a:r>
          </a:p>
          <a:p>
            <a:pPr marL="533400" indent="-533400" algn="just">
              <a:buFontTx/>
              <a:buChar char="•"/>
            </a:pPr>
            <a:endParaRPr lang="pt-BR" sz="2400" dirty="0">
              <a:solidFill>
                <a:schemeClr val="tx1"/>
              </a:solidFill>
            </a:endParaRPr>
          </a:p>
          <a:p>
            <a:pPr algn="just"/>
            <a:endParaRPr lang="pt-BR" dirty="0"/>
          </a:p>
          <a:p>
            <a:pPr marL="533400" indent="-533400" algn="just"/>
            <a:endParaRPr lang="pt-BR" sz="2000" b="1" dirty="0"/>
          </a:p>
          <a:p>
            <a:pPr marL="533400" indent="-533400"/>
            <a:endParaRPr lang="pt-BR" sz="2000" b="1" dirty="0"/>
          </a:p>
          <a:p>
            <a:pPr marL="533400" indent="-533400"/>
            <a:endParaRPr lang="pt-BR" sz="2000" b="1" dirty="0"/>
          </a:p>
        </p:txBody>
      </p:sp>
      <p:sp>
        <p:nvSpPr>
          <p:cNvPr id="9" name="Rectangle 3">
            <a:extLst>
              <a:ext uri="{FF2B5EF4-FFF2-40B4-BE49-F238E27FC236}">
                <a16:creationId xmlns:a16="http://schemas.microsoft.com/office/drawing/2014/main" id="{D25C5C6A-9576-49BB-A839-A59B1CD40171}"/>
              </a:ext>
            </a:extLst>
          </p:cNvPr>
          <p:cNvSpPr txBox="1">
            <a:spLocks noChangeArrowheads="1"/>
          </p:cNvSpPr>
          <p:nvPr/>
        </p:nvSpPr>
        <p:spPr bwMode="auto">
          <a:xfrm>
            <a:off x="7058040" y="1375947"/>
            <a:ext cx="301733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rgbClr val="0000FF"/>
                </a:solidFill>
              </a:rPr>
              <a:t>Necessidade</a:t>
            </a:r>
          </a:p>
          <a:p>
            <a:pPr marL="533400" indent="-533400" algn="just">
              <a:buFontTx/>
              <a:buChar char="•"/>
            </a:pPr>
            <a:endParaRPr lang="pt-BR" sz="2400" dirty="0">
              <a:solidFill>
                <a:schemeClr val="tx1"/>
              </a:solidFill>
            </a:endParaRPr>
          </a:p>
          <a:p>
            <a:pPr algn="just"/>
            <a:endParaRPr lang="pt-BR" dirty="0"/>
          </a:p>
          <a:p>
            <a:pPr marL="533400" indent="-533400" algn="just"/>
            <a:endParaRPr lang="pt-BR" sz="2000" b="1" dirty="0"/>
          </a:p>
          <a:p>
            <a:pPr marL="533400" indent="-533400"/>
            <a:endParaRPr lang="pt-BR" sz="2000" b="1" dirty="0"/>
          </a:p>
          <a:p>
            <a:pPr marL="533400" indent="-533400"/>
            <a:endParaRPr lang="pt-BR" sz="2000" b="1" dirty="0"/>
          </a:p>
        </p:txBody>
      </p:sp>
      <p:sp>
        <p:nvSpPr>
          <p:cNvPr id="10" name="Rectangle 3">
            <a:extLst>
              <a:ext uri="{FF2B5EF4-FFF2-40B4-BE49-F238E27FC236}">
                <a16:creationId xmlns:a16="http://schemas.microsoft.com/office/drawing/2014/main" id="{32DA889D-C304-4C34-986A-B3307DFF573D}"/>
              </a:ext>
            </a:extLst>
          </p:cNvPr>
          <p:cNvSpPr txBox="1">
            <a:spLocks noChangeArrowheads="1"/>
          </p:cNvSpPr>
          <p:nvPr/>
        </p:nvSpPr>
        <p:spPr bwMode="auto">
          <a:xfrm>
            <a:off x="6920588" y="3470583"/>
            <a:ext cx="3384376" cy="125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solidFill>
                  <a:srgbClr val="FF0000"/>
                </a:solidFill>
              </a:rPr>
              <a:t>Especificações</a:t>
            </a:r>
          </a:p>
          <a:p>
            <a:r>
              <a:rPr lang="pt-BR" dirty="0">
                <a:solidFill>
                  <a:srgbClr val="FF0000"/>
                </a:solidFill>
              </a:rPr>
              <a:t>Essenciais</a:t>
            </a:r>
          </a:p>
          <a:p>
            <a:pPr algn="just"/>
            <a:endParaRPr lang="pt-BR" dirty="0"/>
          </a:p>
          <a:p>
            <a:pPr marL="533400" indent="-533400" algn="just"/>
            <a:endParaRPr lang="pt-BR" sz="2000" b="1" dirty="0"/>
          </a:p>
          <a:p>
            <a:pPr marL="533400" indent="-533400"/>
            <a:endParaRPr lang="pt-BR" sz="2000" b="1" dirty="0"/>
          </a:p>
          <a:p>
            <a:pPr marL="533400" indent="-533400"/>
            <a:endParaRPr lang="pt-BR" sz="2000" b="1" dirty="0"/>
          </a:p>
          <a:p>
            <a:pPr marL="533400" indent="-533400" algn="just">
              <a:buFontTx/>
              <a:buChar char="•"/>
            </a:pPr>
            <a:endParaRPr lang="pt-BR" sz="2400" dirty="0">
              <a:solidFill>
                <a:schemeClr val="tx1"/>
              </a:solidFill>
            </a:endParaRPr>
          </a:p>
        </p:txBody>
      </p:sp>
      <p:sp>
        <p:nvSpPr>
          <p:cNvPr id="11" name="Rectangle 3">
            <a:extLst>
              <a:ext uri="{FF2B5EF4-FFF2-40B4-BE49-F238E27FC236}">
                <a16:creationId xmlns:a16="http://schemas.microsoft.com/office/drawing/2014/main" id="{A62E6690-2F3F-467F-ADE4-02017033973A}"/>
              </a:ext>
            </a:extLst>
          </p:cNvPr>
          <p:cNvSpPr txBox="1">
            <a:spLocks noChangeArrowheads="1"/>
          </p:cNvSpPr>
          <p:nvPr/>
        </p:nvSpPr>
        <p:spPr bwMode="auto">
          <a:xfrm>
            <a:off x="6719065" y="5098180"/>
            <a:ext cx="306384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b="1" dirty="0">
                <a:solidFill>
                  <a:srgbClr val="00B050"/>
                </a:solidFill>
              </a:rPr>
              <a:t>PB </a:t>
            </a:r>
            <a:r>
              <a:rPr lang="pt-BR" dirty="0">
                <a:solidFill>
                  <a:srgbClr val="00B050"/>
                </a:solidFill>
              </a:rPr>
              <a:t>ou</a:t>
            </a:r>
            <a:r>
              <a:rPr lang="pt-BR" b="1" dirty="0">
                <a:solidFill>
                  <a:srgbClr val="00B050"/>
                </a:solidFill>
              </a:rPr>
              <a:t> TR</a:t>
            </a:r>
          </a:p>
          <a:p>
            <a:pPr algn="just"/>
            <a:endParaRPr lang="pt-BR" b="1" dirty="0"/>
          </a:p>
          <a:p>
            <a:pPr marL="533400" indent="-533400" algn="just"/>
            <a:endParaRPr lang="pt-BR" sz="2000" b="1" dirty="0"/>
          </a:p>
          <a:p>
            <a:pPr marL="533400" indent="-533400"/>
            <a:endParaRPr lang="pt-BR" sz="2000" b="1" dirty="0"/>
          </a:p>
          <a:p>
            <a:pPr marL="533400" indent="-533400"/>
            <a:endParaRPr lang="pt-BR" sz="2000" b="1" dirty="0"/>
          </a:p>
          <a:p>
            <a:pPr marL="533400" indent="-533400" algn="just">
              <a:buFontTx/>
              <a:buChar char="•"/>
            </a:pPr>
            <a:endParaRPr lang="pt-BR" sz="2400" b="1" dirty="0">
              <a:solidFill>
                <a:schemeClr val="tx1"/>
              </a:solidFill>
            </a:endParaRPr>
          </a:p>
        </p:txBody>
      </p:sp>
    </p:spTree>
    <p:extLst>
      <p:ext uri="{BB962C8B-B14F-4D97-AF65-F5344CB8AC3E}">
        <p14:creationId xmlns:p14="http://schemas.microsoft.com/office/powerpoint/2010/main" val="325127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21C9C330-D5A8-4B27-A5C1-B7D2CE841EA1}"/>
              </a:ext>
            </a:extLst>
          </p:cNvPr>
          <p:cNvSpPr>
            <a:spLocks noGrp="1"/>
          </p:cNvSpPr>
          <p:nvPr>
            <p:ph idx="1"/>
          </p:nvPr>
        </p:nvSpPr>
        <p:spPr bwMode="auto">
          <a:xfrm>
            <a:off x="1525588" y="981076"/>
            <a:ext cx="9144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eaLnBrk="1" hangingPunct="1">
              <a:lnSpc>
                <a:spcPct val="80000"/>
              </a:lnSpc>
            </a:pPr>
            <a:endParaRPr lang="pt-BR" altLang="pt-BR" sz="2800"/>
          </a:p>
          <a:p>
            <a:pPr eaLnBrk="1" hangingPunct="1">
              <a:lnSpc>
                <a:spcPct val="80000"/>
              </a:lnSpc>
            </a:pPr>
            <a:r>
              <a:rPr lang="pt-BR" altLang="pt-BR" sz="4000">
                <a:solidFill>
                  <a:schemeClr val="tx2"/>
                </a:solidFill>
                <a:latin typeface="Impact" panose="020B0806030902050204" pitchFamily="34" charset="0"/>
              </a:rPr>
              <a:t>Cálculo dos Quartis: </a:t>
            </a:r>
          </a:p>
          <a:p>
            <a:pPr eaLnBrk="1" hangingPunct="1">
              <a:lnSpc>
                <a:spcPct val="80000"/>
              </a:lnSpc>
            </a:pPr>
            <a:endParaRPr lang="pt-BR" altLang="pt-BR" sz="2800" i="1">
              <a:solidFill>
                <a:srgbClr val="669900"/>
              </a:solidFill>
            </a:endParaRPr>
          </a:p>
          <a:p>
            <a:pPr eaLnBrk="1" hangingPunct="1">
              <a:lnSpc>
                <a:spcPct val="80000"/>
              </a:lnSpc>
            </a:pPr>
            <a:r>
              <a:rPr lang="pt-BR" altLang="pt-BR" sz="2800"/>
              <a:t>Lista de valores</a:t>
            </a:r>
          </a:p>
          <a:p>
            <a:pPr eaLnBrk="1" hangingPunct="1">
              <a:lnSpc>
                <a:spcPct val="80000"/>
              </a:lnSpc>
            </a:pPr>
            <a:endParaRPr lang="pt-BR" altLang="pt-BR" sz="2800"/>
          </a:p>
          <a:p>
            <a:pPr eaLnBrk="1" hangingPunct="1">
              <a:lnSpc>
                <a:spcPct val="80000"/>
              </a:lnSpc>
            </a:pPr>
            <a:r>
              <a:rPr lang="pt-BR" altLang="pt-BR" sz="2800"/>
              <a:t>    </a:t>
            </a:r>
            <a:r>
              <a:rPr lang="pt-BR" altLang="pt-BR" sz="2800" u="sng"/>
              <a:t>1,80   1,98   </a:t>
            </a:r>
            <a:r>
              <a:rPr lang="pt-BR" altLang="pt-BR" sz="2800" u="sng">
                <a:solidFill>
                  <a:srgbClr val="00B050"/>
                </a:solidFill>
              </a:rPr>
              <a:t>2,00</a:t>
            </a:r>
            <a:r>
              <a:rPr lang="pt-BR" altLang="pt-BR" sz="2800" u="sng"/>
              <a:t>  2,10  </a:t>
            </a:r>
            <a:r>
              <a:rPr lang="pt-BR" altLang="pt-BR" sz="2800" u="sng">
                <a:solidFill>
                  <a:srgbClr val="FF0000"/>
                </a:solidFill>
              </a:rPr>
              <a:t>2,15</a:t>
            </a:r>
            <a:r>
              <a:rPr lang="pt-BR" altLang="pt-BR" sz="2800" u="sng"/>
              <a:t> 2,27   </a:t>
            </a:r>
            <a:r>
              <a:rPr lang="pt-BR" altLang="pt-BR" sz="2800" u="sng">
                <a:solidFill>
                  <a:srgbClr val="FFC000"/>
                </a:solidFill>
              </a:rPr>
              <a:t>2,30</a:t>
            </a:r>
            <a:r>
              <a:rPr lang="pt-BR" altLang="pt-BR" sz="2800" u="sng"/>
              <a:t>   2,32   2,35</a:t>
            </a:r>
            <a:r>
              <a:rPr lang="pt-BR" altLang="pt-BR" sz="2800"/>
              <a:t>  </a:t>
            </a:r>
          </a:p>
          <a:p>
            <a:pPr eaLnBrk="1" hangingPunct="1">
              <a:lnSpc>
                <a:spcPct val="80000"/>
              </a:lnSpc>
            </a:pPr>
            <a:endParaRPr lang="pt-BR" altLang="pt-BR" sz="2800"/>
          </a:p>
          <a:p>
            <a:pPr eaLnBrk="1" hangingPunct="1">
              <a:lnSpc>
                <a:spcPct val="80000"/>
              </a:lnSpc>
            </a:pPr>
            <a:r>
              <a:rPr lang="pt-BR" altLang="pt-BR" sz="2800">
                <a:solidFill>
                  <a:srgbClr val="FF0000"/>
                </a:solidFill>
              </a:rPr>
              <a:t>Mediana Geral = 2,15</a:t>
            </a:r>
          </a:p>
          <a:p>
            <a:pPr eaLnBrk="1" hangingPunct="1">
              <a:lnSpc>
                <a:spcPct val="80000"/>
              </a:lnSpc>
            </a:pPr>
            <a:endParaRPr lang="pt-BR" altLang="pt-BR" sz="2800"/>
          </a:p>
          <a:p>
            <a:pPr eaLnBrk="1" hangingPunct="1">
              <a:lnSpc>
                <a:spcPct val="80000"/>
              </a:lnSpc>
            </a:pPr>
            <a:r>
              <a:rPr lang="pt-BR" altLang="pt-BR" sz="2800">
                <a:solidFill>
                  <a:srgbClr val="00B050"/>
                </a:solidFill>
              </a:rPr>
              <a:t>1º Quartil = 2,00</a:t>
            </a:r>
          </a:p>
          <a:p>
            <a:pPr eaLnBrk="1" hangingPunct="1">
              <a:lnSpc>
                <a:spcPct val="80000"/>
              </a:lnSpc>
            </a:pPr>
            <a:endParaRPr lang="pt-BR" altLang="pt-BR" sz="2800"/>
          </a:p>
          <a:p>
            <a:pPr eaLnBrk="1" hangingPunct="1">
              <a:lnSpc>
                <a:spcPct val="80000"/>
              </a:lnSpc>
            </a:pPr>
            <a:r>
              <a:rPr lang="pt-BR" altLang="pt-BR" sz="2800">
                <a:solidFill>
                  <a:srgbClr val="FFC000"/>
                </a:solidFill>
              </a:rPr>
              <a:t>3º Quartil = 2,30</a:t>
            </a:r>
            <a:r>
              <a:rPr lang="pt-BR" altLang="pt-BR" sz="2800"/>
              <a:t> </a:t>
            </a:r>
          </a:p>
          <a:p>
            <a:pPr eaLnBrk="1" hangingPunct="1">
              <a:lnSpc>
                <a:spcPct val="80000"/>
              </a:lnSpc>
            </a:pPr>
            <a:endParaRPr lang="pt-BR" altLang="pt-BR" sz="280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600E664-8AA8-41DE-98A3-9291CA9B31F8}"/>
              </a:ext>
            </a:extLst>
          </p:cNvPr>
          <p:cNvSpPr>
            <a:spLocks noGrp="1"/>
          </p:cNvSpPr>
          <p:nvPr>
            <p:ph type="title"/>
          </p:nvPr>
        </p:nvSpPr>
        <p:spPr bwMode="auto">
          <a:xfrm>
            <a:off x="689098" y="1182395"/>
            <a:ext cx="11113696" cy="12231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pt-BR" altLang="pt-BR" dirty="0">
                <a:latin typeface="Futura"/>
              </a:rPr>
              <a:t>Se a lista de cota</a:t>
            </a:r>
            <a:r>
              <a:rPr lang="pt-BR" altLang="pt-BR" dirty="0"/>
              <a:t>ç</a:t>
            </a:r>
            <a:r>
              <a:rPr lang="pt-BR" altLang="pt-BR" dirty="0">
                <a:latin typeface="Futura"/>
              </a:rPr>
              <a:t>ões  tiver preços com o mesmo valor, as regras acima citadas deverão ser aplicadas como se todas as cota</a:t>
            </a:r>
            <a:r>
              <a:rPr lang="pt-BR" altLang="pt-BR" dirty="0"/>
              <a:t>ç</a:t>
            </a:r>
            <a:r>
              <a:rPr lang="pt-BR" altLang="pt-BR" dirty="0">
                <a:latin typeface="Futura"/>
              </a:rPr>
              <a:t>ões tivessem valores diferentes.</a:t>
            </a:r>
            <a:r>
              <a:rPr lang="pt-BR" altLang="pt-BR" dirty="0">
                <a:solidFill>
                  <a:srgbClr val="669900"/>
                </a:solidFill>
                <a:latin typeface="Futura"/>
              </a:rPr>
              <a:t> </a:t>
            </a:r>
          </a:p>
        </p:txBody>
      </p:sp>
      <p:sp>
        <p:nvSpPr>
          <p:cNvPr id="33795" name="Rectangle 3">
            <a:extLst>
              <a:ext uri="{FF2B5EF4-FFF2-40B4-BE49-F238E27FC236}">
                <a16:creationId xmlns:a16="http://schemas.microsoft.com/office/drawing/2014/main" id="{ADF254EA-1B8C-47E4-97AF-92A6A645CBC0}"/>
              </a:ext>
            </a:extLst>
          </p:cNvPr>
          <p:cNvSpPr>
            <a:spLocks noGrp="1"/>
          </p:cNvSpPr>
          <p:nvPr>
            <p:ph idx="1"/>
          </p:nvPr>
        </p:nvSpPr>
        <p:spPr bwMode="auto">
          <a:xfrm>
            <a:off x="689097" y="2602522"/>
            <a:ext cx="11113696" cy="338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marL="365125" indent="-282575">
              <a:lnSpc>
                <a:spcPct val="110000"/>
              </a:lnSpc>
              <a:spcBef>
                <a:spcPts val="600"/>
              </a:spcBef>
              <a:spcAft>
                <a:spcPts val="0"/>
              </a:spcAft>
            </a:pPr>
            <a:r>
              <a:rPr lang="pt-BR" altLang="pt-BR" sz="2400" i="1" dirty="0">
                <a:solidFill>
                  <a:srgbClr val="FF0000"/>
                </a:solidFill>
              </a:rPr>
              <a:t>Lista de valores    →    1,25   1,55   1,70   </a:t>
            </a:r>
            <a:r>
              <a:rPr lang="pt-BR" altLang="pt-BR" sz="2400" b="1" i="1" dirty="0">
                <a:solidFill>
                  <a:srgbClr val="FF0000"/>
                </a:solidFill>
              </a:rPr>
              <a:t>1,90</a:t>
            </a:r>
            <a:r>
              <a:rPr lang="pt-BR" altLang="pt-BR" sz="2400" i="1" dirty="0">
                <a:solidFill>
                  <a:srgbClr val="FF0000"/>
                </a:solidFill>
              </a:rPr>
              <a:t>  2,00   2,00   2,50</a:t>
            </a:r>
          </a:p>
          <a:p>
            <a:pPr marL="365125" indent="-282575">
              <a:lnSpc>
                <a:spcPct val="110000"/>
              </a:lnSpc>
              <a:spcBef>
                <a:spcPts val="600"/>
              </a:spcBef>
              <a:spcAft>
                <a:spcPts val="0"/>
              </a:spcAft>
            </a:pPr>
            <a:endParaRPr lang="pt-BR" altLang="pt-BR" sz="2400" i="1" dirty="0"/>
          </a:p>
          <a:p>
            <a:pPr marL="365125" indent="-282575">
              <a:lnSpc>
                <a:spcPct val="110000"/>
              </a:lnSpc>
              <a:spcBef>
                <a:spcPts val="600"/>
              </a:spcBef>
              <a:spcAft>
                <a:spcPts val="0"/>
              </a:spcAft>
            </a:pPr>
            <a:r>
              <a:rPr lang="pt-BR" altLang="pt-BR" sz="2400" i="1" dirty="0"/>
              <a:t>Logo:</a:t>
            </a:r>
          </a:p>
          <a:p>
            <a:pPr marL="365125" indent="-282575">
              <a:lnSpc>
                <a:spcPct val="110000"/>
              </a:lnSpc>
              <a:spcBef>
                <a:spcPts val="600"/>
              </a:spcBef>
              <a:spcAft>
                <a:spcPts val="0"/>
              </a:spcAft>
            </a:pPr>
            <a:endParaRPr lang="pt-BR" altLang="pt-BR" sz="2400" i="1" dirty="0"/>
          </a:p>
          <a:p>
            <a:pPr marL="365125" indent="-282575">
              <a:lnSpc>
                <a:spcPct val="110000"/>
              </a:lnSpc>
              <a:spcBef>
                <a:spcPts val="600"/>
              </a:spcBef>
              <a:spcAft>
                <a:spcPts val="0"/>
              </a:spcAft>
            </a:pPr>
            <a:r>
              <a:rPr lang="pt-BR" altLang="pt-BR" sz="2400" i="1" dirty="0" err="1"/>
              <a:t>Md</a:t>
            </a:r>
            <a:r>
              <a:rPr lang="pt-BR" altLang="pt-BR" sz="2400" i="1" dirty="0"/>
              <a:t> = 1,90, porque encontra-se no centro da lista de cotações.</a:t>
            </a:r>
          </a:p>
          <a:p>
            <a:pPr marL="365125" indent="-282575">
              <a:lnSpc>
                <a:spcPct val="110000"/>
              </a:lnSpc>
              <a:spcBef>
                <a:spcPts val="600"/>
              </a:spcBef>
              <a:spcAft>
                <a:spcPts val="0"/>
              </a:spcAft>
            </a:pPr>
            <a:endParaRPr lang="pt-BR" altLang="pt-BR" sz="2400" i="1" dirty="0"/>
          </a:p>
          <a:p>
            <a:pPr marL="365125" indent="-282575">
              <a:lnSpc>
                <a:spcPct val="110000"/>
              </a:lnSpc>
              <a:spcBef>
                <a:spcPts val="600"/>
              </a:spcBef>
              <a:spcAft>
                <a:spcPts val="0"/>
              </a:spcAft>
            </a:pPr>
            <a:r>
              <a:rPr lang="pt-BR" altLang="pt-BR" sz="2400" i="1" dirty="0">
                <a:solidFill>
                  <a:srgbClr val="FF0000"/>
                </a:solidFill>
              </a:rPr>
              <a:t>NESTE CASO, A MODA (</a:t>
            </a:r>
            <a:r>
              <a:rPr lang="pt-BR" altLang="pt-BR" sz="2400" i="1" dirty="0" err="1">
                <a:solidFill>
                  <a:srgbClr val="FF0000"/>
                </a:solidFill>
              </a:rPr>
              <a:t>Mo</a:t>
            </a:r>
            <a:r>
              <a:rPr lang="pt-BR" altLang="pt-BR" sz="2400" i="1" dirty="0">
                <a:solidFill>
                  <a:srgbClr val="FF0000"/>
                </a:solidFill>
              </a:rPr>
              <a:t>) É IGUAL A 2,00, POR SER O VALOR QUE SE REPETE NA AMOSTRA</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6810992-9B7E-474D-9CBE-AF72DEC12B22}"/>
              </a:ext>
            </a:extLst>
          </p:cNvPr>
          <p:cNvSpPr>
            <a:spLocks noGrp="1"/>
          </p:cNvSpPr>
          <p:nvPr>
            <p:ph type="title"/>
          </p:nvPr>
        </p:nvSpPr>
        <p:spPr bwMode="auto">
          <a:xfrm>
            <a:off x="436097" y="1223965"/>
            <a:ext cx="11240087" cy="22050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lnSpc>
                <a:spcPct val="150000"/>
              </a:lnSpc>
            </a:pPr>
            <a:r>
              <a:rPr lang="pt-BR" altLang="pt-BR" dirty="0">
                <a:latin typeface="Futura"/>
              </a:rPr>
              <a:t>Para a validação dos preços obtidos na pesquisa de preços devem ser utilizados outros indicadores estatísticos, que têm por objetivo dimensionar a dispersão dos preços:</a:t>
            </a:r>
            <a:r>
              <a:rPr lang="pt-BR" altLang="pt-BR" dirty="0"/>
              <a:t> </a:t>
            </a:r>
            <a:endParaRPr lang="pt-BR" altLang="pt-BR" sz="2000" dirty="0">
              <a:latin typeface="Futura"/>
            </a:endParaRPr>
          </a:p>
        </p:txBody>
      </p:sp>
      <p:sp>
        <p:nvSpPr>
          <p:cNvPr id="34819" name="Rectangle 3">
            <a:extLst>
              <a:ext uri="{FF2B5EF4-FFF2-40B4-BE49-F238E27FC236}">
                <a16:creationId xmlns:a16="http://schemas.microsoft.com/office/drawing/2014/main" id="{71FB1B5B-2D38-4816-92D8-AA65AAF1E934}"/>
              </a:ext>
            </a:extLst>
          </p:cNvPr>
          <p:cNvSpPr>
            <a:spLocks noGrp="1"/>
          </p:cNvSpPr>
          <p:nvPr>
            <p:ph idx="1"/>
          </p:nvPr>
        </p:nvSpPr>
        <p:spPr bwMode="auto">
          <a:xfrm>
            <a:off x="3378200" y="3570265"/>
            <a:ext cx="5435600" cy="192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l" eaLnBrk="1" hangingPunct="1">
              <a:lnSpc>
                <a:spcPct val="80000"/>
              </a:lnSpc>
              <a:buFont typeface="Wingdings" panose="05000000000000000000" pitchFamily="2" charset="2"/>
              <a:buChar char="ü"/>
            </a:pPr>
            <a:r>
              <a:rPr lang="pt-BR" altLang="pt-BR" sz="2800" b="1" i="1"/>
              <a:t>Amplitude Total (AT)</a:t>
            </a:r>
            <a:endParaRPr lang="pt-BR" altLang="pt-BR" sz="2800" b="1" i="1">
              <a:solidFill>
                <a:srgbClr val="FF0000"/>
              </a:solidFill>
            </a:endParaRPr>
          </a:p>
          <a:p>
            <a:pPr>
              <a:lnSpc>
                <a:spcPct val="100000"/>
              </a:lnSpc>
              <a:spcBef>
                <a:spcPts val="1200"/>
              </a:spcBef>
              <a:buFont typeface="Wingdings" panose="05000000000000000000" pitchFamily="2" charset="2"/>
              <a:buChar char="ü"/>
            </a:pPr>
            <a:r>
              <a:rPr lang="pt-BR" altLang="pt-BR" sz="2800" b="1" i="1"/>
              <a:t>Desvio Padrão (DP) </a:t>
            </a:r>
          </a:p>
          <a:p>
            <a:pPr>
              <a:lnSpc>
                <a:spcPct val="100000"/>
              </a:lnSpc>
              <a:spcBef>
                <a:spcPts val="1200"/>
              </a:spcBef>
              <a:buFont typeface="Wingdings" panose="05000000000000000000" pitchFamily="2" charset="2"/>
              <a:buChar char="ü"/>
            </a:pPr>
            <a:r>
              <a:rPr lang="pt-BR" altLang="pt-BR" sz="2800" b="1" i="1"/>
              <a:t>Coeficiente de Variação (CV) </a:t>
            </a:r>
          </a:p>
        </p:txBody>
      </p:sp>
      <p:sp>
        <p:nvSpPr>
          <p:cNvPr id="2" name="Retângulo 1">
            <a:extLst>
              <a:ext uri="{FF2B5EF4-FFF2-40B4-BE49-F238E27FC236}">
                <a16:creationId xmlns:a16="http://schemas.microsoft.com/office/drawing/2014/main" id="{D6F96DCF-2A61-4F80-B6DB-EC01935778F4}"/>
              </a:ext>
            </a:extLst>
          </p:cNvPr>
          <p:cNvSpPr/>
          <p:nvPr/>
        </p:nvSpPr>
        <p:spPr>
          <a:xfrm>
            <a:off x="4383173" y="206155"/>
            <a:ext cx="6223867" cy="646331"/>
          </a:xfrm>
          <a:prstGeom prst="rect">
            <a:avLst/>
          </a:prstGeom>
        </p:spPr>
        <p:txBody>
          <a:bodyPr wrap="square">
            <a:spAutoFit/>
          </a:bodyPr>
          <a:lstStyle/>
          <a:p>
            <a:r>
              <a:rPr lang="pt-BR" altLang="pt-BR" sz="3600" dirty="0">
                <a:solidFill>
                  <a:schemeClr val="tx2"/>
                </a:solidFill>
                <a:latin typeface="Impact" panose="020B0806030902050204" pitchFamily="34" charset="0"/>
              </a:rPr>
              <a:t>DISPERSÃO DOS PREÇOS</a:t>
            </a:r>
            <a:endParaRPr lang="pt-BR" sz="36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C072622-96A4-4E84-9DCF-050312001392}"/>
              </a:ext>
            </a:extLst>
          </p:cNvPr>
          <p:cNvSpPr>
            <a:spLocks noGrp="1"/>
          </p:cNvSpPr>
          <p:nvPr>
            <p:ph type="title"/>
          </p:nvPr>
        </p:nvSpPr>
        <p:spPr bwMode="auto">
          <a:xfrm>
            <a:off x="703384" y="1589650"/>
            <a:ext cx="11000935" cy="3404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br>
              <a:rPr lang="pt-BR" altLang="pt-BR" sz="2800" dirty="0">
                <a:latin typeface="Futura"/>
              </a:rPr>
            </a:br>
            <a:r>
              <a:rPr lang="pt-BR" altLang="pt-BR" sz="2800" dirty="0">
                <a:latin typeface="Futura"/>
              </a:rPr>
              <a:t>A </a:t>
            </a:r>
            <a:r>
              <a:rPr lang="pt-BR" altLang="pt-BR" sz="2800" u="sng" dirty="0">
                <a:latin typeface="Futura"/>
              </a:rPr>
              <a:t>Amplitude Total (AT)</a:t>
            </a:r>
            <a:r>
              <a:rPr lang="pt-BR" altLang="pt-BR" sz="2800" dirty="0">
                <a:latin typeface="Futura"/>
              </a:rPr>
              <a:t> </a:t>
            </a:r>
            <a:r>
              <a:rPr lang="pt-BR" altLang="pt-BR" sz="2800" dirty="0"/>
              <a:t>é</a:t>
            </a:r>
            <a:r>
              <a:rPr lang="pt-BR" altLang="pt-BR" sz="2800" dirty="0">
                <a:latin typeface="Futura"/>
              </a:rPr>
              <a:t> a diferen</a:t>
            </a:r>
            <a:r>
              <a:rPr lang="pt-BR" altLang="pt-BR" sz="2800" dirty="0"/>
              <a:t>ç</a:t>
            </a:r>
            <a:r>
              <a:rPr lang="pt-BR" altLang="pt-BR" sz="2800" dirty="0">
                <a:latin typeface="Futura"/>
              </a:rPr>
              <a:t>a entre a maior e a menor cota</a:t>
            </a:r>
            <a:r>
              <a:rPr lang="pt-BR" altLang="pt-BR" sz="2800" dirty="0"/>
              <a:t>ç</a:t>
            </a:r>
            <a:r>
              <a:rPr lang="pt-BR" altLang="pt-BR" sz="2800" dirty="0">
                <a:latin typeface="Futura"/>
              </a:rPr>
              <a:t>ão de pre</a:t>
            </a:r>
            <a:r>
              <a:rPr lang="pt-BR" altLang="pt-BR" sz="2800" dirty="0"/>
              <a:t>ç</a:t>
            </a:r>
            <a:r>
              <a:rPr lang="pt-BR" altLang="pt-BR" sz="2800" dirty="0">
                <a:latin typeface="Futura"/>
              </a:rPr>
              <a:t>o coletada, sendo apenas uma indica</a:t>
            </a:r>
            <a:r>
              <a:rPr lang="pt-BR" altLang="pt-BR" sz="2800" dirty="0"/>
              <a:t>ç</a:t>
            </a:r>
            <a:r>
              <a:rPr lang="pt-BR" altLang="pt-BR" sz="2800" dirty="0">
                <a:latin typeface="Futura"/>
              </a:rPr>
              <a:t>ão aproximada da dispersão. </a:t>
            </a:r>
            <a:br>
              <a:rPr lang="pt-BR" altLang="pt-BR" sz="2800" dirty="0">
                <a:latin typeface="Futura"/>
              </a:rPr>
            </a:br>
            <a:br>
              <a:rPr lang="pt-BR" altLang="pt-BR" sz="2800" dirty="0">
                <a:latin typeface="Futura"/>
              </a:rPr>
            </a:br>
            <a:r>
              <a:rPr lang="pt-BR" altLang="pt-BR" sz="2800" dirty="0">
                <a:latin typeface="Futura"/>
              </a:rPr>
              <a:t>Desta forma, quanto maior a amplitude, maior a dispersão dos valores coletados.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tângulo 7">
            <a:extLst>
              <a:ext uri="{FF2B5EF4-FFF2-40B4-BE49-F238E27FC236}">
                <a16:creationId xmlns:a16="http://schemas.microsoft.com/office/drawing/2014/main" id="{D58F8006-D9ED-4B6C-B92C-FD19530BC143}"/>
              </a:ext>
            </a:extLst>
          </p:cNvPr>
          <p:cNvSpPr>
            <a:spLocks noChangeArrowheads="1"/>
          </p:cNvSpPr>
          <p:nvPr/>
        </p:nvSpPr>
        <p:spPr bwMode="auto">
          <a:xfrm>
            <a:off x="900332" y="2574388"/>
            <a:ext cx="10705513" cy="27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50000"/>
              </a:lnSpc>
            </a:pPr>
            <a:r>
              <a:rPr lang="pt-BR" altLang="pt-BR" sz="4000" b="1" i="1" dirty="0">
                <a:latin typeface="Calibri" panose="020F0502020204030204" pitchFamily="34" charset="0"/>
                <a:cs typeface="Arial" panose="020B0604020202020204" pitchFamily="34" charset="0"/>
              </a:rPr>
              <a:t>O </a:t>
            </a:r>
            <a:r>
              <a:rPr lang="pt-BR" altLang="pt-BR" sz="4000" b="1" i="1" u="sng" dirty="0">
                <a:latin typeface="Calibri" panose="020F0502020204030204" pitchFamily="34" charset="0"/>
                <a:cs typeface="Arial" panose="020B0604020202020204" pitchFamily="34" charset="0"/>
              </a:rPr>
              <a:t>Desvio Padrão</a:t>
            </a:r>
            <a:r>
              <a:rPr lang="pt-BR" altLang="pt-BR" sz="4000" b="1" i="1" dirty="0">
                <a:latin typeface="Calibri" panose="020F0502020204030204" pitchFamily="34" charset="0"/>
                <a:cs typeface="Arial" panose="020B0604020202020204" pitchFamily="34" charset="0"/>
              </a:rPr>
              <a:t> (DP) mede o grau de </a:t>
            </a:r>
            <a:r>
              <a:rPr lang="pt-BR" altLang="pt-BR" sz="4000" b="1" i="1" dirty="0">
                <a:solidFill>
                  <a:srgbClr val="FF0000"/>
                </a:solidFill>
                <a:latin typeface="Calibri" panose="020F0502020204030204" pitchFamily="34" charset="0"/>
                <a:cs typeface="Arial" panose="020B0604020202020204" pitchFamily="34" charset="0"/>
              </a:rPr>
              <a:t>afastamento</a:t>
            </a:r>
            <a:r>
              <a:rPr lang="pt-BR" altLang="pt-BR" sz="4000" b="1" i="1" dirty="0">
                <a:latin typeface="Calibri" panose="020F0502020204030204" pitchFamily="34" charset="0"/>
                <a:cs typeface="Arial" panose="020B0604020202020204" pitchFamily="34" charset="0"/>
              </a:rPr>
              <a:t> existente entre a média calculada e cada uma das cotações de preços identificadas. 	</a:t>
            </a:r>
            <a:endParaRPr lang="pt-BR" altLang="pt-BR" sz="4000" dirty="0">
              <a:latin typeface="Calibri" panose="020F0502020204030204" pitchFamily="34" charset="0"/>
              <a:cs typeface="Arial" panose="020B0604020202020204" pitchFamily="34" charset="0"/>
            </a:endParaRP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7DAFE084-9069-49E4-A252-620DFA319BDC}"/>
              </a:ext>
            </a:extLst>
          </p:cNvPr>
          <p:cNvGraphicFramePr>
            <a:graphicFrameLocks noGrp="1"/>
          </p:cNvGraphicFramePr>
          <p:nvPr>
            <p:ph idx="1"/>
            <p:extLst>
              <p:ext uri="{D42A27DB-BD31-4B8C-83A1-F6EECF244321}">
                <p14:modId xmlns:p14="http://schemas.microsoft.com/office/powerpoint/2010/main" val="3439110312"/>
              </p:ext>
            </p:extLst>
          </p:nvPr>
        </p:nvGraphicFramePr>
        <p:xfrm>
          <a:off x="1" y="940904"/>
          <a:ext cx="12191999" cy="5115339"/>
        </p:xfrm>
        <a:graphic>
          <a:graphicData uri="http://schemas.openxmlformats.org/drawingml/2006/table">
            <a:tbl>
              <a:tblPr firstRow="1" firstCol="1" bandRow="1">
                <a:tableStyleId>{5C22544A-7EE6-4342-B048-85BDC9FD1C3A}</a:tableStyleId>
              </a:tblPr>
              <a:tblGrid>
                <a:gridCol w="2273510">
                  <a:extLst>
                    <a:ext uri="{9D8B030D-6E8A-4147-A177-3AD203B41FA5}">
                      <a16:colId xmlns:a16="http://schemas.microsoft.com/office/drawing/2014/main" val="20000"/>
                    </a:ext>
                  </a:extLst>
                </a:gridCol>
                <a:gridCol w="1349116">
                  <a:extLst>
                    <a:ext uri="{9D8B030D-6E8A-4147-A177-3AD203B41FA5}">
                      <a16:colId xmlns:a16="http://schemas.microsoft.com/office/drawing/2014/main" val="20001"/>
                    </a:ext>
                  </a:extLst>
                </a:gridCol>
                <a:gridCol w="1998688">
                  <a:extLst>
                    <a:ext uri="{9D8B030D-6E8A-4147-A177-3AD203B41FA5}">
                      <a16:colId xmlns:a16="http://schemas.microsoft.com/office/drawing/2014/main" val="20002"/>
                    </a:ext>
                  </a:extLst>
                </a:gridCol>
                <a:gridCol w="1998688">
                  <a:extLst>
                    <a:ext uri="{9D8B030D-6E8A-4147-A177-3AD203B41FA5}">
                      <a16:colId xmlns:a16="http://schemas.microsoft.com/office/drawing/2014/main" val="20003"/>
                    </a:ext>
                  </a:extLst>
                </a:gridCol>
                <a:gridCol w="3047997">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985925">
                <a:tc rowSpan="2">
                  <a:txBody>
                    <a:bodyPr/>
                    <a:lstStyle/>
                    <a:p>
                      <a:pPr algn="ctr">
                        <a:spcAft>
                          <a:spcPts val="0"/>
                        </a:spcAft>
                      </a:pPr>
                      <a:r>
                        <a:rPr lang="pt-BR" sz="1600" dirty="0">
                          <a:solidFill>
                            <a:schemeClr val="bg1"/>
                          </a:solidFill>
                          <a:effectLst/>
                        </a:rPr>
                        <a:t>PREÇOS ORÇADOS (n)</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gridSpan="3">
                  <a:txBody>
                    <a:bodyPr/>
                    <a:lstStyle/>
                    <a:p>
                      <a:pPr algn="ctr">
                        <a:spcAft>
                          <a:spcPts val="0"/>
                        </a:spcAft>
                      </a:pPr>
                      <a:r>
                        <a:rPr lang="pt-BR" sz="1600" dirty="0">
                          <a:solidFill>
                            <a:schemeClr val="bg1"/>
                          </a:solidFill>
                          <a:effectLst/>
                        </a:rPr>
                        <a:t>DESVIOS APURADOS ENTRE O PREÇO E A MÉDIA ARITMÉTICA DA AMOSTRA</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hMerge="1">
                  <a:txBody>
                    <a:bodyPr/>
                    <a:lstStyle/>
                    <a:p>
                      <a:endParaRPr lang="pt-BR"/>
                    </a:p>
                  </a:txBody>
                  <a:tcPr/>
                </a:tc>
                <a:tc hMerge="1">
                  <a:txBody>
                    <a:bodyPr/>
                    <a:lstStyle/>
                    <a:p>
                      <a:endParaRPr lang="pt-BR"/>
                    </a:p>
                  </a:txBody>
                  <a:tcPr/>
                </a:tc>
                <a:tc gridSpan="2">
                  <a:txBody>
                    <a:bodyPr/>
                    <a:lstStyle/>
                    <a:p>
                      <a:pPr algn="ctr">
                        <a:spcAft>
                          <a:spcPts val="0"/>
                        </a:spcAft>
                      </a:pPr>
                      <a:r>
                        <a:rPr lang="pt-BR" sz="1600" dirty="0">
                          <a:solidFill>
                            <a:schemeClr val="bg1"/>
                          </a:solidFill>
                          <a:effectLst/>
                        </a:rPr>
                        <a:t>QUADRADO DOS DESVIOS APURADOS </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hMerge="1">
                  <a:txBody>
                    <a:bodyPr/>
                    <a:lstStyle/>
                    <a:p>
                      <a:endParaRPr lang="pt-BR"/>
                    </a:p>
                  </a:txBody>
                  <a:tcPr/>
                </a:tc>
                <a:extLst>
                  <a:ext uri="{0D108BD9-81ED-4DB2-BD59-A6C34878D82A}">
                    <a16:rowId xmlns:a16="http://schemas.microsoft.com/office/drawing/2014/main" val="10000"/>
                  </a:ext>
                </a:extLst>
              </a:tr>
              <a:tr h="575126">
                <a:tc vMerge="1">
                  <a:txBody>
                    <a:bodyPr/>
                    <a:lstStyle/>
                    <a:p>
                      <a:endParaRPr lang="pt-BR"/>
                    </a:p>
                  </a:txBody>
                  <a:tcPr/>
                </a:tc>
                <a:tc>
                  <a:txBody>
                    <a:bodyPr/>
                    <a:lstStyle/>
                    <a:p>
                      <a:pPr algn="ctr">
                        <a:spcAft>
                          <a:spcPts val="0"/>
                        </a:spcAft>
                      </a:pPr>
                      <a:r>
                        <a:rPr lang="pt-BR" sz="1600" dirty="0">
                          <a:solidFill>
                            <a:schemeClr val="bg1"/>
                          </a:solidFill>
                          <a:effectLst/>
                        </a:rPr>
                        <a:t>Preço </a:t>
                      </a:r>
                      <a:r>
                        <a:rPr lang="pt-BR" sz="1600" b="1" dirty="0">
                          <a:solidFill>
                            <a:schemeClr val="bg1"/>
                          </a:solidFill>
                          <a:effectLst/>
                        </a:rPr>
                        <a:t>(n)</a:t>
                      </a:r>
                      <a:endParaRPr lang="pt-BR" sz="1600" b="1"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Média </a:t>
                      </a:r>
                      <a:r>
                        <a:rPr lang="pt-BR" sz="1600" b="1" dirty="0">
                          <a:solidFill>
                            <a:schemeClr val="bg1"/>
                          </a:solidFill>
                          <a:effectLst/>
                        </a:rPr>
                        <a:t>(M)</a:t>
                      </a:r>
                      <a:endParaRPr lang="pt-BR" sz="1600" b="1"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Desvio </a:t>
                      </a:r>
                      <a:r>
                        <a:rPr lang="pt-BR" sz="1600" b="1" dirty="0">
                          <a:solidFill>
                            <a:schemeClr val="bg1"/>
                          </a:solidFill>
                          <a:effectLst/>
                        </a:rPr>
                        <a:t>(n - M)</a:t>
                      </a:r>
                      <a:endParaRPr lang="pt-BR" sz="1600" b="1"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gridSpan="2">
                  <a:txBody>
                    <a:bodyPr/>
                    <a:lstStyle/>
                    <a:p>
                      <a:pPr algn="ctr">
                        <a:spcAft>
                          <a:spcPts val="0"/>
                        </a:spcAft>
                      </a:pPr>
                      <a:r>
                        <a:rPr lang="pt-BR" sz="1600" b="1" dirty="0">
                          <a:solidFill>
                            <a:schemeClr val="bg1"/>
                          </a:solidFill>
                          <a:effectLst/>
                        </a:rPr>
                        <a:t>(n - M)²</a:t>
                      </a:r>
                      <a:endParaRPr lang="pt-BR" sz="1600" b="1"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hMerge="1">
                  <a:txBody>
                    <a:bodyPr/>
                    <a:lstStyle/>
                    <a:p>
                      <a:endParaRPr lang="pt-BR"/>
                    </a:p>
                  </a:txBody>
                  <a:tcPr/>
                </a:tc>
                <a:extLst>
                  <a:ext uri="{0D108BD9-81ED-4DB2-BD59-A6C34878D82A}">
                    <a16:rowId xmlns:a16="http://schemas.microsoft.com/office/drawing/2014/main" val="10001"/>
                  </a:ext>
                </a:extLst>
              </a:tr>
              <a:tr h="444286">
                <a:tc>
                  <a:txBody>
                    <a:bodyPr/>
                    <a:lstStyle/>
                    <a:p>
                      <a:pPr algn="ctr">
                        <a:spcAft>
                          <a:spcPts val="0"/>
                        </a:spcAft>
                      </a:pPr>
                      <a:r>
                        <a:rPr lang="pt-BR" sz="1600" dirty="0">
                          <a:solidFill>
                            <a:schemeClr val="bg1"/>
                          </a:solidFill>
                          <a:effectLst/>
                        </a:rPr>
                        <a:t>29,00</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29,00</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26,14</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a:solidFill>
                            <a:schemeClr val="bg1"/>
                          </a:solidFill>
                          <a:effectLst/>
                        </a:rPr>
                        <a:t>2,86</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(2,86)²</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a:solidFill>
                            <a:schemeClr val="bg1"/>
                          </a:solidFill>
                          <a:effectLst/>
                        </a:rPr>
                        <a:t>8,18</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extLst>
                  <a:ext uri="{0D108BD9-81ED-4DB2-BD59-A6C34878D82A}">
                    <a16:rowId xmlns:a16="http://schemas.microsoft.com/office/drawing/2014/main" val="10002"/>
                  </a:ext>
                </a:extLst>
              </a:tr>
              <a:tr h="444286">
                <a:tc>
                  <a:txBody>
                    <a:bodyPr/>
                    <a:lstStyle/>
                    <a:p>
                      <a:pPr algn="ctr">
                        <a:spcAft>
                          <a:spcPts val="0"/>
                        </a:spcAft>
                      </a:pPr>
                      <a:r>
                        <a:rPr lang="pt-BR" sz="1600">
                          <a:solidFill>
                            <a:schemeClr val="bg1"/>
                          </a:solidFill>
                          <a:effectLst/>
                        </a:rPr>
                        <a:t>42,00</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42,00</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26,14</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a:solidFill>
                            <a:schemeClr val="bg1"/>
                          </a:solidFill>
                          <a:effectLst/>
                        </a:rPr>
                        <a:t>15,86</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(15,86)²</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a:solidFill>
                            <a:schemeClr val="bg1"/>
                          </a:solidFill>
                          <a:effectLst/>
                        </a:rPr>
                        <a:t>251,45</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extLst>
                  <a:ext uri="{0D108BD9-81ED-4DB2-BD59-A6C34878D82A}">
                    <a16:rowId xmlns:a16="http://schemas.microsoft.com/office/drawing/2014/main" val="10003"/>
                  </a:ext>
                </a:extLst>
              </a:tr>
              <a:tr h="444286">
                <a:tc>
                  <a:txBody>
                    <a:bodyPr/>
                    <a:lstStyle/>
                    <a:p>
                      <a:pPr algn="ctr">
                        <a:spcAft>
                          <a:spcPts val="0"/>
                        </a:spcAft>
                      </a:pPr>
                      <a:r>
                        <a:rPr lang="pt-BR" sz="1600">
                          <a:solidFill>
                            <a:schemeClr val="bg1"/>
                          </a:solidFill>
                          <a:effectLst/>
                        </a:rPr>
                        <a:t>19,00</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19,00</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26,14</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-7,14</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(-7,14)²</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a:solidFill>
                            <a:schemeClr val="bg1"/>
                          </a:solidFill>
                          <a:effectLst/>
                        </a:rPr>
                        <a:t>51,02</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extLst>
                  <a:ext uri="{0D108BD9-81ED-4DB2-BD59-A6C34878D82A}">
                    <a16:rowId xmlns:a16="http://schemas.microsoft.com/office/drawing/2014/main" val="10004"/>
                  </a:ext>
                </a:extLst>
              </a:tr>
              <a:tr h="444286">
                <a:tc>
                  <a:txBody>
                    <a:bodyPr/>
                    <a:lstStyle/>
                    <a:p>
                      <a:pPr algn="ctr">
                        <a:spcAft>
                          <a:spcPts val="0"/>
                        </a:spcAft>
                      </a:pPr>
                      <a:r>
                        <a:rPr lang="pt-BR" sz="1600">
                          <a:solidFill>
                            <a:schemeClr val="bg1"/>
                          </a:solidFill>
                          <a:effectLst/>
                        </a:rPr>
                        <a:t>18,00</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a:solidFill>
                            <a:schemeClr val="bg1"/>
                          </a:solidFill>
                          <a:effectLst/>
                        </a:rPr>
                        <a:t>18,00</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26,14</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-8,14</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(-8,14)²</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a:solidFill>
                            <a:schemeClr val="bg1"/>
                          </a:solidFill>
                          <a:effectLst/>
                        </a:rPr>
                        <a:t>66,31</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extLst>
                  <a:ext uri="{0D108BD9-81ED-4DB2-BD59-A6C34878D82A}">
                    <a16:rowId xmlns:a16="http://schemas.microsoft.com/office/drawing/2014/main" val="10005"/>
                  </a:ext>
                </a:extLst>
              </a:tr>
              <a:tr h="444286">
                <a:tc>
                  <a:txBody>
                    <a:bodyPr/>
                    <a:lstStyle/>
                    <a:p>
                      <a:pPr algn="ctr">
                        <a:spcAft>
                          <a:spcPts val="0"/>
                        </a:spcAft>
                      </a:pPr>
                      <a:r>
                        <a:rPr lang="pt-BR" sz="1600">
                          <a:solidFill>
                            <a:schemeClr val="bg1"/>
                          </a:solidFill>
                          <a:effectLst/>
                        </a:rPr>
                        <a:t>17,00</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a:solidFill>
                            <a:schemeClr val="bg1"/>
                          </a:solidFill>
                          <a:effectLst/>
                        </a:rPr>
                        <a:t>17,00</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26,14</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-9,14</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(-9,14)²</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a:solidFill>
                            <a:schemeClr val="bg1"/>
                          </a:solidFill>
                          <a:effectLst/>
                        </a:rPr>
                        <a:t>83,59</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extLst>
                  <a:ext uri="{0D108BD9-81ED-4DB2-BD59-A6C34878D82A}">
                    <a16:rowId xmlns:a16="http://schemas.microsoft.com/office/drawing/2014/main" val="10006"/>
                  </a:ext>
                </a:extLst>
              </a:tr>
              <a:tr h="444286">
                <a:tc>
                  <a:txBody>
                    <a:bodyPr/>
                    <a:lstStyle/>
                    <a:p>
                      <a:pPr algn="ctr">
                        <a:spcAft>
                          <a:spcPts val="0"/>
                        </a:spcAft>
                      </a:pPr>
                      <a:r>
                        <a:rPr lang="pt-BR" sz="1600">
                          <a:solidFill>
                            <a:schemeClr val="bg1"/>
                          </a:solidFill>
                          <a:effectLst/>
                        </a:rPr>
                        <a:t>40,00</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a:solidFill>
                            <a:schemeClr val="bg1"/>
                          </a:solidFill>
                          <a:effectLst/>
                        </a:rPr>
                        <a:t>40,00</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26,14</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13,86</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(13,86)²</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a:solidFill>
                            <a:schemeClr val="bg1"/>
                          </a:solidFill>
                          <a:effectLst/>
                        </a:rPr>
                        <a:t>192,02</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extLst>
                  <a:ext uri="{0D108BD9-81ED-4DB2-BD59-A6C34878D82A}">
                    <a16:rowId xmlns:a16="http://schemas.microsoft.com/office/drawing/2014/main" val="10007"/>
                  </a:ext>
                </a:extLst>
              </a:tr>
              <a:tr h="444286">
                <a:tc>
                  <a:txBody>
                    <a:bodyPr/>
                    <a:lstStyle/>
                    <a:p>
                      <a:pPr algn="ctr">
                        <a:spcAft>
                          <a:spcPts val="0"/>
                        </a:spcAft>
                      </a:pPr>
                      <a:r>
                        <a:rPr lang="pt-BR" sz="1600">
                          <a:solidFill>
                            <a:schemeClr val="bg1"/>
                          </a:solidFill>
                          <a:effectLst/>
                        </a:rPr>
                        <a:t>18,00</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a:solidFill>
                            <a:schemeClr val="bg1"/>
                          </a:solidFill>
                          <a:effectLst/>
                        </a:rPr>
                        <a:t>18,00</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26,14</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-8,14</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(-8,14)²</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66,31</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extLst>
                  <a:ext uri="{0D108BD9-81ED-4DB2-BD59-A6C34878D82A}">
                    <a16:rowId xmlns:a16="http://schemas.microsoft.com/office/drawing/2014/main" val="10008"/>
                  </a:ext>
                </a:extLst>
              </a:tr>
              <a:tr h="444286">
                <a:tc gridSpan="3">
                  <a:txBody>
                    <a:bodyPr/>
                    <a:lstStyle/>
                    <a:p>
                      <a:pPr algn="ctr">
                        <a:spcAft>
                          <a:spcPts val="0"/>
                        </a:spcAft>
                      </a:pPr>
                      <a:r>
                        <a:rPr lang="pt-BR" sz="1600">
                          <a:solidFill>
                            <a:schemeClr val="bg1"/>
                          </a:solidFill>
                          <a:effectLst/>
                        </a:rPr>
                        <a:t>SOMATÓRIO</a:t>
                      </a:r>
                      <a:endParaRPr lang="pt-BR" sz="160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hMerge="1">
                  <a:txBody>
                    <a:bodyPr/>
                    <a:lstStyle/>
                    <a:p>
                      <a:endParaRPr lang="pt-BR"/>
                    </a:p>
                  </a:txBody>
                  <a:tcPr/>
                </a:tc>
                <a:tc hMerge="1">
                  <a:txBody>
                    <a:bodyPr/>
                    <a:lstStyle/>
                    <a:p>
                      <a:endParaRPr lang="pt-BR"/>
                    </a:p>
                  </a:txBody>
                  <a:tcPr/>
                </a:tc>
                <a:tc>
                  <a:txBody>
                    <a:bodyPr/>
                    <a:lstStyle/>
                    <a:p>
                      <a:pPr algn="ctr">
                        <a:spcAft>
                          <a:spcPts val="0"/>
                        </a:spcAft>
                      </a:pPr>
                      <a:r>
                        <a:rPr lang="pt-BR" sz="1600" dirty="0">
                          <a:solidFill>
                            <a:schemeClr val="bg1"/>
                          </a:solidFill>
                          <a:effectLst/>
                        </a:rPr>
                        <a:t>0,00</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 </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tc>
                  <a:txBody>
                    <a:bodyPr/>
                    <a:lstStyle/>
                    <a:p>
                      <a:pPr algn="ctr">
                        <a:spcAft>
                          <a:spcPts val="0"/>
                        </a:spcAft>
                      </a:pPr>
                      <a:r>
                        <a:rPr lang="pt-BR" sz="1600" dirty="0">
                          <a:solidFill>
                            <a:schemeClr val="bg1"/>
                          </a:solidFill>
                          <a:effectLst/>
                        </a:rPr>
                        <a:t>718,88</a:t>
                      </a:r>
                      <a:endParaRPr lang="pt-BR" sz="1600" dirty="0">
                        <a:solidFill>
                          <a:schemeClr val="bg1"/>
                        </a:solidFill>
                        <a:effectLst/>
                        <a:latin typeface="Book Antiqua"/>
                        <a:ea typeface="Times New Roman"/>
                        <a:cs typeface="Times New Roman"/>
                      </a:endParaRPr>
                    </a:p>
                  </a:txBody>
                  <a:tcPr marL="44453" marR="44453" marT="0" marB="0" anchor="ctr">
                    <a:solidFill>
                      <a:schemeClr val="accent1">
                        <a:lumMod val="75000"/>
                      </a:schemeClr>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tângulo 3">
            <a:extLst>
              <a:ext uri="{FF2B5EF4-FFF2-40B4-BE49-F238E27FC236}">
                <a16:creationId xmlns:a16="http://schemas.microsoft.com/office/drawing/2014/main" id="{D10DB917-D4A5-43B6-B4E3-436C3D33C984}"/>
              </a:ext>
            </a:extLst>
          </p:cNvPr>
          <p:cNvSpPr>
            <a:spLocks noChangeArrowheads="1"/>
          </p:cNvSpPr>
          <p:nvPr/>
        </p:nvSpPr>
        <p:spPr bwMode="auto">
          <a:xfrm>
            <a:off x="357809" y="1099931"/>
            <a:ext cx="11449878"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pPr>
            <a:r>
              <a:rPr lang="pt-BR" altLang="pt-BR" sz="3200" dirty="0"/>
              <a:t>	O desvio padrão será a raiz quadrada da soma dos quadrados dos desvios, dividido pelo número de cotações de preços menos 1:</a:t>
            </a:r>
          </a:p>
          <a:p>
            <a:pPr>
              <a:spcBef>
                <a:spcPts val="600"/>
              </a:spcBef>
            </a:pPr>
            <a:endParaRPr lang="pt-BR" altLang="pt-BR" sz="1000" dirty="0"/>
          </a:p>
          <a:p>
            <a:pPr>
              <a:spcBef>
                <a:spcPts val="600"/>
              </a:spcBef>
            </a:pPr>
            <a:r>
              <a:rPr lang="pt-BR" altLang="pt-BR" sz="3200" dirty="0"/>
              <a:t>Vejamos então como é calculado o desvio padrão (DP) da amostra:</a:t>
            </a:r>
          </a:p>
          <a:p>
            <a:pPr>
              <a:spcBef>
                <a:spcPts val="600"/>
              </a:spcBef>
            </a:pPr>
            <a:r>
              <a:rPr lang="pt-BR" altLang="pt-BR" sz="3200" dirty="0"/>
              <a:t> </a:t>
            </a:r>
            <a:endParaRPr lang="pt-BR" altLang="pt-BR" sz="800" dirty="0"/>
          </a:p>
          <a:p>
            <a:pPr algn="ctr">
              <a:spcBef>
                <a:spcPts val="600"/>
              </a:spcBef>
            </a:pPr>
            <a:r>
              <a:rPr lang="pt-BR" altLang="pt-BR" sz="3200" i="1" dirty="0"/>
              <a:t>DP = √718,88/(7-1) </a:t>
            </a:r>
            <a:endParaRPr lang="pt-BR" altLang="pt-BR" sz="3200" dirty="0"/>
          </a:p>
          <a:p>
            <a:pPr algn="ctr">
              <a:spcBef>
                <a:spcPts val="600"/>
              </a:spcBef>
            </a:pPr>
            <a:r>
              <a:rPr lang="pt-BR" altLang="pt-BR" sz="3200" i="1" dirty="0"/>
              <a:t>DP = √718,88/6 </a:t>
            </a:r>
            <a:endParaRPr lang="pt-BR" altLang="pt-BR" sz="3200" dirty="0"/>
          </a:p>
          <a:p>
            <a:pPr algn="ctr">
              <a:spcBef>
                <a:spcPts val="600"/>
              </a:spcBef>
            </a:pPr>
            <a:r>
              <a:rPr lang="pt-BR" altLang="pt-BR" sz="3200" i="1" dirty="0"/>
              <a:t>DP = √119,81 </a:t>
            </a:r>
            <a:endParaRPr lang="pt-BR" altLang="pt-BR" sz="3200" dirty="0"/>
          </a:p>
          <a:p>
            <a:pPr algn="ctr">
              <a:spcBef>
                <a:spcPts val="600"/>
              </a:spcBef>
            </a:pPr>
            <a:r>
              <a:rPr lang="pt-BR" altLang="pt-BR" sz="3200" b="1" i="1" dirty="0"/>
              <a:t>DP = 10,95 </a:t>
            </a:r>
            <a:endParaRPr lang="pt-BR" altLang="pt-BR" sz="3200" b="1"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738C95-C465-4FA4-BF26-9937BA9F4B7F}"/>
              </a:ext>
            </a:extLst>
          </p:cNvPr>
          <p:cNvSpPr txBox="1">
            <a:spLocks/>
          </p:cNvSpPr>
          <p:nvPr/>
        </p:nvSpPr>
        <p:spPr>
          <a:xfrm>
            <a:off x="623129" y="116679"/>
            <a:ext cx="7402513" cy="735013"/>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Black" pitchFamily="34" charset="0"/>
              </a:defRPr>
            </a:lvl2pPr>
            <a:lvl3pPr algn="l" rtl="0" eaLnBrk="1" fontAlgn="base" hangingPunct="1">
              <a:spcBef>
                <a:spcPct val="0"/>
              </a:spcBef>
              <a:spcAft>
                <a:spcPct val="0"/>
              </a:spcAft>
              <a:defRPr sz="3600">
                <a:solidFill>
                  <a:schemeClr val="tx2"/>
                </a:solidFill>
                <a:latin typeface="Arial Black" pitchFamily="34" charset="0"/>
              </a:defRPr>
            </a:lvl3pPr>
            <a:lvl4pPr algn="l" rtl="0" eaLnBrk="1" fontAlgn="base" hangingPunct="1">
              <a:spcBef>
                <a:spcPct val="0"/>
              </a:spcBef>
              <a:spcAft>
                <a:spcPct val="0"/>
              </a:spcAft>
              <a:defRPr sz="3600">
                <a:solidFill>
                  <a:schemeClr val="tx2"/>
                </a:solidFill>
                <a:latin typeface="Arial Black" pitchFamily="34" charset="0"/>
              </a:defRPr>
            </a:lvl4pPr>
            <a:lvl5pPr algn="l" rtl="0" eaLnBrk="1" fontAlgn="base" hangingPunct="1">
              <a:spcBef>
                <a:spcPct val="0"/>
              </a:spcBef>
              <a:spcAft>
                <a:spcPct val="0"/>
              </a:spcAft>
              <a:defRPr sz="3600">
                <a:solidFill>
                  <a:schemeClr val="tx2"/>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pPr algn="just" fontAlgn="auto">
              <a:spcAft>
                <a:spcPts val="0"/>
              </a:spcAft>
              <a:defRPr/>
            </a:pPr>
            <a:r>
              <a:rPr lang="pt-BR" sz="3200" b="1" kern="0" dirty="0">
                <a:solidFill>
                  <a:schemeClr val="tx1"/>
                </a:solidFill>
                <a:latin typeface="Futura"/>
              </a:rPr>
              <a:t>COEFICIENTE DE VARIAÇÃO</a:t>
            </a:r>
          </a:p>
        </p:txBody>
      </p:sp>
      <p:sp>
        <p:nvSpPr>
          <p:cNvPr id="40963" name="Retângulo 8">
            <a:extLst>
              <a:ext uri="{FF2B5EF4-FFF2-40B4-BE49-F238E27FC236}">
                <a16:creationId xmlns:a16="http://schemas.microsoft.com/office/drawing/2014/main" id="{CAC6CF20-D937-45B7-A203-DE3F8BEC1829}"/>
              </a:ext>
            </a:extLst>
          </p:cNvPr>
          <p:cNvSpPr>
            <a:spLocks noChangeArrowheads="1"/>
          </p:cNvSpPr>
          <p:nvPr/>
        </p:nvSpPr>
        <p:spPr bwMode="auto">
          <a:xfrm>
            <a:off x="700916" y="958900"/>
            <a:ext cx="10790168" cy="494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50000"/>
              </a:lnSpc>
            </a:pPr>
            <a:r>
              <a:rPr lang="pt-BR" altLang="pt-BR" sz="2200" dirty="0">
                <a:solidFill>
                  <a:schemeClr val="tx2"/>
                </a:solidFill>
              </a:rPr>
              <a:t>A partir do desvio padrão podemos calcular o coeficiente de variação da amostra utilizando a seguinte fórmula:</a:t>
            </a:r>
          </a:p>
          <a:p>
            <a:pPr algn="just">
              <a:lnSpc>
                <a:spcPct val="150000"/>
              </a:lnSpc>
            </a:pPr>
            <a:endParaRPr lang="pt-BR" altLang="pt-BR" sz="2200" dirty="0">
              <a:solidFill>
                <a:schemeClr val="tx2"/>
              </a:solidFill>
            </a:endParaRPr>
          </a:p>
          <a:p>
            <a:pPr>
              <a:lnSpc>
                <a:spcPct val="150000"/>
              </a:lnSpc>
            </a:pPr>
            <a:r>
              <a:rPr lang="pt-BR" altLang="pt-BR" sz="2200" b="1" dirty="0">
                <a:solidFill>
                  <a:schemeClr val="tx2"/>
                </a:solidFill>
              </a:rPr>
              <a:t>COEFICIENTE DE VARIAÇÃO (CV) =    </a:t>
            </a:r>
            <a:r>
              <a:rPr lang="pt-BR" altLang="pt-BR" sz="2200" b="1" u="sng" dirty="0">
                <a:solidFill>
                  <a:schemeClr val="tx2"/>
                </a:solidFill>
              </a:rPr>
              <a:t>Desvio padrão da amostra</a:t>
            </a:r>
            <a:endParaRPr lang="pt-BR" altLang="pt-BR" sz="2200" b="1" dirty="0">
              <a:solidFill>
                <a:schemeClr val="tx2"/>
              </a:solidFill>
            </a:endParaRPr>
          </a:p>
          <a:p>
            <a:r>
              <a:rPr lang="pt-BR" altLang="pt-BR" sz="2200" b="1" dirty="0">
                <a:solidFill>
                  <a:schemeClr val="tx2"/>
                </a:solidFill>
              </a:rPr>
              <a:t>                                                                                          Média</a:t>
            </a:r>
          </a:p>
          <a:p>
            <a:pPr algn="ctr">
              <a:lnSpc>
                <a:spcPct val="150000"/>
              </a:lnSpc>
            </a:pPr>
            <a:r>
              <a:rPr lang="pt-BR" altLang="pt-BR" sz="2200" dirty="0">
                <a:solidFill>
                  <a:schemeClr val="tx2"/>
                </a:solidFill>
              </a:rPr>
              <a:t>CV = 10,95 / 26,14</a:t>
            </a:r>
          </a:p>
          <a:p>
            <a:pPr algn="ctr">
              <a:lnSpc>
                <a:spcPct val="150000"/>
              </a:lnSpc>
            </a:pPr>
            <a:r>
              <a:rPr lang="pt-BR" altLang="pt-BR" sz="2200" dirty="0">
                <a:solidFill>
                  <a:schemeClr val="tx2"/>
                </a:solidFill>
              </a:rPr>
              <a:t>CV = 0,4187 </a:t>
            </a:r>
          </a:p>
          <a:p>
            <a:pPr algn="ctr">
              <a:lnSpc>
                <a:spcPct val="150000"/>
              </a:lnSpc>
            </a:pPr>
            <a:r>
              <a:rPr lang="pt-BR" altLang="pt-BR" sz="2200" b="1" dirty="0">
                <a:solidFill>
                  <a:schemeClr val="tx2"/>
                </a:solidFill>
              </a:rPr>
              <a:t>CV = 41,87%</a:t>
            </a:r>
          </a:p>
          <a:p>
            <a:pPr algn="ctr">
              <a:lnSpc>
                <a:spcPct val="150000"/>
              </a:lnSpc>
            </a:pPr>
            <a:endParaRPr lang="pt-BR" altLang="pt-BR" sz="2200" dirty="0">
              <a:solidFill>
                <a:schemeClr val="tx2"/>
              </a:solidFill>
            </a:endParaRPr>
          </a:p>
          <a:p>
            <a:pPr>
              <a:lnSpc>
                <a:spcPct val="150000"/>
              </a:lnSpc>
            </a:pPr>
            <a:r>
              <a:rPr lang="pt-BR" altLang="pt-BR" sz="2200" b="1" i="1" dirty="0">
                <a:solidFill>
                  <a:schemeClr val="tx2"/>
                </a:solidFill>
              </a:rPr>
              <a:t>A literatura estatística sugere um </a:t>
            </a:r>
            <a:r>
              <a:rPr lang="pt-BR" altLang="pt-BR" sz="2200" b="1" i="1" dirty="0">
                <a:solidFill>
                  <a:srgbClr val="FF0000"/>
                </a:solidFill>
              </a:rPr>
              <a:t>CV de </a:t>
            </a:r>
            <a:r>
              <a:rPr lang="pt-BR" altLang="pt-BR" sz="2200" b="1" i="1" u="sng" dirty="0">
                <a:solidFill>
                  <a:srgbClr val="FF0000"/>
                </a:solidFill>
              </a:rPr>
              <a:t>até</a:t>
            </a:r>
            <a:r>
              <a:rPr lang="pt-BR" altLang="pt-BR" sz="2200" b="1" i="1" dirty="0">
                <a:solidFill>
                  <a:srgbClr val="FF0000"/>
                </a:solidFill>
              </a:rPr>
              <a:t> 25%, </a:t>
            </a:r>
            <a:r>
              <a:rPr lang="pt-BR" altLang="pt-BR" sz="2200" b="1" i="1" dirty="0">
                <a:solidFill>
                  <a:schemeClr val="tx2"/>
                </a:solidFill>
              </a:rPr>
              <a:t>para validação do preço de referência</a:t>
            </a:r>
            <a:endParaRPr lang="pt-BR" altLang="pt-BR" sz="2200" dirty="0">
              <a:latin typeface="Arial" panose="020B0604020202020204" pitchFamily="34" charset="0"/>
              <a:cs typeface="Arial" panose="020B0604020202020204" pitchFamily="34"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44BB9C5D-02BC-48E9-9AA6-BF5D40947FA7}"/>
              </a:ext>
            </a:extLst>
          </p:cNvPr>
          <p:cNvSpPr>
            <a:spLocks noGrp="1"/>
          </p:cNvSpPr>
          <p:nvPr>
            <p:ph idx="1"/>
          </p:nvPr>
        </p:nvSpPr>
        <p:spPr bwMode="auto">
          <a:xfrm>
            <a:off x="629478" y="1315279"/>
            <a:ext cx="10933043" cy="42274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lnSpc>
                <a:spcPct val="150000"/>
              </a:lnSpc>
              <a:spcBef>
                <a:spcPts val="600"/>
              </a:spcBef>
              <a:spcAft>
                <a:spcPts val="0"/>
              </a:spcAft>
            </a:pPr>
            <a:r>
              <a:rPr lang="pt-BR" altLang="pt-BR" sz="3200" i="1" dirty="0"/>
              <a:t>    </a:t>
            </a:r>
            <a:r>
              <a:rPr lang="pt-BR" altLang="pt-BR" sz="3200" i="1" dirty="0">
                <a:solidFill>
                  <a:schemeClr val="tx1"/>
                </a:solidFill>
              </a:rPr>
              <a:t>A comparação com os últimos preços pactuados pelo Órgão, atualizados, se for o caso, permitirá a percepção mais precisa quanto ao comportamento dos preços ao longo do tempo, e poderá servir para validar os novos preços orçados pelas empresas para o mesmo objeto.</a:t>
            </a:r>
            <a:endParaRPr lang="pt-BR" altLang="pt-BR" sz="3200" i="1" dirty="0"/>
          </a:p>
        </p:txBody>
      </p:sp>
      <p:sp>
        <p:nvSpPr>
          <p:cNvPr id="35843" name="Retângulo 7">
            <a:extLst>
              <a:ext uri="{FF2B5EF4-FFF2-40B4-BE49-F238E27FC236}">
                <a16:creationId xmlns:a16="http://schemas.microsoft.com/office/drawing/2014/main" id="{0A53B5B5-5407-4831-A894-381E11650AD4}"/>
              </a:ext>
            </a:extLst>
          </p:cNvPr>
          <p:cNvSpPr>
            <a:spLocks noChangeArrowheads="1"/>
          </p:cNvSpPr>
          <p:nvPr/>
        </p:nvSpPr>
        <p:spPr bwMode="auto">
          <a:xfrm>
            <a:off x="3531221" y="194988"/>
            <a:ext cx="7643812" cy="523875"/>
          </a:xfrm>
          <a:prstGeom prst="rect">
            <a:avLst/>
          </a:prstGeom>
          <a:noFill/>
          <a:ln>
            <a:noFill/>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defRPr/>
            </a:pPr>
            <a:r>
              <a:rPr lang="pt-BR" altLang="pt-BR" sz="2800" dirty="0">
                <a:solidFill>
                  <a:schemeClr val="accent4">
                    <a:lumMod val="50000"/>
                  </a:schemeClr>
                </a:solidFill>
                <a:latin typeface="Impact" pitchFamily="34" charset="0"/>
              </a:rPr>
              <a:t>Comparação com os últimos preços pactuados</a:t>
            </a:r>
            <a:endParaRPr lang="pt-BR" altLang="pt-BR" sz="2800" dirty="0">
              <a:solidFill>
                <a:schemeClr val="accent4">
                  <a:lumMod val="50000"/>
                </a:schemeClr>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B5CFE908-A371-4188-8803-8BBD476614B2}"/>
              </a:ext>
            </a:extLst>
          </p:cNvPr>
          <p:cNvSpPr txBox="1">
            <a:spLocks/>
          </p:cNvSpPr>
          <p:nvPr/>
        </p:nvSpPr>
        <p:spPr bwMode="auto">
          <a:xfrm>
            <a:off x="353116" y="203063"/>
            <a:ext cx="7889736" cy="735013"/>
          </a:xfrm>
          <a:prstGeom prst="rect">
            <a:avLst/>
          </a:prstGeom>
          <a:noFill/>
          <a:ln>
            <a:noFill/>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defRPr/>
            </a:pPr>
            <a:r>
              <a:rPr lang="pt-BR" altLang="pt-BR" dirty="0">
                <a:solidFill>
                  <a:schemeClr val="accent4">
                    <a:lumMod val="50000"/>
                  </a:schemeClr>
                </a:solidFill>
                <a:latin typeface="Arial Black" pitchFamily="34" charset="0"/>
              </a:rPr>
              <a:t>“CESTA DE PREÇOS ACEITÁVEIS”</a:t>
            </a:r>
            <a:endParaRPr lang="pt-BR" altLang="pt-BR" dirty="0">
              <a:solidFill>
                <a:schemeClr val="accent4">
                  <a:lumMod val="50000"/>
                </a:schemeClr>
              </a:solidFill>
              <a:latin typeface="Futura"/>
            </a:endParaRPr>
          </a:p>
        </p:txBody>
      </p:sp>
      <p:sp>
        <p:nvSpPr>
          <p:cNvPr id="3" name="Rectangle 5">
            <a:extLst>
              <a:ext uri="{FF2B5EF4-FFF2-40B4-BE49-F238E27FC236}">
                <a16:creationId xmlns:a16="http://schemas.microsoft.com/office/drawing/2014/main" id="{C69BAE1C-5E89-445F-B722-5D48AE7B607B}"/>
              </a:ext>
            </a:extLst>
          </p:cNvPr>
          <p:cNvSpPr txBox="1">
            <a:spLocks/>
          </p:cNvSpPr>
          <p:nvPr/>
        </p:nvSpPr>
        <p:spPr>
          <a:xfrm>
            <a:off x="353116" y="1132681"/>
            <a:ext cx="11308797" cy="4592637"/>
          </a:xfrm>
          <a:prstGeom prst="rect">
            <a:avLst/>
          </a:prstGeom>
        </p:spPr>
        <p:txBody>
          <a:bodyPr/>
          <a:lst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spcBef>
                <a:spcPts val="600"/>
              </a:spcBef>
              <a:buNone/>
              <a:defRPr/>
            </a:pPr>
            <a:r>
              <a:rPr lang="pt-BR" sz="2200" dirty="0">
                <a:solidFill>
                  <a:srgbClr val="0000FF"/>
                </a:solidFill>
                <a:cs typeface="Arial" pitchFamily="34" charset="0"/>
              </a:rPr>
              <a:t>Acórdão 819/2009 – TCU - Plenário</a:t>
            </a:r>
          </a:p>
          <a:p>
            <a:pPr marL="0" indent="0">
              <a:spcBef>
                <a:spcPts val="600"/>
              </a:spcBef>
              <a:buNone/>
              <a:defRPr/>
            </a:pPr>
            <a:endParaRPr lang="pt-BR" sz="2200" dirty="0">
              <a:cs typeface="Arial" pitchFamily="34" charset="0"/>
            </a:endParaRPr>
          </a:p>
          <a:p>
            <a:pPr marL="0" indent="0" algn="just">
              <a:spcBef>
                <a:spcPts val="600"/>
              </a:spcBef>
              <a:buNone/>
              <a:defRPr/>
            </a:pPr>
            <a:r>
              <a:rPr lang="pt-BR" sz="2200" dirty="0">
                <a:cs typeface="Arial" pitchFamily="34" charset="0"/>
              </a:rPr>
              <a:t>1.7.2. faça o orçamento do objeto a ser licitado com base em </a:t>
            </a:r>
            <a:r>
              <a:rPr lang="pt-BR" sz="2200" dirty="0">
                <a:solidFill>
                  <a:srgbClr val="FF0000"/>
                </a:solidFill>
                <a:cs typeface="Arial" pitchFamily="34" charset="0"/>
              </a:rPr>
              <a:t>‘cesta de preços aceitáveis’ </a:t>
            </a:r>
            <a:r>
              <a:rPr lang="pt-BR" sz="2200" dirty="0">
                <a:cs typeface="Arial" pitchFamily="34" charset="0"/>
              </a:rPr>
              <a:t>oriunda, por exemplo, de pesquisas junto a cotação específica com fornecedores, pesquisa em catálogos de fornecedores, pesquisa em bases de sistemas de compras, avaliação de contratos recentes e vigentes, valores adjudicados em licitações de outros órgãos públicos, valores registrados em atas de SRP (“Sistema de Registro de Preços”) e analogia com compras/contratações realizadas por corporações privadas, desde que, com relação a qualquer das fontes utilizadas, sejam expurgados os valores que, manifestamente, não representem a realidade do mercado, à luz do art. 6º, inc. IX, alínea ‘f’, da Lei nº 8.666/93 (nessa linha, itens 32 e 39 do voto do Acórdão nº 2.170/2007-P).  </a:t>
            </a:r>
            <a:r>
              <a:rPr lang="pt-BR" sz="2200" i="1" dirty="0">
                <a:cs typeface="Arial" pitchFamily="34" charset="0"/>
              </a:rPr>
              <a:t>(grifo nosso)</a:t>
            </a:r>
            <a:endParaRPr lang="pt-BR" sz="2200" i="1" kern="0" dirty="0">
              <a:solidFill>
                <a:srgbClr val="669900"/>
              </a:solidFill>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156657" y="243893"/>
            <a:ext cx="7772400" cy="576486"/>
          </a:xfrm>
        </p:spPr>
        <p:txBody>
          <a:bodyPr>
            <a:normAutofit fontScale="90000"/>
          </a:bodyPr>
          <a:lstStyle/>
          <a:p>
            <a:r>
              <a:rPr lang="pt-BR" sz="4000" dirty="0"/>
              <a:t>Projeto Básico</a:t>
            </a:r>
          </a:p>
        </p:txBody>
      </p:sp>
      <p:sp>
        <p:nvSpPr>
          <p:cNvPr id="18435" name="Rectangle 3"/>
          <p:cNvSpPr>
            <a:spLocks noGrp="1" noChangeArrowheads="1"/>
          </p:cNvSpPr>
          <p:nvPr>
            <p:ph type="subTitle" idx="1"/>
          </p:nvPr>
        </p:nvSpPr>
        <p:spPr>
          <a:xfrm>
            <a:off x="1035156" y="1066305"/>
            <a:ext cx="10056914" cy="4844165"/>
          </a:xfrm>
        </p:spPr>
        <p:txBody>
          <a:bodyPr>
            <a:normAutofit/>
          </a:bodyPr>
          <a:lstStyle/>
          <a:p>
            <a:pPr marL="457200" indent="-457200" algn="just" defTabSz="179388">
              <a:lnSpc>
                <a:spcPct val="150000"/>
              </a:lnSpc>
              <a:buFont typeface="Arial" panose="020B0604020202020204" pitchFamily="34" charset="0"/>
              <a:buChar char="•"/>
            </a:pPr>
            <a:r>
              <a:rPr lang="pt-BR" sz="2800" dirty="0">
                <a:solidFill>
                  <a:schemeClr val="tx1"/>
                </a:solidFill>
              </a:rPr>
              <a:t>Caracterizar a </a:t>
            </a:r>
            <a:r>
              <a:rPr lang="pt-BR" sz="2800" b="1" dirty="0">
                <a:solidFill>
                  <a:schemeClr val="tx1"/>
                </a:solidFill>
              </a:rPr>
              <a:t>obra ou serviço</a:t>
            </a:r>
          </a:p>
          <a:p>
            <a:pPr marL="457200" indent="-457200" algn="just" defTabSz="179388">
              <a:lnSpc>
                <a:spcPct val="150000"/>
              </a:lnSpc>
              <a:buFont typeface="Arial" panose="020B0604020202020204" pitchFamily="34" charset="0"/>
              <a:buChar char="•"/>
            </a:pPr>
            <a:r>
              <a:rPr lang="pt-BR" sz="2800" b="0" dirty="0">
                <a:solidFill>
                  <a:schemeClr val="tx1"/>
                </a:solidFill>
              </a:rPr>
              <a:t>Elaborado com base nas </a:t>
            </a:r>
            <a:r>
              <a:rPr lang="pt-BR" sz="2800" b="1" dirty="0">
                <a:solidFill>
                  <a:srgbClr val="0000FF"/>
                </a:solidFill>
              </a:rPr>
              <a:t>indicações dos estudos técnicos preliminares</a:t>
            </a:r>
            <a:r>
              <a:rPr lang="pt-BR" sz="2800" b="0" dirty="0">
                <a:solidFill>
                  <a:srgbClr val="0000FF"/>
                </a:solidFill>
              </a:rPr>
              <a:t> </a:t>
            </a:r>
          </a:p>
          <a:p>
            <a:pPr marL="457200" indent="-457200" algn="just" defTabSz="179388">
              <a:lnSpc>
                <a:spcPct val="150000"/>
              </a:lnSpc>
              <a:buFont typeface="Arial" panose="020B0604020202020204" pitchFamily="34" charset="0"/>
              <a:buChar char="•"/>
            </a:pPr>
            <a:r>
              <a:rPr lang="pt-BR" sz="2800" b="0" dirty="0">
                <a:solidFill>
                  <a:schemeClr val="tx1"/>
                </a:solidFill>
              </a:rPr>
              <a:t>Assegure viabilidade técnica e o adequado </a:t>
            </a:r>
            <a:r>
              <a:rPr lang="pt-BR" sz="2800" b="1" dirty="0">
                <a:solidFill>
                  <a:srgbClr val="00B050"/>
                </a:solidFill>
              </a:rPr>
              <a:t>tratamento do impacto ambiental </a:t>
            </a:r>
          </a:p>
          <a:p>
            <a:pPr marL="457200" indent="-457200" algn="just" defTabSz="179388">
              <a:lnSpc>
                <a:spcPct val="150000"/>
              </a:lnSpc>
              <a:buFont typeface="Arial" panose="020B0604020202020204" pitchFamily="34" charset="0"/>
              <a:buChar char="•"/>
            </a:pPr>
            <a:r>
              <a:rPr lang="pt-BR" sz="2800" b="0" dirty="0">
                <a:solidFill>
                  <a:schemeClr val="tx1"/>
                </a:solidFill>
              </a:rPr>
              <a:t>Possibilite a </a:t>
            </a:r>
            <a:r>
              <a:rPr lang="pt-BR" sz="2800" b="1" dirty="0">
                <a:solidFill>
                  <a:srgbClr val="FF0000"/>
                </a:solidFill>
              </a:rPr>
              <a:t>avaliação do custo da obra </a:t>
            </a:r>
            <a:r>
              <a:rPr lang="pt-BR" sz="2800" b="0" dirty="0">
                <a:solidFill>
                  <a:schemeClr val="tx1"/>
                </a:solidFill>
              </a:rPr>
              <a:t>e a definição dos métodos e do prazo de execução... </a:t>
            </a:r>
          </a:p>
          <a:p>
            <a:pPr marL="533400" indent="-533400" algn="just">
              <a:lnSpc>
                <a:spcPct val="90000"/>
              </a:lnSpc>
            </a:pPr>
            <a:endParaRPr lang="pt-BR" sz="2800" b="1" dirty="0">
              <a:solidFill>
                <a:schemeClr val="tx1"/>
              </a:solidFill>
            </a:endParaRPr>
          </a:p>
          <a:p>
            <a:pPr marL="533400" indent="-533400">
              <a:lnSpc>
                <a:spcPct val="90000"/>
              </a:lnSpc>
            </a:pPr>
            <a:endParaRPr lang="pt-BR" sz="2800" b="1" dirty="0">
              <a:solidFill>
                <a:schemeClr val="tx1"/>
              </a:solidFill>
            </a:endParaRPr>
          </a:p>
          <a:p>
            <a:pPr marL="533400" indent="-533400">
              <a:lnSpc>
                <a:spcPct val="90000"/>
              </a:lnSpc>
            </a:pPr>
            <a:endParaRPr lang="pt-BR" sz="2800" b="1" dirty="0">
              <a:solidFill>
                <a:schemeClr val="tx1"/>
              </a:solidFill>
            </a:endParaRPr>
          </a:p>
        </p:txBody>
      </p:sp>
      <p:sp>
        <p:nvSpPr>
          <p:cNvPr id="5" name="Espaço Reservado para Número de Slide 5"/>
          <p:cNvSpPr>
            <a:spLocks noGrp="1"/>
          </p:cNvSpPr>
          <p:nvPr>
            <p:ph type="sldNum" sz="quarter" idx="12"/>
          </p:nvPr>
        </p:nvSpPr>
        <p:spPr/>
        <p:txBody>
          <a:bodyPr/>
          <a:lstStyle/>
          <a:p>
            <a:pPr algn="r"/>
            <a:fld id="{86595812-71A0-4F9C-8820-8CED2CE48E28}" type="slidenum">
              <a:rPr lang="pt-BR" sz="1400"/>
              <a:pPr algn="r"/>
              <a:t>13</a:t>
            </a:fld>
            <a:endParaRPr lang="pt-BR" dirty="0"/>
          </a:p>
        </p:txBody>
      </p:sp>
    </p:spTree>
    <p:extLst>
      <p:ext uri="{BB962C8B-B14F-4D97-AF65-F5344CB8AC3E}">
        <p14:creationId xmlns:p14="http://schemas.microsoft.com/office/powerpoint/2010/main" val="72392440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BEA57C00-3CA7-4419-9756-2CCA5C20F6C3}"/>
              </a:ext>
            </a:extLst>
          </p:cNvPr>
          <p:cNvSpPr txBox="1">
            <a:spLocks/>
          </p:cNvSpPr>
          <p:nvPr/>
        </p:nvSpPr>
        <p:spPr bwMode="auto">
          <a:xfrm>
            <a:off x="344557" y="172243"/>
            <a:ext cx="7888289" cy="735012"/>
          </a:xfrm>
          <a:prstGeom prst="rect">
            <a:avLst/>
          </a:prstGeom>
          <a:noFill/>
          <a:ln>
            <a:noFill/>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defRPr/>
            </a:pPr>
            <a:r>
              <a:rPr lang="pt-BR" altLang="pt-BR" dirty="0">
                <a:solidFill>
                  <a:schemeClr val="accent4">
                    <a:lumMod val="75000"/>
                  </a:schemeClr>
                </a:solidFill>
                <a:latin typeface="Arial Black" pitchFamily="34" charset="0"/>
                <a:cs typeface="Arial" pitchFamily="34" charset="0"/>
              </a:rPr>
              <a:t>“CESTA DE PREÇOS ACEITÁVEIS”</a:t>
            </a:r>
            <a:endParaRPr lang="pt-BR" altLang="pt-BR" dirty="0">
              <a:solidFill>
                <a:schemeClr val="accent4">
                  <a:lumMod val="75000"/>
                </a:schemeClr>
              </a:solidFill>
              <a:latin typeface="Futura"/>
              <a:cs typeface="Arial" pitchFamily="34" charset="0"/>
            </a:endParaRPr>
          </a:p>
        </p:txBody>
      </p:sp>
      <p:sp>
        <p:nvSpPr>
          <p:cNvPr id="3" name="Rectangle 5">
            <a:extLst>
              <a:ext uri="{FF2B5EF4-FFF2-40B4-BE49-F238E27FC236}">
                <a16:creationId xmlns:a16="http://schemas.microsoft.com/office/drawing/2014/main" id="{313A2646-15BE-47DC-AC45-0BF17CD04474}"/>
              </a:ext>
            </a:extLst>
          </p:cNvPr>
          <p:cNvSpPr txBox="1">
            <a:spLocks/>
          </p:cNvSpPr>
          <p:nvPr/>
        </p:nvSpPr>
        <p:spPr>
          <a:xfrm>
            <a:off x="446847" y="1056377"/>
            <a:ext cx="11298306" cy="4321175"/>
          </a:xfrm>
          <a:prstGeom prst="rect">
            <a:avLst/>
          </a:prstGeom>
        </p:spPr>
        <p:txBody>
          <a:bodyPr/>
          <a:lst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algn="just">
              <a:spcBef>
                <a:spcPts val="600"/>
              </a:spcBef>
              <a:buFont typeface="Wingdings" pitchFamily="2" charset="2"/>
              <a:buChar char="Ø"/>
              <a:defRPr/>
            </a:pPr>
            <a:r>
              <a:rPr lang="pt-BR" sz="2100" dirty="0">
                <a:cs typeface="Arial" pitchFamily="34" charset="0"/>
              </a:rPr>
              <a:t>Pesquisas junto a cotação específica com fornecedores;</a:t>
            </a:r>
          </a:p>
          <a:p>
            <a:pPr algn="just">
              <a:spcBef>
                <a:spcPts val="600"/>
              </a:spcBef>
              <a:buFont typeface="Wingdings" pitchFamily="2" charset="2"/>
              <a:buChar char="Ø"/>
              <a:defRPr/>
            </a:pPr>
            <a:r>
              <a:rPr lang="pt-BR" sz="2100" dirty="0">
                <a:cs typeface="Arial" pitchFamily="34" charset="0"/>
              </a:rPr>
              <a:t>Pesquisa em catálogos de fornecedores;</a:t>
            </a:r>
          </a:p>
          <a:p>
            <a:pPr algn="just">
              <a:spcBef>
                <a:spcPts val="600"/>
              </a:spcBef>
              <a:buFont typeface="Wingdings" pitchFamily="2" charset="2"/>
              <a:buChar char="Ø"/>
              <a:defRPr/>
            </a:pPr>
            <a:r>
              <a:rPr lang="pt-BR" sz="2100" dirty="0">
                <a:cs typeface="Arial" pitchFamily="34" charset="0"/>
              </a:rPr>
              <a:t>Pesquisa em bases de sistemas de compras;</a:t>
            </a:r>
          </a:p>
          <a:p>
            <a:pPr algn="just">
              <a:spcBef>
                <a:spcPts val="600"/>
              </a:spcBef>
              <a:buFont typeface="Wingdings" pitchFamily="2" charset="2"/>
              <a:buChar char="Ø"/>
              <a:defRPr/>
            </a:pPr>
            <a:r>
              <a:rPr lang="pt-BR" sz="2100" dirty="0">
                <a:cs typeface="Arial" pitchFamily="34" charset="0"/>
              </a:rPr>
              <a:t> Avaliação de contratos recentes e vigentes;</a:t>
            </a:r>
          </a:p>
          <a:p>
            <a:pPr algn="just">
              <a:spcBef>
                <a:spcPts val="600"/>
              </a:spcBef>
              <a:buFont typeface="Wingdings" pitchFamily="2" charset="2"/>
              <a:buChar char="Ø"/>
              <a:defRPr/>
            </a:pPr>
            <a:r>
              <a:rPr lang="pt-BR" sz="2100" dirty="0">
                <a:cs typeface="Arial" pitchFamily="34" charset="0"/>
              </a:rPr>
              <a:t>Valores adjudicados em licitações de outros órgãos públicos, valores registrados em atas de SRP (“Sistema de Registro de Preços”);</a:t>
            </a:r>
          </a:p>
          <a:p>
            <a:pPr algn="just">
              <a:spcBef>
                <a:spcPts val="600"/>
              </a:spcBef>
              <a:buFont typeface="Wingdings" pitchFamily="2" charset="2"/>
              <a:buChar char="Ø"/>
              <a:defRPr/>
            </a:pPr>
            <a:r>
              <a:rPr lang="pt-BR" sz="2100" dirty="0">
                <a:cs typeface="Arial" pitchFamily="34" charset="0"/>
              </a:rPr>
              <a:t>Analogia com compras/contratações realizadas por corporações privadas;</a:t>
            </a:r>
          </a:p>
          <a:p>
            <a:pPr marL="0" indent="0" algn="just">
              <a:spcBef>
                <a:spcPts val="600"/>
              </a:spcBef>
              <a:buNone/>
              <a:defRPr/>
            </a:pPr>
            <a:endParaRPr lang="pt-BR" sz="2100" dirty="0">
              <a:cs typeface="Arial" pitchFamily="34" charset="0"/>
            </a:endParaRPr>
          </a:p>
          <a:p>
            <a:pPr algn="just">
              <a:spcBef>
                <a:spcPts val="600"/>
              </a:spcBef>
              <a:buFont typeface="Wingdings" pitchFamily="2" charset="2"/>
              <a:buChar char="q"/>
              <a:defRPr/>
            </a:pPr>
            <a:r>
              <a:rPr lang="pt-BR" sz="2100" dirty="0">
                <a:solidFill>
                  <a:srgbClr val="FF0000"/>
                </a:solidFill>
                <a:cs typeface="Arial" pitchFamily="34" charset="0"/>
              </a:rPr>
              <a:t>Desde que, com relação a qualquer das fontes utilizadas, sejam expurgados os valores que, manifestamente, não representem a realidade do mercado.</a:t>
            </a:r>
            <a:endParaRPr lang="pt-BR" sz="2100" i="1" kern="0" dirty="0">
              <a:solidFill>
                <a:srgbClr val="FF0000"/>
              </a:solidFill>
              <a:cs typeface="Arial" pitchFamily="34"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2C74F2B-CE02-4592-B7F2-C9898D21BAE4}"/>
              </a:ext>
            </a:extLst>
          </p:cNvPr>
          <p:cNvSpPr>
            <a:spLocks noGrp="1"/>
          </p:cNvSpPr>
          <p:nvPr>
            <p:ph type="title"/>
          </p:nvPr>
        </p:nvSpPr>
        <p:spPr bwMode="auto">
          <a:xfrm>
            <a:off x="3658566" y="282575"/>
            <a:ext cx="822960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pt-BR" altLang="pt-BR" sz="2800" dirty="0"/>
              <a:t>Resumo do método utilizado pelo TCE-RJ</a:t>
            </a:r>
          </a:p>
        </p:txBody>
      </p:sp>
      <p:sp>
        <p:nvSpPr>
          <p:cNvPr id="35843" name="Rectangle 3">
            <a:extLst>
              <a:ext uri="{FF2B5EF4-FFF2-40B4-BE49-F238E27FC236}">
                <a16:creationId xmlns:a16="http://schemas.microsoft.com/office/drawing/2014/main" id="{6CCF1BB5-2B44-48B2-93DF-04E11E2D2188}"/>
              </a:ext>
            </a:extLst>
          </p:cNvPr>
          <p:cNvSpPr>
            <a:spLocks noGrp="1"/>
          </p:cNvSpPr>
          <p:nvPr>
            <p:ph idx="1"/>
          </p:nvPr>
        </p:nvSpPr>
        <p:spPr>
          <a:xfrm>
            <a:off x="251791" y="1351514"/>
            <a:ext cx="11449879" cy="4360173"/>
          </a:xfrm>
        </p:spPr>
        <p:txBody>
          <a:bodyPr/>
          <a:lstStyle/>
          <a:p>
            <a:pPr algn="just" eaLnBrk="1" hangingPunct="1">
              <a:lnSpc>
                <a:spcPct val="100000"/>
              </a:lnSpc>
              <a:spcBef>
                <a:spcPts val="600"/>
              </a:spcBef>
              <a:spcAft>
                <a:spcPts val="0"/>
              </a:spcAft>
              <a:defRPr/>
            </a:pPr>
            <a:r>
              <a:rPr lang="pt-BR" altLang="pt-BR" sz="2100" dirty="0">
                <a:solidFill>
                  <a:schemeClr val="accent1">
                    <a:lumMod val="75000"/>
                  </a:schemeClr>
                </a:solidFill>
              </a:rPr>
              <a:t>1 - Pesquisa de preços junto ao mercado fornecedor;</a:t>
            </a:r>
          </a:p>
          <a:p>
            <a:pPr algn="just" eaLnBrk="1" hangingPunct="1">
              <a:lnSpc>
                <a:spcPct val="100000"/>
              </a:lnSpc>
              <a:spcBef>
                <a:spcPts val="600"/>
              </a:spcBef>
              <a:spcAft>
                <a:spcPts val="0"/>
              </a:spcAft>
              <a:defRPr/>
            </a:pPr>
            <a:r>
              <a:rPr lang="pt-BR" altLang="pt-BR" sz="2100" dirty="0">
                <a:solidFill>
                  <a:schemeClr val="accent1">
                    <a:lumMod val="75000"/>
                  </a:schemeClr>
                </a:solidFill>
              </a:rPr>
              <a:t>2 - Saneamento da amostra;</a:t>
            </a:r>
          </a:p>
          <a:p>
            <a:pPr algn="just" eaLnBrk="1" hangingPunct="1">
              <a:lnSpc>
                <a:spcPct val="100000"/>
              </a:lnSpc>
              <a:spcBef>
                <a:spcPts val="600"/>
              </a:spcBef>
              <a:spcAft>
                <a:spcPts val="0"/>
              </a:spcAft>
              <a:defRPr/>
            </a:pPr>
            <a:r>
              <a:rPr lang="pt-BR" altLang="pt-BR" sz="2100" dirty="0">
                <a:solidFill>
                  <a:schemeClr val="accent1">
                    <a:lumMod val="75000"/>
                  </a:schemeClr>
                </a:solidFill>
              </a:rPr>
              <a:t>3 - Cálculo das medidas estatísticas (Análise Vertical);</a:t>
            </a:r>
          </a:p>
          <a:p>
            <a:pPr marL="269875" lvl="1" algn="just">
              <a:lnSpc>
                <a:spcPct val="100000"/>
              </a:lnSpc>
              <a:spcBef>
                <a:spcPts val="600"/>
              </a:spcBef>
              <a:spcAft>
                <a:spcPts val="0"/>
              </a:spcAft>
              <a:defRPr/>
            </a:pPr>
            <a:r>
              <a:rPr lang="pt-BR" altLang="pt-BR" sz="2100" dirty="0">
                <a:solidFill>
                  <a:schemeClr val="accent1">
                    <a:lumMod val="75000"/>
                  </a:schemeClr>
                </a:solidFill>
                <a:ea typeface="+mn-ea"/>
              </a:rPr>
              <a:t> Identificação do valor, em ordem crescente, que contemple pelo menos duas cotações obtidas, para cada item que integra o objeto;</a:t>
            </a:r>
          </a:p>
          <a:p>
            <a:pPr algn="just" eaLnBrk="1" hangingPunct="1">
              <a:lnSpc>
                <a:spcPct val="100000"/>
              </a:lnSpc>
              <a:spcBef>
                <a:spcPts val="600"/>
              </a:spcBef>
              <a:spcAft>
                <a:spcPts val="0"/>
              </a:spcAft>
              <a:defRPr/>
            </a:pPr>
            <a:r>
              <a:rPr lang="pt-BR" altLang="pt-BR" sz="2100" dirty="0">
                <a:solidFill>
                  <a:schemeClr val="accent1">
                    <a:lumMod val="75000"/>
                  </a:schemeClr>
                </a:solidFill>
              </a:rPr>
              <a:t>4 - Parametrizações:</a:t>
            </a:r>
          </a:p>
          <a:p>
            <a:pPr marL="742950" lvl="1" indent="-285750" algn="just">
              <a:lnSpc>
                <a:spcPct val="100000"/>
              </a:lnSpc>
              <a:spcBef>
                <a:spcPts val="600"/>
              </a:spcBef>
              <a:spcAft>
                <a:spcPts val="0"/>
              </a:spcAft>
              <a:defRPr/>
            </a:pPr>
            <a:r>
              <a:rPr lang="pt-BR" altLang="pt-BR" sz="2100" dirty="0">
                <a:solidFill>
                  <a:schemeClr val="accent1">
                    <a:lumMod val="75000"/>
                  </a:schemeClr>
                </a:solidFill>
              </a:rPr>
              <a:t>Comparação com os últimos preços pactuados, atualizados, se for o caso (Análise Horizontal);</a:t>
            </a:r>
          </a:p>
          <a:p>
            <a:pPr marL="742950" lvl="1" indent="-285750" algn="just">
              <a:lnSpc>
                <a:spcPct val="100000"/>
              </a:lnSpc>
              <a:spcBef>
                <a:spcPts val="600"/>
              </a:spcBef>
              <a:spcAft>
                <a:spcPts val="0"/>
              </a:spcAft>
              <a:defRPr/>
            </a:pPr>
            <a:r>
              <a:rPr lang="pt-BR" altLang="pt-BR" sz="2100" dirty="0">
                <a:solidFill>
                  <a:schemeClr val="accent1">
                    <a:lumMod val="75000"/>
                  </a:schemeClr>
                </a:solidFill>
              </a:rPr>
              <a:t>Comparação com os preços descritos nos bancos de dado de economicidade, se houver (ex. TCE-RJ, CGM, </a:t>
            </a:r>
            <a:r>
              <a:rPr lang="pt-BR" altLang="pt-BR" sz="2100" dirty="0" err="1">
                <a:solidFill>
                  <a:schemeClr val="accent1">
                    <a:lumMod val="75000"/>
                  </a:schemeClr>
                </a:solidFill>
              </a:rPr>
              <a:t>etc</a:t>
            </a:r>
            <a:r>
              <a:rPr lang="pt-BR" altLang="pt-BR" sz="2100" dirty="0">
                <a:solidFill>
                  <a:schemeClr val="accent1">
                    <a:lumMod val="75000"/>
                  </a:schemeClr>
                </a:solidFill>
              </a:rPr>
              <a:t>);</a:t>
            </a:r>
          </a:p>
          <a:p>
            <a:pPr marL="742950" lvl="1" indent="-285750" algn="just">
              <a:lnSpc>
                <a:spcPct val="100000"/>
              </a:lnSpc>
              <a:spcBef>
                <a:spcPts val="600"/>
              </a:spcBef>
              <a:spcAft>
                <a:spcPts val="0"/>
              </a:spcAft>
              <a:defRPr/>
            </a:pPr>
            <a:r>
              <a:rPr lang="pt-BR" altLang="pt-BR" sz="2100" dirty="0">
                <a:solidFill>
                  <a:schemeClr val="accent1">
                    <a:lumMod val="75000"/>
                  </a:schemeClr>
                </a:solidFill>
              </a:rPr>
              <a:t>Comparação com os preços obtidos pela </a:t>
            </a:r>
            <a:r>
              <a:rPr lang="pt-BR" altLang="pt-BR" sz="2100" i="1" dirty="0">
                <a:solidFill>
                  <a:schemeClr val="accent1">
                    <a:lumMod val="75000"/>
                  </a:schemeClr>
                </a:solidFill>
              </a:rPr>
              <a:t>internet.</a:t>
            </a:r>
            <a:endParaRPr lang="pt-BR" altLang="pt-BR" sz="2100" dirty="0">
              <a:solidFill>
                <a:schemeClr val="accent1">
                  <a:lumMod val="75000"/>
                </a:schemeClr>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F90D3A9-005C-476B-AAB6-3A9DF7F14923}"/>
              </a:ext>
            </a:extLst>
          </p:cNvPr>
          <p:cNvSpPr>
            <a:spLocks noGrp="1"/>
          </p:cNvSpPr>
          <p:nvPr>
            <p:ph type="title"/>
          </p:nvPr>
        </p:nvSpPr>
        <p:spPr bwMode="auto">
          <a:xfrm>
            <a:off x="3405809" y="189809"/>
            <a:ext cx="822960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pt-BR" altLang="pt-BR" sz="2800" dirty="0"/>
              <a:t>Resumo do método utilizado pelo TCE-RJ</a:t>
            </a:r>
          </a:p>
        </p:txBody>
      </p:sp>
      <p:sp>
        <p:nvSpPr>
          <p:cNvPr id="35843" name="Rectangle 3">
            <a:extLst>
              <a:ext uri="{FF2B5EF4-FFF2-40B4-BE49-F238E27FC236}">
                <a16:creationId xmlns:a16="http://schemas.microsoft.com/office/drawing/2014/main" id="{620B5B93-1779-4140-899E-1C8F49277F5C}"/>
              </a:ext>
            </a:extLst>
          </p:cNvPr>
          <p:cNvSpPr>
            <a:spLocks noGrp="1"/>
          </p:cNvSpPr>
          <p:nvPr>
            <p:ph idx="1"/>
          </p:nvPr>
        </p:nvSpPr>
        <p:spPr>
          <a:xfrm>
            <a:off x="463826" y="1205948"/>
            <a:ext cx="11264348" cy="3887788"/>
          </a:xfrm>
        </p:spPr>
        <p:txBody>
          <a:bodyPr>
            <a:normAutofit lnSpcReduction="10000"/>
          </a:bodyPr>
          <a:lstStyle/>
          <a:p>
            <a:pPr algn="just" eaLnBrk="1" hangingPunct="1">
              <a:lnSpc>
                <a:spcPct val="150000"/>
              </a:lnSpc>
              <a:spcBef>
                <a:spcPts val="0"/>
              </a:spcBef>
              <a:spcAft>
                <a:spcPts val="0"/>
              </a:spcAft>
              <a:defRPr/>
            </a:pPr>
            <a:r>
              <a:rPr lang="pt-BR" altLang="pt-BR" sz="2400" dirty="0">
                <a:solidFill>
                  <a:srgbClr val="00B0F0"/>
                </a:solidFill>
              </a:rPr>
              <a:t>5 - Ajustes no tratamento da amostra;</a:t>
            </a:r>
          </a:p>
          <a:p>
            <a:pPr algn="just" eaLnBrk="1" hangingPunct="1">
              <a:lnSpc>
                <a:spcPct val="150000"/>
              </a:lnSpc>
              <a:spcBef>
                <a:spcPts val="0"/>
              </a:spcBef>
              <a:spcAft>
                <a:spcPts val="0"/>
              </a:spcAft>
              <a:defRPr/>
            </a:pPr>
            <a:r>
              <a:rPr lang="pt-BR" altLang="pt-BR" sz="2400" dirty="0">
                <a:solidFill>
                  <a:srgbClr val="00B0F0"/>
                </a:solidFill>
              </a:rPr>
              <a:t>6 - Aplicação do princípio da razoabilidade e uso do bom senso;</a:t>
            </a:r>
          </a:p>
          <a:p>
            <a:pPr algn="just" eaLnBrk="1" hangingPunct="1">
              <a:lnSpc>
                <a:spcPct val="150000"/>
              </a:lnSpc>
              <a:spcBef>
                <a:spcPts val="0"/>
              </a:spcBef>
              <a:spcAft>
                <a:spcPts val="0"/>
              </a:spcAft>
              <a:defRPr/>
            </a:pPr>
            <a:r>
              <a:rPr lang="pt-BR" altLang="pt-BR" sz="2400" dirty="0">
                <a:solidFill>
                  <a:srgbClr val="00B0F0"/>
                </a:solidFill>
              </a:rPr>
              <a:t>7 - Definição do preço estimado para a contratação.</a:t>
            </a:r>
          </a:p>
          <a:p>
            <a:pPr algn="just">
              <a:lnSpc>
                <a:spcPct val="150000"/>
              </a:lnSpc>
              <a:spcBef>
                <a:spcPts val="0"/>
              </a:spcBef>
              <a:spcAft>
                <a:spcPts val="0"/>
              </a:spcAft>
              <a:defRPr/>
            </a:pPr>
            <a:r>
              <a:rPr lang="pt-BR" sz="2400" i="1" dirty="0">
                <a:solidFill>
                  <a:schemeClr val="accent5">
                    <a:lumMod val="50000"/>
                  </a:schemeClr>
                </a:solidFill>
              </a:rPr>
              <a:t>           </a:t>
            </a:r>
          </a:p>
          <a:p>
            <a:pPr algn="just">
              <a:lnSpc>
                <a:spcPct val="150000"/>
              </a:lnSpc>
              <a:spcBef>
                <a:spcPts val="0"/>
              </a:spcBef>
              <a:spcAft>
                <a:spcPts val="0"/>
              </a:spcAft>
              <a:defRPr/>
            </a:pPr>
            <a:r>
              <a:rPr lang="pt-BR" sz="2400" i="1" dirty="0">
                <a:solidFill>
                  <a:schemeClr val="accent5">
                    <a:lumMod val="50000"/>
                  </a:schemeClr>
                </a:solidFill>
              </a:rPr>
              <a:t>Para casos em que temos muitos os itens a serem analisados, utilizamos a classificação ABC e aplicamos o método somente para os itens com custos mais relevantes.</a:t>
            </a:r>
            <a:endParaRPr lang="pt-BR" altLang="pt-BR" sz="2400" dirty="0">
              <a:solidFill>
                <a:schemeClr val="accent5">
                  <a:lumMod val="50000"/>
                </a:schemeClr>
              </a:solidFill>
            </a:endParaRPr>
          </a:p>
          <a:p>
            <a:pPr algn="just" eaLnBrk="1" hangingPunct="1">
              <a:lnSpc>
                <a:spcPct val="150000"/>
              </a:lnSpc>
              <a:spcBef>
                <a:spcPts val="0"/>
              </a:spcBef>
              <a:spcAft>
                <a:spcPts val="0"/>
              </a:spcAft>
              <a:defRPr/>
            </a:pPr>
            <a:endParaRPr lang="pt-BR" altLang="pt-BR" sz="24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5"/>
          <p:cNvSpPr>
            <a:spLocks noGrp="1"/>
          </p:cNvSpPr>
          <p:nvPr>
            <p:ph type="sldNum" sz="quarter" idx="12"/>
          </p:nvPr>
        </p:nvSpPr>
        <p:spPr/>
        <p:txBody>
          <a:bodyPr/>
          <a:lstStyle/>
          <a:p>
            <a:pPr algn="r"/>
            <a:fld id="{2E480B9C-B8B7-48A1-80D2-A7031DA78221}" type="slidenum">
              <a:rPr lang="pt-BR" sz="1400"/>
              <a:pPr algn="r"/>
              <a:t>133</a:t>
            </a:fld>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288" y="172831"/>
            <a:ext cx="5856312" cy="5856312"/>
          </a:xfrm>
          <a:prstGeom prst="rect">
            <a:avLst/>
          </a:prstGeom>
        </p:spPr>
      </p:pic>
    </p:spTree>
    <p:extLst>
      <p:ext uri="{BB962C8B-B14F-4D97-AF65-F5344CB8AC3E}">
        <p14:creationId xmlns:p14="http://schemas.microsoft.com/office/powerpoint/2010/main" val="5947816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5"/>
          <p:cNvSpPr>
            <a:spLocks noGrp="1"/>
          </p:cNvSpPr>
          <p:nvPr>
            <p:ph type="sldNum" sz="quarter" idx="12"/>
          </p:nvPr>
        </p:nvSpPr>
        <p:spPr/>
        <p:txBody>
          <a:bodyPr/>
          <a:lstStyle/>
          <a:p>
            <a:pPr algn="r"/>
            <a:fld id="{2E480B9C-B8B7-48A1-80D2-A7031DA78221}" type="slidenum">
              <a:rPr lang="pt-BR" sz="1400"/>
              <a:pPr algn="r"/>
              <a:t>134</a:t>
            </a:fld>
            <a:endParaRPr lang="pt-BR" dirty="0"/>
          </a:p>
        </p:txBody>
      </p:sp>
      <p:pic>
        <p:nvPicPr>
          <p:cNvPr id="5" name="Imagem 4">
            <a:extLst>
              <a:ext uri="{FF2B5EF4-FFF2-40B4-BE49-F238E27FC236}">
                <a16:creationId xmlns:a16="http://schemas.microsoft.com/office/drawing/2014/main" id="{EF2E4009-B340-4852-9ED5-834CA31AC0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459" y="999592"/>
            <a:ext cx="7345377" cy="5141763"/>
          </a:xfrm>
          <a:prstGeom prst="rect">
            <a:avLst/>
          </a:prstGeom>
        </p:spPr>
      </p:pic>
      <p:sp>
        <p:nvSpPr>
          <p:cNvPr id="6" name="Rectangle 2">
            <a:extLst>
              <a:ext uri="{FF2B5EF4-FFF2-40B4-BE49-F238E27FC236}">
                <a16:creationId xmlns:a16="http://schemas.microsoft.com/office/drawing/2014/main" id="{0F51536C-8E7A-4FB3-8AC8-3D6B5E7A1AED}"/>
              </a:ext>
            </a:extLst>
          </p:cNvPr>
          <p:cNvSpPr>
            <a:spLocks noGrp="1" noChangeArrowheads="1"/>
          </p:cNvSpPr>
          <p:nvPr>
            <p:ph type="ctrTitle"/>
          </p:nvPr>
        </p:nvSpPr>
        <p:spPr>
          <a:xfrm>
            <a:off x="1373436" y="136524"/>
            <a:ext cx="7772400" cy="648072"/>
          </a:xfrm>
        </p:spPr>
        <p:txBody>
          <a:bodyPr/>
          <a:lstStyle/>
          <a:p>
            <a:r>
              <a:rPr lang="pt-BR" sz="4000" dirty="0"/>
              <a:t>Terceirização</a:t>
            </a:r>
          </a:p>
        </p:txBody>
      </p:sp>
    </p:spTree>
    <p:extLst>
      <p:ext uri="{BB962C8B-B14F-4D97-AF65-F5344CB8AC3E}">
        <p14:creationId xmlns:p14="http://schemas.microsoft.com/office/powerpoint/2010/main" val="39295607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54843" y="346304"/>
            <a:ext cx="8488906" cy="648072"/>
          </a:xfrm>
        </p:spPr>
        <p:txBody>
          <a:bodyPr>
            <a:normAutofit/>
          </a:bodyPr>
          <a:lstStyle/>
          <a:p>
            <a:r>
              <a:rPr lang="pt-BR" sz="3600" dirty="0"/>
              <a:t>Dedicação Exclusiva de Mão de Obra</a:t>
            </a:r>
          </a:p>
        </p:txBody>
      </p:sp>
      <p:sp>
        <p:nvSpPr>
          <p:cNvPr id="12291" name="Rectangle 3"/>
          <p:cNvSpPr>
            <a:spLocks noGrp="1" noChangeArrowheads="1"/>
          </p:cNvSpPr>
          <p:nvPr>
            <p:ph type="subTitle" idx="1"/>
          </p:nvPr>
        </p:nvSpPr>
        <p:spPr>
          <a:xfrm>
            <a:off x="354843" y="1243783"/>
            <a:ext cx="11491414" cy="5112568"/>
          </a:xfrm>
        </p:spPr>
        <p:txBody>
          <a:bodyPr>
            <a:normAutofit lnSpcReduction="10000"/>
          </a:bodyPr>
          <a:lstStyle/>
          <a:p>
            <a:pPr marL="712788" lvl="1" indent="-533400" algn="just">
              <a:lnSpc>
                <a:spcPct val="150000"/>
              </a:lnSpc>
              <a:spcBef>
                <a:spcPts val="0"/>
              </a:spcBef>
              <a:spcAft>
                <a:spcPts val="0"/>
              </a:spcAft>
              <a:buFont typeface="Wingdings" pitchFamily="2" charset="2"/>
              <a:buChar char="Ø"/>
            </a:pPr>
            <a:r>
              <a:rPr lang="pt-BR" sz="2800" dirty="0">
                <a:solidFill>
                  <a:schemeClr val="tx1"/>
                </a:solidFill>
              </a:rPr>
              <a:t>Empregados da contratada ficam à disposição nas dependências do contratante para prestação do serviço;</a:t>
            </a:r>
          </a:p>
          <a:p>
            <a:pPr marL="712788" lvl="1" indent="-533400" algn="just">
              <a:lnSpc>
                <a:spcPct val="150000"/>
              </a:lnSpc>
              <a:spcBef>
                <a:spcPts val="0"/>
              </a:spcBef>
              <a:spcAft>
                <a:spcPts val="0"/>
              </a:spcAft>
              <a:buFont typeface="Wingdings" pitchFamily="2" charset="2"/>
              <a:buChar char="Ø"/>
            </a:pPr>
            <a:endParaRPr lang="pt-BR" sz="2800" dirty="0"/>
          </a:p>
          <a:p>
            <a:pPr marL="712788" lvl="1" indent="-533400" algn="just">
              <a:lnSpc>
                <a:spcPct val="150000"/>
              </a:lnSpc>
              <a:spcBef>
                <a:spcPts val="0"/>
              </a:spcBef>
              <a:spcAft>
                <a:spcPts val="0"/>
              </a:spcAft>
              <a:buFont typeface="Wingdings" pitchFamily="2" charset="2"/>
              <a:buChar char="Ø"/>
            </a:pPr>
            <a:r>
              <a:rPr lang="pt-BR" sz="2800" dirty="0">
                <a:solidFill>
                  <a:schemeClr val="tx1"/>
                </a:solidFill>
              </a:rPr>
              <a:t>Contratada não compartilha recursos humanos e materiais de forma simultânea com outros contratos; e</a:t>
            </a:r>
          </a:p>
          <a:p>
            <a:pPr marL="712788" lvl="1" indent="-533400" algn="just">
              <a:lnSpc>
                <a:spcPct val="150000"/>
              </a:lnSpc>
              <a:spcBef>
                <a:spcPts val="0"/>
              </a:spcBef>
              <a:spcAft>
                <a:spcPts val="0"/>
              </a:spcAft>
              <a:buFont typeface="Wingdings" pitchFamily="2" charset="2"/>
              <a:buChar char="Ø"/>
            </a:pPr>
            <a:endParaRPr lang="pt-BR" sz="2800" dirty="0"/>
          </a:p>
          <a:p>
            <a:pPr marL="712788" lvl="1" indent="-533400" algn="just">
              <a:lnSpc>
                <a:spcPct val="150000"/>
              </a:lnSpc>
              <a:spcBef>
                <a:spcPts val="0"/>
              </a:spcBef>
              <a:spcAft>
                <a:spcPts val="0"/>
              </a:spcAft>
              <a:buFont typeface="Wingdings" pitchFamily="2" charset="2"/>
              <a:buChar char="Ø"/>
            </a:pPr>
            <a:r>
              <a:rPr lang="pt-BR" sz="2800" dirty="0">
                <a:solidFill>
                  <a:schemeClr val="tx1"/>
                </a:solidFill>
              </a:rPr>
              <a:t>Contratada possibilita fiscalização quanto à distribuição, controle e supervisão dos recursos humanos alocados no contrato.</a:t>
            </a:r>
          </a:p>
          <a:p>
            <a:pPr algn="just"/>
            <a:endParaRPr lang="pt-BR" sz="2400" dirty="0">
              <a:solidFill>
                <a:schemeClr val="tx1"/>
              </a:solidFill>
            </a:endParaRPr>
          </a:p>
          <a:p>
            <a:pPr lvl="1" algn="just"/>
            <a:endParaRPr lang="pt-BR" sz="2800" dirty="0">
              <a:solidFill>
                <a:schemeClr val="tx1"/>
              </a:solidFill>
            </a:endParaRPr>
          </a:p>
          <a:p>
            <a:pPr lvl="1" algn="just"/>
            <a:endParaRPr lang="pt-BR" dirty="0"/>
          </a:p>
          <a:p>
            <a:pPr marL="533400" indent="-533400" algn="just"/>
            <a:endParaRPr lang="pt-BR" sz="2000" b="1" dirty="0"/>
          </a:p>
          <a:p>
            <a:pPr marL="533400" indent="-533400"/>
            <a:endParaRPr lang="pt-BR" sz="2000" b="1" dirty="0"/>
          </a:p>
          <a:p>
            <a:pPr marL="533400" indent="-533400"/>
            <a:endParaRPr lang="pt-BR" sz="2000" b="1" dirty="0"/>
          </a:p>
        </p:txBody>
      </p:sp>
      <p:sp>
        <p:nvSpPr>
          <p:cNvPr id="5" name="Espaço Reservado para Número de Slide 5"/>
          <p:cNvSpPr>
            <a:spLocks noGrp="1"/>
          </p:cNvSpPr>
          <p:nvPr>
            <p:ph type="sldNum" sz="quarter" idx="12"/>
          </p:nvPr>
        </p:nvSpPr>
        <p:spPr/>
        <p:txBody>
          <a:bodyPr/>
          <a:lstStyle/>
          <a:p>
            <a:pPr algn="r"/>
            <a:fld id="{A6757DF6-8B89-485A-BAA7-3F2F1B524DA2}" type="slidenum">
              <a:rPr lang="pt-BR" sz="1400"/>
              <a:pPr algn="r"/>
              <a:t>135</a:t>
            </a:fld>
            <a:endParaRPr lang="pt-BR" dirty="0"/>
          </a:p>
        </p:txBody>
      </p:sp>
    </p:spTree>
    <p:extLst>
      <p:ext uri="{BB962C8B-B14F-4D97-AF65-F5344CB8AC3E}">
        <p14:creationId xmlns:p14="http://schemas.microsoft.com/office/powerpoint/2010/main" val="257214225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106502" name="Rectangle 2"/>
          <p:cNvSpPr txBox="1">
            <a:spLocks noChangeArrowheads="1"/>
          </p:cNvSpPr>
          <p:nvPr/>
        </p:nvSpPr>
        <p:spPr bwMode="auto">
          <a:xfrm>
            <a:off x="582304" y="297149"/>
            <a:ext cx="8370627" cy="792088"/>
          </a:xfrm>
          <a:prstGeom prst="rect">
            <a:avLst/>
          </a:prstGeom>
          <a:solidFill>
            <a:schemeClr val="accent3">
              <a:lumMod val="20000"/>
              <a:lumOff val="80000"/>
            </a:schemeClr>
          </a:solidFill>
          <a:ln w="9525">
            <a:noFill/>
            <a:miter lim="800000"/>
            <a:headEnd/>
            <a:tailEnd/>
          </a:ln>
        </p:spPr>
        <p:txBody>
          <a:bodyPr anchor="ctr"/>
          <a:lstStyle/>
          <a:p>
            <a:r>
              <a:rPr lang="pt-BR" sz="3600" b="1" dirty="0">
                <a:solidFill>
                  <a:schemeClr val="tx2">
                    <a:lumMod val="60000"/>
                    <a:lumOff val="40000"/>
                  </a:schemeClr>
                </a:solidFill>
                <a:latin typeface="+mj-lt"/>
              </a:rPr>
              <a:t>Reforma Trabalhista</a:t>
            </a:r>
          </a:p>
        </p:txBody>
      </p:sp>
      <p:sp>
        <p:nvSpPr>
          <p:cNvPr id="106503"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106504" name="Text Box 14"/>
          <p:cNvSpPr txBox="1">
            <a:spLocks noChangeArrowheads="1"/>
          </p:cNvSpPr>
          <p:nvPr/>
        </p:nvSpPr>
        <p:spPr bwMode="auto">
          <a:xfrm>
            <a:off x="395784" y="1268760"/>
            <a:ext cx="11395881" cy="4616648"/>
          </a:xfrm>
          <a:prstGeom prst="rect">
            <a:avLst/>
          </a:prstGeom>
          <a:noFill/>
          <a:ln w="9525">
            <a:noFill/>
            <a:miter lim="800000"/>
            <a:headEnd/>
            <a:tailEnd/>
          </a:ln>
        </p:spPr>
        <p:txBody>
          <a:bodyPr wrap="square">
            <a:spAutoFit/>
          </a:bodyPr>
          <a:lstStyle/>
          <a:p>
            <a:pPr algn="just">
              <a:lnSpc>
                <a:spcPct val="150000"/>
              </a:lnSpc>
              <a:buFontTx/>
              <a:buChar char="•"/>
            </a:pPr>
            <a:r>
              <a:rPr lang="pt-BR" sz="2800" dirty="0">
                <a:latin typeface="+mj-lt"/>
              </a:rPr>
              <a:t> </a:t>
            </a:r>
            <a:r>
              <a:rPr lang="pt-BR" sz="2800" b="1" dirty="0"/>
              <a:t>Lei  13.429</a:t>
            </a:r>
            <a:r>
              <a:rPr lang="pt-BR" sz="2800" dirty="0"/>
              <a:t>, de 31/03/2017 </a:t>
            </a:r>
          </a:p>
          <a:p>
            <a:pPr marL="914400" lvl="1" indent="-457200" algn="just">
              <a:buFont typeface="Wingdings" panose="05000000000000000000" pitchFamily="2" charset="2"/>
              <a:buChar char="ü"/>
            </a:pPr>
            <a:r>
              <a:rPr lang="pt-BR" sz="2400" dirty="0"/>
              <a:t>Trabalho temporário nas empresas urbanas</a:t>
            </a:r>
          </a:p>
          <a:p>
            <a:pPr marL="800100" lvl="1" indent="-342900" algn="just">
              <a:buFont typeface="Wingdings" panose="05000000000000000000" pitchFamily="2" charset="2"/>
              <a:buChar char="ü"/>
            </a:pPr>
            <a:r>
              <a:rPr lang="pt-BR" sz="2400" dirty="0"/>
              <a:t> Vigência imediata</a:t>
            </a:r>
          </a:p>
          <a:p>
            <a:pPr algn="just">
              <a:lnSpc>
                <a:spcPct val="150000"/>
              </a:lnSpc>
              <a:buFontTx/>
              <a:buChar char="•"/>
            </a:pPr>
            <a:r>
              <a:rPr lang="pt-BR" sz="2800" dirty="0"/>
              <a:t> Lei </a:t>
            </a:r>
            <a:r>
              <a:rPr lang="pt-BR" sz="2800" b="1" dirty="0"/>
              <a:t>13.467</a:t>
            </a:r>
            <a:r>
              <a:rPr lang="pt-BR" sz="2800" dirty="0"/>
              <a:t>, de 13/07/2017 </a:t>
            </a:r>
          </a:p>
          <a:p>
            <a:pPr marL="914400" lvl="1" indent="-457200" algn="just">
              <a:buFont typeface="Wingdings" panose="05000000000000000000" pitchFamily="2" charset="2"/>
              <a:buChar char="ü"/>
            </a:pPr>
            <a:r>
              <a:rPr lang="pt-BR" sz="2400" dirty="0"/>
              <a:t>Adequa a legislação às novas relações de trabalho</a:t>
            </a:r>
          </a:p>
          <a:p>
            <a:pPr marL="800100" lvl="1" indent="-342900" algn="just">
              <a:buFont typeface="Wingdings" panose="05000000000000000000" pitchFamily="2" charset="2"/>
              <a:buChar char="ü"/>
            </a:pPr>
            <a:r>
              <a:rPr lang="pt-BR" sz="2400" dirty="0"/>
              <a:t>Altera CLT</a:t>
            </a:r>
          </a:p>
          <a:p>
            <a:pPr marL="800100" lvl="1" indent="-342900" algn="just">
              <a:buFont typeface="Wingdings" panose="05000000000000000000" pitchFamily="2" charset="2"/>
              <a:buChar char="ü"/>
            </a:pPr>
            <a:r>
              <a:rPr lang="pt-BR" sz="2400" dirty="0"/>
              <a:t>Vigência em 120 dias</a:t>
            </a:r>
          </a:p>
          <a:p>
            <a:pPr algn="just">
              <a:lnSpc>
                <a:spcPct val="150000"/>
              </a:lnSpc>
              <a:buFontTx/>
              <a:buChar char="•"/>
            </a:pPr>
            <a:r>
              <a:rPr lang="pt-BR" sz="2800" dirty="0"/>
              <a:t> </a:t>
            </a:r>
            <a:r>
              <a:rPr lang="pt-BR" sz="2800" b="1" dirty="0"/>
              <a:t>MP 808</a:t>
            </a:r>
            <a:r>
              <a:rPr lang="pt-BR" sz="2800" dirty="0"/>
              <a:t>, de  14/11/2017 </a:t>
            </a:r>
            <a:r>
              <a:rPr lang="pt-BR" sz="2800" b="1" dirty="0">
                <a:solidFill>
                  <a:srgbClr val="FF0000"/>
                </a:solidFill>
              </a:rPr>
              <a:t>(venceu em 23/04/18)</a:t>
            </a:r>
          </a:p>
          <a:p>
            <a:pPr marL="914400" lvl="1" indent="-457200" algn="just">
              <a:buFont typeface="Wingdings" panose="05000000000000000000" pitchFamily="2" charset="2"/>
              <a:buChar char="ü"/>
            </a:pPr>
            <a:r>
              <a:rPr lang="pt-BR" sz="2400" dirty="0"/>
              <a:t>Altera CLT</a:t>
            </a:r>
          </a:p>
          <a:p>
            <a:pPr marL="914400" lvl="1" indent="-457200" algn="just">
              <a:buFont typeface="Wingdings" panose="05000000000000000000" pitchFamily="2" charset="2"/>
              <a:buChar char="ü"/>
            </a:pPr>
            <a:r>
              <a:rPr lang="pt-BR" sz="2400" dirty="0"/>
              <a:t>Vigência imediata</a:t>
            </a:r>
            <a:endParaRPr lang="pt-BR" sz="2800" dirty="0"/>
          </a:p>
        </p:txBody>
      </p:sp>
    </p:spTree>
    <p:extLst>
      <p:ext uri="{BB962C8B-B14F-4D97-AF65-F5344CB8AC3E}">
        <p14:creationId xmlns:p14="http://schemas.microsoft.com/office/powerpoint/2010/main" val="83364004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143366" name="Rectangle 2"/>
          <p:cNvSpPr txBox="1">
            <a:spLocks noChangeArrowheads="1"/>
          </p:cNvSpPr>
          <p:nvPr/>
        </p:nvSpPr>
        <p:spPr bwMode="auto">
          <a:xfrm>
            <a:off x="135006" y="330379"/>
            <a:ext cx="8490379" cy="576610"/>
          </a:xfrm>
          <a:prstGeom prst="rect">
            <a:avLst/>
          </a:prstGeom>
          <a:solidFill>
            <a:schemeClr val="accent2">
              <a:lumMod val="20000"/>
              <a:lumOff val="80000"/>
            </a:schemeClr>
          </a:solidFill>
          <a:ln w="9525">
            <a:noFill/>
            <a:miter lim="800000"/>
            <a:headEnd/>
            <a:tailEnd/>
          </a:ln>
        </p:spPr>
        <p:txBody>
          <a:bodyPr anchor="ctr"/>
          <a:lstStyle/>
          <a:p>
            <a:r>
              <a:rPr lang="pt-BR" sz="3600" b="1" dirty="0">
                <a:solidFill>
                  <a:schemeClr val="tx2">
                    <a:lumMod val="60000"/>
                    <a:lumOff val="40000"/>
                  </a:schemeClr>
                </a:solidFill>
                <a:latin typeface="+mj-lt"/>
              </a:rPr>
              <a:t>Documentos Coletivos</a:t>
            </a:r>
          </a:p>
        </p:txBody>
      </p:sp>
      <p:sp>
        <p:nvSpPr>
          <p:cNvPr id="1433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143368" name="Text Box 8"/>
          <p:cNvSpPr txBox="1">
            <a:spLocks noChangeArrowheads="1"/>
          </p:cNvSpPr>
          <p:nvPr/>
        </p:nvSpPr>
        <p:spPr bwMode="auto">
          <a:xfrm>
            <a:off x="423081" y="1196753"/>
            <a:ext cx="11273050" cy="4893647"/>
          </a:xfrm>
          <a:prstGeom prst="rect">
            <a:avLst/>
          </a:prstGeom>
          <a:noFill/>
          <a:ln w="9525">
            <a:noFill/>
            <a:miter lim="800000"/>
            <a:headEnd/>
            <a:tailEnd/>
          </a:ln>
        </p:spPr>
        <p:txBody>
          <a:bodyPr wrap="square">
            <a:spAutoFit/>
          </a:bodyPr>
          <a:lstStyle/>
          <a:p>
            <a:pPr marL="514350" indent="-514350" algn="just">
              <a:lnSpc>
                <a:spcPct val="150000"/>
              </a:lnSpc>
              <a:buFont typeface="+mj-lt"/>
              <a:buAutoNum type="arabicPeriod"/>
            </a:pPr>
            <a:r>
              <a:rPr lang="pt-BR" sz="2800" dirty="0"/>
              <a:t>Convenção Coletiva de Trabalho (CCT)</a:t>
            </a:r>
          </a:p>
          <a:p>
            <a:pPr marL="914400" lvl="1" indent="-457200" algn="just">
              <a:lnSpc>
                <a:spcPct val="150000"/>
              </a:lnSpc>
              <a:buFont typeface="Wingdings" panose="05000000000000000000" pitchFamily="2" charset="2"/>
              <a:buChar char="ü"/>
            </a:pPr>
            <a:r>
              <a:rPr lang="pt-BR" sz="2400" dirty="0"/>
              <a:t>Firmado entre sindicato patronal e dos empregados</a:t>
            </a:r>
          </a:p>
          <a:p>
            <a:pPr marL="457200" indent="-457200" algn="just">
              <a:lnSpc>
                <a:spcPct val="150000"/>
              </a:lnSpc>
              <a:buFont typeface="Wingdings" panose="05000000000000000000" pitchFamily="2" charset="2"/>
              <a:buChar char="Ø"/>
            </a:pPr>
            <a:endParaRPr lang="pt-BR" sz="2800" dirty="0"/>
          </a:p>
          <a:p>
            <a:pPr marL="514350" indent="-514350" algn="just">
              <a:lnSpc>
                <a:spcPct val="150000"/>
              </a:lnSpc>
              <a:buFont typeface="+mj-lt"/>
              <a:buAutoNum type="arabicPeriod" startAt="2"/>
            </a:pPr>
            <a:r>
              <a:rPr lang="pt-BR" sz="2800" dirty="0"/>
              <a:t>Acordo Coletivo de Trabalho </a:t>
            </a:r>
          </a:p>
          <a:p>
            <a:pPr marL="914400" lvl="1" indent="-457200" algn="just">
              <a:lnSpc>
                <a:spcPct val="150000"/>
              </a:lnSpc>
              <a:buFont typeface="Wingdings" panose="05000000000000000000" pitchFamily="2" charset="2"/>
              <a:buChar char="ü"/>
            </a:pPr>
            <a:r>
              <a:rPr lang="pt-BR" sz="2400" dirty="0"/>
              <a:t>Firmado entre empresa e sindicato dos empregados</a:t>
            </a:r>
          </a:p>
          <a:p>
            <a:pPr marL="914400" lvl="1" indent="-457200" algn="just">
              <a:lnSpc>
                <a:spcPct val="150000"/>
              </a:lnSpc>
              <a:buFont typeface="Wingdings" panose="05000000000000000000" pitchFamily="2" charset="2"/>
              <a:buChar char="ü"/>
            </a:pPr>
            <a:endParaRPr lang="pt-BR" sz="2400" dirty="0"/>
          </a:p>
          <a:p>
            <a:pPr marL="514350" indent="-514350" algn="just">
              <a:lnSpc>
                <a:spcPct val="150000"/>
              </a:lnSpc>
              <a:buFont typeface="+mj-lt"/>
              <a:buAutoNum type="arabicPeriod" startAt="3"/>
            </a:pPr>
            <a:r>
              <a:rPr lang="pt-BR" sz="2800" dirty="0"/>
              <a:t>Sentença Normativa </a:t>
            </a:r>
          </a:p>
          <a:p>
            <a:pPr marL="914400" lvl="1" indent="-457200" algn="just">
              <a:lnSpc>
                <a:spcPct val="150000"/>
              </a:lnSpc>
              <a:buFont typeface="Wingdings" panose="05000000000000000000" pitchFamily="2" charset="2"/>
              <a:buChar char="ü"/>
            </a:pPr>
            <a:r>
              <a:rPr lang="pt-BR" sz="2400" dirty="0"/>
              <a:t>Mediante ação judicial</a:t>
            </a:r>
          </a:p>
        </p:txBody>
      </p:sp>
    </p:spTree>
    <p:extLst>
      <p:ext uri="{BB962C8B-B14F-4D97-AF65-F5344CB8AC3E}">
        <p14:creationId xmlns:p14="http://schemas.microsoft.com/office/powerpoint/2010/main" val="843077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503938" y="359951"/>
            <a:ext cx="7772400" cy="648072"/>
          </a:xfrm>
        </p:spPr>
        <p:txBody>
          <a:bodyPr/>
          <a:lstStyle/>
          <a:p>
            <a:r>
              <a:rPr lang="pt-BR" sz="4000" dirty="0"/>
              <a:t>Objeto = Terceirização</a:t>
            </a:r>
          </a:p>
        </p:txBody>
      </p:sp>
      <p:sp>
        <p:nvSpPr>
          <p:cNvPr id="12291" name="Rectangle 3"/>
          <p:cNvSpPr>
            <a:spLocks noGrp="1" noChangeArrowheads="1"/>
          </p:cNvSpPr>
          <p:nvPr>
            <p:ph type="subTitle" idx="1"/>
          </p:nvPr>
        </p:nvSpPr>
        <p:spPr>
          <a:xfrm>
            <a:off x="368489" y="1139821"/>
            <a:ext cx="11327642" cy="4988024"/>
          </a:xfrm>
        </p:spPr>
        <p:txBody>
          <a:bodyPr>
            <a:normAutofit lnSpcReduction="10000"/>
          </a:bodyPr>
          <a:lstStyle/>
          <a:p>
            <a:pPr algn="just">
              <a:lnSpc>
                <a:spcPct val="150000"/>
              </a:lnSpc>
              <a:spcBef>
                <a:spcPts val="0"/>
              </a:spcBef>
              <a:spcAft>
                <a:spcPts val="0"/>
              </a:spcAft>
            </a:pPr>
            <a:r>
              <a:rPr lang="pt-BR" sz="2800" dirty="0">
                <a:solidFill>
                  <a:schemeClr val="tx1"/>
                </a:solidFill>
              </a:rPr>
              <a:t>Contratação de serviços com dedicação exclusiva de mão-de-obra.</a:t>
            </a:r>
          </a:p>
          <a:p>
            <a:pPr marL="533400" indent="-533400" algn="just">
              <a:lnSpc>
                <a:spcPct val="150000"/>
              </a:lnSpc>
              <a:spcBef>
                <a:spcPts val="0"/>
              </a:spcBef>
              <a:spcAft>
                <a:spcPts val="0"/>
              </a:spcAft>
              <a:buFontTx/>
              <a:buChar char="•"/>
            </a:pPr>
            <a:endParaRPr lang="pt-BR" sz="1050" dirty="0">
              <a:solidFill>
                <a:schemeClr val="tx1"/>
              </a:solidFill>
            </a:endParaRPr>
          </a:p>
          <a:p>
            <a:pPr algn="just">
              <a:lnSpc>
                <a:spcPct val="150000"/>
              </a:lnSpc>
              <a:spcBef>
                <a:spcPts val="0"/>
              </a:spcBef>
              <a:spcAft>
                <a:spcPts val="0"/>
              </a:spcAft>
            </a:pPr>
            <a:r>
              <a:rPr lang="pt-BR" sz="2800" b="1" dirty="0">
                <a:solidFill>
                  <a:schemeClr val="tx1"/>
                </a:solidFill>
              </a:rPr>
              <a:t>Legislação:</a:t>
            </a:r>
          </a:p>
          <a:p>
            <a:pPr marL="990600" lvl="1" indent="-533400" algn="just">
              <a:lnSpc>
                <a:spcPct val="150000"/>
              </a:lnSpc>
              <a:spcBef>
                <a:spcPts val="0"/>
              </a:spcBef>
              <a:spcAft>
                <a:spcPts val="0"/>
              </a:spcAft>
              <a:buFont typeface="Wingdings" pitchFamily="2" charset="2"/>
              <a:buChar char="Ø"/>
            </a:pPr>
            <a:r>
              <a:rPr lang="pt-BR" sz="2400" dirty="0">
                <a:solidFill>
                  <a:schemeClr val="tx1"/>
                </a:solidFill>
              </a:rPr>
              <a:t>Decreto Federal nº 2.271/1997, </a:t>
            </a:r>
            <a:r>
              <a:rPr lang="pt-BR" sz="2400" b="1" dirty="0">
                <a:solidFill>
                  <a:srgbClr val="0000FF"/>
                </a:solidFill>
              </a:rPr>
              <a:t>revogado pelo decreto 9.507/18</a:t>
            </a:r>
          </a:p>
          <a:p>
            <a:pPr marL="990600" lvl="1" indent="-533400" algn="just">
              <a:lnSpc>
                <a:spcPct val="150000"/>
              </a:lnSpc>
              <a:spcBef>
                <a:spcPts val="0"/>
              </a:spcBef>
              <a:spcAft>
                <a:spcPts val="0"/>
              </a:spcAft>
              <a:buFont typeface="Wingdings" pitchFamily="2" charset="2"/>
              <a:buChar char="Ø"/>
            </a:pPr>
            <a:r>
              <a:rPr lang="pt-BR" sz="2400" dirty="0">
                <a:solidFill>
                  <a:schemeClr val="tx1"/>
                </a:solidFill>
              </a:rPr>
              <a:t>IN MPOG nº 02/2008, </a:t>
            </a:r>
            <a:r>
              <a:rPr lang="pt-BR" sz="2400" b="1" dirty="0">
                <a:solidFill>
                  <a:srgbClr val="FF0000"/>
                </a:solidFill>
              </a:rPr>
              <a:t>revogada pela IN 05/17</a:t>
            </a:r>
            <a:r>
              <a:rPr lang="pt-BR" sz="2400" dirty="0">
                <a:solidFill>
                  <a:schemeClr val="tx1"/>
                </a:solidFill>
              </a:rPr>
              <a:t>.</a:t>
            </a:r>
          </a:p>
          <a:p>
            <a:pPr marL="990600" lvl="1" indent="-533400" algn="just">
              <a:lnSpc>
                <a:spcPct val="150000"/>
              </a:lnSpc>
              <a:spcBef>
                <a:spcPts val="0"/>
              </a:spcBef>
              <a:spcAft>
                <a:spcPts val="0"/>
              </a:spcAft>
              <a:buFont typeface="Wingdings" pitchFamily="2" charset="2"/>
              <a:buChar char="Ø"/>
            </a:pPr>
            <a:endParaRPr lang="pt-BR" sz="1400" dirty="0">
              <a:solidFill>
                <a:schemeClr val="tx1"/>
              </a:solidFill>
            </a:endParaRPr>
          </a:p>
          <a:p>
            <a:pPr algn="just">
              <a:lnSpc>
                <a:spcPct val="150000"/>
              </a:lnSpc>
              <a:spcBef>
                <a:spcPts val="0"/>
              </a:spcBef>
              <a:spcAft>
                <a:spcPts val="0"/>
              </a:spcAft>
            </a:pPr>
            <a:r>
              <a:rPr lang="pt-BR" sz="2800" b="1" dirty="0">
                <a:solidFill>
                  <a:schemeClr val="tx1"/>
                </a:solidFill>
              </a:rPr>
              <a:t>Vedações anteriores:</a:t>
            </a:r>
          </a:p>
          <a:p>
            <a:pPr marL="990600" lvl="1" indent="-533400" algn="just">
              <a:lnSpc>
                <a:spcPct val="150000"/>
              </a:lnSpc>
              <a:spcBef>
                <a:spcPts val="0"/>
              </a:spcBef>
              <a:spcAft>
                <a:spcPts val="0"/>
              </a:spcAft>
              <a:buFont typeface="Wingdings" pitchFamily="2" charset="2"/>
              <a:buChar char="Ø"/>
            </a:pPr>
            <a:r>
              <a:rPr lang="pt-BR" sz="2400" dirty="0">
                <a:solidFill>
                  <a:schemeClr val="tx1"/>
                </a:solidFill>
              </a:rPr>
              <a:t>Atividades relativas à atividade finalística;</a:t>
            </a:r>
            <a:r>
              <a:rPr lang="pt-BR" sz="2400" b="1" dirty="0">
                <a:solidFill>
                  <a:schemeClr val="tx1"/>
                </a:solidFill>
              </a:rPr>
              <a:t> </a:t>
            </a:r>
            <a:endParaRPr lang="pt-BR" sz="2400" dirty="0">
              <a:solidFill>
                <a:schemeClr val="tx1"/>
              </a:solidFill>
            </a:endParaRPr>
          </a:p>
          <a:p>
            <a:pPr marL="990600" lvl="1" indent="-533400" algn="just">
              <a:lnSpc>
                <a:spcPct val="150000"/>
              </a:lnSpc>
              <a:spcBef>
                <a:spcPts val="0"/>
              </a:spcBef>
              <a:spcAft>
                <a:spcPts val="0"/>
              </a:spcAft>
              <a:buFont typeface="Wingdings" pitchFamily="2" charset="2"/>
              <a:buChar char="Ø"/>
            </a:pPr>
            <a:r>
              <a:rPr lang="pt-BR" sz="2400" dirty="0">
                <a:solidFill>
                  <a:schemeClr val="tx1"/>
                </a:solidFill>
              </a:rPr>
              <a:t>Atividades de categorias funcionais do Plano de Cargos;</a:t>
            </a:r>
          </a:p>
          <a:p>
            <a:pPr marL="990600" lvl="1" indent="-533400" algn="just">
              <a:lnSpc>
                <a:spcPct val="150000"/>
              </a:lnSpc>
              <a:spcBef>
                <a:spcPts val="0"/>
              </a:spcBef>
              <a:spcAft>
                <a:spcPts val="0"/>
              </a:spcAft>
              <a:buFont typeface="Wingdings" pitchFamily="2" charset="2"/>
              <a:buChar char="Ø"/>
            </a:pPr>
            <a:r>
              <a:rPr lang="pt-BR" sz="2400" dirty="0">
                <a:solidFill>
                  <a:schemeClr val="tx1"/>
                </a:solidFill>
              </a:rPr>
              <a:t>Atividades relativas ao uso do Poder de Polícia.</a:t>
            </a:r>
          </a:p>
          <a:p>
            <a:pPr marL="990600" lvl="1" indent="-533400" algn="just">
              <a:lnSpc>
                <a:spcPct val="150000"/>
              </a:lnSpc>
              <a:spcBef>
                <a:spcPts val="0"/>
              </a:spcBef>
              <a:spcAft>
                <a:spcPts val="0"/>
              </a:spcAft>
              <a:buFont typeface="Wingdings" pitchFamily="2" charset="2"/>
              <a:buChar char="Ø"/>
            </a:pPr>
            <a:endParaRPr lang="pt-BR" dirty="0">
              <a:solidFill>
                <a:schemeClr val="tx1"/>
              </a:solidFill>
            </a:endParaRPr>
          </a:p>
          <a:p>
            <a:pPr marL="533400" indent="-533400" algn="just">
              <a:buFontTx/>
              <a:buChar char="•"/>
            </a:pPr>
            <a:endParaRPr lang="pt-BR" dirty="0"/>
          </a:p>
          <a:p>
            <a:pPr marL="533400" indent="-533400" algn="just"/>
            <a:endParaRPr lang="pt-BR" dirty="0"/>
          </a:p>
          <a:p>
            <a:pPr marL="533400" indent="-533400" algn="just"/>
            <a:endParaRPr lang="pt-BR" sz="2000" b="1" dirty="0"/>
          </a:p>
          <a:p>
            <a:pPr marL="533400" indent="-533400"/>
            <a:endParaRPr lang="pt-BR" sz="2000" b="1" dirty="0"/>
          </a:p>
          <a:p>
            <a:pPr marL="533400" indent="-533400"/>
            <a:endParaRPr lang="pt-BR" sz="2000" b="1" dirty="0"/>
          </a:p>
        </p:txBody>
      </p:sp>
    </p:spTree>
    <p:extLst>
      <p:ext uri="{BB962C8B-B14F-4D97-AF65-F5344CB8AC3E}">
        <p14:creationId xmlns:p14="http://schemas.microsoft.com/office/powerpoint/2010/main" val="85576664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81108" y="223474"/>
            <a:ext cx="7772400" cy="648072"/>
          </a:xfrm>
        </p:spPr>
        <p:txBody>
          <a:bodyPr/>
          <a:lstStyle/>
          <a:p>
            <a:r>
              <a:rPr lang="pt-BR" sz="4000" dirty="0"/>
              <a:t>Objeto = Terceirização</a:t>
            </a:r>
          </a:p>
        </p:txBody>
      </p:sp>
      <p:sp>
        <p:nvSpPr>
          <p:cNvPr id="12291" name="Rectangle 3"/>
          <p:cNvSpPr>
            <a:spLocks noGrp="1" noChangeArrowheads="1"/>
          </p:cNvSpPr>
          <p:nvPr>
            <p:ph type="subTitle" idx="1"/>
          </p:nvPr>
        </p:nvSpPr>
        <p:spPr>
          <a:xfrm>
            <a:off x="381108" y="980728"/>
            <a:ext cx="11383261" cy="5745082"/>
          </a:xfrm>
        </p:spPr>
        <p:txBody>
          <a:bodyPr>
            <a:normAutofit/>
          </a:bodyPr>
          <a:lstStyle/>
          <a:p>
            <a:r>
              <a:rPr lang="pt-BR" sz="2800" b="1" dirty="0">
                <a:solidFill>
                  <a:schemeClr val="tx1"/>
                </a:solidFill>
              </a:rPr>
              <a:t>Vedações atuais </a:t>
            </a:r>
          </a:p>
          <a:p>
            <a:r>
              <a:rPr lang="pt-BR" sz="2800" b="1" dirty="0">
                <a:solidFill>
                  <a:srgbClr val="FF0000"/>
                </a:solidFill>
              </a:rPr>
              <a:t>Art. 9° da IN 05/2017 </a:t>
            </a:r>
            <a:r>
              <a:rPr lang="pt-BR" sz="2800" b="1" dirty="0">
                <a:solidFill>
                  <a:schemeClr val="tx1"/>
                </a:solidFill>
              </a:rPr>
              <a:t>e </a:t>
            </a:r>
            <a:r>
              <a:rPr lang="pt-BR" sz="2800" b="1" dirty="0">
                <a:solidFill>
                  <a:srgbClr val="0000FF"/>
                </a:solidFill>
              </a:rPr>
              <a:t>art. 3° do 9.507/18</a:t>
            </a:r>
          </a:p>
          <a:p>
            <a:pPr marL="990600" lvl="1" indent="-533400" algn="just">
              <a:buFont typeface="Wingdings" pitchFamily="2" charset="2"/>
              <a:buChar char="Ø"/>
            </a:pPr>
            <a:endParaRPr lang="pt-BR" sz="1400" dirty="0">
              <a:solidFill>
                <a:schemeClr val="tx1"/>
              </a:solidFill>
            </a:endParaRPr>
          </a:p>
          <a:p>
            <a:pPr marL="625475" lvl="1" indent="-533400" algn="just">
              <a:lnSpc>
                <a:spcPct val="150000"/>
              </a:lnSpc>
              <a:spcBef>
                <a:spcPts val="0"/>
              </a:spcBef>
              <a:buFont typeface="Wingdings" pitchFamily="2" charset="2"/>
              <a:buChar char="Ø"/>
            </a:pPr>
            <a:r>
              <a:rPr lang="pt-BR" sz="2800" dirty="0">
                <a:solidFill>
                  <a:schemeClr val="tx1"/>
                </a:solidFill>
              </a:rPr>
              <a:t>Atividades que envolvam tomada de decisão ou posicionamento institucional de planejamento, coordenação, supervisão e controle</a:t>
            </a:r>
          </a:p>
          <a:p>
            <a:pPr marL="625475" lvl="1" indent="-533400" algn="just">
              <a:lnSpc>
                <a:spcPct val="150000"/>
              </a:lnSpc>
              <a:spcBef>
                <a:spcPts val="0"/>
              </a:spcBef>
              <a:buFont typeface="Wingdings" pitchFamily="2" charset="2"/>
              <a:buChar char="Ø"/>
            </a:pPr>
            <a:r>
              <a:rPr lang="pt-BR" sz="2800" dirty="0">
                <a:solidFill>
                  <a:schemeClr val="tx1"/>
                </a:solidFill>
              </a:rPr>
              <a:t>Atividades estratégicas</a:t>
            </a:r>
          </a:p>
          <a:p>
            <a:pPr marL="625475" lvl="1" indent="-533400" algn="just">
              <a:lnSpc>
                <a:spcPct val="150000"/>
              </a:lnSpc>
              <a:spcBef>
                <a:spcPts val="0"/>
              </a:spcBef>
              <a:buFont typeface="Wingdings" pitchFamily="2" charset="2"/>
              <a:buChar char="Ø"/>
            </a:pPr>
            <a:r>
              <a:rPr lang="pt-BR" sz="2800" dirty="0">
                <a:solidFill>
                  <a:schemeClr val="tx1"/>
                </a:solidFill>
              </a:rPr>
              <a:t>Funções relacionadas ao poder de polícia, regulação, outorga de serviços públicos e aplicação de sanção</a:t>
            </a:r>
          </a:p>
          <a:p>
            <a:pPr marL="625475" lvl="1" indent="-533400" algn="just">
              <a:lnSpc>
                <a:spcPct val="150000"/>
              </a:lnSpc>
              <a:spcBef>
                <a:spcPts val="0"/>
              </a:spcBef>
              <a:buFont typeface="Wingdings" pitchFamily="2" charset="2"/>
              <a:buChar char="Ø"/>
            </a:pPr>
            <a:r>
              <a:rPr lang="pt-BR" sz="2800" dirty="0">
                <a:solidFill>
                  <a:schemeClr val="tx1"/>
                </a:solidFill>
              </a:rPr>
              <a:t>Atividades das categorias abrangidas pelo plano de cargos</a:t>
            </a:r>
            <a:r>
              <a:rPr lang="pt-BR" sz="2800" b="1" dirty="0">
                <a:solidFill>
                  <a:schemeClr val="tx1"/>
                </a:solidFill>
              </a:rPr>
              <a:t> </a:t>
            </a:r>
            <a:endParaRPr lang="pt-BR" sz="2000" b="1" dirty="0"/>
          </a:p>
        </p:txBody>
      </p:sp>
    </p:spTree>
    <p:extLst>
      <p:ext uri="{BB962C8B-B14F-4D97-AF65-F5344CB8AC3E}">
        <p14:creationId xmlns:p14="http://schemas.microsoft.com/office/powerpoint/2010/main" val="2404708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7250" name="Rectangle 2"/>
          <p:cNvSpPr>
            <a:spLocks noGrp="1" noChangeArrowheads="1"/>
          </p:cNvSpPr>
          <p:nvPr>
            <p:ph type="ctrTitle"/>
          </p:nvPr>
        </p:nvSpPr>
        <p:spPr>
          <a:xfrm>
            <a:off x="1113961" y="136524"/>
            <a:ext cx="7772400" cy="720502"/>
          </a:xfrm>
        </p:spPr>
        <p:txBody>
          <a:bodyPr/>
          <a:lstStyle/>
          <a:p>
            <a:r>
              <a:rPr lang="pt-BR" sz="4000" dirty="0"/>
              <a:t>Termo de Referência</a:t>
            </a:r>
          </a:p>
        </p:txBody>
      </p:sp>
      <p:sp>
        <p:nvSpPr>
          <p:cNvPr id="437251" name="Rectangle 3"/>
          <p:cNvSpPr>
            <a:spLocks noGrp="1" noChangeArrowheads="1"/>
          </p:cNvSpPr>
          <p:nvPr>
            <p:ph type="subTitle" idx="1"/>
          </p:nvPr>
        </p:nvSpPr>
        <p:spPr>
          <a:xfrm>
            <a:off x="450574" y="957655"/>
            <a:ext cx="11131826" cy="4807042"/>
          </a:xfrm>
        </p:spPr>
        <p:txBody>
          <a:bodyPr>
            <a:normAutofit/>
          </a:bodyPr>
          <a:lstStyle/>
          <a:p>
            <a:pPr marL="533400" indent="-533400">
              <a:lnSpc>
                <a:spcPct val="150000"/>
              </a:lnSpc>
            </a:pPr>
            <a:r>
              <a:rPr lang="pt-BR" sz="2800" b="1" dirty="0">
                <a:solidFill>
                  <a:schemeClr val="tx1"/>
                </a:solidFill>
              </a:rPr>
              <a:t>Art. 8º do Dec. Fed. nº 3.555/2000</a:t>
            </a:r>
          </a:p>
          <a:p>
            <a:pPr algn="just">
              <a:lnSpc>
                <a:spcPct val="150000"/>
              </a:lnSpc>
            </a:pPr>
            <a:r>
              <a:rPr lang="pt-BR" sz="2800" dirty="0">
                <a:solidFill>
                  <a:schemeClr val="tx1"/>
                </a:solidFill>
              </a:rPr>
              <a:t>I - A definição do objeto deverá ser </a:t>
            </a:r>
            <a:r>
              <a:rPr lang="pt-BR" sz="2800" b="1" dirty="0">
                <a:solidFill>
                  <a:srgbClr val="0000FF"/>
                </a:solidFill>
              </a:rPr>
              <a:t>precisa, suficiente e clara</a:t>
            </a:r>
            <a:r>
              <a:rPr lang="pt-BR" sz="2800" dirty="0">
                <a:solidFill>
                  <a:schemeClr val="tx1"/>
                </a:solidFill>
              </a:rPr>
              <a:t>, ..., </a:t>
            </a:r>
            <a:r>
              <a:rPr lang="pt-BR" sz="2800" u="sng" dirty="0">
                <a:solidFill>
                  <a:schemeClr val="tx1"/>
                </a:solidFill>
              </a:rPr>
              <a:t>devendo estar refletida no TR</a:t>
            </a:r>
            <a:r>
              <a:rPr lang="pt-BR" sz="2800" dirty="0">
                <a:solidFill>
                  <a:schemeClr val="tx1"/>
                </a:solidFill>
              </a:rPr>
              <a:t>.</a:t>
            </a:r>
          </a:p>
          <a:p>
            <a:pPr algn="just">
              <a:lnSpc>
                <a:spcPct val="150000"/>
              </a:lnSpc>
            </a:pPr>
            <a:r>
              <a:rPr lang="pt-BR" sz="2800" dirty="0">
                <a:solidFill>
                  <a:schemeClr val="tx1"/>
                </a:solidFill>
              </a:rPr>
              <a:t>II – Conter elementos capazes de propiciar  a </a:t>
            </a:r>
            <a:r>
              <a:rPr lang="pt-BR" sz="2800" b="1" dirty="0">
                <a:solidFill>
                  <a:srgbClr val="0000FF"/>
                </a:solidFill>
              </a:rPr>
              <a:t>avaliação do custo</a:t>
            </a:r>
            <a:r>
              <a:rPr lang="pt-BR" sz="2800" dirty="0">
                <a:solidFill>
                  <a:srgbClr val="0000FF"/>
                </a:solidFill>
              </a:rPr>
              <a:t> </a:t>
            </a:r>
            <a:r>
              <a:rPr lang="pt-BR" sz="2800" dirty="0">
                <a:solidFill>
                  <a:schemeClr val="tx1"/>
                </a:solidFill>
              </a:rPr>
              <a:t>pela Administração, diante de orçamento detalhado, considerando os </a:t>
            </a:r>
            <a:r>
              <a:rPr lang="pt-BR" sz="2800" b="1" dirty="0">
                <a:solidFill>
                  <a:srgbClr val="0000FF"/>
                </a:solidFill>
              </a:rPr>
              <a:t>preços praticados no mercado</a:t>
            </a:r>
            <a:r>
              <a:rPr lang="pt-BR" sz="2800" dirty="0">
                <a:solidFill>
                  <a:schemeClr val="tx1"/>
                </a:solidFill>
              </a:rPr>
              <a:t>, a </a:t>
            </a:r>
            <a:r>
              <a:rPr lang="pt-BR" sz="2800" b="1" dirty="0">
                <a:solidFill>
                  <a:srgbClr val="0000FF"/>
                </a:solidFill>
              </a:rPr>
              <a:t>definição dos métodos</a:t>
            </a:r>
            <a:r>
              <a:rPr lang="pt-BR" sz="2800" dirty="0">
                <a:solidFill>
                  <a:schemeClr val="tx1"/>
                </a:solidFill>
              </a:rPr>
              <a:t>, a </a:t>
            </a:r>
            <a:r>
              <a:rPr lang="pt-BR" sz="2800" b="1" dirty="0">
                <a:solidFill>
                  <a:srgbClr val="0000FF"/>
                </a:solidFill>
              </a:rPr>
              <a:t>estratégia de suprimento </a:t>
            </a:r>
            <a:r>
              <a:rPr lang="pt-BR" sz="2800" dirty="0">
                <a:solidFill>
                  <a:schemeClr val="tx1"/>
                </a:solidFill>
              </a:rPr>
              <a:t>e o </a:t>
            </a:r>
            <a:r>
              <a:rPr lang="pt-BR" sz="2800" b="1" dirty="0">
                <a:solidFill>
                  <a:srgbClr val="0000FF"/>
                </a:solidFill>
              </a:rPr>
              <a:t>prazo de execução do contrato</a:t>
            </a:r>
            <a:r>
              <a:rPr lang="pt-BR" sz="2800" dirty="0">
                <a:solidFill>
                  <a:schemeClr val="tx1"/>
                </a:solidFill>
              </a:rPr>
              <a:t>.</a:t>
            </a:r>
          </a:p>
        </p:txBody>
      </p:sp>
      <p:sp>
        <p:nvSpPr>
          <p:cNvPr id="5" name="Espaço Reservado para Número de Slide 5"/>
          <p:cNvSpPr>
            <a:spLocks noGrp="1"/>
          </p:cNvSpPr>
          <p:nvPr>
            <p:ph type="sldNum" sz="quarter" idx="12"/>
          </p:nvPr>
        </p:nvSpPr>
        <p:spPr/>
        <p:txBody>
          <a:bodyPr/>
          <a:lstStyle/>
          <a:p>
            <a:pPr algn="r"/>
            <a:fld id="{C8E76E03-BDB0-447D-ACD4-86A031421921}" type="slidenum">
              <a:rPr lang="pt-BR" sz="1400"/>
              <a:pPr algn="r"/>
              <a:t>14</a:t>
            </a:fld>
            <a:endParaRPr lang="pt-BR" dirty="0"/>
          </a:p>
        </p:txBody>
      </p:sp>
    </p:spTree>
    <p:extLst>
      <p:ext uri="{BB962C8B-B14F-4D97-AF65-F5344CB8AC3E}">
        <p14:creationId xmlns:p14="http://schemas.microsoft.com/office/powerpoint/2010/main" val="245128399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10" name="Rectangle 2"/>
          <p:cNvSpPr>
            <a:spLocks noGrp="1" noChangeArrowheads="1"/>
          </p:cNvSpPr>
          <p:nvPr>
            <p:ph type="ctrTitle"/>
          </p:nvPr>
        </p:nvSpPr>
        <p:spPr>
          <a:xfrm>
            <a:off x="522515" y="221459"/>
            <a:ext cx="7772400" cy="649040"/>
          </a:xfrm>
        </p:spPr>
        <p:txBody>
          <a:bodyPr>
            <a:normAutofit/>
          </a:bodyPr>
          <a:lstStyle/>
          <a:p>
            <a:r>
              <a:rPr lang="pt-BR" sz="3600" dirty="0"/>
              <a:t>Planilha Orçamentária</a:t>
            </a:r>
          </a:p>
        </p:txBody>
      </p:sp>
      <p:sp>
        <p:nvSpPr>
          <p:cNvPr id="427011" name="Rectangle 3"/>
          <p:cNvSpPr>
            <a:spLocks noGrp="1" noChangeArrowheads="1"/>
          </p:cNvSpPr>
          <p:nvPr>
            <p:ph type="subTitle" idx="1"/>
          </p:nvPr>
        </p:nvSpPr>
        <p:spPr>
          <a:xfrm>
            <a:off x="522515" y="1196753"/>
            <a:ext cx="11194868" cy="5040536"/>
          </a:xfrm>
        </p:spPr>
        <p:txBody>
          <a:bodyPr>
            <a:normAutofit/>
          </a:bodyPr>
          <a:lstStyle/>
          <a:p>
            <a:pPr marL="533400" indent="-533400">
              <a:lnSpc>
                <a:spcPct val="90000"/>
              </a:lnSpc>
            </a:pPr>
            <a:r>
              <a:rPr lang="pt-BR" sz="2800" b="1" dirty="0">
                <a:solidFill>
                  <a:schemeClr val="tx1"/>
                </a:solidFill>
              </a:rPr>
              <a:t>Serviços com Dedicação Exclusiva de Mão de Obra</a:t>
            </a:r>
          </a:p>
          <a:p>
            <a:pPr marL="533400" indent="-533400">
              <a:lnSpc>
                <a:spcPct val="90000"/>
              </a:lnSpc>
            </a:pPr>
            <a:endParaRPr lang="pt-BR" sz="2000" dirty="0">
              <a:solidFill>
                <a:schemeClr val="tx1"/>
              </a:solidFill>
            </a:endParaRPr>
          </a:p>
          <a:p>
            <a:pPr marL="533400" indent="-533400" algn="just">
              <a:lnSpc>
                <a:spcPct val="90000"/>
              </a:lnSpc>
              <a:buFont typeface="Wingdings" panose="05000000000000000000" pitchFamily="2" charset="2"/>
              <a:buChar char="Ø"/>
            </a:pPr>
            <a:r>
              <a:rPr lang="pt-BR" sz="2800" dirty="0">
                <a:solidFill>
                  <a:schemeClr val="tx1"/>
                </a:solidFill>
              </a:rPr>
              <a:t>Planilha de Custos e Formação de Preços da </a:t>
            </a:r>
            <a:r>
              <a:rPr lang="pt-BR" sz="2800" b="1" dirty="0">
                <a:solidFill>
                  <a:srgbClr val="FF0000"/>
                </a:solidFill>
              </a:rPr>
              <a:t>IN 02/2008</a:t>
            </a:r>
            <a:r>
              <a:rPr lang="pt-BR" sz="2800" dirty="0">
                <a:solidFill>
                  <a:schemeClr val="tx1"/>
                </a:solidFill>
              </a:rPr>
              <a:t> e, a partir de setembro de 2017, da </a:t>
            </a:r>
            <a:r>
              <a:rPr lang="pt-BR" sz="2800" b="1" dirty="0">
                <a:solidFill>
                  <a:srgbClr val="00B050"/>
                </a:solidFill>
              </a:rPr>
              <a:t>IN 05/2017</a:t>
            </a:r>
            <a:r>
              <a:rPr lang="pt-BR" sz="2800" dirty="0">
                <a:solidFill>
                  <a:schemeClr val="tx1"/>
                </a:solidFill>
              </a:rPr>
              <a:t>.</a:t>
            </a:r>
          </a:p>
          <a:p>
            <a:pPr marL="533400" indent="-533400" algn="just">
              <a:lnSpc>
                <a:spcPct val="90000"/>
              </a:lnSpc>
              <a:buFont typeface="Wingdings" panose="05000000000000000000" pitchFamily="2" charset="2"/>
              <a:buChar char="Ø"/>
            </a:pPr>
            <a:endParaRPr lang="pt-BR" sz="2800" dirty="0">
              <a:solidFill>
                <a:schemeClr val="tx1"/>
              </a:solidFill>
            </a:endParaRPr>
          </a:p>
          <a:p>
            <a:pPr marL="533400" indent="-533400" algn="just">
              <a:lnSpc>
                <a:spcPct val="90000"/>
              </a:lnSpc>
              <a:buFont typeface="Wingdings" panose="05000000000000000000" pitchFamily="2" charset="2"/>
              <a:buChar char="Ø"/>
            </a:pPr>
            <a:r>
              <a:rPr lang="pt-BR" sz="2800" dirty="0">
                <a:solidFill>
                  <a:schemeClr val="tx1"/>
                </a:solidFill>
              </a:rPr>
              <a:t>Deverá ser exigido dos licitantes que, em suas propostas, apresentem as referidas planilhas</a:t>
            </a:r>
          </a:p>
          <a:p>
            <a:pPr marL="533400" indent="-533400" algn="just">
              <a:lnSpc>
                <a:spcPct val="90000"/>
              </a:lnSpc>
              <a:buFont typeface="Wingdings" panose="05000000000000000000" pitchFamily="2" charset="2"/>
              <a:buChar char="Ø"/>
            </a:pPr>
            <a:endParaRPr lang="pt-BR" sz="2800" dirty="0">
              <a:solidFill>
                <a:schemeClr val="tx1"/>
              </a:solidFill>
            </a:endParaRPr>
          </a:p>
          <a:p>
            <a:pPr marL="533400" indent="-533400" algn="just">
              <a:lnSpc>
                <a:spcPct val="90000"/>
              </a:lnSpc>
              <a:buFont typeface="Wingdings" panose="05000000000000000000" pitchFamily="2" charset="2"/>
              <a:buChar char="Ø"/>
            </a:pPr>
            <a:r>
              <a:rPr lang="pt-BR" sz="2800" dirty="0">
                <a:solidFill>
                  <a:schemeClr val="tx1"/>
                </a:solidFill>
              </a:rPr>
              <a:t>Uma planilha para cada categoria profissional a ser disponibilizada pela contratada para execução dos serviços.</a:t>
            </a:r>
          </a:p>
          <a:p>
            <a:pPr marL="533400" indent="-533400" algn="just">
              <a:lnSpc>
                <a:spcPct val="90000"/>
              </a:lnSpc>
              <a:buFontTx/>
              <a:buChar char="•"/>
            </a:pPr>
            <a:endParaRPr lang="pt-BR" dirty="0">
              <a:solidFill>
                <a:schemeClr val="tx1"/>
              </a:solidFill>
            </a:endParaRPr>
          </a:p>
          <a:p>
            <a:pPr marL="533400" indent="-533400" algn="just">
              <a:lnSpc>
                <a:spcPct val="90000"/>
              </a:lnSpc>
            </a:pPr>
            <a:endParaRPr lang="pt-BR" b="1" dirty="0">
              <a:solidFill>
                <a:schemeClr val="tx1"/>
              </a:solidFill>
            </a:endParaRPr>
          </a:p>
          <a:p>
            <a:pPr marL="533400" indent="-533400">
              <a:lnSpc>
                <a:spcPct val="90000"/>
              </a:lnSpc>
            </a:pPr>
            <a:endParaRPr lang="pt-BR" b="1" dirty="0">
              <a:solidFill>
                <a:schemeClr val="tx1"/>
              </a:solidFill>
            </a:endParaRPr>
          </a:p>
          <a:p>
            <a:pPr marL="533400" indent="-533400">
              <a:lnSpc>
                <a:spcPct val="90000"/>
              </a:lnSpc>
            </a:pPr>
            <a:endParaRPr lang="pt-BR" b="1" dirty="0">
              <a:solidFill>
                <a:schemeClr val="tx1"/>
              </a:solidFill>
            </a:endParaRPr>
          </a:p>
        </p:txBody>
      </p:sp>
      <p:sp>
        <p:nvSpPr>
          <p:cNvPr id="5" name="Espaço Reservado para Número de Slide 5"/>
          <p:cNvSpPr>
            <a:spLocks noGrp="1"/>
          </p:cNvSpPr>
          <p:nvPr>
            <p:ph type="sldNum" sz="quarter" idx="12"/>
          </p:nvPr>
        </p:nvSpPr>
        <p:spPr/>
        <p:txBody>
          <a:bodyPr/>
          <a:lstStyle/>
          <a:p>
            <a:pPr algn="r"/>
            <a:fld id="{FEE9BAFE-B672-4DC5-841D-958AC4F5EB49}" type="slidenum">
              <a:rPr lang="pt-BR" sz="1400"/>
              <a:pPr algn="r"/>
              <a:t>140</a:t>
            </a:fld>
            <a:endParaRPr lang="pt-BR" dirty="0"/>
          </a:p>
        </p:txBody>
      </p:sp>
    </p:spTree>
    <p:extLst>
      <p:ext uri="{BB962C8B-B14F-4D97-AF65-F5344CB8AC3E}">
        <p14:creationId xmlns:p14="http://schemas.microsoft.com/office/powerpoint/2010/main" val="3409224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2"/>
          <p:cNvSpPr>
            <a:spLocks noGrp="1" noChangeArrowheads="1"/>
          </p:cNvSpPr>
          <p:nvPr>
            <p:ph type="ctrTitle"/>
          </p:nvPr>
        </p:nvSpPr>
        <p:spPr>
          <a:xfrm>
            <a:off x="334055" y="309129"/>
            <a:ext cx="7772400" cy="576486"/>
          </a:xfrm>
        </p:spPr>
        <p:txBody>
          <a:bodyPr>
            <a:noAutofit/>
          </a:bodyPr>
          <a:lstStyle/>
          <a:p>
            <a:pPr eaLnBrk="1" hangingPunct="1"/>
            <a:r>
              <a:rPr lang="pt-BR" sz="4000" dirty="0"/>
              <a:t>Planilha Orçamentária</a:t>
            </a:r>
          </a:p>
        </p:txBody>
      </p:sp>
      <p:sp>
        <p:nvSpPr>
          <p:cNvPr id="38914" name="Espaço Reservado para Número de Slide 5"/>
          <p:cNvSpPr>
            <a:spLocks noGrp="1"/>
          </p:cNvSpPr>
          <p:nvPr>
            <p:ph type="sldNum" sz="quarter" idx="12"/>
          </p:nvPr>
        </p:nvSpPr>
        <p:spPr>
          <a:noFill/>
        </p:spPr>
        <p:txBody>
          <a:bodyPr/>
          <a:lstStyle/>
          <a:p>
            <a:pPr algn="r"/>
            <a:fld id="{A3732F7B-F0AB-4108-B732-A1FE27BABF8A}" type="slidenum">
              <a:rPr lang="pt-BR" sz="1400"/>
              <a:pPr algn="r"/>
              <a:t>141</a:t>
            </a:fld>
            <a:endParaRPr lang="pt-BR" dirty="0"/>
          </a:p>
        </p:txBody>
      </p:sp>
      <p:graphicFrame>
        <p:nvGraphicFramePr>
          <p:cNvPr id="553198" name="Group 238"/>
          <p:cNvGraphicFramePr>
            <a:graphicFrameLocks noGrp="1"/>
          </p:cNvGraphicFramePr>
          <p:nvPr>
            <p:extLst>
              <p:ext uri="{D42A27DB-BD31-4B8C-83A1-F6EECF244321}">
                <p14:modId xmlns:p14="http://schemas.microsoft.com/office/powerpoint/2010/main" val="1991595664"/>
              </p:ext>
            </p:extLst>
          </p:nvPr>
        </p:nvGraphicFramePr>
        <p:xfrm>
          <a:off x="477672" y="1433014"/>
          <a:ext cx="10836323" cy="4408227"/>
        </p:xfrm>
        <a:graphic>
          <a:graphicData uri="http://schemas.openxmlformats.org/drawingml/2006/table">
            <a:tbl>
              <a:tblPr/>
              <a:tblGrid>
                <a:gridCol w="1920104">
                  <a:extLst>
                    <a:ext uri="{9D8B030D-6E8A-4147-A177-3AD203B41FA5}">
                      <a16:colId xmlns:a16="http://schemas.microsoft.com/office/drawing/2014/main" val="20000"/>
                    </a:ext>
                  </a:extLst>
                </a:gridCol>
                <a:gridCol w="1251757">
                  <a:extLst>
                    <a:ext uri="{9D8B030D-6E8A-4147-A177-3AD203B41FA5}">
                      <a16:colId xmlns:a16="http://schemas.microsoft.com/office/drawing/2014/main" val="20001"/>
                    </a:ext>
                  </a:extLst>
                </a:gridCol>
                <a:gridCol w="2170858">
                  <a:extLst>
                    <a:ext uri="{9D8B030D-6E8A-4147-A177-3AD203B41FA5}">
                      <a16:colId xmlns:a16="http://schemas.microsoft.com/office/drawing/2014/main" val="20002"/>
                    </a:ext>
                  </a:extLst>
                </a:gridCol>
                <a:gridCol w="2652874">
                  <a:extLst>
                    <a:ext uri="{9D8B030D-6E8A-4147-A177-3AD203B41FA5}">
                      <a16:colId xmlns:a16="http://schemas.microsoft.com/office/drawing/2014/main" val="20003"/>
                    </a:ext>
                  </a:extLst>
                </a:gridCol>
                <a:gridCol w="2840730">
                  <a:extLst>
                    <a:ext uri="{9D8B030D-6E8A-4147-A177-3AD203B41FA5}">
                      <a16:colId xmlns:a16="http://schemas.microsoft.com/office/drawing/2014/main" val="20004"/>
                    </a:ext>
                  </a:extLst>
                </a:gridCol>
              </a:tblGrid>
              <a:tr h="148295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mn-lt"/>
                          <a:cs typeface="Arial" charset="0"/>
                        </a:rPr>
                        <a:t>Descrição</a:t>
                      </a:r>
                      <a:endParaRPr kumimoji="0" lang="pt-BR" sz="40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mn-lt"/>
                          <a:cs typeface="Arial" charset="0"/>
                        </a:rPr>
                        <a:t>Posto</a:t>
                      </a:r>
                      <a:endParaRPr kumimoji="0" lang="pt-BR" sz="40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mn-lt"/>
                          <a:cs typeface="Arial" charset="0"/>
                        </a:rPr>
                        <a:t>Preço unitário</a:t>
                      </a:r>
                      <a:endParaRPr kumimoji="0" lang="pt-BR" sz="40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mn-lt"/>
                          <a:cs typeface="Arial" charset="0"/>
                        </a:rPr>
                        <a:t>Preço  Mensal</a:t>
                      </a:r>
                      <a:endParaRPr kumimoji="0" lang="pt-BR" sz="40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mn-lt"/>
                          <a:cs typeface="Arial" charset="0"/>
                        </a:rPr>
                        <a:t>Preço Total 12 meses</a:t>
                      </a:r>
                      <a:endParaRPr kumimoji="0" lang="pt-BR" sz="40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921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mn-lt"/>
                          <a:cs typeface="Arial" charset="0"/>
                        </a:rPr>
                        <a:t>Garçom</a:t>
                      </a:r>
                      <a:endParaRPr kumimoji="0" lang="pt-BR" sz="24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mn-lt"/>
                          <a:cs typeface="Arial" charset="0"/>
                        </a:rPr>
                        <a:t>6</a:t>
                      </a:r>
                      <a:endParaRPr kumimoji="0" lang="pt-BR" sz="24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mn-lt"/>
                          <a:cs typeface="Arial" charset="0"/>
                        </a:rPr>
                        <a:t>R$ 4.300,11 </a:t>
                      </a:r>
                      <a:endParaRPr kumimoji="0" lang="pt-BR" sz="24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mn-lt"/>
                          <a:cs typeface="Arial" charset="0"/>
                        </a:rPr>
                        <a:t>R$ 25.800,66 </a:t>
                      </a:r>
                      <a:endParaRPr kumimoji="0" lang="pt-BR" sz="24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mn-lt"/>
                          <a:cs typeface="Arial" charset="0"/>
                        </a:rPr>
                        <a:t> R$ 309.607,92</a:t>
                      </a:r>
                      <a:endParaRPr kumimoji="0" lang="pt-BR" sz="24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211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mn-lt"/>
                          <a:cs typeface="Arial" charset="0"/>
                        </a:rPr>
                        <a:t>Copeira</a:t>
                      </a:r>
                      <a:endParaRPr kumimoji="0" lang="pt-BR" sz="24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mn-lt"/>
                          <a:cs typeface="Arial" charset="0"/>
                        </a:rPr>
                        <a:t>4</a:t>
                      </a:r>
                      <a:endParaRPr kumimoji="0" lang="pt-BR" sz="24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mn-lt"/>
                          <a:cs typeface="Arial" charset="0"/>
                        </a:rPr>
                        <a:t>R$ 3.741,68 </a:t>
                      </a:r>
                      <a:endParaRPr kumimoji="0" lang="pt-BR" sz="24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mn-lt"/>
                          <a:cs typeface="Arial" charset="0"/>
                        </a:rPr>
                        <a:t>R$ 14.966,72 </a:t>
                      </a:r>
                      <a:endParaRPr kumimoji="0" lang="pt-BR" sz="24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mn-lt"/>
                          <a:cs typeface="Arial" charset="0"/>
                        </a:rPr>
                        <a:t> R$ 179.600,64 </a:t>
                      </a:r>
                      <a:endParaRPr kumimoji="0" lang="pt-BR" sz="24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3943">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mn-lt"/>
                          <a:cs typeface="Arial" charset="0"/>
                        </a:rPr>
                        <a:t>PREÇO GLOBAL ESTIMADO</a:t>
                      </a:r>
                      <a:endParaRPr kumimoji="0" lang="pt-BR" sz="40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mn-lt"/>
                          <a:cs typeface="Arial" charset="0"/>
                        </a:rPr>
                        <a:t>R$ 489.208,56 </a:t>
                      </a:r>
                      <a:endParaRPr kumimoji="0" lang="pt-BR" sz="32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6728529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sz="quarter" idx="13"/>
          </p:nvPr>
        </p:nvSpPr>
        <p:spPr/>
        <p:txBody>
          <a:bodyPr/>
          <a:lstStyle/>
          <a:p>
            <a:r>
              <a:rPr lang="pt-BR" dirty="0"/>
              <a:t>Planilha de Custos e Formação de Preços</a:t>
            </a:r>
          </a:p>
        </p:txBody>
      </p:sp>
      <p:sp>
        <p:nvSpPr>
          <p:cNvPr id="6" name="Espaço Reservado para Texto 5"/>
          <p:cNvSpPr>
            <a:spLocks noGrp="1"/>
          </p:cNvSpPr>
          <p:nvPr>
            <p:ph type="body" sz="quarter" idx="14"/>
          </p:nvPr>
        </p:nvSpPr>
        <p:spPr/>
        <p:txBody>
          <a:bodyPr/>
          <a:lstStyle/>
          <a:p>
            <a:r>
              <a:rPr lang="pt-BR" dirty="0"/>
              <a:t>IN MPDG 05/17, atualizada pela IN MPDG 07/18. </a:t>
            </a:r>
          </a:p>
        </p:txBody>
      </p:sp>
    </p:spTree>
    <p:extLst>
      <p:ext uri="{BB962C8B-B14F-4D97-AF65-F5344CB8AC3E}">
        <p14:creationId xmlns:p14="http://schemas.microsoft.com/office/powerpoint/2010/main" val="37479328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106502" name="Rectangle 2"/>
          <p:cNvSpPr txBox="1">
            <a:spLocks noChangeArrowheads="1"/>
          </p:cNvSpPr>
          <p:nvPr/>
        </p:nvSpPr>
        <p:spPr bwMode="auto">
          <a:xfrm>
            <a:off x="272955" y="196673"/>
            <a:ext cx="8816454" cy="792088"/>
          </a:xfrm>
          <a:prstGeom prst="rect">
            <a:avLst/>
          </a:prstGeom>
          <a:solidFill>
            <a:schemeClr val="bg2"/>
          </a:solidFill>
          <a:ln w="9525">
            <a:noFill/>
            <a:miter lim="800000"/>
            <a:headEnd/>
            <a:tailEnd/>
          </a:ln>
        </p:spPr>
        <p:txBody>
          <a:bodyPr anchor="ctr"/>
          <a:lstStyle/>
          <a:p>
            <a:r>
              <a:rPr lang="pt-BR" sz="3600" b="1" dirty="0">
                <a:solidFill>
                  <a:schemeClr val="accent1">
                    <a:lumMod val="75000"/>
                  </a:schemeClr>
                </a:solidFill>
                <a:latin typeface="+mj-lt"/>
              </a:rPr>
              <a:t>Planilha da IN 05/17</a:t>
            </a:r>
          </a:p>
        </p:txBody>
      </p:sp>
      <p:sp>
        <p:nvSpPr>
          <p:cNvPr id="106503"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106504" name="Text Box 14"/>
          <p:cNvSpPr txBox="1">
            <a:spLocks noChangeArrowheads="1"/>
          </p:cNvSpPr>
          <p:nvPr/>
        </p:nvSpPr>
        <p:spPr bwMode="auto">
          <a:xfrm>
            <a:off x="272955" y="988761"/>
            <a:ext cx="11627893" cy="5262979"/>
          </a:xfrm>
          <a:prstGeom prst="rect">
            <a:avLst/>
          </a:prstGeom>
          <a:noFill/>
          <a:ln w="9525">
            <a:noFill/>
            <a:miter lim="800000"/>
            <a:headEnd/>
            <a:tailEnd/>
          </a:ln>
        </p:spPr>
        <p:txBody>
          <a:bodyPr wrap="square">
            <a:spAutoFit/>
          </a:bodyPr>
          <a:lstStyle/>
          <a:p>
            <a:pPr marL="342900" indent="-342900" algn="just">
              <a:lnSpc>
                <a:spcPct val="150000"/>
              </a:lnSpc>
              <a:buFont typeface="Arial" panose="020B0604020202020204" pitchFamily="34" charset="0"/>
              <a:buChar char="☺"/>
            </a:pPr>
            <a:r>
              <a:rPr lang="pt-BR" sz="2400" dirty="0">
                <a:latin typeface="+mj-lt"/>
              </a:rPr>
              <a:t> </a:t>
            </a:r>
            <a:r>
              <a:rPr lang="pt-BR" sz="2800" b="1" dirty="0"/>
              <a:t>Identificação do Serviço</a:t>
            </a:r>
          </a:p>
          <a:p>
            <a:pPr marL="457200" indent="-457200" algn="just">
              <a:lnSpc>
                <a:spcPct val="150000"/>
              </a:lnSpc>
              <a:buFont typeface="Arial" panose="020B0604020202020204" pitchFamily="34" charset="0"/>
              <a:buChar char="☺"/>
            </a:pPr>
            <a:r>
              <a:rPr lang="pt-BR" sz="2800" dirty="0"/>
              <a:t> </a:t>
            </a:r>
            <a:r>
              <a:rPr lang="pt-BR" sz="2800" b="1" dirty="0"/>
              <a:t>Dados Complementares</a:t>
            </a:r>
          </a:p>
          <a:p>
            <a:pPr marL="457200" indent="-457200" algn="just">
              <a:lnSpc>
                <a:spcPct val="150000"/>
              </a:lnSpc>
              <a:buFont typeface="Arial" panose="020B0604020202020204" pitchFamily="34" charset="0"/>
              <a:buChar char="☺"/>
            </a:pPr>
            <a:r>
              <a:rPr lang="pt-BR" sz="2800" dirty="0"/>
              <a:t> </a:t>
            </a:r>
            <a:r>
              <a:rPr lang="pt-BR" sz="2800" b="1" dirty="0"/>
              <a:t>Módulo 1</a:t>
            </a:r>
            <a:r>
              <a:rPr lang="pt-BR" sz="2800" dirty="0"/>
              <a:t> – Remuneração</a:t>
            </a:r>
          </a:p>
          <a:p>
            <a:pPr marL="457200" indent="-457200" algn="just">
              <a:lnSpc>
                <a:spcPct val="150000"/>
              </a:lnSpc>
              <a:buFont typeface="Arial" panose="020B0604020202020204" pitchFamily="34" charset="0"/>
              <a:buChar char="☺"/>
            </a:pPr>
            <a:r>
              <a:rPr lang="pt-BR" sz="2800" dirty="0"/>
              <a:t> </a:t>
            </a:r>
            <a:r>
              <a:rPr lang="pt-BR" sz="2800" b="1" dirty="0"/>
              <a:t>Módulo 2</a:t>
            </a:r>
            <a:r>
              <a:rPr lang="pt-BR" sz="2800" dirty="0"/>
              <a:t> – Encargos e Benefícios Anuais, mensais e diários</a:t>
            </a:r>
          </a:p>
          <a:p>
            <a:pPr marL="457200" indent="-457200" algn="just">
              <a:lnSpc>
                <a:spcPct val="150000"/>
              </a:lnSpc>
              <a:buFont typeface="Arial" panose="020B0604020202020204" pitchFamily="34" charset="0"/>
              <a:buChar char="☺"/>
            </a:pPr>
            <a:r>
              <a:rPr lang="pt-BR" sz="2800" dirty="0"/>
              <a:t> </a:t>
            </a:r>
            <a:r>
              <a:rPr lang="pt-BR" sz="2800" b="1" dirty="0"/>
              <a:t>Módulo 3</a:t>
            </a:r>
            <a:r>
              <a:rPr lang="pt-BR" sz="2800" dirty="0"/>
              <a:t> – Provisão para Rescisão</a:t>
            </a:r>
          </a:p>
          <a:p>
            <a:pPr marL="457200" indent="-457200" algn="just">
              <a:lnSpc>
                <a:spcPct val="150000"/>
              </a:lnSpc>
              <a:buFont typeface="Arial" panose="020B0604020202020204" pitchFamily="34" charset="0"/>
              <a:buChar char="☺"/>
            </a:pPr>
            <a:r>
              <a:rPr lang="pt-BR" sz="2800" dirty="0"/>
              <a:t> </a:t>
            </a:r>
            <a:r>
              <a:rPr lang="pt-BR" sz="2800" b="1" dirty="0"/>
              <a:t>Módulo 4</a:t>
            </a:r>
            <a:r>
              <a:rPr lang="pt-BR" sz="2800" dirty="0"/>
              <a:t> – Reposição do Profissional Ausente</a:t>
            </a:r>
          </a:p>
          <a:p>
            <a:pPr marL="457200" indent="-457200" algn="just">
              <a:lnSpc>
                <a:spcPct val="150000"/>
              </a:lnSpc>
              <a:buFont typeface="Arial" panose="020B0604020202020204" pitchFamily="34" charset="0"/>
              <a:buChar char="☺"/>
            </a:pPr>
            <a:r>
              <a:rPr lang="pt-BR" sz="2800" dirty="0"/>
              <a:t> </a:t>
            </a:r>
            <a:r>
              <a:rPr lang="pt-BR" sz="2800" b="1" dirty="0"/>
              <a:t>Módulo 5</a:t>
            </a:r>
            <a:r>
              <a:rPr lang="pt-BR" sz="2800" dirty="0"/>
              <a:t> – Insumos Diversos </a:t>
            </a:r>
          </a:p>
          <a:p>
            <a:pPr marL="457200" indent="-457200" algn="just">
              <a:lnSpc>
                <a:spcPct val="150000"/>
              </a:lnSpc>
              <a:buFont typeface="Arial" panose="020B0604020202020204" pitchFamily="34" charset="0"/>
              <a:buChar char="☺"/>
            </a:pPr>
            <a:r>
              <a:rPr lang="pt-BR" sz="2800" dirty="0"/>
              <a:t> </a:t>
            </a:r>
            <a:r>
              <a:rPr lang="pt-BR" sz="2800" b="1" dirty="0"/>
              <a:t>Módulo 6</a:t>
            </a:r>
            <a:r>
              <a:rPr lang="pt-BR" sz="2800" dirty="0"/>
              <a:t> - Custos Indiretos, Lucro e Tributos </a:t>
            </a:r>
          </a:p>
        </p:txBody>
      </p:sp>
    </p:spTree>
    <p:extLst>
      <p:ext uri="{BB962C8B-B14F-4D97-AF65-F5344CB8AC3E}">
        <p14:creationId xmlns:p14="http://schemas.microsoft.com/office/powerpoint/2010/main" val="158632263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Rectangle 2"/>
          <p:cNvSpPr txBox="1">
            <a:spLocks noChangeArrowheads="1"/>
          </p:cNvSpPr>
          <p:nvPr/>
        </p:nvSpPr>
        <p:spPr bwMode="auto">
          <a:xfrm>
            <a:off x="286603" y="404664"/>
            <a:ext cx="8529851" cy="576610"/>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Identificação do Serviço</a:t>
            </a:r>
          </a:p>
        </p:txBody>
      </p:sp>
      <p:sp>
        <p:nvSpPr>
          <p:cNvPr id="1433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graphicFrame>
        <p:nvGraphicFramePr>
          <p:cNvPr id="2" name="Tabela 1">
            <a:extLst>
              <a:ext uri="{FF2B5EF4-FFF2-40B4-BE49-F238E27FC236}">
                <a16:creationId xmlns:a16="http://schemas.microsoft.com/office/drawing/2014/main" id="{E5025DF4-4BBA-4378-ACF3-3603FB456FDF}"/>
              </a:ext>
            </a:extLst>
          </p:cNvPr>
          <p:cNvGraphicFramePr>
            <a:graphicFrameLocks noGrp="1"/>
          </p:cNvGraphicFramePr>
          <p:nvPr/>
        </p:nvGraphicFramePr>
        <p:xfrm>
          <a:off x="2033079" y="1935140"/>
          <a:ext cx="8065269" cy="2279696"/>
        </p:xfrm>
        <a:graphic>
          <a:graphicData uri="http://schemas.openxmlformats.org/drawingml/2006/table">
            <a:tbl>
              <a:tblPr firstRow="1" bandRow="1">
                <a:tableStyleId>{5940675A-B579-460E-94D1-54222C63F5DA}</a:tableStyleId>
              </a:tblPr>
              <a:tblGrid>
                <a:gridCol w="2688423">
                  <a:extLst>
                    <a:ext uri="{9D8B030D-6E8A-4147-A177-3AD203B41FA5}">
                      <a16:colId xmlns:a16="http://schemas.microsoft.com/office/drawing/2014/main" val="3242534322"/>
                    </a:ext>
                  </a:extLst>
                </a:gridCol>
                <a:gridCol w="2688423">
                  <a:extLst>
                    <a:ext uri="{9D8B030D-6E8A-4147-A177-3AD203B41FA5}">
                      <a16:colId xmlns:a16="http://schemas.microsoft.com/office/drawing/2014/main" val="3555008379"/>
                    </a:ext>
                  </a:extLst>
                </a:gridCol>
                <a:gridCol w="2688423">
                  <a:extLst>
                    <a:ext uri="{9D8B030D-6E8A-4147-A177-3AD203B41FA5}">
                      <a16:colId xmlns:a16="http://schemas.microsoft.com/office/drawing/2014/main" val="327507898"/>
                    </a:ext>
                  </a:extLst>
                </a:gridCol>
              </a:tblGrid>
              <a:tr h="1311921">
                <a:tc>
                  <a:txBody>
                    <a:bodyPr/>
                    <a:lstStyle/>
                    <a:p>
                      <a:pPr algn="ctr"/>
                      <a:r>
                        <a:rPr lang="pt-BR" sz="2800" b="1" dirty="0"/>
                        <a:t>TIPO DE SERVIÇO</a:t>
                      </a:r>
                    </a:p>
                  </a:txBody>
                  <a:tcPr>
                    <a:solidFill>
                      <a:schemeClr val="bg1">
                        <a:lumMod val="75000"/>
                      </a:schemeClr>
                    </a:solidFill>
                  </a:tcPr>
                </a:tc>
                <a:tc>
                  <a:txBody>
                    <a:bodyPr/>
                    <a:lstStyle/>
                    <a:p>
                      <a:pPr algn="ctr"/>
                      <a:r>
                        <a:rPr lang="pt-BR" sz="2800" b="1" dirty="0"/>
                        <a:t>UNIDADE DE MEDIDA</a:t>
                      </a:r>
                    </a:p>
                  </a:txBody>
                  <a:tcPr>
                    <a:solidFill>
                      <a:schemeClr val="bg1">
                        <a:lumMod val="75000"/>
                      </a:schemeClr>
                    </a:solidFill>
                  </a:tcPr>
                </a:tc>
                <a:tc>
                  <a:txBody>
                    <a:bodyPr/>
                    <a:lstStyle/>
                    <a:p>
                      <a:pPr algn="ctr"/>
                      <a:r>
                        <a:rPr lang="pt-BR" sz="2800" b="1" dirty="0"/>
                        <a:t>QUANTIDADE TOTAL</a:t>
                      </a:r>
                    </a:p>
                  </a:txBody>
                  <a:tcPr>
                    <a:solidFill>
                      <a:schemeClr val="bg1">
                        <a:lumMod val="75000"/>
                      </a:schemeClr>
                    </a:solidFill>
                  </a:tcPr>
                </a:tc>
                <a:extLst>
                  <a:ext uri="{0D108BD9-81ED-4DB2-BD59-A6C34878D82A}">
                    <a16:rowId xmlns:a16="http://schemas.microsoft.com/office/drawing/2014/main" val="4251673277"/>
                  </a:ext>
                </a:extLst>
              </a:tr>
              <a:tr h="967775">
                <a:tc>
                  <a:txBody>
                    <a:bodyPr/>
                    <a:lstStyle/>
                    <a:p>
                      <a:pPr algn="ctr"/>
                      <a:r>
                        <a:rPr lang="pt-BR" sz="3200" dirty="0"/>
                        <a:t>Limpeza</a:t>
                      </a:r>
                    </a:p>
                  </a:txBody>
                  <a:tcPr/>
                </a:tc>
                <a:tc>
                  <a:txBody>
                    <a:bodyPr/>
                    <a:lstStyle/>
                    <a:p>
                      <a:pPr algn="ctr"/>
                      <a:r>
                        <a:rPr lang="pt-BR" sz="3200" dirty="0"/>
                        <a:t>m</a:t>
                      </a:r>
                      <a:r>
                        <a:rPr lang="pt-BR" sz="3200" baseline="30000" dirty="0"/>
                        <a:t>2</a:t>
                      </a:r>
                    </a:p>
                  </a:txBody>
                  <a:tcPr/>
                </a:tc>
                <a:tc>
                  <a:txBody>
                    <a:bodyPr/>
                    <a:lstStyle/>
                    <a:p>
                      <a:pPr algn="ctr"/>
                      <a:r>
                        <a:rPr lang="pt-BR" sz="3200" dirty="0"/>
                        <a:t>10.650</a:t>
                      </a:r>
                    </a:p>
                  </a:txBody>
                  <a:tcPr/>
                </a:tc>
                <a:extLst>
                  <a:ext uri="{0D108BD9-81ED-4DB2-BD59-A6C34878D82A}">
                    <a16:rowId xmlns:a16="http://schemas.microsoft.com/office/drawing/2014/main" val="2305474041"/>
                  </a:ext>
                </a:extLst>
              </a:tr>
            </a:tbl>
          </a:graphicData>
        </a:graphic>
      </p:graphicFrame>
    </p:spTree>
    <p:extLst>
      <p:ext uri="{BB962C8B-B14F-4D97-AF65-F5344CB8AC3E}">
        <p14:creationId xmlns:p14="http://schemas.microsoft.com/office/powerpoint/2010/main" val="19742522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117766" name="Rectangle 2"/>
          <p:cNvSpPr txBox="1">
            <a:spLocks noChangeArrowheads="1"/>
          </p:cNvSpPr>
          <p:nvPr/>
        </p:nvSpPr>
        <p:spPr bwMode="auto">
          <a:xfrm>
            <a:off x="150124" y="437836"/>
            <a:ext cx="9048467" cy="576610"/>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Limpeza – Unidade de Medida</a:t>
            </a:r>
          </a:p>
        </p:txBody>
      </p:sp>
      <p:sp>
        <p:nvSpPr>
          <p:cNvPr id="1177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117768" name="Text Box 8"/>
          <p:cNvSpPr txBox="1">
            <a:spLocks noChangeArrowheads="1"/>
          </p:cNvSpPr>
          <p:nvPr/>
        </p:nvSpPr>
        <p:spPr bwMode="auto">
          <a:xfrm>
            <a:off x="150124" y="1268760"/>
            <a:ext cx="11846257" cy="4832092"/>
          </a:xfrm>
          <a:prstGeom prst="rect">
            <a:avLst/>
          </a:prstGeom>
          <a:noFill/>
          <a:ln w="9525">
            <a:noFill/>
            <a:miter lim="800000"/>
            <a:headEnd/>
            <a:tailEnd/>
          </a:ln>
        </p:spPr>
        <p:txBody>
          <a:bodyPr wrap="square">
            <a:spAutoFit/>
          </a:bodyPr>
          <a:lstStyle/>
          <a:p>
            <a:pPr algn="just"/>
            <a:r>
              <a:rPr lang="pt-BR" sz="2800" dirty="0"/>
              <a:t>Os serviços serão contratados com base na área física a ser limpa - custo por metro quadrado (</a:t>
            </a:r>
            <a:r>
              <a:rPr lang="pt-BR" sz="2800" b="1" dirty="0">
                <a:solidFill>
                  <a:srgbClr val="0000FF"/>
                </a:solidFill>
              </a:rPr>
              <a:t>R$/m</a:t>
            </a:r>
            <a:r>
              <a:rPr lang="pt-BR" sz="2800" b="1" baseline="30000" dirty="0">
                <a:solidFill>
                  <a:srgbClr val="0000FF"/>
                </a:solidFill>
              </a:rPr>
              <a:t>2</a:t>
            </a:r>
            <a:r>
              <a:rPr lang="pt-BR" sz="2800" dirty="0"/>
              <a:t>)</a:t>
            </a:r>
          </a:p>
          <a:p>
            <a:pPr algn="just"/>
            <a:endParaRPr lang="pt-BR" sz="2800" dirty="0"/>
          </a:p>
          <a:p>
            <a:pPr algn="just"/>
            <a:r>
              <a:rPr lang="pt-BR" sz="2800" dirty="0"/>
              <a:t>Observadas a peculiaridade, a produtividade, a periodicidade e a </a:t>
            </a:r>
            <a:r>
              <a:rPr lang="pt-BR" sz="2800" dirty="0" err="1"/>
              <a:t>freqüência</a:t>
            </a:r>
            <a:r>
              <a:rPr lang="pt-BR" sz="2800" dirty="0"/>
              <a:t> de cada tipo de serviço e das condições do local objeto da contratação.</a:t>
            </a:r>
          </a:p>
          <a:p>
            <a:pPr marL="514350" indent="-514350" algn="just">
              <a:buFont typeface="+mj-lt"/>
              <a:buAutoNum type="arabicPeriod"/>
            </a:pPr>
            <a:r>
              <a:rPr lang="pt-BR" sz="2800" dirty="0"/>
              <a:t>Áreas internas</a:t>
            </a:r>
          </a:p>
          <a:p>
            <a:pPr marL="514350" indent="-514350" algn="just">
              <a:buFont typeface="+mj-lt"/>
              <a:buAutoNum type="arabicPeriod"/>
            </a:pPr>
            <a:r>
              <a:rPr lang="pt-BR" sz="2800" dirty="0"/>
              <a:t> Áreas externas</a:t>
            </a:r>
          </a:p>
          <a:p>
            <a:pPr marL="514350" indent="-514350" algn="just">
              <a:buFont typeface="+mj-lt"/>
              <a:buAutoNum type="arabicPeriod"/>
            </a:pPr>
            <a:r>
              <a:rPr lang="pt-BR" sz="2800" dirty="0"/>
              <a:t> Esquadrias externas</a:t>
            </a:r>
          </a:p>
          <a:p>
            <a:pPr marL="514350" indent="-514350" algn="just">
              <a:buFont typeface="+mj-lt"/>
              <a:buAutoNum type="arabicPeriod"/>
            </a:pPr>
            <a:r>
              <a:rPr lang="pt-BR" sz="2800" dirty="0"/>
              <a:t> Fachadas envidraçadas</a:t>
            </a:r>
          </a:p>
          <a:p>
            <a:pPr marL="514350" indent="-514350" algn="just">
              <a:buFont typeface="+mj-lt"/>
              <a:buAutoNum type="arabicPeriod"/>
            </a:pPr>
            <a:r>
              <a:rPr lang="pt-BR" sz="2800" dirty="0"/>
              <a:t> Áreas hospitalares e assemelhadas</a:t>
            </a:r>
          </a:p>
        </p:txBody>
      </p:sp>
    </p:spTree>
    <p:extLst>
      <p:ext uri="{BB962C8B-B14F-4D97-AF65-F5344CB8AC3E}">
        <p14:creationId xmlns:p14="http://schemas.microsoft.com/office/powerpoint/2010/main" val="11709765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120838" name="Rectangle 2"/>
          <p:cNvSpPr txBox="1">
            <a:spLocks noChangeArrowheads="1"/>
          </p:cNvSpPr>
          <p:nvPr/>
        </p:nvSpPr>
        <p:spPr bwMode="auto">
          <a:xfrm>
            <a:off x="204716" y="291117"/>
            <a:ext cx="8857397" cy="720055"/>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Limpeza – Unidade de Medida</a:t>
            </a:r>
          </a:p>
        </p:txBody>
      </p:sp>
      <p:sp>
        <p:nvSpPr>
          <p:cNvPr id="120839"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120840" name="Text Box 8"/>
          <p:cNvSpPr txBox="1">
            <a:spLocks noChangeArrowheads="1"/>
          </p:cNvSpPr>
          <p:nvPr/>
        </p:nvSpPr>
        <p:spPr bwMode="auto">
          <a:xfrm>
            <a:off x="204716" y="1040596"/>
            <a:ext cx="11764371" cy="5186035"/>
          </a:xfrm>
          <a:prstGeom prst="rect">
            <a:avLst/>
          </a:prstGeom>
          <a:noFill/>
          <a:ln w="9525">
            <a:noFill/>
            <a:miter lim="800000"/>
            <a:headEnd/>
            <a:tailEnd/>
          </a:ln>
        </p:spPr>
        <p:txBody>
          <a:bodyPr wrap="square">
            <a:spAutoFit/>
          </a:bodyPr>
          <a:lstStyle/>
          <a:p>
            <a:pPr algn="ctr">
              <a:tabLst>
                <a:tab pos="457200" algn="l"/>
              </a:tabLst>
            </a:pPr>
            <a:r>
              <a:rPr lang="pt-BR" sz="2800" b="1" dirty="0"/>
              <a:t>Áreas Internas – Produtividade</a:t>
            </a:r>
          </a:p>
          <a:p>
            <a:pPr algn="ctr">
              <a:tabLst>
                <a:tab pos="457200" algn="l"/>
              </a:tabLst>
            </a:pPr>
            <a:endParaRPr lang="pt-BR" sz="900" b="1" dirty="0"/>
          </a:p>
          <a:p>
            <a:pPr algn="just">
              <a:lnSpc>
                <a:spcPct val="150000"/>
              </a:lnSpc>
              <a:tabLst>
                <a:tab pos="457200" algn="l"/>
              </a:tabLst>
            </a:pPr>
            <a:r>
              <a:rPr lang="pt-BR" sz="2800" dirty="0"/>
              <a:t>a) Pisos acarpetados: 800 a 1200 m²;</a:t>
            </a:r>
          </a:p>
          <a:p>
            <a:pPr algn="just">
              <a:lnSpc>
                <a:spcPct val="150000"/>
              </a:lnSpc>
              <a:tabLst>
                <a:tab pos="457200" algn="l"/>
              </a:tabLst>
            </a:pPr>
            <a:r>
              <a:rPr lang="pt-BR" sz="2800" dirty="0"/>
              <a:t>b) Pisos frios: 800 a 1200 m²; </a:t>
            </a:r>
          </a:p>
          <a:p>
            <a:pPr algn="just">
              <a:lnSpc>
                <a:spcPct val="150000"/>
              </a:lnSpc>
              <a:tabLst>
                <a:tab pos="457200" algn="l"/>
              </a:tabLst>
            </a:pPr>
            <a:r>
              <a:rPr lang="pt-BR" sz="2800" dirty="0"/>
              <a:t>c) Laboratórios: 360 a 450 m²; </a:t>
            </a:r>
          </a:p>
          <a:p>
            <a:pPr algn="just">
              <a:lnSpc>
                <a:spcPct val="150000"/>
              </a:lnSpc>
              <a:tabLst>
                <a:tab pos="457200" algn="l"/>
              </a:tabLst>
            </a:pPr>
            <a:r>
              <a:rPr lang="pt-BR" sz="2800" dirty="0"/>
              <a:t>d) Almoxarifados/galpões: 1500 a 2500 m²;</a:t>
            </a:r>
          </a:p>
          <a:p>
            <a:pPr algn="just">
              <a:lnSpc>
                <a:spcPct val="150000"/>
              </a:lnSpc>
              <a:tabLst>
                <a:tab pos="457200" algn="l"/>
              </a:tabLst>
            </a:pPr>
            <a:r>
              <a:rPr lang="pt-BR" sz="2800" dirty="0"/>
              <a:t>e) Oficinas: 1200 a 1800 m²;  </a:t>
            </a:r>
          </a:p>
          <a:p>
            <a:pPr algn="just">
              <a:lnSpc>
                <a:spcPct val="150000"/>
              </a:lnSpc>
              <a:tabLst>
                <a:tab pos="457200" algn="l"/>
              </a:tabLst>
            </a:pPr>
            <a:r>
              <a:rPr lang="pt-BR" sz="2800" dirty="0"/>
              <a:t>f) Áreas com espaços livres - saguão, hall e salão: 1000 a 1500 m²;</a:t>
            </a:r>
          </a:p>
          <a:p>
            <a:pPr algn="just">
              <a:lnSpc>
                <a:spcPct val="150000"/>
              </a:lnSpc>
              <a:tabLst>
                <a:tab pos="457200" algn="l"/>
              </a:tabLst>
            </a:pPr>
            <a:r>
              <a:rPr lang="pt-BR" sz="2800" dirty="0"/>
              <a:t>g) Banheiros: 200 a 300 m².</a:t>
            </a:r>
            <a:endParaRPr lang="pt-BR" sz="2400" dirty="0"/>
          </a:p>
        </p:txBody>
      </p:sp>
    </p:spTree>
    <p:extLst>
      <p:ext uri="{BB962C8B-B14F-4D97-AF65-F5344CB8AC3E}">
        <p14:creationId xmlns:p14="http://schemas.microsoft.com/office/powerpoint/2010/main" val="158100796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121863"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121864" name="Text Box 8"/>
          <p:cNvSpPr txBox="1">
            <a:spLocks noChangeArrowheads="1"/>
          </p:cNvSpPr>
          <p:nvPr/>
        </p:nvSpPr>
        <p:spPr bwMode="auto">
          <a:xfrm>
            <a:off x="300251" y="1171772"/>
            <a:ext cx="11614245" cy="4585871"/>
          </a:xfrm>
          <a:prstGeom prst="rect">
            <a:avLst/>
          </a:prstGeom>
          <a:noFill/>
          <a:ln w="9525">
            <a:noFill/>
            <a:miter lim="800000"/>
            <a:headEnd/>
            <a:tailEnd/>
          </a:ln>
        </p:spPr>
        <p:txBody>
          <a:bodyPr wrap="square">
            <a:spAutoFit/>
          </a:bodyPr>
          <a:lstStyle/>
          <a:p>
            <a:pPr algn="ctr"/>
            <a:r>
              <a:rPr lang="pt-BR" sz="2800" b="1" dirty="0"/>
              <a:t>Áreas Externas – Produtividade</a:t>
            </a:r>
          </a:p>
          <a:p>
            <a:pPr algn="ctr"/>
            <a:endParaRPr lang="pt-BR" sz="1200" b="1" dirty="0"/>
          </a:p>
          <a:p>
            <a:pPr algn="just">
              <a:lnSpc>
                <a:spcPct val="150000"/>
              </a:lnSpc>
            </a:pPr>
            <a:r>
              <a:rPr lang="pt-BR" sz="2800" dirty="0"/>
              <a:t>a) Pisos pavimentados contíguos às edificações: 1800 a 2700 m²; </a:t>
            </a:r>
          </a:p>
          <a:p>
            <a:pPr algn="just">
              <a:lnSpc>
                <a:spcPct val="150000"/>
              </a:lnSpc>
            </a:pPr>
            <a:r>
              <a:rPr lang="pt-BR" sz="2800" dirty="0"/>
              <a:t>b) Varrição de passeios e arruamentos: 6000 a 9000 m²;</a:t>
            </a:r>
          </a:p>
          <a:p>
            <a:pPr algn="just">
              <a:lnSpc>
                <a:spcPct val="150000"/>
              </a:lnSpc>
            </a:pPr>
            <a:r>
              <a:rPr lang="pt-BR" sz="2800" dirty="0"/>
              <a:t>c) Pátios e áreas verdes com alta, média e baixa </a:t>
            </a:r>
            <a:r>
              <a:rPr lang="pt-BR" sz="2800" dirty="0" err="1"/>
              <a:t>freqüência</a:t>
            </a:r>
            <a:r>
              <a:rPr lang="pt-BR" sz="2800" dirty="0"/>
              <a:t>: 1800 a 2700 m²; </a:t>
            </a:r>
          </a:p>
          <a:p>
            <a:pPr algn="just">
              <a:lnSpc>
                <a:spcPct val="150000"/>
              </a:lnSpc>
            </a:pPr>
            <a:r>
              <a:rPr lang="pt-BR" sz="2800" dirty="0"/>
              <a:t>d) coleta de detritos em pátios e áreas verdes com </a:t>
            </a:r>
            <a:r>
              <a:rPr lang="pt-BR" sz="2800" dirty="0" err="1"/>
              <a:t>freqüência</a:t>
            </a:r>
            <a:r>
              <a:rPr lang="pt-BR" sz="2800" dirty="0"/>
              <a:t> diária: 100.000 m2.   </a:t>
            </a:r>
          </a:p>
        </p:txBody>
      </p:sp>
      <p:sp>
        <p:nvSpPr>
          <p:cNvPr id="6" name="Rectangle 2"/>
          <p:cNvSpPr txBox="1">
            <a:spLocks noChangeArrowheads="1"/>
          </p:cNvSpPr>
          <p:nvPr/>
        </p:nvSpPr>
        <p:spPr bwMode="auto">
          <a:xfrm>
            <a:off x="300251" y="141604"/>
            <a:ext cx="8857397" cy="720055"/>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Limpeza – Unidade de Medida</a:t>
            </a:r>
          </a:p>
        </p:txBody>
      </p:sp>
    </p:spTree>
    <p:extLst>
      <p:ext uri="{BB962C8B-B14F-4D97-AF65-F5344CB8AC3E}">
        <p14:creationId xmlns:p14="http://schemas.microsoft.com/office/powerpoint/2010/main" val="3895542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12288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122888" name="Text Box 8"/>
          <p:cNvSpPr txBox="1">
            <a:spLocks noChangeArrowheads="1"/>
          </p:cNvSpPr>
          <p:nvPr/>
        </p:nvSpPr>
        <p:spPr bwMode="auto">
          <a:xfrm>
            <a:off x="327546" y="1613050"/>
            <a:ext cx="11546006" cy="2923877"/>
          </a:xfrm>
          <a:prstGeom prst="rect">
            <a:avLst/>
          </a:prstGeom>
          <a:noFill/>
          <a:ln w="9525">
            <a:noFill/>
            <a:miter lim="800000"/>
            <a:headEnd/>
            <a:tailEnd/>
          </a:ln>
        </p:spPr>
        <p:txBody>
          <a:bodyPr wrap="square">
            <a:spAutoFit/>
          </a:bodyPr>
          <a:lstStyle/>
          <a:p>
            <a:pPr marL="354013" algn="ctr"/>
            <a:endParaRPr lang="pt-BR" sz="1200" b="1" dirty="0"/>
          </a:p>
          <a:p>
            <a:pPr marL="354013" algn="ctr"/>
            <a:r>
              <a:rPr lang="pt-BR" sz="2800" b="1" dirty="0"/>
              <a:t>Esquadrias Externas – Produtividade</a:t>
            </a:r>
          </a:p>
          <a:p>
            <a:pPr marL="354013" algn="ctr"/>
            <a:endParaRPr lang="pt-BR" b="1" dirty="0"/>
          </a:p>
          <a:p>
            <a:pPr algn="just">
              <a:lnSpc>
                <a:spcPct val="150000"/>
              </a:lnSpc>
            </a:pPr>
            <a:r>
              <a:rPr lang="pt-BR" sz="2800" dirty="0"/>
              <a:t>a) face externa com exposição a situação de risco: 130 a 160 m²; </a:t>
            </a:r>
          </a:p>
          <a:p>
            <a:pPr algn="just">
              <a:lnSpc>
                <a:spcPct val="150000"/>
              </a:lnSpc>
            </a:pPr>
            <a:r>
              <a:rPr lang="pt-BR" sz="2800" dirty="0"/>
              <a:t>b) face externa sem exposição a situação de risco: 300 a 380 m²; </a:t>
            </a:r>
          </a:p>
          <a:p>
            <a:pPr algn="just">
              <a:lnSpc>
                <a:spcPct val="150000"/>
              </a:lnSpc>
            </a:pPr>
            <a:r>
              <a:rPr lang="pt-BR" sz="2800" dirty="0"/>
              <a:t>c) face interna: 300 a 380 m². </a:t>
            </a:r>
            <a:endParaRPr lang="pt-BR" sz="3200" dirty="0"/>
          </a:p>
        </p:txBody>
      </p:sp>
      <p:sp>
        <p:nvSpPr>
          <p:cNvPr id="6" name="Rectangle 2"/>
          <p:cNvSpPr txBox="1">
            <a:spLocks noChangeArrowheads="1"/>
          </p:cNvSpPr>
          <p:nvPr/>
        </p:nvSpPr>
        <p:spPr bwMode="auto">
          <a:xfrm>
            <a:off x="327546" y="181643"/>
            <a:ext cx="8857397" cy="720055"/>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Limpeza – Unidade de Medida</a:t>
            </a:r>
          </a:p>
        </p:txBody>
      </p:sp>
    </p:spTree>
    <p:extLst>
      <p:ext uri="{BB962C8B-B14F-4D97-AF65-F5344CB8AC3E}">
        <p14:creationId xmlns:p14="http://schemas.microsoft.com/office/powerpoint/2010/main" val="215859115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123911"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123912" name="Text Box 8"/>
          <p:cNvSpPr txBox="1">
            <a:spLocks noChangeArrowheads="1"/>
          </p:cNvSpPr>
          <p:nvPr/>
        </p:nvSpPr>
        <p:spPr bwMode="auto">
          <a:xfrm>
            <a:off x="286603" y="1582659"/>
            <a:ext cx="11586949" cy="3293209"/>
          </a:xfrm>
          <a:prstGeom prst="rect">
            <a:avLst/>
          </a:prstGeom>
          <a:noFill/>
          <a:ln w="9525">
            <a:noFill/>
            <a:miter lim="800000"/>
            <a:headEnd/>
            <a:tailEnd/>
          </a:ln>
        </p:spPr>
        <p:txBody>
          <a:bodyPr wrap="square">
            <a:spAutoFit/>
          </a:bodyPr>
          <a:lstStyle/>
          <a:p>
            <a:pPr algn="ctr"/>
            <a:endParaRPr lang="pt-BR" sz="1200" b="1" dirty="0"/>
          </a:p>
          <a:p>
            <a:pPr algn="ctr"/>
            <a:r>
              <a:rPr lang="pt-BR" sz="2800" b="1" dirty="0"/>
              <a:t>Fachadas envidraçadas e Hospitais – Produtividade</a:t>
            </a:r>
          </a:p>
          <a:p>
            <a:pPr algn="ctr"/>
            <a:endParaRPr lang="pt-BR" sz="2800" b="1" dirty="0"/>
          </a:p>
          <a:p>
            <a:pPr algn="ctr"/>
            <a:endParaRPr lang="pt-BR" sz="2800" b="1" dirty="0"/>
          </a:p>
          <a:p>
            <a:pPr algn="just"/>
            <a:r>
              <a:rPr lang="pt-BR" sz="2800" dirty="0"/>
              <a:t>a) fachadas envidraçadas: 130 a 160 m</a:t>
            </a:r>
            <a:r>
              <a:rPr lang="pt-BR" sz="2800" baseline="30000" dirty="0"/>
              <a:t>2</a:t>
            </a:r>
            <a:r>
              <a:rPr lang="pt-BR" sz="2800" dirty="0"/>
              <a:t>, observada a periodicidade prevista no Projeto Básico; </a:t>
            </a:r>
          </a:p>
          <a:p>
            <a:pPr algn="just"/>
            <a:endParaRPr lang="pt-BR" sz="2800" dirty="0"/>
          </a:p>
          <a:p>
            <a:pPr algn="just"/>
            <a:r>
              <a:rPr lang="pt-BR" sz="2800" dirty="0"/>
              <a:t>b) áreas hospitalares e assemelhadas: 360 a 450 m</a:t>
            </a:r>
            <a:r>
              <a:rPr lang="pt-BR" sz="2800" baseline="30000" dirty="0"/>
              <a:t>2</a:t>
            </a:r>
            <a:r>
              <a:rPr lang="pt-BR" sz="2800" dirty="0"/>
              <a:t>. </a:t>
            </a:r>
            <a:endParaRPr lang="pt-BR" sz="3200" dirty="0"/>
          </a:p>
        </p:txBody>
      </p:sp>
      <p:sp>
        <p:nvSpPr>
          <p:cNvPr id="6" name="Rectangle 2"/>
          <p:cNvSpPr txBox="1">
            <a:spLocks noChangeArrowheads="1"/>
          </p:cNvSpPr>
          <p:nvPr/>
        </p:nvSpPr>
        <p:spPr bwMode="auto">
          <a:xfrm>
            <a:off x="286603" y="188976"/>
            <a:ext cx="8857397" cy="720055"/>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Limpeza – Unidade de Medida</a:t>
            </a:r>
          </a:p>
        </p:txBody>
      </p:sp>
    </p:spTree>
    <p:extLst>
      <p:ext uri="{BB962C8B-B14F-4D97-AF65-F5344CB8AC3E}">
        <p14:creationId xmlns:p14="http://schemas.microsoft.com/office/powerpoint/2010/main" val="3339681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2"/>
          <p:cNvSpPr>
            <a:spLocks noGrp="1" noChangeArrowheads="1"/>
          </p:cNvSpPr>
          <p:nvPr>
            <p:ph type="ctrTitle"/>
          </p:nvPr>
        </p:nvSpPr>
        <p:spPr>
          <a:xfrm>
            <a:off x="711831" y="260649"/>
            <a:ext cx="7772400" cy="556567"/>
          </a:xfrm>
        </p:spPr>
        <p:txBody>
          <a:bodyPr>
            <a:normAutofit fontScale="90000"/>
          </a:bodyPr>
          <a:lstStyle/>
          <a:p>
            <a:pPr eaLnBrk="1" hangingPunct="1"/>
            <a:r>
              <a:rPr lang="pt-BR" sz="4000" dirty="0"/>
              <a:t>Qualidade do Objeto </a:t>
            </a:r>
          </a:p>
        </p:txBody>
      </p:sp>
      <p:sp>
        <p:nvSpPr>
          <p:cNvPr id="24580" name="Rectangle 3"/>
          <p:cNvSpPr>
            <a:spLocks noGrp="1" noChangeArrowheads="1"/>
          </p:cNvSpPr>
          <p:nvPr>
            <p:ph type="subTitle" idx="1"/>
          </p:nvPr>
        </p:nvSpPr>
        <p:spPr>
          <a:xfrm>
            <a:off x="711830" y="1116079"/>
            <a:ext cx="10698291" cy="1878912"/>
          </a:xfrm>
        </p:spPr>
        <p:txBody>
          <a:bodyPr>
            <a:noAutofit/>
          </a:bodyPr>
          <a:lstStyle/>
          <a:p>
            <a:pPr algn="just" eaLnBrk="1" hangingPunct="1">
              <a:lnSpc>
                <a:spcPct val="100000"/>
              </a:lnSpc>
              <a:defRPr/>
            </a:pPr>
            <a:r>
              <a:rPr lang="pt-BR" sz="3200" b="1" dirty="0">
                <a:solidFill>
                  <a:schemeClr val="tx1"/>
                </a:solidFill>
              </a:rPr>
              <a:t>LF 8.666/93, art. 15:</a:t>
            </a:r>
          </a:p>
          <a:p>
            <a:pPr algn="just">
              <a:lnSpc>
                <a:spcPct val="100000"/>
              </a:lnSpc>
            </a:pPr>
            <a:r>
              <a:rPr lang="pt-BR" sz="3200" b="0" dirty="0">
                <a:solidFill>
                  <a:schemeClr val="tx1"/>
                </a:solidFill>
              </a:rPr>
              <a:t>§7º - Nas compras deverão ser observadas, ainda:</a:t>
            </a:r>
          </a:p>
          <a:p>
            <a:pPr algn="just">
              <a:lnSpc>
                <a:spcPct val="100000"/>
              </a:lnSpc>
            </a:pPr>
            <a:r>
              <a:rPr lang="pt-BR" sz="3200" b="0" dirty="0">
                <a:solidFill>
                  <a:schemeClr val="tx1"/>
                </a:solidFill>
              </a:rPr>
              <a:t>I – A especificação completa do bem a ser adquirido </a:t>
            </a:r>
            <a:r>
              <a:rPr lang="pt-BR" sz="3200" b="1" dirty="0">
                <a:solidFill>
                  <a:srgbClr val="FF0000"/>
                </a:solidFill>
              </a:rPr>
              <a:t>sem indicação de marca</a:t>
            </a:r>
            <a:r>
              <a:rPr lang="pt-BR" sz="3200" b="1" dirty="0">
                <a:solidFill>
                  <a:schemeClr val="tx1"/>
                </a:solidFill>
              </a:rPr>
              <a:t> </a:t>
            </a:r>
          </a:p>
        </p:txBody>
      </p:sp>
      <p:sp>
        <p:nvSpPr>
          <p:cNvPr id="25602" name="Espaço Reservado para Número de Slide 5"/>
          <p:cNvSpPr>
            <a:spLocks noGrp="1"/>
          </p:cNvSpPr>
          <p:nvPr>
            <p:ph type="sldNum" sz="quarter" idx="12"/>
          </p:nvPr>
        </p:nvSpPr>
        <p:spPr>
          <a:noFill/>
        </p:spPr>
        <p:txBody>
          <a:bodyPr/>
          <a:lstStyle/>
          <a:p>
            <a:pPr algn="r"/>
            <a:fld id="{D2053A5C-F059-44D4-A32C-583D507D8E18}" type="slidenum">
              <a:rPr lang="pt-BR" sz="1400"/>
              <a:pPr algn="r"/>
              <a:t>15</a:t>
            </a:fld>
            <a:endParaRPr lang="pt-BR" dirty="0"/>
          </a:p>
        </p:txBody>
      </p:sp>
      <p:sp>
        <p:nvSpPr>
          <p:cNvPr id="5" name="Rectangle 3">
            <a:extLst>
              <a:ext uri="{FF2B5EF4-FFF2-40B4-BE49-F238E27FC236}">
                <a16:creationId xmlns:a16="http://schemas.microsoft.com/office/drawing/2014/main" id="{E98F64E4-6D8E-45DB-8BED-9AD460EAFEB2}"/>
              </a:ext>
            </a:extLst>
          </p:cNvPr>
          <p:cNvSpPr txBox="1">
            <a:spLocks noChangeArrowheads="1"/>
          </p:cNvSpPr>
          <p:nvPr/>
        </p:nvSpPr>
        <p:spPr bwMode="auto">
          <a:xfrm>
            <a:off x="1557264" y="3736528"/>
            <a:ext cx="8784976" cy="77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lnSpc>
                <a:spcPct val="90000"/>
              </a:lnSpc>
              <a:defRPr/>
            </a:pPr>
            <a:r>
              <a:rPr lang="pt-BR" b="1" dirty="0">
                <a:solidFill>
                  <a:srgbClr val="0000FF"/>
                </a:solidFill>
              </a:rPr>
              <a:t>Como garantir a qualidade do objeto pretendido?</a:t>
            </a:r>
          </a:p>
        </p:txBody>
      </p:sp>
      <p:sp>
        <p:nvSpPr>
          <p:cNvPr id="7" name="Rectangle 3">
            <a:extLst>
              <a:ext uri="{FF2B5EF4-FFF2-40B4-BE49-F238E27FC236}">
                <a16:creationId xmlns:a16="http://schemas.microsoft.com/office/drawing/2014/main" id="{A2EC3FA1-399E-4725-9FE6-89505D1746EC}"/>
              </a:ext>
            </a:extLst>
          </p:cNvPr>
          <p:cNvSpPr txBox="1">
            <a:spLocks noChangeArrowheads="1"/>
          </p:cNvSpPr>
          <p:nvPr/>
        </p:nvSpPr>
        <p:spPr bwMode="auto">
          <a:xfrm>
            <a:off x="1286948" y="4988396"/>
            <a:ext cx="4318248" cy="772591"/>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lnSpc>
                <a:spcPct val="90000"/>
              </a:lnSpc>
              <a:defRPr/>
            </a:pPr>
            <a:r>
              <a:rPr lang="pt-BR" b="1" dirty="0">
                <a:solidFill>
                  <a:schemeClr val="bg1"/>
                </a:solidFill>
              </a:rPr>
              <a:t>Marcas de referência</a:t>
            </a:r>
          </a:p>
        </p:txBody>
      </p:sp>
      <p:sp>
        <p:nvSpPr>
          <p:cNvPr id="8" name="Rectangle 3">
            <a:extLst>
              <a:ext uri="{FF2B5EF4-FFF2-40B4-BE49-F238E27FC236}">
                <a16:creationId xmlns:a16="http://schemas.microsoft.com/office/drawing/2014/main" id="{DB55ABFC-0729-4430-8DFD-3C48CA24F97B}"/>
              </a:ext>
            </a:extLst>
          </p:cNvPr>
          <p:cNvSpPr txBox="1">
            <a:spLocks noChangeArrowheads="1"/>
          </p:cNvSpPr>
          <p:nvPr/>
        </p:nvSpPr>
        <p:spPr bwMode="auto">
          <a:xfrm>
            <a:off x="6047409" y="4988395"/>
            <a:ext cx="4464496" cy="772591"/>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lnSpc>
                <a:spcPct val="90000"/>
              </a:lnSpc>
              <a:defRPr/>
            </a:pPr>
            <a:r>
              <a:rPr lang="pt-BR" b="1" dirty="0">
                <a:solidFill>
                  <a:schemeClr val="bg1"/>
                </a:solidFill>
              </a:rPr>
              <a:t>Teste de amostra</a:t>
            </a:r>
          </a:p>
        </p:txBody>
      </p:sp>
    </p:spTree>
    <p:extLst>
      <p:ext uri="{BB962C8B-B14F-4D97-AF65-F5344CB8AC3E}">
        <p14:creationId xmlns:p14="http://schemas.microsoft.com/office/powerpoint/2010/main" val="398836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12493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124936" name="Text Box 8"/>
          <p:cNvSpPr txBox="1">
            <a:spLocks noChangeArrowheads="1"/>
          </p:cNvSpPr>
          <p:nvPr/>
        </p:nvSpPr>
        <p:spPr bwMode="auto">
          <a:xfrm>
            <a:off x="327546" y="1424410"/>
            <a:ext cx="11423175" cy="4308872"/>
          </a:xfrm>
          <a:prstGeom prst="rect">
            <a:avLst/>
          </a:prstGeom>
          <a:noFill/>
          <a:ln w="9525">
            <a:noFill/>
            <a:miter lim="800000"/>
            <a:headEnd/>
            <a:tailEnd/>
          </a:ln>
        </p:spPr>
        <p:txBody>
          <a:bodyPr wrap="square">
            <a:spAutoFit/>
          </a:bodyPr>
          <a:lstStyle/>
          <a:p>
            <a:pPr algn="ctr"/>
            <a:endParaRPr lang="pt-BR" sz="2400" b="1" dirty="0"/>
          </a:p>
          <a:p>
            <a:pPr algn="ctr"/>
            <a:r>
              <a:rPr lang="pt-BR" sz="2800" b="1" dirty="0"/>
              <a:t>Como calcular a produtividade da mão de obra?</a:t>
            </a:r>
          </a:p>
          <a:p>
            <a:pPr algn="ctr"/>
            <a:endParaRPr lang="pt-BR" sz="2800" b="1" dirty="0">
              <a:solidFill>
                <a:schemeClr val="tx2"/>
              </a:solidFill>
            </a:endParaRPr>
          </a:p>
          <a:p>
            <a:pPr algn="just">
              <a:lnSpc>
                <a:spcPct val="150000"/>
              </a:lnSpc>
              <a:buFont typeface="Wingdings" pitchFamily="2" charset="2"/>
              <a:buChar char="Ø"/>
            </a:pPr>
            <a:r>
              <a:rPr lang="pt-BR" sz="2800" dirty="0"/>
              <a:t>As produtividades descritas são para serventes.</a:t>
            </a:r>
          </a:p>
          <a:p>
            <a:pPr algn="just">
              <a:lnSpc>
                <a:spcPct val="150000"/>
              </a:lnSpc>
              <a:buFont typeface="Wingdings" pitchFamily="2" charset="2"/>
              <a:buChar char="Ø"/>
            </a:pPr>
            <a:endParaRPr lang="pt-BR" sz="2800" dirty="0"/>
          </a:p>
          <a:p>
            <a:pPr algn="just">
              <a:lnSpc>
                <a:spcPct val="150000"/>
              </a:lnSpc>
              <a:buFont typeface="Wingdings" pitchFamily="2" charset="2"/>
              <a:buChar char="Ø"/>
            </a:pPr>
            <a:r>
              <a:rPr lang="pt-BR" sz="2800" dirty="0"/>
              <a:t>A produtividade para encarregado será de 1 para 30, com exceção da fachada envidraçada que é de 1 para 4.</a:t>
            </a:r>
            <a:endParaRPr lang="pt-BR" sz="2600" b="1" dirty="0">
              <a:solidFill>
                <a:schemeClr val="tx2"/>
              </a:solidFill>
            </a:endParaRPr>
          </a:p>
          <a:p>
            <a:pPr algn="just"/>
            <a:r>
              <a:rPr lang="pt-BR" sz="2600" b="1" dirty="0">
                <a:solidFill>
                  <a:schemeClr val="tx2"/>
                </a:solidFill>
              </a:rPr>
              <a:t> </a:t>
            </a:r>
          </a:p>
        </p:txBody>
      </p:sp>
      <p:sp>
        <p:nvSpPr>
          <p:cNvPr id="6" name="Rectangle 2"/>
          <p:cNvSpPr txBox="1">
            <a:spLocks noChangeArrowheads="1"/>
          </p:cNvSpPr>
          <p:nvPr/>
        </p:nvSpPr>
        <p:spPr bwMode="auto">
          <a:xfrm>
            <a:off x="327546" y="328553"/>
            <a:ext cx="8857397" cy="720055"/>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Limpeza – Unidade de Medida</a:t>
            </a:r>
          </a:p>
        </p:txBody>
      </p:sp>
    </p:spTree>
    <p:extLst>
      <p:ext uri="{BB962C8B-B14F-4D97-AF65-F5344CB8AC3E}">
        <p14:creationId xmlns:p14="http://schemas.microsoft.com/office/powerpoint/2010/main" val="42155803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131078" name="Rectangle 2"/>
          <p:cNvSpPr txBox="1">
            <a:spLocks noChangeArrowheads="1"/>
          </p:cNvSpPr>
          <p:nvPr/>
        </p:nvSpPr>
        <p:spPr bwMode="auto">
          <a:xfrm>
            <a:off x="354843" y="303105"/>
            <a:ext cx="8584442" cy="792088"/>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Serviço de Vigilância</a:t>
            </a:r>
          </a:p>
        </p:txBody>
      </p:sp>
      <p:sp>
        <p:nvSpPr>
          <p:cNvPr id="131079"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131080" name="Text Box 8"/>
          <p:cNvSpPr txBox="1">
            <a:spLocks noChangeArrowheads="1"/>
          </p:cNvSpPr>
          <p:nvPr/>
        </p:nvSpPr>
        <p:spPr bwMode="auto">
          <a:xfrm>
            <a:off x="354843" y="1213002"/>
            <a:ext cx="11464118" cy="738664"/>
          </a:xfrm>
          <a:prstGeom prst="rect">
            <a:avLst/>
          </a:prstGeom>
          <a:noFill/>
          <a:ln w="9525">
            <a:noFill/>
            <a:miter lim="800000"/>
            <a:headEnd/>
            <a:tailEnd/>
          </a:ln>
        </p:spPr>
        <p:txBody>
          <a:bodyPr wrap="square">
            <a:spAutoFit/>
          </a:bodyPr>
          <a:lstStyle/>
          <a:p>
            <a:pPr algn="ctr"/>
            <a:endParaRPr lang="pt-BR" sz="1400" b="1" u="sng" dirty="0"/>
          </a:p>
          <a:p>
            <a:pPr algn="ctr"/>
            <a:r>
              <a:rPr lang="pt-BR" sz="2800" b="1" dirty="0">
                <a:latin typeface="+mj-lt"/>
              </a:rPr>
              <a:t>Escala 12 X 36</a:t>
            </a:r>
            <a:endParaRPr lang="pt-BR" sz="2800" dirty="0">
              <a:solidFill>
                <a:schemeClr val="tx2"/>
              </a:solidFill>
              <a:latin typeface="+mj-lt"/>
            </a:endParaRPr>
          </a:p>
        </p:txBody>
      </p:sp>
      <p:graphicFrame>
        <p:nvGraphicFramePr>
          <p:cNvPr id="6" name="Tabela 5"/>
          <p:cNvGraphicFramePr>
            <a:graphicFrameLocks noGrp="1"/>
          </p:cNvGraphicFramePr>
          <p:nvPr>
            <p:extLst>
              <p:ext uri="{D42A27DB-BD31-4B8C-83A1-F6EECF244321}">
                <p14:modId xmlns:p14="http://schemas.microsoft.com/office/powerpoint/2010/main" val="2297156512"/>
              </p:ext>
            </p:extLst>
          </p:nvPr>
        </p:nvGraphicFramePr>
        <p:xfrm>
          <a:off x="695776" y="2069475"/>
          <a:ext cx="10822674" cy="3644347"/>
        </p:xfrm>
        <a:graphic>
          <a:graphicData uri="http://schemas.openxmlformats.org/drawingml/2006/table">
            <a:tbl>
              <a:tblPr firstRow="1" bandRow="1">
                <a:tableStyleId>{073A0DAA-6AF3-43AB-8588-CEC1D06C72B9}</a:tableStyleId>
              </a:tblPr>
              <a:tblGrid>
                <a:gridCol w="1514900">
                  <a:extLst>
                    <a:ext uri="{9D8B030D-6E8A-4147-A177-3AD203B41FA5}">
                      <a16:colId xmlns:a16="http://schemas.microsoft.com/office/drawing/2014/main" val="20000"/>
                    </a:ext>
                  </a:extLst>
                </a:gridCol>
                <a:gridCol w="1190770">
                  <a:extLst>
                    <a:ext uri="{9D8B030D-6E8A-4147-A177-3AD203B41FA5}">
                      <a16:colId xmlns:a16="http://schemas.microsoft.com/office/drawing/2014/main" val="20001"/>
                    </a:ext>
                  </a:extLst>
                </a:gridCol>
                <a:gridCol w="1352834">
                  <a:extLst>
                    <a:ext uri="{9D8B030D-6E8A-4147-A177-3AD203B41FA5}">
                      <a16:colId xmlns:a16="http://schemas.microsoft.com/office/drawing/2014/main" val="20002"/>
                    </a:ext>
                  </a:extLst>
                </a:gridCol>
                <a:gridCol w="1352834">
                  <a:extLst>
                    <a:ext uri="{9D8B030D-6E8A-4147-A177-3AD203B41FA5}">
                      <a16:colId xmlns:a16="http://schemas.microsoft.com/office/drawing/2014/main" val="20003"/>
                    </a:ext>
                  </a:extLst>
                </a:gridCol>
                <a:gridCol w="1352834">
                  <a:extLst>
                    <a:ext uri="{9D8B030D-6E8A-4147-A177-3AD203B41FA5}">
                      <a16:colId xmlns:a16="http://schemas.microsoft.com/office/drawing/2014/main" val="20004"/>
                    </a:ext>
                  </a:extLst>
                </a:gridCol>
                <a:gridCol w="1352834">
                  <a:extLst>
                    <a:ext uri="{9D8B030D-6E8A-4147-A177-3AD203B41FA5}">
                      <a16:colId xmlns:a16="http://schemas.microsoft.com/office/drawing/2014/main" val="20005"/>
                    </a:ext>
                  </a:extLst>
                </a:gridCol>
                <a:gridCol w="1352834">
                  <a:extLst>
                    <a:ext uri="{9D8B030D-6E8A-4147-A177-3AD203B41FA5}">
                      <a16:colId xmlns:a16="http://schemas.microsoft.com/office/drawing/2014/main" val="20006"/>
                    </a:ext>
                  </a:extLst>
                </a:gridCol>
                <a:gridCol w="1352834">
                  <a:extLst>
                    <a:ext uri="{9D8B030D-6E8A-4147-A177-3AD203B41FA5}">
                      <a16:colId xmlns:a16="http://schemas.microsoft.com/office/drawing/2014/main" val="20007"/>
                    </a:ext>
                  </a:extLst>
                </a:gridCol>
              </a:tblGrid>
              <a:tr h="1022516">
                <a:tc>
                  <a:txBody>
                    <a:bodyPr/>
                    <a:lstStyle/>
                    <a:p>
                      <a:endParaRPr lang="pt-BR" dirty="0"/>
                    </a:p>
                  </a:txBody>
                  <a:tcPr/>
                </a:tc>
                <a:tc>
                  <a:txBody>
                    <a:bodyPr/>
                    <a:lstStyle/>
                    <a:p>
                      <a:pPr algn="ctr"/>
                      <a:endParaRPr lang="pt-BR" sz="2400" dirty="0"/>
                    </a:p>
                    <a:p>
                      <a:pPr algn="ctr"/>
                      <a:r>
                        <a:rPr lang="pt-BR" sz="2400" dirty="0"/>
                        <a:t>SEG</a:t>
                      </a:r>
                    </a:p>
                  </a:txBody>
                  <a:tcPr/>
                </a:tc>
                <a:tc>
                  <a:txBody>
                    <a:bodyPr/>
                    <a:lstStyle/>
                    <a:p>
                      <a:pPr algn="ctr"/>
                      <a:endParaRPr lang="pt-BR" sz="2400" dirty="0"/>
                    </a:p>
                    <a:p>
                      <a:pPr algn="ctr"/>
                      <a:r>
                        <a:rPr lang="pt-BR" sz="2400" dirty="0"/>
                        <a:t>TER</a:t>
                      </a:r>
                    </a:p>
                  </a:txBody>
                  <a:tcPr/>
                </a:tc>
                <a:tc>
                  <a:txBody>
                    <a:bodyPr/>
                    <a:lstStyle/>
                    <a:p>
                      <a:pPr algn="ctr"/>
                      <a:endParaRPr lang="pt-BR" sz="2400" dirty="0"/>
                    </a:p>
                    <a:p>
                      <a:pPr algn="ctr"/>
                      <a:r>
                        <a:rPr lang="pt-BR" sz="2400" dirty="0"/>
                        <a:t>QUA</a:t>
                      </a:r>
                    </a:p>
                  </a:txBody>
                  <a:tcPr/>
                </a:tc>
                <a:tc>
                  <a:txBody>
                    <a:bodyPr/>
                    <a:lstStyle/>
                    <a:p>
                      <a:pPr algn="ctr"/>
                      <a:endParaRPr lang="pt-BR" sz="2400" dirty="0"/>
                    </a:p>
                    <a:p>
                      <a:pPr algn="ctr"/>
                      <a:r>
                        <a:rPr lang="pt-BR" sz="2400" dirty="0"/>
                        <a:t>QUI</a:t>
                      </a:r>
                    </a:p>
                  </a:txBody>
                  <a:tcPr/>
                </a:tc>
                <a:tc>
                  <a:txBody>
                    <a:bodyPr/>
                    <a:lstStyle/>
                    <a:p>
                      <a:pPr algn="ctr"/>
                      <a:endParaRPr lang="pt-BR" sz="2400" dirty="0"/>
                    </a:p>
                    <a:p>
                      <a:pPr algn="ctr"/>
                      <a:r>
                        <a:rPr lang="pt-BR" sz="2400" dirty="0"/>
                        <a:t>SEX</a:t>
                      </a:r>
                    </a:p>
                  </a:txBody>
                  <a:tcPr/>
                </a:tc>
                <a:tc>
                  <a:txBody>
                    <a:bodyPr/>
                    <a:lstStyle/>
                    <a:p>
                      <a:pPr algn="ctr"/>
                      <a:endParaRPr lang="pt-BR" sz="2400" dirty="0"/>
                    </a:p>
                    <a:p>
                      <a:pPr algn="ctr"/>
                      <a:r>
                        <a:rPr lang="pt-BR" sz="2400" dirty="0"/>
                        <a:t>SAB</a:t>
                      </a:r>
                    </a:p>
                  </a:txBody>
                  <a:tcPr/>
                </a:tc>
                <a:tc>
                  <a:txBody>
                    <a:bodyPr/>
                    <a:lstStyle/>
                    <a:p>
                      <a:pPr algn="ctr"/>
                      <a:endParaRPr lang="pt-BR" sz="2400" dirty="0"/>
                    </a:p>
                    <a:p>
                      <a:pPr algn="ctr"/>
                      <a:r>
                        <a:rPr lang="pt-BR" sz="2400" dirty="0"/>
                        <a:t>DOM</a:t>
                      </a:r>
                    </a:p>
                  </a:txBody>
                  <a:tcPr/>
                </a:tc>
                <a:extLst>
                  <a:ext uri="{0D108BD9-81ED-4DB2-BD59-A6C34878D82A}">
                    <a16:rowId xmlns:a16="http://schemas.microsoft.com/office/drawing/2014/main" val="10000"/>
                  </a:ext>
                </a:extLst>
              </a:tr>
              <a:tr h="1258478">
                <a:tc>
                  <a:txBody>
                    <a:bodyPr/>
                    <a:lstStyle/>
                    <a:p>
                      <a:pPr algn="ctr"/>
                      <a:endParaRPr lang="pt-BR" sz="2000" dirty="0"/>
                    </a:p>
                    <a:p>
                      <a:pPr algn="ctr"/>
                      <a:r>
                        <a:rPr lang="pt-BR" sz="2000" b="1" dirty="0"/>
                        <a:t>POSTO DIURNO</a:t>
                      </a:r>
                    </a:p>
                  </a:txBody>
                  <a:tcPr/>
                </a:tc>
                <a:tc>
                  <a:txBody>
                    <a:bodyPr/>
                    <a:lstStyle/>
                    <a:p>
                      <a:pPr algn="ctr"/>
                      <a:endParaRPr lang="pt-BR" sz="2800" b="1" dirty="0"/>
                    </a:p>
                    <a:p>
                      <a:pPr algn="ctr"/>
                      <a:r>
                        <a:rPr lang="pt-BR" sz="2800" b="1" dirty="0"/>
                        <a:t>A</a:t>
                      </a:r>
                    </a:p>
                  </a:txBody>
                  <a:tcPr/>
                </a:tc>
                <a:tc>
                  <a:txBody>
                    <a:bodyPr/>
                    <a:lstStyle/>
                    <a:p>
                      <a:pPr algn="ctr"/>
                      <a:endParaRPr lang="pt-BR" sz="2800" b="1" dirty="0"/>
                    </a:p>
                    <a:p>
                      <a:pPr algn="ctr"/>
                      <a:r>
                        <a:rPr lang="pt-BR" sz="2800" b="1" dirty="0"/>
                        <a:t>C</a:t>
                      </a:r>
                    </a:p>
                  </a:txBody>
                  <a:tcPr/>
                </a:tc>
                <a:tc>
                  <a:txBody>
                    <a:bodyPr/>
                    <a:lstStyle/>
                    <a:p>
                      <a:pPr algn="ctr"/>
                      <a:endParaRPr lang="pt-BR" sz="2800" b="1" dirty="0"/>
                    </a:p>
                    <a:p>
                      <a:pPr algn="ctr"/>
                      <a:r>
                        <a:rPr lang="pt-BR" sz="2800" b="1" dirty="0"/>
                        <a:t>A</a:t>
                      </a:r>
                    </a:p>
                  </a:txBody>
                  <a:tcPr/>
                </a:tc>
                <a:tc>
                  <a:txBody>
                    <a:bodyPr/>
                    <a:lstStyle/>
                    <a:p>
                      <a:pPr algn="ctr"/>
                      <a:endParaRPr lang="pt-BR" sz="2800" b="1" dirty="0"/>
                    </a:p>
                    <a:p>
                      <a:pPr algn="ctr"/>
                      <a:r>
                        <a:rPr lang="pt-BR" sz="2800" b="1" dirty="0"/>
                        <a:t>C</a:t>
                      </a:r>
                    </a:p>
                  </a:txBody>
                  <a:tcPr/>
                </a:tc>
                <a:tc>
                  <a:txBody>
                    <a:bodyPr/>
                    <a:lstStyle/>
                    <a:p>
                      <a:pPr algn="ctr"/>
                      <a:endParaRPr lang="pt-BR" sz="2800" b="1" dirty="0"/>
                    </a:p>
                    <a:p>
                      <a:pPr algn="ctr"/>
                      <a:r>
                        <a:rPr lang="pt-BR" sz="2800" b="1" dirty="0"/>
                        <a:t>A</a:t>
                      </a:r>
                    </a:p>
                  </a:txBody>
                  <a:tcPr/>
                </a:tc>
                <a:tc>
                  <a:txBody>
                    <a:bodyPr/>
                    <a:lstStyle/>
                    <a:p>
                      <a:pPr algn="ctr"/>
                      <a:endParaRPr lang="pt-BR" sz="2800" b="1" dirty="0"/>
                    </a:p>
                    <a:p>
                      <a:pPr algn="ctr"/>
                      <a:r>
                        <a:rPr lang="pt-BR" sz="2800" b="1" dirty="0"/>
                        <a:t>C</a:t>
                      </a:r>
                    </a:p>
                  </a:txBody>
                  <a:tcPr/>
                </a:tc>
                <a:tc>
                  <a:txBody>
                    <a:bodyPr/>
                    <a:lstStyle/>
                    <a:p>
                      <a:pPr algn="ctr"/>
                      <a:endParaRPr lang="pt-BR" sz="2800" b="1" dirty="0"/>
                    </a:p>
                    <a:p>
                      <a:pPr algn="ctr"/>
                      <a:r>
                        <a:rPr lang="pt-BR" sz="2800" b="1" dirty="0"/>
                        <a:t>A</a:t>
                      </a:r>
                    </a:p>
                  </a:txBody>
                  <a:tcPr/>
                </a:tc>
                <a:extLst>
                  <a:ext uri="{0D108BD9-81ED-4DB2-BD59-A6C34878D82A}">
                    <a16:rowId xmlns:a16="http://schemas.microsoft.com/office/drawing/2014/main" val="10001"/>
                  </a:ext>
                </a:extLst>
              </a:tr>
              <a:tr h="1363353">
                <a:tc>
                  <a:txBody>
                    <a:bodyPr/>
                    <a:lstStyle/>
                    <a:p>
                      <a:pPr algn="ctr"/>
                      <a:endParaRPr lang="pt-BR" sz="2000" dirty="0"/>
                    </a:p>
                    <a:p>
                      <a:pPr algn="ctr"/>
                      <a:r>
                        <a:rPr lang="pt-BR" sz="2000" b="1" dirty="0"/>
                        <a:t>POSTO</a:t>
                      </a:r>
                    </a:p>
                    <a:p>
                      <a:pPr algn="ctr"/>
                      <a:r>
                        <a:rPr lang="pt-BR" sz="2000" b="1" dirty="0"/>
                        <a:t>NOTURNO</a:t>
                      </a:r>
                    </a:p>
                  </a:txBody>
                  <a:tcPr/>
                </a:tc>
                <a:tc>
                  <a:txBody>
                    <a:bodyPr/>
                    <a:lstStyle/>
                    <a:p>
                      <a:pPr algn="ctr"/>
                      <a:endParaRPr lang="pt-BR" sz="2800" b="1" dirty="0"/>
                    </a:p>
                    <a:p>
                      <a:pPr algn="ctr"/>
                      <a:r>
                        <a:rPr lang="pt-BR" sz="2800" b="1" dirty="0"/>
                        <a:t>B</a:t>
                      </a:r>
                    </a:p>
                  </a:txBody>
                  <a:tcPr/>
                </a:tc>
                <a:tc>
                  <a:txBody>
                    <a:bodyPr/>
                    <a:lstStyle/>
                    <a:p>
                      <a:pPr algn="ctr"/>
                      <a:endParaRPr lang="pt-BR" sz="2800" b="1" dirty="0"/>
                    </a:p>
                    <a:p>
                      <a:pPr algn="ctr"/>
                      <a:r>
                        <a:rPr lang="pt-BR" sz="2800" b="1" dirty="0"/>
                        <a:t>D</a:t>
                      </a:r>
                    </a:p>
                  </a:txBody>
                  <a:tcPr/>
                </a:tc>
                <a:tc>
                  <a:txBody>
                    <a:bodyPr/>
                    <a:lstStyle/>
                    <a:p>
                      <a:pPr algn="ctr"/>
                      <a:endParaRPr lang="pt-BR" sz="2800" b="1" dirty="0"/>
                    </a:p>
                    <a:p>
                      <a:pPr algn="ctr"/>
                      <a:r>
                        <a:rPr lang="pt-BR" sz="2800" b="1" dirty="0"/>
                        <a:t>B</a:t>
                      </a:r>
                    </a:p>
                  </a:txBody>
                  <a:tcPr/>
                </a:tc>
                <a:tc>
                  <a:txBody>
                    <a:bodyPr/>
                    <a:lstStyle/>
                    <a:p>
                      <a:pPr algn="ctr"/>
                      <a:endParaRPr lang="pt-BR" sz="2800" b="1" dirty="0"/>
                    </a:p>
                    <a:p>
                      <a:pPr algn="ctr"/>
                      <a:r>
                        <a:rPr lang="pt-BR" sz="2800" b="1" dirty="0"/>
                        <a:t>D</a:t>
                      </a:r>
                    </a:p>
                  </a:txBody>
                  <a:tcPr/>
                </a:tc>
                <a:tc>
                  <a:txBody>
                    <a:bodyPr/>
                    <a:lstStyle/>
                    <a:p>
                      <a:pPr algn="ctr"/>
                      <a:endParaRPr lang="pt-BR" sz="2800" b="1" dirty="0"/>
                    </a:p>
                    <a:p>
                      <a:pPr algn="ctr"/>
                      <a:r>
                        <a:rPr lang="pt-BR" sz="2800" b="1" dirty="0"/>
                        <a:t>B</a:t>
                      </a:r>
                    </a:p>
                  </a:txBody>
                  <a:tcPr/>
                </a:tc>
                <a:tc>
                  <a:txBody>
                    <a:bodyPr/>
                    <a:lstStyle/>
                    <a:p>
                      <a:pPr algn="ctr"/>
                      <a:endParaRPr lang="pt-BR" sz="2800" b="1" dirty="0"/>
                    </a:p>
                    <a:p>
                      <a:pPr algn="ctr"/>
                      <a:r>
                        <a:rPr lang="pt-BR" sz="2800" b="1" dirty="0"/>
                        <a:t>D</a:t>
                      </a:r>
                    </a:p>
                  </a:txBody>
                  <a:tcPr/>
                </a:tc>
                <a:tc>
                  <a:txBody>
                    <a:bodyPr/>
                    <a:lstStyle/>
                    <a:p>
                      <a:pPr algn="ctr"/>
                      <a:endParaRPr lang="pt-BR" sz="2800" b="1" dirty="0"/>
                    </a:p>
                    <a:p>
                      <a:pPr algn="ctr"/>
                      <a:r>
                        <a:rPr lang="pt-BR" sz="2800" b="1" dirty="0"/>
                        <a:t>B</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593809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Rectangle 2"/>
          <p:cNvSpPr txBox="1">
            <a:spLocks noChangeArrowheads="1"/>
          </p:cNvSpPr>
          <p:nvPr/>
        </p:nvSpPr>
        <p:spPr bwMode="auto">
          <a:xfrm>
            <a:off x="218365" y="396575"/>
            <a:ext cx="9034818" cy="576610"/>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Dados Complementares</a:t>
            </a:r>
          </a:p>
        </p:txBody>
      </p:sp>
      <p:sp>
        <p:nvSpPr>
          <p:cNvPr id="1433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graphicFrame>
        <p:nvGraphicFramePr>
          <p:cNvPr id="3" name="Tabela 2">
            <a:extLst>
              <a:ext uri="{FF2B5EF4-FFF2-40B4-BE49-F238E27FC236}">
                <a16:creationId xmlns:a16="http://schemas.microsoft.com/office/drawing/2014/main" id="{603D0C4F-4F62-48D4-9DC9-99AE0552E0DB}"/>
              </a:ext>
            </a:extLst>
          </p:cNvPr>
          <p:cNvGraphicFramePr>
            <a:graphicFrameLocks noGrp="1"/>
          </p:cNvGraphicFramePr>
          <p:nvPr/>
        </p:nvGraphicFramePr>
        <p:xfrm>
          <a:off x="1955007" y="1772817"/>
          <a:ext cx="8281986" cy="3613873"/>
        </p:xfrm>
        <a:graphic>
          <a:graphicData uri="http://schemas.openxmlformats.org/drawingml/2006/table">
            <a:tbl>
              <a:tblPr firstRow="1" bandRow="1">
                <a:tableStyleId>{5940675A-B579-460E-94D1-54222C63F5DA}</a:tableStyleId>
              </a:tblPr>
              <a:tblGrid>
                <a:gridCol w="793156">
                  <a:extLst>
                    <a:ext uri="{9D8B030D-6E8A-4147-A177-3AD203B41FA5}">
                      <a16:colId xmlns:a16="http://schemas.microsoft.com/office/drawing/2014/main" val="1363962936"/>
                    </a:ext>
                  </a:extLst>
                </a:gridCol>
                <a:gridCol w="4728168">
                  <a:extLst>
                    <a:ext uri="{9D8B030D-6E8A-4147-A177-3AD203B41FA5}">
                      <a16:colId xmlns:a16="http://schemas.microsoft.com/office/drawing/2014/main" val="3047651192"/>
                    </a:ext>
                  </a:extLst>
                </a:gridCol>
                <a:gridCol w="2760662">
                  <a:extLst>
                    <a:ext uri="{9D8B030D-6E8A-4147-A177-3AD203B41FA5}">
                      <a16:colId xmlns:a16="http://schemas.microsoft.com/office/drawing/2014/main" val="3706557866"/>
                    </a:ext>
                  </a:extLst>
                </a:gridCol>
              </a:tblGrid>
              <a:tr h="1023073">
                <a:tc gridSpan="3">
                  <a:txBody>
                    <a:bodyPr/>
                    <a:lstStyle/>
                    <a:p>
                      <a:pPr algn="ctr"/>
                      <a:r>
                        <a:rPr lang="pt-BR" sz="2800" b="1" dirty="0"/>
                        <a:t>Dados Complementares para Composição </a:t>
                      </a:r>
                    </a:p>
                    <a:p>
                      <a:pPr algn="ctr"/>
                      <a:r>
                        <a:rPr lang="pt-BR" sz="2800" b="1" dirty="0"/>
                        <a:t>dos Custos de Mão de Obra</a:t>
                      </a:r>
                    </a:p>
                  </a:txBody>
                  <a:tcPr>
                    <a:solidFill>
                      <a:schemeClr val="bg1">
                        <a:lumMod val="65000"/>
                      </a:schemeClr>
                    </a:solidFill>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958343602"/>
                  </a:ext>
                </a:extLst>
              </a:tr>
              <a:tr h="461014">
                <a:tc>
                  <a:txBody>
                    <a:bodyPr/>
                    <a:lstStyle/>
                    <a:p>
                      <a:pPr algn="ctr"/>
                      <a:r>
                        <a:rPr lang="pt-BR" sz="2800" dirty="0"/>
                        <a:t>1</a:t>
                      </a:r>
                      <a:endParaRPr lang="pt-BR" sz="2800" b="1" dirty="0"/>
                    </a:p>
                  </a:txBody>
                  <a:tcPr/>
                </a:tc>
                <a:tc>
                  <a:txBody>
                    <a:bodyPr/>
                    <a:lstStyle/>
                    <a:p>
                      <a:r>
                        <a:rPr lang="pt-BR" sz="2800" b="1" dirty="0"/>
                        <a:t>Tipo de Serviço</a:t>
                      </a:r>
                    </a:p>
                  </a:txBody>
                  <a:tcPr/>
                </a:tc>
                <a:tc>
                  <a:txBody>
                    <a:bodyPr/>
                    <a:lstStyle/>
                    <a:p>
                      <a:pPr algn="ctr"/>
                      <a:r>
                        <a:rPr lang="pt-BR" sz="2800" dirty="0"/>
                        <a:t>Limpeza </a:t>
                      </a:r>
                    </a:p>
                  </a:txBody>
                  <a:tcPr/>
                </a:tc>
                <a:extLst>
                  <a:ext uri="{0D108BD9-81ED-4DB2-BD59-A6C34878D82A}">
                    <a16:rowId xmlns:a16="http://schemas.microsoft.com/office/drawing/2014/main" val="1786166374"/>
                  </a:ext>
                </a:extLst>
              </a:tr>
              <a:tr h="461014">
                <a:tc>
                  <a:txBody>
                    <a:bodyPr/>
                    <a:lstStyle/>
                    <a:p>
                      <a:pPr algn="ctr"/>
                      <a:r>
                        <a:rPr lang="pt-BR" sz="2800" dirty="0"/>
                        <a:t>2</a:t>
                      </a:r>
                      <a:endParaRPr lang="pt-BR" sz="2800" b="1" dirty="0"/>
                    </a:p>
                  </a:txBody>
                  <a:tcPr/>
                </a:tc>
                <a:tc>
                  <a:txBody>
                    <a:bodyPr/>
                    <a:lstStyle/>
                    <a:p>
                      <a:r>
                        <a:rPr lang="pt-BR" sz="2800" b="1" dirty="0"/>
                        <a:t>CBO</a:t>
                      </a:r>
                    </a:p>
                  </a:txBody>
                  <a:tcPr/>
                </a:tc>
                <a:tc>
                  <a:txBody>
                    <a:bodyPr/>
                    <a:lstStyle/>
                    <a:p>
                      <a:pPr algn="ctr"/>
                      <a:r>
                        <a:rPr lang="pt-BR" sz="2800" dirty="0"/>
                        <a:t>5143-20</a:t>
                      </a:r>
                    </a:p>
                  </a:txBody>
                  <a:tcPr/>
                </a:tc>
                <a:extLst>
                  <a:ext uri="{0D108BD9-81ED-4DB2-BD59-A6C34878D82A}">
                    <a16:rowId xmlns:a16="http://schemas.microsoft.com/office/drawing/2014/main" val="3732353822"/>
                  </a:ext>
                </a:extLst>
              </a:tr>
              <a:tr h="461014">
                <a:tc>
                  <a:txBody>
                    <a:bodyPr/>
                    <a:lstStyle/>
                    <a:p>
                      <a:pPr algn="ctr"/>
                      <a:r>
                        <a:rPr lang="pt-BR" sz="2800" dirty="0"/>
                        <a:t>3</a:t>
                      </a:r>
                      <a:endParaRPr lang="pt-BR" sz="2800" b="1" dirty="0"/>
                    </a:p>
                  </a:txBody>
                  <a:tcPr/>
                </a:tc>
                <a:tc>
                  <a:txBody>
                    <a:bodyPr/>
                    <a:lstStyle/>
                    <a:p>
                      <a:r>
                        <a:rPr lang="pt-BR" sz="2800" b="1" dirty="0"/>
                        <a:t>Salário Normativo</a:t>
                      </a:r>
                    </a:p>
                  </a:txBody>
                  <a:tcPr/>
                </a:tc>
                <a:tc>
                  <a:txBody>
                    <a:bodyPr/>
                    <a:lstStyle/>
                    <a:p>
                      <a:pPr algn="ctr"/>
                      <a:r>
                        <a:rPr lang="pt-BR" sz="2800" dirty="0"/>
                        <a:t>1.000,00</a:t>
                      </a:r>
                    </a:p>
                  </a:txBody>
                  <a:tcPr/>
                </a:tc>
                <a:extLst>
                  <a:ext uri="{0D108BD9-81ED-4DB2-BD59-A6C34878D82A}">
                    <a16:rowId xmlns:a16="http://schemas.microsoft.com/office/drawing/2014/main" val="2886615464"/>
                  </a:ext>
                </a:extLst>
              </a:tr>
              <a:tr h="461014">
                <a:tc>
                  <a:txBody>
                    <a:bodyPr/>
                    <a:lstStyle/>
                    <a:p>
                      <a:pPr algn="ctr"/>
                      <a:r>
                        <a:rPr lang="pt-BR" sz="2800" dirty="0"/>
                        <a:t>4</a:t>
                      </a:r>
                      <a:endParaRPr lang="pt-BR" sz="2800" b="1" dirty="0"/>
                    </a:p>
                  </a:txBody>
                  <a:tcPr/>
                </a:tc>
                <a:tc>
                  <a:txBody>
                    <a:bodyPr/>
                    <a:lstStyle/>
                    <a:p>
                      <a:r>
                        <a:rPr lang="pt-BR" sz="2800" b="1" dirty="0"/>
                        <a:t>Categoria Profissional</a:t>
                      </a:r>
                    </a:p>
                  </a:txBody>
                  <a:tcPr/>
                </a:tc>
                <a:tc>
                  <a:txBody>
                    <a:bodyPr/>
                    <a:lstStyle/>
                    <a:p>
                      <a:pPr algn="ctr"/>
                      <a:r>
                        <a:rPr lang="pt-BR" sz="2800" dirty="0"/>
                        <a:t>Servente</a:t>
                      </a:r>
                    </a:p>
                  </a:txBody>
                  <a:tcPr/>
                </a:tc>
                <a:extLst>
                  <a:ext uri="{0D108BD9-81ED-4DB2-BD59-A6C34878D82A}">
                    <a16:rowId xmlns:a16="http://schemas.microsoft.com/office/drawing/2014/main" val="1867135391"/>
                  </a:ext>
                </a:extLst>
              </a:tr>
              <a:tr h="461014">
                <a:tc>
                  <a:txBody>
                    <a:bodyPr/>
                    <a:lstStyle/>
                    <a:p>
                      <a:pPr algn="ctr"/>
                      <a:r>
                        <a:rPr lang="pt-BR" sz="2800" dirty="0"/>
                        <a:t>5</a:t>
                      </a:r>
                      <a:endParaRPr lang="pt-BR" sz="2800" b="1" dirty="0"/>
                    </a:p>
                  </a:txBody>
                  <a:tcPr/>
                </a:tc>
                <a:tc>
                  <a:txBody>
                    <a:bodyPr/>
                    <a:lstStyle/>
                    <a:p>
                      <a:r>
                        <a:rPr lang="pt-BR" sz="2800" b="1" dirty="0"/>
                        <a:t>Data-Base da Categoria</a:t>
                      </a:r>
                    </a:p>
                  </a:txBody>
                  <a:tcPr/>
                </a:tc>
                <a:tc>
                  <a:txBody>
                    <a:bodyPr/>
                    <a:lstStyle/>
                    <a:p>
                      <a:pPr algn="ctr"/>
                      <a:r>
                        <a:rPr lang="pt-BR" sz="2800" dirty="0"/>
                        <a:t>01/03/2018</a:t>
                      </a:r>
                    </a:p>
                  </a:txBody>
                  <a:tcPr/>
                </a:tc>
                <a:extLst>
                  <a:ext uri="{0D108BD9-81ED-4DB2-BD59-A6C34878D82A}">
                    <a16:rowId xmlns:a16="http://schemas.microsoft.com/office/drawing/2014/main" val="1110056772"/>
                  </a:ext>
                </a:extLst>
              </a:tr>
            </a:tbl>
          </a:graphicData>
        </a:graphic>
      </p:graphicFrame>
    </p:spTree>
    <p:extLst>
      <p:ext uri="{BB962C8B-B14F-4D97-AF65-F5344CB8AC3E}">
        <p14:creationId xmlns:p14="http://schemas.microsoft.com/office/powerpoint/2010/main" val="3205814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106502" name="Rectangle 2"/>
          <p:cNvSpPr txBox="1">
            <a:spLocks noChangeArrowheads="1"/>
          </p:cNvSpPr>
          <p:nvPr/>
        </p:nvSpPr>
        <p:spPr bwMode="auto">
          <a:xfrm>
            <a:off x="327546" y="260648"/>
            <a:ext cx="8939284" cy="792088"/>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Reforma Trabalhista</a:t>
            </a:r>
          </a:p>
        </p:txBody>
      </p:sp>
      <p:sp>
        <p:nvSpPr>
          <p:cNvPr id="106503"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106504" name="Text Box 14"/>
          <p:cNvSpPr txBox="1">
            <a:spLocks noChangeArrowheads="1"/>
          </p:cNvSpPr>
          <p:nvPr/>
        </p:nvSpPr>
        <p:spPr bwMode="auto">
          <a:xfrm>
            <a:off x="327546" y="1268760"/>
            <a:ext cx="11477767" cy="4616648"/>
          </a:xfrm>
          <a:prstGeom prst="rect">
            <a:avLst/>
          </a:prstGeom>
          <a:noFill/>
          <a:ln w="9525">
            <a:noFill/>
            <a:miter lim="800000"/>
            <a:headEnd/>
            <a:tailEnd/>
          </a:ln>
        </p:spPr>
        <p:txBody>
          <a:bodyPr wrap="square">
            <a:spAutoFit/>
          </a:bodyPr>
          <a:lstStyle/>
          <a:p>
            <a:pPr algn="just">
              <a:lnSpc>
                <a:spcPct val="150000"/>
              </a:lnSpc>
              <a:buFontTx/>
              <a:buChar char="•"/>
            </a:pPr>
            <a:r>
              <a:rPr lang="pt-BR" sz="2800" dirty="0">
                <a:latin typeface="+mj-lt"/>
              </a:rPr>
              <a:t> </a:t>
            </a:r>
            <a:r>
              <a:rPr lang="pt-BR" sz="2800" b="1" dirty="0"/>
              <a:t>Lei  13.429</a:t>
            </a:r>
            <a:r>
              <a:rPr lang="pt-BR" sz="2800" dirty="0"/>
              <a:t>, de 31/03/2017 </a:t>
            </a:r>
          </a:p>
          <a:p>
            <a:pPr marL="914400" lvl="1" indent="-457200" algn="just">
              <a:buFont typeface="Wingdings" panose="05000000000000000000" pitchFamily="2" charset="2"/>
              <a:buChar char="ü"/>
            </a:pPr>
            <a:r>
              <a:rPr lang="pt-BR" sz="2400" dirty="0"/>
              <a:t>Trabalho temporário nas empresas urbanas</a:t>
            </a:r>
          </a:p>
          <a:p>
            <a:pPr marL="800100" lvl="1" indent="-342900" algn="just">
              <a:buFont typeface="Wingdings" panose="05000000000000000000" pitchFamily="2" charset="2"/>
              <a:buChar char="ü"/>
            </a:pPr>
            <a:r>
              <a:rPr lang="pt-BR" sz="2400" dirty="0"/>
              <a:t> Vigência imediata</a:t>
            </a:r>
          </a:p>
          <a:p>
            <a:pPr algn="just">
              <a:lnSpc>
                <a:spcPct val="150000"/>
              </a:lnSpc>
              <a:buFontTx/>
              <a:buChar char="•"/>
            </a:pPr>
            <a:r>
              <a:rPr lang="pt-BR" sz="2800" dirty="0"/>
              <a:t> Lei </a:t>
            </a:r>
            <a:r>
              <a:rPr lang="pt-BR" sz="2800" b="1" dirty="0"/>
              <a:t>13.467</a:t>
            </a:r>
            <a:r>
              <a:rPr lang="pt-BR" sz="2800" dirty="0"/>
              <a:t>, de 13/07/2017 </a:t>
            </a:r>
          </a:p>
          <a:p>
            <a:pPr marL="914400" lvl="1" indent="-457200" algn="just">
              <a:buFont typeface="Wingdings" panose="05000000000000000000" pitchFamily="2" charset="2"/>
              <a:buChar char="ü"/>
            </a:pPr>
            <a:r>
              <a:rPr lang="pt-BR" sz="2400" dirty="0"/>
              <a:t>Adequa a legislação às novas relações de trabalho</a:t>
            </a:r>
          </a:p>
          <a:p>
            <a:pPr marL="800100" lvl="1" indent="-342900" algn="just">
              <a:buFont typeface="Wingdings" panose="05000000000000000000" pitchFamily="2" charset="2"/>
              <a:buChar char="ü"/>
            </a:pPr>
            <a:r>
              <a:rPr lang="pt-BR" sz="2400" dirty="0"/>
              <a:t>Altera CLT</a:t>
            </a:r>
          </a:p>
          <a:p>
            <a:pPr marL="800100" lvl="1" indent="-342900" algn="just">
              <a:buFont typeface="Wingdings" panose="05000000000000000000" pitchFamily="2" charset="2"/>
              <a:buChar char="ü"/>
            </a:pPr>
            <a:r>
              <a:rPr lang="pt-BR" sz="2400" dirty="0"/>
              <a:t>Vigência em 120 dias</a:t>
            </a:r>
          </a:p>
          <a:p>
            <a:pPr algn="just">
              <a:lnSpc>
                <a:spcPct val="150000"/>
              </a:lnSpc>
              <a:buFontTx/>
              <a:buChar char="•"/>
            </a:pPr>
            <a:r>
              <a:rPr lang="pt-BR" sz="2800" dirty="0"/>
              <a:t> </a:t>
            </a:r>
            <a:r>
              <a:rPr lang="pt-BR" sz="2800" b="1" dirty="0"/>
              <a:t>MP 808</a:t>
            </a:r>
            <a:r>
              <a:rPr lang="pt-BR" sz="2800" dirty="0"/>
              <a:t>, de  14/11/2017 </a:t>
            </a:r>
            <a:r>
              <a:rPr lang="pt-BR" sz="2800" b="1" dirty="0">
                <a:solidFill>
                  <a:srgbClr val="FF0000"/>
                </a:solidFill>
              </a:rPr>
              <a:t>(venceu em 23/04/18)</a:t>
            </a:r>
          </a:p>
          <a:p>
            <a:pPr marL="914400" lvl="1" indent="-457200" algn="just">
              <a:buFont typeface="Wingdings" panose="05000000000000000000" pitchFamily="2" charset="2"/>
              <a:buChar char="ü"/>
            </a:pPr>
            <a:r>
              <a:rPr lang="pt-BR" sz="2400" dirty="0"/>
              <a:t>Altera CLT</a:t>
            </a:r>
          </a:p>
          <a:p>
            <a:pPr marL="914400" lvl="1" indent="-457200" algn="just">
              <a:buFont typeface="Wingdings" panose="05000000000000000000" pitchFamily="2" charset="2"/>
              <a:buChar char="ü"/>
            </a:pPr>
            <a:r>
              <a:rPr lang="pt-BR" sz="2400" dirty="0"/>
              <a:t>Vigência imediata</a:t>
            </a:r>
            <a:endParaRPr lang="pt-BR" sz="2800" dirty="0"/>
          </a:p>
        </p:txBody>
      </p:sp>
    </p:spTree>
    <p:extLst>
      <p:ext uri="{BB962C8B-B14F-4D97-AF65-F5344CB8AC3E}">
        <p14:creationId xmlns:p14="http://schemas.microsoft.com/office/powerpoint/2010/main" val="300515072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143366" name="Rectangle 2"/>
          <p:cNvSpPr txBox="1">
            <a:spLocks noChangeArrowheads="1"/>
          </p:cNvSpPr>
          <p:nvPr/>
        </p:nvSpPr>
        <p:spPr bwMode="auto">
          <a:xfrm>
            <a:off x="286603" y="317907"/>
            <a:ext cx="8720919" cy="576610"/>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Documentos Coletivos</a:t>
            </a:r>
          </a:p>
        </p:txBody>
      </p:sp>
      <p:sp>
        <p:nvSpPr>
          <p:cNvPr id="1433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143368" name="Text Box 8"/>
          <p:cNvSpPr txBox="1">
            <a:spLocks noChangeArrowheads="1"/>
          </p:cNvSpPr>
          <p:nvPr/>
        </p:nvSpPr>
        <p:spPr bwMode="auto">
          <a:xfrm>
            <a:off x="286603" y="1196753"/>
            <a:ext cx="11436824" cy="4893647"/>
          </a:xfrm>
          <a:prstGeom prst="rect">
            <a:avLst/>
          </a:prstGeom>
          <a:noFill/>
          <a:ln w="9525">
            <a:noFill/>
            <a:miter lim="800000"/>
            <a:headEnd/>
            <a:tailEnd/>
          </a:ln>
        </p:spPr>
        <p:txBody>
          <a:bodyPr wrap="square">
            <a:spAutoFit/>
          </a:bodyPr>
          <a:lstStyle/>
          <a:p>
            <a:pPr marL="514350" indent="-514350" algn="just">
              <a:lnSpc>
                <a:spcPct val="150000"/>
              </a:lnSpc>
              <a:buFont typeface="+mj-lt"/>
              <a:buAutoNum type="arabicPeriod"/>
            </a:pPr>
            <a:r>
              <a:rPr lang="pt-BR" sz="2800" dirty="0"/>
              <a:t>Convenção Coletiva de Trabalho (CCT)</a:t>
            </a:r>
          </a:p>
          <a:p>
            <a:pPr marL="914400" lvl="1" indent="-457200" algn="just">
              <a:lnSpc>
                <a:spcPct val="150000"/>
              </a:lnSpc>
              <a:buFont typeface="Wingdings" panose="05000000000000000000" pitchFamily="2" charset="2"/>
              <a:buChar char="ü"/>
            </a:pPr>
            <a:r>
              <a:rPr lang="pt-BR" sz="2400" dirty="0"/>
              <a:t>Firmado entre sindicato patronal e dos empregados</a:t>
            </a:r>
          </a:p>
          <a:p>
            <a:pPr marL="457200" indent="-457200" algn="just">
              <a:lnSpc>
                <a:spcPct val="150000"/>
              </a:lnSpc>
              <a:buFont typeface="Wingdings" panose="05000000000000000000" pitchFamily="2" charset="2"/>
              <a:buChar char="Ø"/>
            </a:pPr>
            <a:endParaRPr lang="pt-BR" sz="2800" dirty="0"/>
          </a:p>
          <a:p>
            <a:pPr marL="514350" indent="-514350" algn="just">
              <a:lnSpc>
                <a:spcPct val="150000"/>
              </a:lnSpc>
              <a:buFont typeface="+mj-lt"/>
              <a:buAutoNum type="arabicPeriod" startAt="2"/>
            </a:pPr>
            <a:r>
              <a:rPr lang="pt-BR" sz="2800" dirty="0"/>
              <a:t>Acordo Coletivo de Trabalho </a:t>
            </a:r>
          </a:p>
          <a:p>
            <a:pPr marL="914400" lvl="1" indent="-457200" algn="just">
              <a:lnSpc>
                <a:spcPct val="150000"/>
              </a:lnSpc>
              <a:buFont typeface="Wingdings" panose="05000000000000000000" pitchFamily="2" charset="2"/>
              <a:buChar char="ü"/>
            </a:pPr>
            <a:r>
              <a:rPr lang="pt-BR" sz="2400" dirty="0"/>
              <a:t>Firmado entre empresa e sindicato dos empregados</a:t>
            </a:r>
          </a:p>
          <a:p>
            <a:pPr marL="914400" lvl="1" indent="-457200" algn="just">
              <a:lnSpc>
                <a:spcPct val="150000"/>
              </a:lnSpc>
              <a:buFont typeface="Wingdings" panose="05000000000000000000" pitchFamily="2" charset="2"/>
              <a:buChar char="ü"/>
            </a:pPr>
            <a:endParaRPr lang="pt-BR" sz="2400" dirty="0"/>
          </a:p>
          <a:p>
            <a:pPr marL="514350" indent="-514350" algn="just">
              <a:lnSpc>
                <a:spcPct val="150000"/>
              </a:lnSpc>
              <a:buFont typeface="+mj-lt"/>
              <a:buAutoNum type="arabicPeriod" startAt="3"/>
            </a:pPr>
            <a:r>
              <a:rPr lang="pt-BR" sz="2800" dirty="0"/>
              <a:t>Sentença Normativa </a:t>
            </a:r>
          </a:p>
          <a:p>
            <a:pPr marL="914400" lvl="1" indent="-457200" algn="just">
              <a:lnSpc>
                <a:spcPct val="150000"/>
              </a:lnSpc>
              <a:buFont typeface="Wingdings" panose="05000000000000000000" pitchFamily="2" charset="2"/>
              <a:buChar char="ü"/>
            </a:pPr>
            <a:r>
              <a:rPr lang="pt-BR" sz="2400" dirty="0"/>
              <a:t>Mediante ação judicial</a:t>
            </a:r>
          </a:p>
        </p:txBody>
      </p:sp>
    </p:spTree>
    <p:extLst>
      <p:ext uri="{BB962C8B-B14F-4D97-AF65-F5344CB8AC3E}">
        <p14:creationId xmlns:p14="http://schemas.microsoft.com/office/powerpoint/2010/main" val="9867406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5" name="Rectangle 3"/>
          <p:cNvSpPr>
            <a:spLocks noGrp="1" noChangeArrowheads="1"/>
          </p:cNvSpPr>
          <p:nvPr>
            <p:ph type="subTitle" idx="1"/>
          </p:nvPr>
        </p:nvSpPr>
        <p:spPr>
          <a:xfrm>
            <a:off x="627797" y="1268760"/>
            <a:ext cx="11041039" cy="3644434"/>
          </a:xfrm>
        </p:spPr>
        <p:txBody>
          <a:bodyPr>
            <a:normAutofit fontScale="92500" lnSpcReduction="10000"/>
          </a:bodyPr>
          <a:lstStyle/>
          <a:p>
            <a:pPr marL="533400" indent="-533400">
              <a:lnSpc>
                <a:spcPct val="150000"/>
              </a:lnSpc>
              <a:spcBef>
                <a:spcPts val="0"/>
              </a:spcBef>
              <a:spcAft>
                <a:spcPts val="0"/>
              </a:spcAft>
            </a:pPr>
            <a:r>
              <a:rPr lang="pt-BR" sz="4300" b="1" dirty="0">
                <a:solidFill>
                  <a:schemeClr val="tx1"/>
                </a:solidFill>
              </a:rPr>
              <a:t>MÓDULO 1</a:t>
            </a:r>
          </a:p>
          <a:p>
            <a:pPr marL="533400" indent="-533400">
              <a:lnSpc>
                <a:spcPct val="150000"/>
              </a:lnSpc>
              <a:spcBef>
                <a:spcPts val="0"/>
              </a:spcBef>
              <a:spcAft>
                <a:spcPts val="0"/>
              </a:spcAft>
            </a:pPr>
            <a:endParaRPr lang="pt-BR" sz="4300" b="1" dirty="0">
              <a:solidFill>
                <a:schemeClr val="tx1"/>
              </a:solidFill>
            </a:endParaRPr>
          </a:p>
          <a:p>
            <a:pPr marL="533400" indent="-533400">
              <a:lnSpc>
                <a:spcPct val="150000"/>
              </a:lnSpc>
              <a:spcBef>
                <a:spcPts val="0"/>
              </a:spcBef>
              <a:spcAft>
                <a:spcPts val="0"/>
              </a:spcAft>
            </a:pPr>
            <a:r>
              <a:rPr lang="pt-BR" sz="4300" b="1" dirty="0">
                <a:solidFill>
                  <a:srgbClr val="0000FF"/>
                </a:solidFill>
              </a:rPr>
              <a:t>COMPOSIÇÃO DA </a:t>
            </a:r>
          </a:p>
          <a:p>
            <a:pPr marL="533400" indent="-533400">
              <a:lnSpc>
                <a:spcPct val="150000"/>
              </a:lnSpc>
              <a:spcBef>
                <a:spcPts val="0"/>
              </a:spcBef>
              <a:spcAft>
                <a:spcPts val="0"/>
              </a:spcAft>
            </a:pPr>
            <a:r>
              <a:rPr lang="pt-BR" sz="4300" b="1" dirty="0">
                <a:solidFill>
                  <a:srgbClr val="0000FF"/>
                </a:solidFill>
              </a:rPr>
              <a:t>REMUNERAÇÃO</a:t>
            </a:r>
          </a:p>
          <a:p>
            <a:pPr marL="533400" indent="-533400"/>
            <a:endParaRPr lang="pt-BR" sz="3600" b="1" dirty="0"/>
          </a:p>
          <a:p>
            <a:pPr marL="533400" indent="-533400"/>
            <a:endParaRPr lang="pt-BR" b="1" dirty="0"/>
          </a:p>
          <a:p>
            <a:pPr marL="533400" indent="-533400"/>
            <a:endParaRPr lang="pt-BR" sz="2000" dirty="0"/>
          </a:p>
          <a:p>
            <a:pPr marL="533400" indent="-533400" algn="just">
              <a:buFontTx/>
              <a:buChar char="•"/>
            </a:pPr>
            <a:endParaRPr lang="pt-BR" dirty="0"/>
          </a:p>
        </p:txBody>
      </p:sp>
    </p:spTree>
    <p:extLst>
      <p:ext uri="{BB962C8B-B14F-4D97-AF65-F5344CB8AC3E}">
        <p14:creationId xmlns:p14="http://schemas.microsoft.com/office/powerpoint/2010/main" val="266579214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Rectangle 2"/>
          <p:cNvSpPr txBox="1">
            <a:spLocks noChangeArrowheads="1"/>
          </p:cNvSpPr>
          <p:nvPr/>
        </p:nvSpPr>
        <p:spPr bwMode="auto">
          <a:xfrm>
            <a:off x="272955" y="245660"/>
            <a:ext cx="8761863" cy="735614"/>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Módulo 1</a:t>
            </a:r>
          </a:p>
        </p:txBody>
      </p:sp>
      <p:sp>
        <p:nvSpPr>
          <p:cNvPr id="1433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graphicFrame>
        <p:nvGraphicFramePr>
          <p:cNvPr id="3" name="Tabela 2">
            <a:extLst>
              <a:ext uri="{FF2B5EF4-FFF2-40B4-BE49-F238E27FC236}">
                <a16:creationId xmlns:a16="http://schemas.microsoft.com/office/drawing/2014/main" id="{603D0C4F-4F62-48D4-9DC9-99AE0552E0DB}"/>
              </a:ext>
            </a:extLst>
          </p:cNvPr>
          <p:cNvGraphicFramePr>
            <a:graphicFrameLocks noGrp="1"/>
          </p:cNvGraphicFramePr>
          <p:nvPr>
            <p:extLst>
              <p:ext uri="{D42A27DB-BD31-4B8C-83A1-F6EECF244321}">
                <p14:modId xmlns:p14="http://schemas.microsoft.com/office/powerpoint/2010/main" val="1250520638"/>
              </p:ext>
            </p:extLst>
          </p:nvPr>
        </p:nvGraphicFramePr>
        <p:xfrm>
          <a:off x="2006606" y="1180764"/>
          <a:ext cx="8281986" cy="4701912"/>
        </p:xfrm>
        <a:graphic>
          <a:graphicData uri="http://schemas.openxmlformats.org/drawingml/2006/table">
            <a:tbl>
              <a:tblPr firstRow="1" bandRow="1">
                <a:tableStyleId>{5940675A-B579-460E-94D1-54222C63F5DA}</a:tableStyleId>
              </a:tblPr>
              <a:tblGrid>
                <a:gridCol w="793156">
                  <a:extLst>
                    <a:ext uri="{9D8B030D-6E8A-4147-A177-3AD203B41FA5}">
                      <a16:colId xmlns:a16="http://schemas.microsoft.com/office/drawing/2014/main" val="1363962936"/>
                    </a:ext>
                  </a:extLst>
                </a:gridCol>
                <a:gridCol w="5652093">
                  <a:extLst>
                    <a:ext uri="{9D8B030D-6E8A-4147-A177-3AD203B41FA5}">
                      <a16:colId xmlns:a16="http://schemas.microsoft.com/office/drawing/2014/main" val="3047651192"/>
                    </a:ext>
                  </a:extLst>
                </a:gridCol>
                <a:gridCol w="1836737">
                  <a:extLst>
                    <a:ext uri="{9D8B030D-6E8A-4147-A177-3AD203B41FA5}">
                      <a16:colId xmlns:a16="http://schemas.microsoft.com/office/drawing/2014/main" val="3706557866"/>
                    </a:ext>
                  </a:extLst>
                </a:gridCol>
              </a:tblGrid>
              <a:tr h="648072">
                <a:tc gridSpan="2">
                  <a:txBody>
                    <a:bodyPr/>
                    <a:lstStyle/>
                    <a:p>
                      <a:pPr algn="ctr"/>
                      <a:r>
                        <a:rPr lang="pt-BR" sz="2800" b="1" dirty="0"/>
                        <a:t>Composição da Remuneração</a:t>
                      </a:r>
                    </a:p>
                  </a:txBody>
                  <a:tcPr>
                    <a:solidFill>
                      <a:schemeClr val="bg1">
                        <a:lumMod val="65000"/>
                      </a:schemeClr>
                    </a:solidFill>
                  </a:tcPr>
                </a:tc>
                <a:tc hMerge="1">
                  <a:txBody>
                    <a:bodyPr/>
                    <a:lstStyle/>
                    <a:p>
                      <a:endParaRPr lang="pt-BR" dirty="0"/>
                    </a:p>
                  </a:txBody>
                  <a:tcPr/>
                </a:tc>
                <a:tc>
                  <a:txBody>
                    <a:bodyPr/>
                    <a:lstStyle/>
                    <a:p>
                      <a:pPr algn="ctr"/>
                      <a:r>
                        <a:rPr lang="pt-BR" sz="2800" b="1" dirty="0"/>
                        <a:t>VALOR</a:t>
                      </a:r>
                      <a:endParaRPr lang="pt-BR" b="1" dirty="0"/>
                    </a:p>
                  </a:txBody>
                  <a:tcPr>
                    <a:solidFill>
                      <a:schemeClr val="bg1">
                        <a:lumMod val="65000"/>
                      </a:schemeClr>
                    </a:solidFill>
                  </a:tcPr>
                </a:tc>
                <a:extLst>
                  <a:ext uri="{0D108BD9-81ED-4DB2-BD59-A6C34878D82A}">
                    <a16:rowId xmlns:a16="http://schemas.microsoft.com/office/drawing/2014/main" val="1958343602"/>
                  </a:ext>
                </a:extLst>
              </a:tr>
              <a:tr h="461014">
                <a:tc>
                  <a:txBody>
                    <a:bodyPr/>
                    <a:lstStyle/>
                    <a:p>
                      <a:pPr algn="ctr"/>
                      <a:r>
                        <a:rPr lang="pt-BR" sz="2800" b="0" dirty="0"/>
                        <a:t>A</a:t>
                      </a:r>
                    </a:p>
                  </a:txBody>
                  <a:tcPr/>
                </a:tc>
                <a:tc>
                  <a:txBody>
                    <a:bodyPr/>
                    <a:lstStyle/>
                    <a:p>
                      <a:r>
                        <a:rPr lang="pt-BR" sz="2800" b="0" dirty="0"/>
                        <a:t>Salário-Base</a:t>
                      </a:r>
                    </a:p>
                  </a:txBody>
                  <a:tcPr/>
                </a:tc>
                <a:tc>
                  <a:txBody>
                    <a:bodyPr/>
                    <a:lstStyle/>
                    <a:p>
                      <a:pPr algn="ctr"/>
                      <a:endParaRPr lang="pt-BR" sz="2800" dirty="0"/>
                    </a:p>
                  </a:txBody>
                  <a:tcPr/>
                </a:tc>
                <a:extLst>
                  <a:ext uri="{0D108BD9-81ED-4DB2-BD59-A6C34878D82A}">
                    <a16:rowId xmlns:a16="http://schemas.microsoft.com/office/drawing/2014/main" val="1786166374"/>
                  </a:ext>
                </a:extLst>
              </a:tr>
              <a:tr h="461014">
                <a:tc>
                  <a:txBody>
                    <a:bodyPr/>
                    <a:lstStyle/>
                    <a:p>
                      <a:pPr algn="ctr"/>
                      <a:r>
                        <a:rPr lang="pt-BR" sz="2800" b="0" dirty="0"/>
                        <a:t>B</a:t>
                      </a:r>
                    </a:p>
                  </a:txBody>
                  <a:tcPr/>
                </a:tc>
                <a:tc>
                  <a:txBody>
                    <a:bodyPr/>
                    <a:lstStyle/>
                    <a:p>
                      <a:r>
                        <a:rPr lang="pt-BR" sz="2800" b="0" dirty="0"/>
                        <a:t>Adicional de Periculosidade</a:t>
                      </a:r>
                    </a:p>
                  </a:txBody>
                  <a:tcPr/>
                </a:tc>
                <a:tc>
                  <a:txBody>
                    <a:bodyPr/>
                    <a:lstStyle/>
                    <a:p>
                      <a:pPr algn="ctr"/>
                      <a:endParaRPr lang="pt-BR" sz="2800" dirty="0"/>
                    </a:p>
                  </a:txBody>
                  <a:tcPr/>
                </a:tc>
                <a:extLst>
                  <a:ext uri="{0D108BD9-81ED-4DB2-BD59-A6C34878D82A}">
                    <a16:rowId xmlns:a16="http://schemas.microsoft.com/office/drawing/2014/main" val="3732353822"/>
                  </a:ext>
                </a:extLst>
              </a:tr>
              <a:tr h="461014">
                <a:tc>
                  <a:txBody>
                    <a:bodyPr/>
                    <a:lstStyle/>
                    <a:p>
                      <a:pPr algn="ctr"/>
                      <a:r>
                        <a:rPr lang="pt-BR" sz="2800" b="0" dirty="0"/>
                        <a:t>C</a:t>
                      </a:r>
                    </a:p>
                  </a:txBody>
                  <a:tcPr/>
                </a:tc>
                <a:tc>
                  <a:txBody>
                    <a:bodyPr/>
                    <a:lstStyle/>
                    <a:p>
                      <a:r>
                        <a:rPr lang="pt-BR" sz="2800" b="0" dirty="0"/>
                        <a:t>Adicional de Insalubridade</a:t>
                      </a:r>
                    </a:p>
                  </a:txBody>
                  <a:tcPr/>
                </a:tc>
                <a:tc>
                  <a:txBody>
                    <a:bodyPr/>
                    <a:lstStyle/>
                    <a:p>
                      <a:pPr algn="ctr"/>
                      <a:endParaRPr lang="pt-BR" sz="2800" dirty="0"/>
                    </a:p>
                  </a:txBody>
                  <a:tcPr/>
                </a:tc>
                <a:extLst>
                  <a:ext uri="{0D108BD9-81ED-4DB2-BD59-A6C34878D82A}">
                    <a16:rowId xmlns:a16="http://schemas.microsoft.com/office/drawing/2014/main" val="2886615464"/>
                  </a:ext>
                </a:extLst>
              </a:tr>
              <a:tr h="461014">
                <a:tc>
                  <a:txBody>
                    <a:bodyPr/>
                    <a:lstStyle/>
                    <a:p>
                      <a:pPr algn="ctr"/>
                      <a:r>
                        <a:rPr lang="pt-BR" sz="2800" b="0" dirty="0"/>
                        <a:t>D</a:t>
                      </a:r>
                    </a:p>
                  </a:txBody>
                  <a:tcPr/>
                </a:tc>
                <a:tc>
                  <a:txBody>
                    <a:bodyPr/>
                    <a:lstStyle/>
                    <a:p>
                      <a:r>
                        <a:rPr lang="pt-BR" sz="2800" b="0" dirty="0"/>
                        <a:t>Adicional Noturno</a:t>
                      </a:r>
                    </a:p>
                  </a:txBody>
                  <a:tcPr/>
                </a:tc>
                <a:tc>
                  <a:txBody>
                    <a:bodyPr/>
                    <a:lstStyle/>
                    <a:p>
                      <a:pPr algn="ctr"/>
                      <a:endParaRPr lang="pt-BR" sz="2800" dirty="0"/>
                    </a:p>
                  </a:txBody>
                  <a:tcPr/>
                </a:tc>
                <a:extLst>
                  <a:ext uri="{0D108BD9-81ED-4DB2-BD59-A6C34878D82A}">
                    <a16:rowId xmlns:a16="http://schemas.microsoft.com/office/drawing/2014/main" val="1867135391"/>
                  </a:ext>
                </a:extLst>
              </a:tr>
              <a:tr h="461014">
                <a:tc>
                  <a:txBody>
                    <a:bodyPr/>
                    <a:lstStyle/>
                    <a:p>
                      <a:pPr algn="ctr"/>
                      <a:r>
                        <a:rPr lang="pt-BR" sz="2800" b="0" dirty="0"/>
                        <a:t>E</a:t>
                      </a:r>
                    </a:p>
                  </a:txBody>
                  <a:tcPr/>
                </a:tc>
                <a:tc>
                  <a:txBody>
                    <a:bodyPr/>
                    <a:lstStyle/>
                    <a:p>
                      <a:r>
                        <a:rPr lang="pt-BR" sz="2800" b="0" dirty="0"/>
                        <a:t>Adicional de Hora Noturna Reduzida</a:t>
                      </a:r>
                    </a:p>
                  </a:txBody>
                  <a:tcPr/>
                </a:tc>
                <a:tc>
                  <a:txBody>
                    <a:bodyPr/>
                    <a:lstStyle/>
                    <a:p>
                      <a:pPr algn="ctr"/>
                      <a:endParaRPr lang="pt-BR" sz="2800" dirty="0"/>
                    </a:p>
                  </a:txBody>
                  <a:tcPr/>
                </a:tc>
                <a:extLst>
                  <a:ext uri="{0D108BD9-81ED-4DB2-BD59-A6C34878D82A}">
                    <a16:rowId xmlns:a16="http://schemas.microsoft.com/office/drawing/2014/main" val="1110056772"/>
                  </a:ext>
                </a:extLst>
              </a:tr>
              <a:tr h="461014">
                <a:tc>
                  <a:txBody>
                    <a:bodyPr/>
                    <a:lstStyle/>
                    <a:p>
                      <a:pPr algn="ctr"/>
                      <a:r>
                        <a:rPr lang="pt-BR" sz="2800" b="0" dirty="0"/>
                        <a:t>F</a:t>
                      </a:r>
                    </a:p>
                  </a:txBody>
                  <a:tcPr/>
                </a:tc>
                <a:tc>
                  <a:txBody>
                    <a:bodyPr/>
                    <a:lstStyle/>
                    <a:p>
                      <a:r>
                        <a:rPr lang="pt-BR" sz="2800" b="0" dirty="0"/>
                        <a:t>Outros </a:t>
                      </a:r>
                    </a:p>
                  </a:txBody>
                  <a:tcPr/>
                </a:tc>
                <a:tc>
                  <a:txBody>
                    <a:bodyPr/>
                    <a:lstStyle/>
                    <a:p>
                      <a:pPr algn="ctr"/>
                      <a:endParaRPr lang="pt-BR" sz="2800" dirty="0"/>
                    </a:p>
                  </a:txBody>
                  <a:tcPr/>
                </a:tc>
                <a:extLst>
                  <a:ext uri="{0D108BD9-81ED-4DB2-BD59-A6C34878D82A}">
                    <a16:rowId xmlns:a16="http://schemas.microsoft.com/office/drawing/2014/main" val="294999672"/>
                  </a:ext>
                </a:extLst>
              </a:tr>
              <a:tr h="461014">
                <a:tc gridSpan="2">
                  <a:txBody>
                    <a:bodyPr/>
                    <a:lstStyle/>
                    <a:p>
                      <a:pPr algn="ctr"/>
                      <a:r>
                        <a:rPr lang="pt-BR" sz="2800" b="1" dirty="0"/>
                        <a:t>TOTAL</a:t>
                      </a:r>
                    </a:p>
                  </a:txBody>
                  <a:tcPr/>
                </a:tc>
                <a:tc hMerge="1">
                  <a:txBody>
                    <a:bodyPr/>
                    <a:lstStyle/>
                    <a:p>
                      <a:endParaRPr lang="pt-BR" sz="2800" b="1" dirty="0"/>
                    </a:p>
                  </a:txBody>
                  <a:tcPr/>
                </a:tc>
                <a:tc>
                  <a:txBody>
                    <a:bodyPr/>
                    <a:lstStyle/>
                    <a:p>
                      <a:pPr algn="ctr"/>
                      <a:endParaRPr lang="pt-BR" sz="2800" dirty="0"/>
                    </a:p>
                  </a:txBody>
                  <a:tcPr/>
                </a:tc>
                <a:extLst>
                  <a:ext uri="{0D108BD9-81ED-4DB2-BD59-A6C34878D82A}">
                    <a16:rowId xmlns:a16="http://schemas.microsoft.com/office/drawing/2014/main" val="1726782743"/>
                  </a:ext>
                </a:extLst>
              </a:tr>
            </a:tbl>
          </a:graphicData>
        </a:graphic>
      </p:graphicFrame>
    </p:spTree>
    <p:extLst>
      <p:ext uri="{BB962C8B-B14F-4D97-AF65-F5344CB8AC3E}">
        <p14:creationId xmlns:p14="http://schemas.microsoft.com/office/powerpoint/2010/main" val="13516141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143366" name="Rectangle 2"/>
          <p:cNvSpPr txBox="1">
            <a:spLocks noChangeArrowheads="1"/>
          </p:cNvSpPr>
          <p:nvPr/>
        </p:nvSpPr>
        <p:spPr bwMode="auto">
          <a:xfrm>
            <a:off x="313899" y="296243"/>
            <a:ext cx="8857397" cy="576610"/>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Salário</a:t>
            </a:r>
          </a:p>
        </p:txBody>
      </p:sp>
      <p:sp>
        <p:nvSpPr>
          <p:cNvPr id="1433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143368" name="Text Box 8"/>
          <p:cNvSpPr txBox="1">
            <a:spLocks noChangeArrowheads="1"/>
          </p:cNvSpPr>
          <p:nvPr/>
        </p:nvSpPr>
        <p:spPr bwMode="auto">
          <a:xfrm>
            <a:off x="313899" y="1412776"/>
            <a:ext cx="11518710" cy="4247317"/>
          </a:xfrm>
          <a:prstGeom prst="rect">
            <a:avLst/>
          </a:prstGeom>
          <a:noFill/>
          <a:ln w="9525">
            <a:noFill/>
            <a:miter lim="800000"/>
            <a:headEnd/>
            <a:tailEnd/>
          </a:ln>
        </p:spPr>
        <p:txBody>
          <a:bodyPr wrap="square">
            <a:spAutoFit/>
          </a:bodyPr>
          <a:lstStyle/>
          <a:p>
            <a:pPr algn="just">
              <a:lnSpc>
                <a:spcPct val="150000"/>
              </a:lnSpc>
            </a:pPr>
            <a:r>
              <a:rPr lang="pt-BR" sz="2800" dirty="0"/>
              <a:t>Salário não inferior ao piso da CCT</a:t>
            </a:r>
          </a:p>
          <a:p>
            <a:pPr algn="just">
              <a:lnSpc>
                <a:spcPct val="150000"/>
              </a:lnSpc>
            </a:pPr>
            <a:endParaRPr lang="pt-BR" dirty="0"/>
          </a:p>
          <a:p>
            <a:pPr algn="just">
              <a:lnSpc>
                <a:spcPct val="150000"/>
              </a:lnSpc>
            </a:pPr>
            <a:r>
              <a:rPr lang="pt-BR" sz="2800" dirty="0"/>
              <a:t>Posso fixar salário superior? (</a:t>
            </a:r>
            <a:r>
              <a:rPr lang="pt-BR" sz="2800" b="1" dirty="0">
                <a:solidFill>
                  <a:srgbClr val="0000FF"/>
                </a:solidFill>
              </a:rPr>
              <a:t>TCU 1.122/2008</a:t>
            </a:r>
            <a:r>
              <a:rPr lang="pt-BR" sz="2800" dirty="0"/>
              <a:t>)</a:t>
            </a:r>
          </a:p>
          <a:p>
            <a:pPr marL="914400" lvl="1" indent="-457200" algn="just">
              <a:lnSpc>
                <a:spcPct val="150000"/>
              </a:lnSpc>
              <a:buFont typeface="Wingdings" panose="05000000000000000000" pitchFamily="2" charset="2"/>
              <a:buChar char="Ø"/>
            </a:pPr>
            <a:r>
              <a:rPr lang="pt-BR" sz="2800" dirty="0"/>
              <a:t>Art. 5º, inc. VI da IN 05/17. </a:t>
            </a:r>
            <a:r>
              <a:rPr lang="pt-BR" sz="2800" dirty="0">
                <a:solidFill>
                  <a:srgbClr val="FF0000"/>
                </a:solidFill>
              </a:rPr>
              <a:t>(corrigir)</a:t>
            </a:r>
          </a:p>
          <a:p>
            <a:pPr lvl="1" algn="just">
              <a:lnSpc>
                <a:spcPct val="150000"/>
              </a:lnSpc>
            </a:pPr>
            <a:endParaRPr lang="pt-BR" sz="2000" dirty="0"/>
          </a:p>
          <a:p>
            <a:pPr algn="just">
              <a:lnSpc>
                <a:spcPct val="150000"/>
              </a:lnSpc>
            </a:pPr>
            <a:r>
              <a:rPr lang="pt-BR" sz="2800" dirty="0"/>
              <a:t>Pesquisa de mercado:</a:t>
            </a:r>
          </a:p>
          <a:p>
            <a:pPr marL="914400" lvl="1" indent="-457200" algn="just">
              <a:lnSpc>
                <a:spcPct val="150000"/>
              </a:lnSpc>
              <a:buFont typeface="Wingdings" pitchFamily="2" charset="2"/>
              <a:buChar char="Ø"/>
            </a:pPr>
            <a:r>
              <a:rPr lang="pt-BR" sz="2800" dirty="0"/>
              <a:t>Datafolha, CAGED, </a:t>
            </a:r>
            <a:r>
              <a:rPr lang="pt-BR" sz="2800" dirty="0" err="1"/>
              <a:t>RHInfo</a:t>
            </a:r>
            <a:r>
              <a:rPr lang="pt-BR" sz="2800" dirty="0"/>
              <a:t> e outros</a:t>
            </a:r>
          </a:p>
        </p:txBody>
      </p:sp>
    </p:spTree>
    <p:extLst>
      <p:ext uri="{BB962C8B-B14F-4D97-AF65-F5344CB8AC3E}">
        <p14:creationId xmlns:p14="http://schemas.microsoft.com/office/powerpoint/2010/main" val="198768937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F5DEE6A-D8D9-45C5-A9BD-E2961A8D182A}" type="slidenum">
              <a:rPr lang="pt-BR" sz="1400"/>
              <a:pPr algn="r"/>
              <a:t>158</a:t>
            </a:fld>
            <a:endParaRPr lang="pt-BR" sz="1400" dirty="0"/>
          </a:p>
        </p:txBody>
      </p:sp>
      <p:sp>
        <p:nvSpPr>
          <p:cNvPr id="155652" name="Rectangle 2"/>
          <p:cNvSpPr txBox="1">
            <a:spLocks noChangeArrowheads="1"/>
          </p:cNvSpPr>
          <p:nvPr/>
        </p:nvSpPr>
        <p:spPr bwMode="auto">
          <a:xfrm>
            <a:off x="259307" y="243315"/>
            <a:ext cx="8871045" cy="792088"/>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Adicional de Periculosidade</a:t>
            </a:r>
          </a:p>
        </p:txBody>
      </p:sp>
      <p:sp>
        <p:nvSpPr>
          <p:cNvPr id="155654" name="Text Box 7"/>
          <p:cNvSpPr txBox="1">
            <a:spLocks noChangeArrowheads="1"/>
          </p:cNvSpPr>
          <p:nvPr/>
        </p:nvSpPr>
        <p:spPr bwMode="auto">
          <a:xfrm>
            <a:off x="259307" y="1340769"/>
            <a:ext cx="11737075" cy="4447371"/>
          </a:xfrm>
          <a:prstGeom prst="rect">
            <a:avLst/>
          </a:prstGeom>
          <a:noFill/>
          <a:ln w="9525">
            <a:noFill/>
            <a:miter lim="800000"/>
            <a:headEnd/>
            <a:tailEnd/>
          </a:ln>
        </p:spPr>
        <p:txBody>
          <a:bodyPr wrap="square">
            <a:spAutoFit/>
          </a:bodyPr>
          <a:lstStyle/>
          <a:p>
            <a:pPr algn="just">
              <a:lnSpc>
                <a:spcPct val="125000"/>
              </a:lnSpc>
            </a:pPr>
            <a:r>
              <a:rPr lang="pt-BR" sz="2400" b="1" dirty="0"/>
              <a:t>CLT, art. 193 </a:t>
            </a:r>
            <a:r>
              <a:rPr lang="pt-BR" sz="2400" dirty="0"/>
              <a:t>– São atividades ou operações perigosas, na forma da regulamentação aprovada pelo MTE, aquelas que, por sua natureza ou métodos de trabalho, impliquem risco acentuado em virtude de exposição permanente do trabalhador a:</a:t>
            </a:r>
          </a:p>
          <a:p>
            <a:pPr algn="just"/>
            <a:r>
              <a:rPr lang="pt-BR" sz="2400" dirty="0"/>
              <a:t>	I - inflamáveis, explosivos ou energia elétrica;      </a:t>
            </a:r>
          </a:p>
          <a:p>
            <a:pPr algn="just"/>
            <a:r>
              <a:rPr lang="pt-BR" sz="2400" dirty="0"/>
              <a:t>	II - roubos ou outras espécies de violência física nas atividades profissionais de segurança pessoal ou patrimonial.       </a:t>
            </a:r>
          </a:p>
          <a:p>
            <a:pPr algn="just"/>
            <a:endParaRPr lang="pt-BR" sz="2400" dirty="0"/>
          </a:p>
          <a:p>
            <a:pPr algn="just"/>
            <a:r>
              <a:rPr lang="pt-BR" sz="2400" dirty="0"/>
              <a:t>§ 1º - O trabalho em condições de periculosidade assegura ao empregado um adicional de </a:t>
            </a:r>
            <a:r>
              <a:rPr lang="pt-BR" sz="2400" b="1" dirty="0">
                <a:solidFill>
                  <a:srgbClr val="0000FF"/>
                </a:solidFill>
              </a:rPr>
              <a:t>30% (trinta por cento) sobre o salário </a:t>
            </a:r>
            <a:r>
              <a:rPr lang="pt-BR" sz="2400" dirty="0"/>
              <a:t>sem os acréscimos resultantes de gratificações, prêmios ou participações nos lucros da empresa.</a:t>
            </a:r>
          </a:p>
          <a:p>
            <a:pPr algn="just">
              <a:lnSpc>
                <a:spcPct val="125000"/>
              </a:lnSpc>
            </a:pPr>
            <a:endParaRPr lang="pt-BR" sz="2000" dirty="0">
              <a:solidFill>
                <a:schemeClr val="tx2"/>
              </a:solidFill>
            </a:endParaRPr>
          </a:p>
        </p:txBody>
      </p:sp>
    </p:spTree>
    <p:extLst>
      <p:ext uri="{BB962C8B-B14F-4D97-AF65-F5344CB8AC3E}">
        <p14:creationId xmlns:p14="http://schemas.microsoft.com/office/powerpoint/2010/main" val="183446923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F5DEE6A-D8D9-45C5-A9BD-E2961A8D182A}" type="slidenum">
              <a:rPr lang="pt-BR" sz="1400"/>
              <a:pPr algn="r"/>
              <a:t>159</a:t>
            </a:fld>
            <a:endParaRPr lang="pt-BR" sz="1400" dirty="0"/>
          </a:p>
        </p:txBody>
      </p:sp>
      <p:sp>
        <p:nvSpPr>
          <p:cNvPr id="155652" name="Rectangle 2"/>
          <p:cNvSpPr txBox="1">
            <a:spLocks noChangeArrowheads="1"/>
          </p:cNvSpPr>
          <p:nvPr/>
        </p:nvSpPr>
        <p:spPr bwMode="auto">
          <a:xfrm>
            <a:off x="286604" y="332657"/>
            <a:ext cx="8925635" cy="622273"/>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rPr>
              <a:t>Adicional de Periculosidade</a:t>
            </a:r>
          </a:p>
        </p:txBody>
      </p:sp>
      <p:sp>
        <p:nvSpPr>
          <p:cNvPr id="155654" name="Text Box 7"/>
          <p:cNvSpPr txBox="1">
            <a:spLocks noChangeArrowheads="1"/>
          </p:cNvSpPr>
          <p:nvPr/>
        </p:nvSpPr>
        <p:spPr bwMode="auto">
          <a:xfrm>
            <a:off x="286604" y="1052736"/>
            <a:ext cx="11627892" cy="4708981"/>
          </a:xfrm>
          <a:prstGeom prst="rect">
            <a:avLst/>
          </a:prstGeom>
          <a:noFill/>
          <a:ln w="9525">
            <a:noFill/>
            <a:miter lim="800000"/>
            <a:headEnd/>
            <a:tailEnd/>
          </a:ln>
        </p:spPr>
        <p:txBody>
          <a:bodyPr wrap="square">
            <a:spAutoFit/>
          </a:bodyPr>
          <a:lstStyle/>
          <a:p>
            <a:pPr algn="just">
              <a:lnSpc>
                <a:spcPct val="125000"/>
              </a:lnSpc>
            </a:pPr>
            <a:r>
              <a:rPr lang="pt-BR" sz="2400" b="1" dirty="0"/>
              <a:t>Súmula TST 361:</a:t>
            </a:r>
          </a:p>
          <a:p>
            <a:pPr algn="just">
              <a:lnSpc>
                <a:spcPct val="125000"/>
              </a:lnSpc>
            </a:pPr>
            <a:r>
              <a:rPr lang="pt-BR" sz="2400" dirty="0"/>
              <a:t>O trabalho exercido em condições perigosas, </a:t>
            </a:r>
            <a:r>
              <a:rPr lang="pt-BR" sz="2400" dirty="0">
                <a:solidFill>
                  <a:srgbClr val="FF0000"/>
                </a:solidFill>
              </a:rPr>
              <a:t>embora de forma intermitente</a:t>
            </a:r>
            <a:r>
              <a:rPr lang="pt-BR" sz="2400" dirty="0"/>
              <a:t>, dá direito ao empregado a receber o adicional de periculosidade de forma integral, porque a Lei nº 7.369, de 20.09.1985, não estabeleceu nenhuma proporcionalidade em relação ao seu pagamento.</a:t>
            </a:r>
          </a:p>
          <a:p>
            <a:pPr algn="just">
              <a:lnSpc>
                <a:spcPct val="125000"/>
              </a:lnSpc>
            </a:pPr>
            <a:r>
              <a:rPr lang="pt-BR" sz="2400" b="1" dirty="0"/>
              <a:t>Súmula TST 364:</a:t>
            </a:r>
          </a:p>
          <a:p>
            <a:pPr algn="just">
              <a:lnSpc>
                <a:spcPct val="125000"/>
              </a:lnSpc>
            </a:pPr>
            <a:r>
              <a:rPr lang="pt-BR" sz="2400" dirty="0">
                <a:solidFill>
                  <a:srgbClr val="FF0000"/>
                </a:solidFill>
              </a:rPr>
              <a:t>Tem direito ao adicional de periculosidade </a:t>
            </a:r>
            <a:r>
              <a:rPr lang="pt-BR" sz="2400" dirty="0"/>
              <a:t>o empregado exposto </a:t>
            </a:r>
            <a:r>
              <a:rPr lang="pt-BR" sz="2400" dirty="0">
                <a:solidFill>
                  <a:srgbClr val="FF0000"/>
                </a:solidFill>
              </a:rPr>
              <a:t>permanentemente ou </a:t>
            </a:r>
            <a:r>
              <a:rPr lang="pt-BR" sz="2400" dirty="0"/>
              <a:t>que, </a:t>
            </a:r>
            <a:r>
              <a:rPr lang="pt-BR" sz="2400" dirty="0">
                <a:solidFill>
                  <a:srgbClr val="FF0000"/>
                </a:solidFill>
              </a:rPr>
              <a:t>de forma intermitente</a:t>
            </a:r>
            <a:r>
              <a:rPr lang="pt-BR" sz="2400" dirty="0"/>
              <a:t>, sujeita-se a condições de risco. Indevido, apenas, quando o contato dá-se de forma eventual, assim considerado o fortuito, ou o que, sendo habitual, dá-se por tempo extremamente reduzido. 	</a:t>
            </a:r>
          </a:p>
        </p:txBody>
      </p:sp>
    </p:spTree>
    <p:extLst>
      <p:ext uri="{BB962C8B-B14F-4D97-AF65-F5344CB8AC3E}">
        <p14:creationId xmlns:p14="http://schemas.microsoft.com/office/powerpoint/2010/main" val="1456038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2"/>
          <p:cNvSpPr>
            <a:spLocks noGrp="1" noChangeArrowheads="1"/>
          </p:cNvSpPr>
          <p:nvPr>
            <p:ph type="ctrTitle"/>
          </p:nvPr>
        </p:nvSpPr>
        <p:spPr>
          <a:xfrm>
            <a:off x="1317763" y="239891"/>
            <a:ext cx="7772400" cy="576064"/>
          </a:xfrm>
        </p:spPr>
        <p:txBody>
          <a:bodyPr>
            <a:normAutofit fontScale="90000"/>
          </a:bodyPr>
          <a:lstStyle/>
          <a:p>
            <a:pPr eaLnBrk="1" hangingPunct="1"/>
            <a:r>
              <a:rPr lang="pt-BR" sz="4000" dirty="0"/>
              <a:t>Veiculação de marca</a:t>
            </a:r>
          </a:p>
        </p:txBody>
      </p:sp>
      <p:sp>
        <p:nvSpPr>
          <p:cNvPr id="24580" name="Rectangle 3"/>
          <p:cNvSpPr>
            <a:spLocks noGrp="1" noChangeArrowheads="1"/>
          </p:cNvSpPr>
          <p:nvPr>
            <p:ph type="subTitle" idx="1"/>
          </p:nvPr>
        </p:nvSpPr>
        <p:spPr>
          <a:xfrm>
            <a:off x="490331" y="1241660"/>
            <a:ext cx="10813773" cy="4816219"/>
          </a:xfrm>
        </p:spPr>
        <p:txBody>
          <a:bodyPr>
            <a:normAutofit fontScale="47500" lnSpcReduction="20000"/>
          </a:bodyPr>
          <a:lstStyle/>
          <a:p>
            <a:pPr marL="533400" indent="-533400">
              <a:lnSpc>
                <a:spcPct val="90000"/>
              </a:lnSpc>
              <a:defRPr/>
            </a:pPr>
            <a:endParaRPr lang="pt-BR" b="1" dirty="0">
              <a:solidFill>
                <a:schemeClr val="tx1"/>
              </a:solidFill>
            </a:endParaRPr>
          </a:p>
          <a:p>
            <a:pPr marL="533400" indent="-533400">
              <a:lnSpc>
                <a:spcPct val="90000"/>
              </a:lnSpc>
              <a:defRPr/>
            </a:pPr>
            <a:r>
              <a:rPr lang="pt-BR" sz="6700" b="1" dirty="0">
                <a:solidFill>
                  <a:schemeClr val="tx1"/>
                </a:solidFill>
              </a:rPr>
              <a:t>Acórdão TCU nº 1416/2010 – 2ª Câmara</a:t>
            </a:r>
          </a:p>
          <a:p>
            <a:pPr marL="533400" indent="-533400" algn="just">
              <a:lnSpc>
                <a:spcPct val="90000"/>
              </a:lnSpc>
              <a:buFontTx/>
              <a:buChar char="•"/>
              <a:defRPr/>
            </a:pPr>
            <a:endParaRPr lang="pt-BR" sz="6700" dirty="0">
              <a:solidFill>
                <a:schemeClr val="tx1"/>
              </a:solidFill>
            </a:endParaRPr>
          </a:p>
          <a:p>
            <a:pPr algn="just">
              <a:lnSpc>
                <a:spcPct val="150000"/>
              </a:lnSpc>
              <a:defRPr/>
            </a:pPr>
            <a:r>
              <a:rPr lang="pt-BR" sz="6700" b="0" dirty="0">
                <a:solidFill>
                  <a:schemeClr val="tx1"/>
                </a:solidFill>
              </a:rPr>
              <a:t>Abstenha-se de identificar a marca, exceto se:</a:t>
            </a:r>
          </a:p>
          <a:p>
            <a:pPr marL="457200" indent="-457200" algn="just">
              <a:lnSpc>
                <a:spcPct val="150000"/>
              </a:lnSpc>
              <a:spcBef>
                <a:spcPts val="0"/>
              </a:spcBef>
              <a:buFont typeface="Wingdings" panose="05000000000000000000" pitchFamily="2" charset="2"/>
              <a:buChar char="ü"/>
              <a:defRPr/>
            </a:pPr>
            <a:r>
              <a:rPr lang="pt-BR" sz="6700" b="0" dirty="0">
                <a:solidFill>
                  <a:schemeClr val="tx1"/>
                </a:solidFill>
              </a:rPr>
              <a:t>sua indicação servir como </a:t>
            </a:r>
            <a:r>
              <a:rPr lang="pt-BR" sz="6700" b="1" dirty="0">
                <a:solidFill>
                  <a:srgbClr val="0000FF"/>
                </a:solidFill>
              </a:rPr>
              <a:t>parâmetro de qualidade</a:t>
            </a:r>
            <a:r>
              <a:rPr lang="pt-BR" sz="6700" b="0" dirty="0">
                <a:solidFill>
                  <a:schemeClr val="tx1"/>
                </a:solidFill>
              </a:rPr>
              <a:t> e </a:t>
            </a:r>
            <a:r>
              <a:rPr lang="pt-BR" sz="6700" b="1" dirty="0">
                <a:solidFill>
                  <a:srgbClr val="0000FF"/>
                </a:solidFill>
              </a:rPr>
              <a:t>facilitar a descrição do objeto </a:t>
            </a:r>
            <a:r>
              <a:rPr lang="pt-BR" sz="6700" b="0" dirty="0">
                <a:solidFill>
                  <a:schemeClr val="tx1"/>
                </a:solidFill>
              </a:rPr>
              <a:t>e</a:t>
            </a:r>
          </a:p>
          <a:p>
            <a:pPr marL="457200" indent="-457200" algn="just">
              <a:lnSpc>
                <a:spcPct val="150000"/>
              </a:lnSpc>
              <a:spcBef>
                <a:spcPts val="0"/>
              </a:spcBef>
              <a:buFont typeface="Wingdings" panose="05000000000000000000" pitchFamily="2" charset="2"/>
              <a:buChar char="ü"/>
              <a:defRPr/>
            </a:pPr>
            <a:r>
              <a:rPr lang="pt-BR" sz="6700" b="0" dirty="0">
                <a:solidFill>
                  <a:schemeClr val="tx1"/>
                </a:solidFill>
              </a:rPr>
              <a:t>desde que seguida, </a:t>
            </a:r>
            <a:r>
              <a:rPr lang="pt-BR" sz="6700" b="0" u="sng" dirty="0">
                <a:solidFill>
                  <a:schemeClr val="tx1"/>
                </a:solidFill>
              </a:rPr>
              <a:t>por exemplo</a:t>
            </a:r>
            <a:r>
              <a:rPr lang="pt-BR" sz="6700" b="0" dirty="0">
                <a:solidFill>
                  <a:schemeClr val="tx1"/>
                </a:solidFill>
              </a:rPr>
              <a:t>, das expressões "</a:t>
            </a:r>
            <a:r>
              <a:rPr lang="pt-BR" sz="6700" b="1" dirty="0">
                <a:solidFill>
                  <a:srgbClr val="00B050"/>
                </a:solidFill>
              </a:rPr>
              <a:t>ou equivalente</a:t>
            </a:r>
            <a:r>
              <a:rPr lang="pt-BR" sz="6700" b="0" dirty="0">
                <a:solidFill>
                  <a:srgbClr val="00B050"/>
                </a:solidFill>
              </a:rPr>
              <a:t>", "</a:t>
            </a:r>
            <a:r>
              <a:rPr lang="pt-BR" sz="6700" b="1" dirty="0">
                <a:solidFill>
                  <a:srgbClr val="00B050"/>
                </a:solidFill>
              </a:rPr>
              <a:t>ou similar</a:t>
            </a:r>
            <a:r>
              <a:rPr lang="pt-BR" sz="6700" b="0" dirty="0">
                <a:solidFill>
                  <a:srgbClr val="00B050"/>
                </a:solidFill>
              </a:rPr>
              <a:t>" e "</a:t>
            </a:r>
            <a:r>
              <a:rPr lang="pt-BR" sz="6700" b="1" dirty="0">
                <a:solidFill>
                  <a:srgbClr val="00B050"/>
                </a:solidFill>
              </a:rPr>
              <a:t>ou de melhor qualidade</a:t>
            </a:r>
            <a:r>
              <a:rPr lang="pt-BR" sz="6700" b="0" dirty="0">
                <a:solidFill>
                  <a:srgbClr val="00B050"/>
                </a:solidFill>
              </a:rPr>
              <a:t>"</a:t>
            </a:r>
            <a:endParaRPr lang="pt-BR" sz="6700" dirty="0">
              <a:solidFill>
                <a:srgbClr val="00B050"/>
              </a:solidFill>
            </a:endParaRPr>
          </a:p>
        </p:txBody>
      </p:sp>
      <p:sp>
        <p:nvSpPr>
          <p:cNvPr id="25602" name="Espaço Reservado para Número de Slide 5"/>
          <p:cNvSpPr>
            <a:spLocks noGrp="1"/>
          </p:cNvSpPr>
          <p:nvPr>
            <p:ph type="sldNum" sz="quarter" idx="12"/>
          </p:nvPr>
        </p:nvSpPr>
        <p:spPr>
          <a:noFill/>
        </p:spPr>
        <p:txBody>
          <a:bodyPr/>
          <a:lstStyle/>
          <a:p>
            <a:pPr algn="r"/>
            <a:fld id="{D2053A5C-F059-44D4-A32C-583D507D8E18}" type="slidenum">
              <a:rPr lang="pt-BR" sz="1400"/>
              <a:pPr algn="r"/>
              <a:t>16</a:t>
            </a:fld>
            <a:endParaRPr lang="pt-BR" dirty="0"/>
          </a:p>
        </p:txBody>
      </p:sp>
    </p:spTree>
    <p:extLst>
      <p:ext uri="{BB962C8B-B14F-4D97-AF65-F5344CB8AC3E}">
        <p14:creationId xmlns:p14="http://schemas.microsoft.com/office/powerpoint/2010/main" val="350628265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F5DEE6A-D8D9-45C5-A9BD-E2961A8D182A}" type="slidenum">
              <a:rPr lang="pt-BR" sz="1400"/>
              <a:pPr algn="r"/>
              <a:t>160</a:t>
            </a:fld>
            <a:endParaRPr lang="pt-BR" sz="1400" dirty="0"/>
          </a:p>
        </p:txBody>
      </p:sp>
      <p:sp>
        <p:nvSpPr>
          <p:cNvPr id="155652" name="Rectangle 2"/>
          <p:cNvSpPr txBox="1">
            <a:spLocks noChangeArrowheads="1"/>
          </p:cNvSpPr>
          <p:nvPr/>
        </p:nvSpPr>
        <p:spPr bwMode="auto">
          <a:xfrm>
            <a:off x="313899" y="188640"/>
            <a:ext cx="8734429" cy="792088"/>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Adicional de Insalubridade</a:t>
            </a:r>
          </a:p>
        </p:txBody>
      </p:sp>
      <p:sp>
        <p:nvSpPr>
          <p:cNvPr id="155654" name="Text Box 7"/>
          <p:cNvSpPr txBox="1">
            <a:spLocks noChangeArrowheads="1"/>
          </p:cNvSpPr>
          <p:nvPr/>
        </p:nvSpPr>
        <p:spPr bwMode="auto">
          <a:xfrm>
            <a:off x="313899" y="1124744"/>
            <a:ext cx="11505062" cy="5078313"/>
          </a:xfrm>
          <a:prstGeom prst="rect">
            <a:avLst/>
          </a:prstGeom>
          <a:noFill/>
          <a:ln w="9525">
            <a:noFill/>
            <a:miter lim="800000"/>
            <a:headEnd/>
            <a:tailEnd/>
          </a:ln>
        </p:spPr>
        <p:txBody>
          <a:bodyPr wrap="square">
            <a:spAutoFit/>
          </a:bodyPr>
          <a:lstStyle/>
          <a:p>
            <a:pPr algn="just">
              <a:lnSpc>
                <a:spcPct val="125000"/>
              </a:lnSpc>
            </a:pPr>
            <a:r>
              <a:rPr lang="pt-BR" sz="2400" b="1" dirty="0"/>
              <a:t>CLT, art. 189 </a:t>
            </a:r>
            <a:r>
              <a:rPr lang="pt-BR" sz="2400" dirty="0"/>
              <a:t>- Serão consideradas atividades ou operações insalubres aquelas que, por sua natureza, condições ou métodos de trabalho, </a:t>
            </a:r>
            <a:r>
              <a:rPr lang="pt-BR" sz="2400" dirty="0">
                <a:solidFill>
                  <a:srgbClr val="FF0000"/>
                </a:solidFill>
              </a:rPr>
              <a:t>exponham os empregados a agentes nocivos à saúde, </a:t>
            </a:r>
            <a:r>
              <a:rPr lang="pt-BR" sz="2400" b="1" dirty="0">
                <a:solidFill>
                  <a:srgbClr val="FF0000"/>
                </a:solidFill>
              </a:rPr>
              <a:t>acima dos limites de tolerância fixados </a:t>
            </a:r>
            <a:r>
              <a:rPr lang="pt-BR" sz="2400" dirty="0"/>
              <a:t>em razão da natureza e da intensidade do agente e do tempo de exposição aos seus efeitos.</a:t>
            </a:r>
          </a:p>
          <a:p>
            <a:pPr algn="just">
              <a:lnSpc>
                <a:spcPct val="125000"/>
              </a:lnSpc>
            </a:pPr>
            <a:endParaRPr lang="pt-BR" sz="2400" dirty="0"/>
          </a:p>
          <a:p>
            <a:pPr algn="just">
              <a:lnSpc>
                <a:spcPct val="150000"/>
              </a:lnSpc>
            </a:pPr>
            <a:r>
              <a:rPr lang="pt-BR" sz="2400" b="1" dirty="0"/>
              <a:t>CLT, art. 190 </a:t>
            </a:r>
            <a:r>
              <a:rPr lang="pt-BR" sz="2400" dirty="0"/>
              <a:t>- O Ministério do Trabalho aprovará o quadro das atividades e operações insalubres e adotará normas sobre os critérios de caracterização da insalubridade, os limites de tolerância aos agentes agressivos, meios de proteção e o tempo máximo de exposição do empregado a esses agentes.</a:t>
            </a:r>
          </a:p>
        </p:txBody>
      </p:sp>
    </p:spTree>
    <p:extLst>
      <p:ext uri="{BB962C8B-B14F-4D97-AF65-F5344CB8AC3E}">
        <p14:creationId xmlns:p14="http://schemas.microsoft.com/office/powerpoint/2010/main" val="352567995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F5DEE6A-D8D9-45C5-A9BD-E2961A8D182A}" type="slidenum">
              <a:rPr lang="pt-BR" sz="1400"/>
              <a:pPr algn="r"/>
              <a:t>161</a:t>
            </a:fld>
            <a:endParaRPr lang="pt-BR" sz="1400" dirty="0"/>
          </a:p>
        </p:txBody>
      </p:sp>
      <p:sp>
        <p:nvSpPr>
          <p:cNvPr id="155652" name="Rectangle 2"/>
          <p:cNvSpPr txBox="1">
            <a:spLocks noChangeArrowheads="1"/>
          </p:cNvSpPr>
          <p:nvPr/>
        </p:nvSpPr>
        <p:spPr bwMode="auto">
          <a:xfrm>
            <a:off x="272955" y="260648"/>
            <a:ext cx="8703365" cy="792088"/>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Adicional de Insalubridade</a:t>
            </a:r>
          </a:p>
        </p:txBody>
      </p:sp>
      <p:sp>
        <p:nvSpPr>
          <p:cNvPr id="155654" name="Text Box 7"/>
          <p:cNvSpPr txBox="1">
            <a:spLocks noChangeArrowheads="1"/>
          </p:cNvSpPr>
          <p:nvPr/>
        </p:nvSpPr>
        <p:spPr bwMode="auto">
          <a:xfrm>
            <a:off x="272955" y="1357119"/>
            <a:ext cx="11559654" cy="4790094"/>
          </a:xfrm>
          <a:prstGeom prst="rect">
            <a:avLst/>
          </a:prstGeom>
          <a:noFill/>
          <a:ln w="9525">
            <a:noFill/>
            <a:miter lim="800000"/>
            <a:headEnd/>
            <a:tailEnd/>
          </a:ln>
        </p:spPr>
        <p:txBody>
          <a:bodyPr wrap="square">
            <a:spAutoFit/>
          </a:bodyPr>
          <a:lstStyle/>
          <a:p>
            <a:pPr algn="just">
              <a:lnSpc>
                <a:spcPct val="150000"/>
              </a:lnSpc>
            </a:pPr>
            <a:r>
              <a:rPr lang="pt-BR" sz="2800" b="1" dirty="0"/>
              <a:t>CLT, art. 191 </a:t>
            </a:r>
            <a:r>
              <a:rPr lang="pt-BR" sz="2800" dirty="0"/>
              <a:t>- A </a:t>
            </a:r>
            <a:r>
              <a:rPr lang="pt-BR" sz="2800" b="1" dirty="0">
                <a:solidFill>
                  <a:srgbClr val="00B050"/>
                </a:solidFill>
              </a:rPr>
              <a:t>eliminação ou a neutralização da insalubridade </a:t>
            </a:r>
            <a:r>
              <a:rPr lang="pt-BR" sz="2800" dirty="0"/>
              <a:t>ocorrerá:  </a:t>
            </a:r>
          </a:p>
          <a:p>
            <a:pPr algn="just">
              <a:lnSpc>
                <a:spcPct val="150000"/>
              </a:lnSpc>
            </a:pPr>
            <a:r>
              <a:rPr lang="pt-BR" sz="2800" dirty="0"/>
              <a:t>	I - com a adoção de medidas que conservem o ambiente de trabalho dentro dos limites de tolerância;</a:t>
            </a:r>
          </a:p>
          <a:p>
            <a:pPr algn="just">
              <a:lnSpc>
                <a:spcPct val="150000"/>
              </a:lnSpc>
            </a:pPr>
            <a:r>
              <a:rPr lang="pt-BR" sz="2800" dirty="0"/>
              <a:t>	II - com a utilização de equipamentos de proteção individual ao trabalhador, que diminuam a intensidade do agente agressivo a limites de tolerância.</a:t>
            </a:r>
          </a:p>
          <a:p>
            <a:pPr algn="just">
              <a:lnSpc>
                <a:spcPct val="125000"/>
              </a:lnSpc>
            </a:pPr>
            <a:endParaRPr lang="pt-BR" sz="1000" dirty="0">
              <a:solidFill>
                <a:schemeClr val="tx2"/>
              </a:solidFill>
            </a:endParaRPr>
          </a:p>
        </p:txBody>
      </p:sp>
    </p:spTree>
    <p:extLst>
      <p:ext uri="{BB962C8B-B14F-4D97-AF65-F5344CB8AC3E}">
        <p14:creationId xmlns:p14="http://schemas.microsoft.com/office/powerpoint/2010/main" val="210102921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F5DEE6A-D8D9-45C5-A9BD-E2961A8D182A}" type="slidenum">
              <a:rPr lang="pt-BR" sz="1400"/>
              <a:pPr algn="r"/>
              <a:t>162</a:t>
            </a:fld>
            <a:endParaRPr lang="pt-BR" sz="1400" dirty="0"/>
          </a:p>
        </p:txBody>
      </p:sp>
      <p:sp>
        <p:nvSpPr>
          <p:cNvPr id="155652" name="Rectangle 2"/>
          <p:cNvSpPr txBox="1">
            <a:spLocks noChangeArrowheads="1"/>
          </p:cNvSpPr>
          <p:nvPr/>
        </p:nvSpPr>
        <p:spPr bwMode="auto">
          <a:xfrm>
            <a:off x="245660" y="260648"/>
            <a:ext cx="8658652" cy="792088"/>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Adicional de Insalubridade</a:t>
            </a:r>
          </a:p>
        </p:txBody>
      </p:sp>
      <p:sp>
        <p:nvSpPr>
          <p:cNvPr id="155654" name="Text Box 7"/>
          <p:cNvSpPr txBox="1">
            <a:spLocks noChangeArrowheads="1"/>
          </p:cNvSpPr>
          <p:nvPr/>
        </p:nvSpPr>
        <p:spPr bwMode="auto">
          <a:xfrm>
            <a:off x="245660" y="1412776"/>
            <a:ext cx="11573301" cy="4405052"/>
          </a:xfrm>
          <a:prstGeom prst="rect">
            <a:avLst/>
          </a:prstGeom>
          <a:noFill/>
          <a:ln w="9525">
            <a:noFill/>
            <a:miter lim="800000"/>
            <a:headEnd/>
            <a:tailEnd/>
          </a:ln>
        </p:spPr>
        <p:txBody>
          <a:bodyPr wrap="square">
            <a:spAutoFit/>
          </a:bodyPr>
          <a:lstStyle/>
          <a:p>
            <a:pPr algn="just">
              <a:lnSpc>
                <a:spcPct val="125000"/>
              </a:lnSpc>
            </a:pPr>
            <a:endParaRPr lang="pt-BR" sz="1000" dirty="0">
              <a:solidFill>
                <a:schemeClr val="tx2"/>
              </a:solidFill>
            </a:endParaRPr>
          </a:p>
          <a:p>
            <a:pPr algn="just">
              <a:lnSpc>
                <a:spcPct val="150000"/>
              </a:lnSpc>
            </a:pPr>
            <a:r>
              <a:rPr lang="pt-BR" sz="2400" b="1" dirty="0"/>
              <a:t>CLT, art. 192 </a:t>
            </a:r>
            <a:r>
              <a:rPr lang="pt-BR" sz="2400" dirty="0"/>
              <a:t>- O exercício de trabalho em condições insalubres, acima dos limites de tolerância estabelecidos pelo MTE, assegura a percepção de adicional respectivamente de 40%, 20% e 10% </a:t>
            </a:r>
            <a:r>
              <a:rPr lang="pt-BR" sz="2400" b="1" dirty="0">
                <a:solidFill>
                  <a:srgbClr val="FF0000"/>
                </a:solidFill>
              </a:rPr>
              <a:t>do salário-mínimo da região</a:t>
            </a:r>
            <a:r>
              <a:rPr lang="pt-BR" sz="2400" dirty="0"/>
              <a:t>, segundo se classifiquem nos graus máximo, médio e mínimo. </a:t>
            </a:r>
          </a:p>
          <a:p>
            <a:pPr algn="just">
              <a:lnSpc>
                <a:spcPct val="150000"/>
              </a:lnSpc>
            </a:pPr>
            <a:endParaRPr lang="pt-BR" sz="1050" dirty="0"/>
          </a:p>
          <a:p>
            <a:pPr algn="ctr">
              <a:lnSpc>
                <a:spcPct val="150000"/>
              </a:lnSpc>
            </a:pPr>
            <a:r>
              <a:rPr lang="pt-BR" sz="2800" b="1" dirty="0">
                <a:solidFill>
                  <a:srgbClr val="FF0000"/>
                </a:solidFill>
              </a:rPr>
              <a:t>NR 15 – Atividades e Operações Insalubres</a:t>
            </a:r>
          </a:p>
          <a:p>
            <a:pPr algn="ctr">
              <a:lnSpc>
                <a:spcPct val="150000"/>
              </a:lnSpc>
            </a:pPr>
            <a:endParaRPr lang="pt-BR" sz="1600" b="1" dirty="0">
              <a:solidFill>
                <a:srgbClr val="0000FF"/>
              </a:solidFill>
            </a:endParaRPr>
          </a:p>
          <a:p>
            <a:pPr algn="ctr">
              <a:lnSpc>
                <a:spcPct val="150000"/>
              </a:lnSpc>
            </a:pPr>
            <a:r>
              <a:rPr lang="pt-BR" sz="2800" b="1" dirty="0">
                <a:solidFill>
                  <a:srgbClr val="0000FF"/>
                </a:solidFill>
              </a:rPr>
              <a:t>Súmula TST 228 </a:t>
            </a:r>
            <a:r>
              <a:rPr lang="pt-BR" sz="2800" b="1" dirty="0"/>
              <a:t>X</a:t>
            </a:r>
            <a:r>
              <a:rPr lang="pt-BR" sz="2800" b="1" dirty="0">
                <a:solidFill>
                  <a:srgbClr val="0000FF"/>
                </a:solidFill>
              </a:rPr>
              <a:t> </a:t>
            </a:r>
            <a:r>
              <a:rPr lang="pt-BR" sz="2800" b="1" dirty="0">
                <a:solidFill>
                  <a:schemeClr val="accent2">
                    <a:lumMod val="75000"/>
                  </a:schemeClr>
                </a:solidFill>
              </a:rPr>
              <a:t>Súmula Vinculante 4 do STF</a:t>
            </a:r>
          </a:p>
        </p:txBody>
      </p:sp>
    </p:spTree>
    <p:extLst>
      <p:ext uri="{BB962C8B-B14F-4D97-AF65-F5344CB8AC3E}">
        <p14:creationId xmlns:p14="http://schemas.microsoft.com/office/powerpoint/2010/main" val="346317885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F5DEE6A-D8D9-45C5-A9BD-E2961A8D182A}" type="slidenum">
              <a:rPr lang="pt-BR" sz="1400"/>
              <a:pPr algn="r"/>
              <a:t>163</a:t>
            </a:fld>
            <a:endParaRPr lang="pt-BR" sz="1400" dirty="0"/>
          </a:p>
        </p:txBody>
      </p:sp>
      <p:sp>
        <p:nvSpPr>
          <p:cNvPr id="155652" name="Rectangle 2"/>
          <p:cNvSpPr txBox="1">
            <a:spLocks noChangeArrowheads="1"/>
          </p:cNvSpPr>
          <p:nvPr/>
        </p:nvSpPr>
        <p:spPr bwMode="auto">
          <a:xfrm>
            <a:off x="395785" y="260648"/>
            <a:ext cx="8570794" cy="792088"/>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Adicional de Insalubridade</a:t>
            </a:r>
          </a:p>
        </p:txBody>
      </p:sp>
      <p:sp>
        <p:nvSpPr>
          <p:cNvPr id="155654" name="Text Box 7"/>
          <p:cNvSpPr txBox="1">
            <a:spLocks noChangeArrowheads="1"/>
          </p:cNvSpPr>
          <p:nvPr/>
        </p:nvSpPr>
        <p:spPr bwMode="auto">
          <a:xfrm>
            <a:off x="395785" y="1177609"/>
            <a:ext cx="11354937" cy="5078313"/>
          </a:xfrm>
          <a:prstGeom prst="rect">
            <a:avLst/>
          </a:prstGeom>
          <a:noFill/>
          <a:ln w="9525">
            <a:noFill/>
            <a:miter lim="800000"/>
            <a:headEnd/>
            <a:tailEnd/>
          </a:ln>
        </p:spPr>
        <p:txBody>
          <a:bodyPr wrap="square">
            <a:spAutoFit/>
          </a:bodyPr>
          <a:lstStyle/>
          <a:p>
            <a:pPr algn="ctr">
              <a:lnSpc>
                <a:spcPct val="150000"/>
              </a:lnSpc>
            </a:pPr>
            <a:r>
              <a:rPr lang="pt-BR" sz="2400" b="1" dirty="0"/>
              <a:t>NR 09 - PPRA</a:t>
            </a:r>
            <a:r>
              <a:rPr lang="pt-BR" sz="2400" dirty="0"/>
              <a:t> </a:t>
            </a:r>
          </a:p>
          <a:p>
            <a:pPr algn="just">
              <a:lnSpc>
                <a:spcPct val="150000"/>
              </a:lnSpc>
            </a:pPr>
            <a:r>
              <a:rPr lang="pt-BR" sz="2400" dirty="0"/>
              <a:t>9.3.1. O </a:t>
            </a:r>
            <a:r>
              <a:rPr lang="pt-BR" sz="2400" b="1" dirty="0"/>
              <a:t>Programa de Prevenção de Riscos Ambientais </a:t>
            </a:r>
            <a:r>
              <a:rPr lang="pt-BR" sz="2400" dirty="0"/>
              <a:t>deverá incluir as seguintes etapas:</a:t>
            </a:r>
          </a:p>
          <a:p>
            <a:pPr>
              <a:lnSpc>
                <a:spcPct val="150000"/>
              </a:lnSpc>
            </a:pPr>
            <a:r>
              <a:rPr lang="pt-BR" sz="2400" dirty="0"/>
              <a:t>a) antecipação e reconhecimento dos riscos;</a:t>
            </a:r>
            <a:br>
              <a:rPr lang="pt-BR" sz="2400" dirty="0"/>
            </a:br>
            <a:r>
              <a:rPr lang="pt-BR" sz="2400" dirty="0"/>
              <a:t>b) estabelecimento de prioridades e metas de avaliação e controle;</a:t>
            </a:r>
          </a:p>
          <a:p>
            <a:pPr>
              <a:lnSpc>
                <a:spcPct val="150000"/>
              </a:lnSpc>
            </a:pPr>
            <a:r>
              <a:rPr lang="pt-BR" sz="2400" dirty="0"/>
              <a:t>c) avaliação dos riscos e da exposição dos trabalhadores; </a:t>
            </a:r>
            <a:br>
              <a:rPr lang="pt-BR" sz="2400" dirty="0"/>
            </a:br>
            <a:r>
              <a:rPr lang="pt-BR" sz="2400" dirty="0"/>
              <a:t>d) implantação de medidas de controle e avaliação de sua eficácia;</a:t>
            </a:r>
            <a:br>
              <a:rPr lang="pt-BR" sz="2400" dirty="0"/>
            </a:br>
            <a:r>
              <a:rPr lang="pt-BR" sz="2400" dirty="0"/>
              <a:t>e) monitoramento da exposição aos riscos;</a:t>
            </a:r>
            <a:br>
              <a:rPr lang="pt-BR" sz="2400" dirty="0"/>
            </a:br>
            <a:r>
              <a:rPr lang="pt-BR" sz="2400" dirty="0"/>
              <a:t>f) registro e divulgação dos dados. </a:t>
            </a:r>
          </a:p>
        </p:txBody>
      </p:sp>
    </p:spTree>
    <p:extLst>
      <p:ext uri="{BB962C8B-B14F-4D97-AF65-F5344CB8AC3E}">
        <p14:creationId xmlns:p14="http://schemas.microsoft.com/office/powerpoint/2010/main" val="74114525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44E955BE-0B9D-4BFC-8AB3-8935E151248A}" type="slidenum">
              <a:rPr lang="pt-BR" sz="1400"/>
              <a:pPr algn="r"/>
              <a:t>164</a:t>
            </a:fld>
            <a:endParaRPr lang="pt-BR" sz="1400" dirty="0"/>
          </a:p>
        </p:txBody>
      </p:sp>
      <p:sp>
        <p:nvSpPr>
          <p:cNvPr id="164868" name="Rectangle 2"/>
          <p:cNvSpPr txBox="1">
            <a:spLocks noChangeArrowheads="1"/>
          </p:cNvSpPr>
          <p:nvPr/>
        </p:nvSpPr>
        <p:spPr bwMode="auto">
          <a:xfrm>
            <a:off x="313899" y="332656"/>
            <a:ext cx="8590413" cy="621994"/>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Periculosidade X Insalubridade</a:t>
            </a:r>
          </a:p>
        </p:txBody>
      </p:sp>
      <p:sp>
        <p:nvSpPr>
          <p:cNvPr id="164870" name="Text Box 6"/>
          <p:cNvSpPr txBox="1">
            <a:spLocks noChangeArrowheads="1"/>
          </p:cNvSpPr>
          <p:nvPr/>
        </p:nvSpPr>
        <p:spPr bwMode="auto">
          <a:xfrm>
            <a:off x="313899" y="1628800"/>
            <a:ext cx="11409528" cy="3131627"/>
          </a:xfrm>
          <a:prstGeom prst="rect">
            <a:avLst/>
          </a:prstGeom>
          <a:noFill/>
          <a:ln w="9525">
            <a:noFill/>
            <a:miter lim="800000"/>
            <a:headEnd/>
            <a:tailEnd/>
          </a:ln>
        </p:spPr>
        <p:txBody>
          <a:bodyPr wrap="square">
            <a:spAutoFit/>
          </a:bodyPr>
          <a:lstStyle/>
          <a:p>
            <a:pPr algn="ctr">
              <a:lnSpc>
                <a:spcPct val="125000"/>
              </a:lnSpc>
            </a:pPr>
            <a:r>
              <a:rPr lang="pt-BR" sz="2800" b="1" dirty="0">
                <a:solidFill>
                  <a:srgbClr val="FF0000"/>
                </a:solidFill>
              </a:rPr>
              <a:t>Periculosidade</a:t>
            </a:r>
            <a:r>
              <a:rPr lang="pt-BR" sz="2800" dirty="0"/>
              <a:t> OU </a:t>
            </a:r>
            <a:r>
              <a:rPr lang="pt-BR" sz="2800" b="1" dirty="0">
                <a:solidFill>
                  <a:srgbClr val="00B050"/>
                </a:solidFill>
              </a:rPr>
              <a:t>Insalubridade</a:t>
            </a:r>
            <a:endParaRPr lang="pt-BR" sz="2800" dirty="0"/>
          </a:p>
          <a:p>
            <a:pPr algn="just">
              <a:lnSpc>
                <a:spcPct val="125000"/>
              </a:lnSpc>
            </a:pPr>
            <a:endParaRPr lang="pt-BR" sz="2800" dirty="0"/>
          </a:p>
          <a:p>
            <a:pPr algn="just">
              <a:lnSpc>
                <a:spcPct val="125000"/>
              </a:lnSpc>
            </a:pPr>
            <a:r>
              <a:rPr lang="pt-BR" sz="2800" dirty="0"/>
              <a:t>De acordo com o § 2º do artigo 193 da CLT:</a:t>
            </a:r>
          </a:p>
          <a:p>
            <a:pPr algn="just">
              <a:lnSpc>
                <a:spcPct val="125000"/>
              </a:lnSpc>
            </a:pPr>
            <a:endParaRPr lang="pt-BR" sz="2800" dirty="0"/>
          </a:p>
          <a:p>
            <a:pPr algn="just">
              <a:lnSpc>
                <a:spcPct val="125000"/>
              </a:lnSpc>
            </a:pPr>
            <a:r>
              <a:rPr lang="pt-BR" sz="2800" dirty="0"/>
              <a:t>O trabalhador deverá </a:t>
            </a:r>
            <a:r>
              <a:rPr lang="pt-BR" sz="2800" b="1" dirty="0"/>
              <a:t>optar por um ou outro</a:t>
            </a:r>
            <a:r>
              <a:rPr lang="pt-BR" sz="2800" dirty="0"/>
              <a:t> adicional. </a:t>
            </a:r>
          </a:p>
          <a:p>
            <a:pPr algn="just">
              <a:lnSpc>
                <a:spcPct val="125000"/>
              </a:lnSpc>
            </a:pPr>
            <a:endParaRPr lang="pt-BR" dirty="0">
              <a:solidFill>
                <a:schemeClr val="tx2"/>
              </a:solidFill>
            </a:endParaRPr>
          </a:p>
        </p:txBody>
      </p:sp>
    </p:spTree>
    <p:extLst>
      <p:ext uri="{BB962C8B-B14F-4D97-AF65-F5344CB8AC3E}">
        <p14:creationId xmlns:p14="http://schemas.microsoft.com/office/powerpoint/2010/main" val="418617978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53F43649-11DC-43C3-A263-84B22947F155}" type="slidenum">
              <a:rPr lang="pt-BR" sz="1400"/>
              <a:pPr algn="r"/>
              <a:t>165</a:t>
            </a:fld>
            <a:endParaRPr lang="pt-BR" sz="1400" dirty="0"/>
          </a:p>
        </p:txBody>
      </p:sp>
      <p:sp>
        <p:nvSpPr>
          <p:cNvPr id="166916" name="Rectangle 2"/>
          <p:cNvSpPr txBox="1">
            <a:spLocks noChangeArrowheads="1"/>
          </p:cNvSpPr>
          <p:nvPr/>
        </p:nvSpPr>
        <p:spPr bwMode="auto">
          <a:xfrm>
            <a:off x="300250" y="278863"/>
            <a:ext cx="8843750" cy="637395"/>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Adicional Noturno</a:t>
            </a:r>
          </a:p>
        </p:txBody>
      </p:sp>
      <p:sp>
        <p:nvSpPr>
          <p:cNvPr id="166918" name="Text Box 6"/>
          <p:cNvSpPr txBox="1">
            <a:spLocks noChangeArrowheads="1"/>
          </p:cNvSpPr>
          <p:nvPr/>
        </p:nvSpPr>
        <p:spPr bwMode="auto">
          <a:xfrm>
            <a:off x="259307" y="1052737"/>
            <a:ext cx="11518711" cy="4555093"/>
          </a:xfrm>
          <a:prstGeom prst="rect">
            <a:avLst/>
          </a:prstGeom>
          <a:noFill/>
          <a:ln w="9525">
            <a:noFill/>
            <a:miter lim="800000"/>
            <a:headEnd/>
            <a:tailEnd/>
          </a:ln>
        </p:spPr>
        <p:txBody>
          <a:bodyPr wrap="square">
            <a:spAutoFit/>
          </a:bodyPr>
          <a:lstStyle/>
          <a:p>
            <a:pPr algn="ctr">
              <a:lnSpc>
                <a:spcPct val="125000"/>
              </a:lnSpc>
            </a:pPr>
            <a:r>
              <a:rPr lang="pt-BR" sz="2400" b="1" dirty="0"/>
              <a:t>Art. 73 da CLT</a:t>
            </a:r>
          </a:p>
          <a:p>
            <a:pPr algn="just">
              <a:lnSpc>
                <a:spcPct val="125000"/>
              </a:lnSpc>
            </a:pPr>
            <a:r>
              <a:rPr lang="pt-BR" sz="2400" dirty="0"/>
              <a:t>Considera-se noturno, para os efeitos deste artigo, o trabalho executado entre as </a:t>
            </a:r>
            <a:r>
              <a:rPr lang="pt-BR" sz="2400" u="sng" dirty="0"/>
              <a:t>22 (vinte e duas) horas de um dia e as 5 (cinco) horas do dia seguinte</a:t>
            </a:r>
            <a:r>
              <a:rPr lang="pt-BR" sz="2400" dirty="0"/>
              <a:t>. </a:t>
            </a:r>
            <a:r>
              <a:rPr lang="pt-BR" sz="2400" dirty="0">
                <a:solidFill>
                  <a:srgbClr val="0000FF"/>
                </a:solidFill>
              </a:rPr>
              <a:t>(</a:t>
            </a:r>
            <a:r>
              <a:rPr lang="pt-BR" sz="2400" b="1" dirty="0">
                <a:solidFill>
                  <a:srgbClr val="0000FF"/>
                </a:solidFill>
              </a:rPr>
              <a:t>Adicional noturno</a:t>
            </a:r>
            <a:r>
              <a:rPr lang="pt-BR" sz="2400" dirty="0">
                <a:solidFill>
                  <a:srgbClr val="0000FF"/>
                </a:solidFill>
              </a:rPr>
              <a:t>)</a:t>
            </a:r>
          </a:p>
          <a:p>
            <a:pPr algn="just">
              <a:lnSpc>
                <a:spcPct val="125000"/>
              </a:lnSpc>
            </a:pPr>
            <a:endParaRPr lang="pt-BR" sz="2400" dirty="0"/>
          </a:p>
          <a:p>
            <a:pPr algn="just">
              <a:lnSpc>
                <a:spcPct val="125000"/>
              </a:lnSpc>
            </a:pPr>
            <a:r>
              <a:rPr lang="pt-BR" sz="2400" dirty="0"/>
              <a:t>A hora do trabalho noturno será computada como de 52 (cinqüenta e dois) minutos e 30 (trinta) segundos. </a:t>
            </a:r>
            <a:r>
              <a:rPr lang="pt-BR" sz="2400" b="1" dirty="0">
                <a:solidFill>
                  <a:srgbClr val="FF0000"/>
                </a:solidFill>
              </a:rPr>
              <a:t>(Adicional de Hora noturna reduzida). </a:t>
            </a:r>
          </a:p>
          <a:p>
            <a:pPr lvl="1" algn="just">
              <a:lnSpc>
                <a:spcPct val="125000"/>
              </a:lnSpc>
              <a:buFont typeface="Wingdings" pitchFamily="2" charset="2"/>
              <a:buChar char="Ø"/>
            </a:pPr>
            <a:endParaRPr lang="pt-BR" sz="1600" dirty="0"/>
          </a:p>
          <a:p>
            <a:pPr lvl="1" algn="just">
              <a:lnSpc>
                <a:spcPct val="125000"/>
              </a:lnSpc>
              <a:buFont typeface="Wingdings" pitchFamily="2" charset="2"/>
              <a:buChar char="Ø"/>
            </a:pPr>
            <a:r>
              <a:rPr lang="pt-BR" sz="2400" dirty="0"/>
              <a:t>Medida adotada para repor o desgaste biológico que enfrenta quem trabalha à noite, sendo considerado um período penoso de trabalho.</a:t>
            </a:r>
            <a:endParaRPr lang="pt-BR" dirty="0">
              <a:solidFill>
                <a:schemeClr val="tx2"/>
              </a:solidFill>
            </a:endParaRPr>
          </a:p>
        </p:txBody>
      </p:sp>
    </p:spTree>
    <p:extLst>
      <p:ext uri="{BB962C8B-B14F-4D97-AF65-F5344CB8AC3E}">
        <p14:creationId xmlns:p14="http://schemas.microsoft.com/office/powerpoint/2010/main" val="407546529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F5DEE6A-D8D9-45C5-A9BD-E2961A8D182A}" type="slidenum">
              <a:rPr lang="pt-BR" sz="1400"/>
              <a:pPr algn="r"/>
              <a:t>166</a:t>
            </a:fld>
            <a:endParaRPr lang="pt-BR" sz="1400" dirty="0"/>
          </a:p>
        </p:txBody>
      </p:sp>
      <p:sp>
        <p:nvSpPr>
          <p:cNvPr id="155654" name="Text Box 7"/>
          <p:cNvSpPr txBox="1">
            <a:spLocks noChangeArrowheads="1"/>
          </p:cNvSpPr>
          <p:nvPr/>
        </p:nvSpPr>
        <p:spPr bwMode="auto">
          <a:xfrm>
            <a:off x="300251" y="1035706"/>
            <a:ext cx="11546006" cy="4616648"/>
          </a:xfrm>
          <a:prstGeom prst="rect">
            <a:avLst/>
          </a:prstGeom>
          <a:noFill/>
          <a:ln w="9525">
            <a:noFill/>
            <a:miter lim="800000"/>
            <a:headEnd/>
            <a:tailEnd/>
          </a:ln>
        </p:spPr>
        <p:txBody>
          <a:bodyPr wrap="square">
            <a:spAutoFit/>
          </a:bodyPr>
          <a:lstStyle/>
          <a:p>
            <a:pPr algn="just">
              <a:lnSpc>
                <a:spcPct val="125000"/>
              </a:lnSpc>
            </a:pPr>
            <a:r>
              <a:rPr lang="pt-BR" sz="2400" b="1" dirty="0"/>
              <a:t>Súmula TST 60:</a:t>
            </a:r>
          </a:p>
          <a:p>
            <a:pPr algn="just">
              <a:lnSpc>
                <a:spcPct val="150000"/>
              </a:lnSpc>
            </a:pPr>
            <a:r>
              <a:rPr lang="pt-BR" sz="2400" dirty="0"/>
              <a:t>I - O adicional noturno, pago com habitualidade, integra o salário do empregado para todos os efeitos. </a:t>
            </a:r>
          </a:p>
          <a:p>
            <a:pPr algn="just">
              <a:lnSpc>
                <a:spcPct val="150000"/>
              </a:lnSpc>
            </a:pPr>
            <a:r>
              <a:rPr lang="pt-BR" sz="2400" dirty="0"/>
              <a:t>II - Cumprida </a:t>
            </a:r>
            <a:r>
              <a:rPr lang="pt-BR" sz="2400" b="1" dirty="0">
                <a:solidFill>
                  <a:srgbClr val="FF0000"/>
                </a:solidFill>
              </a:rPr>
              <a:t>integralmente</a:t>
            </a:r>
            <a:r>
              <a:rPr lang="pt-BR" sz="2400" dirty="0"/>
              <a:t> a jornada no período noturno e prorrogada esta, </a:t>
            </a:r>
            <a:r>
              <a:rPr lang="pt-BR" sz="2400" dirty="0">
                <a:solidFill>
                  <a:srgbClr val="FF0000"/>
                </a:solidFill>
              </a:rPr>
              <a:t>devido é também o adicional quanto às horas prorrogadas</a:t>
            </a:r>
            <a:r>
              <a:rPr lang="pt-BR" sz="2400" dirty="0"/>
              <a:t>. (Art. 73, § 5º, da CLT).</a:t>
            </a:r>
          </a:p>
          <a:p>
            <a:pPr algn="just">
              <a:lnSpc>
                <a:spcPct val="125000"/>
              </a:lnSpc>
            </a:pPr>
            <a:endParaRPr lang="pt-BR" sz="2400" b="1" dirty="0"/>
          </a:p>
          <a:p>
            <a:pPr algn="just">
              <a:lnSpc>
                <a:spcPct val="125000"/>
              </a:lnSpc>
            </a:pPr>
            <a:r>
              <a:rPr lang="pt-BR" sz="2400" b="1" dirty="0"/>
              <a:t>TST Orientação Jurisprudencial – Subseção DI 1 - 388</a:t>
            </a:r>
          </a:p>
          <a:p>
            <a:pPr marL="800100" lvl="1" indent="-342900" algn="just">
              <a:lnSpc>
                <a:spcPct val="150000"/>
              </a:lnSpc>
              <a:buFont typeface="Wingdings" pitchFamily="2" charset="2"/>
              <a:buChar char="Ø"/>
            </a:pPr>
            <a:r>
              <a:rPr lang="pt-BR" sz="2000" dirty="0"/>
              <a:t>Empregado sob a jornada 12X36h que compreenda a totalidade do período noturno, tem direito ao adicional noturno relativo às horas trabalhadas após as 5 horas da manhã.</a:t>
            </a:r>
            <a:endParaRPr lang="pt-BR" dirty="0">
              <a:solidFill>
                <a:schemeClr val="tx2"/>
              </a:solidFill>
            </a:endParaRPr>
          </a:p>
        </p:txBody>
      </p:sp>
      <p:sp>
        <p:nvSpPr>
          <p:cNvPr id="3" name="Sinal de Multiplicação 2">
            <a:extLst>
              <a:ext uri="{FF2B5EF4-FFF2-40B4-BE49-F238E27FC236}">
                <a16:creationId xmlns:a16="http://schemas.microsoft.com/office/drawing/2014/main" id="{534AAD2C-1DFC-4176-861D-8DB06C8958D4}"/>
              </a:ext>
            </a:extLst>
          </p:cNvPr>
          <p:cNvSpPr/>
          <p:nvPr/>
        </p:nvSpPr>
        <p:spPr>
          <a:xfrm>
            <a:off x="1860848" y="1363383"/>
            <a:ext cx="7283152" cy="578490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angle 2"/>
          <p:cNvSpPr txBox="1">
            <a:spLocks noChangeArrowheads="1"/>
          </p:cNvSpPr>
          <p:nvPr/>
        </p:nvSpPr>
        <p:spPr bwMode="auto">
          <a:xfrm>
            <a:off x="300250" y="299178"/>
            <a:ext cx="8843750" cy="637395"/>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Adicional Noturno</a:t>
            </a:r>
          </a:p>
        </p:txBody>
      </p:sp>
    </p:spTree>
    <p:extLst>
      <p:ext uri="{BB962C8B-B14F-4D97-AF65-F5344CB8AC3E}">
        <p14:creationId xmlns:p14="http://schemas.microsoft.com/office/powerpoint/2010/main" val="218831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F5DEE6A-D8D9-45C5-A9BD-E2961A8D182A}" type="slidenum">
              <a:rPr lang="pt-BR" sz="1400"/>
              <a:pPr algn="r"/>
              <a:t>167</a:t>
            </a:fld>
            <a:endParaRPr lang="pt-BR" sz="1400" dirty="0"/>
          </a:p>
        </p:txBody>
      </p:sp>
      <p:sp>
        <p:nvSpPr>
          <p:cNvPr id="155654" name="Text Box 7"/>
          <p:cNvSpPr txBox="1">
            <a:spLocks noChangeArrowheads="1"/>
          </p:cNvSpPr>
          <p:nvPr/>
        </p:nvSpPr>
        <p:spPr bwMode="auto">
          <a:xfrm>
            <a:off x="300250" y="1299518"/>
            <a:ext cx="11532359" cy="4293483"/>
          </a:xfrm>
          <a:prstGeom prst="rect">
            <a:avLst/>
          </a:prstGeom>
          <a:noFill/>
          <a:ln w="9525">
            <a:noFill/>
            <a:miter lim="800000"/>
            <a:headEnd/>
            <a:tailEnd/>
          </a:ln>
        </p:spPr>
        <p:txBody>
          <a:bodyPr wrap="square">
            <a:spAutoFit/>
          </a:bodyPr>
          <a:lstStyle/>
          <a:p>
            <a:pPr algn="just">
              <a:lnSpc>
                <a:spcPct val="150000"/>
              </a:lnSpc>
            </a:pPr>
            <a:r>
              <a:rPr lang="pt-BR" sz="2800" dirty="0"/>
              <a:t>Profissional com escala 12X36h trabalha de 19h até 7h do dia seguinte:</a:t>
            </a:r>
          </a:p>
          <a:p>
            <a:pPr lvl="1" algn="just">
              <a:lnSpc>
                <a:spcPct val="150000"/>
              </a:lnSpc>
              <a:buFont typeface="Arial" pitchFamily="34" charset="0"/>
              <a:buChar char="•"/>
            </a:pPr>
            <a:r>
              <a:rPr lang="pt-BR" sz="2800" dirty="0"/>
              <a:t> Proporção de horas noturnas = 7/12 =</a:t>
            </a:r>
            <a:r>
              <a:rPr lang="pt-BR" sz="2800" dirty="0">
                <a:solidFill>
                  <a:schemeClr val="tx2"/>
                </a:solidFill>
              </a:rPr>
              <a:t> </a:t>
            </a:r>
            <a:r>
              <a:rPr lang="pt-BR" sz="2800" dirty="0">
                <a:solidFill>
                  <a:srgbClr val="FF0000"/>
                </a:solidFill>
              </a:rPr>
              <a:t>58,33%</a:t>
            </a:r>
            <a:r>
              <a:rPr lang="pt-BR" sz="2800" dirty="0">
                <a:solidFill>
                  <a:schemeClr val="tx2"/>
                </a:solidFill>
              </a:rPr>
              <a:t>.</a:t>
            </a:r>
          </a:p>
          <a:p>
            <a:pPr algn="just">
              <a:lnSpc>
                <a:spcPct val="150000"/>
              </a:lnSpc>
            </a:pPr>
            <a:endParaRPr lang="pt-BR" sz="1400" dirty="0">
              <a:solidFill>
                <a:schemeClr val="tx2"/>
              </a:solidFill>
            </a:endParaRPr>
          </a:p>
          <a:p>
            <a:pPr algn="just">
              <a:lnSpc>
                <a:spcPct val="150000"/>
              </a:lnSpc>
            </a:pPr>
            <a:r>
              <a:rPr lang="pt-BR" sz="2800" dirty="0"/>
              <a:t>Cálculo do adicional noturno: </a:t>
            </a:r>
          </a:p>
          <a:p>
            <a:pPr lvl="1" algn="just">
              <a:lnSpc>
                <a:spcPct val="150000"/>
              </a:lnSpc>
              <a:buFont typeface="Arial" pitchFamily="34" charset="0"/>
              <a:buChar char="•"/>
            </a:pPr>
            <a:r>
              <a:rPr lang="pt-BR" sz="2800" dirty="0"/>
              <a:t> (Salário + Adicionais) X </a:t>
            </a:r>
            <a:r>
              <a:rPr lang="pt-BR" sz="2800" dirty="0">
                <a:solidFill>
                  <a:srgbClr val="FF0000"/>
                </a:solidFill>
              </a:rPr>
              <a:t>proporção de horas noturnas</a:t>
            </a:r>
            <a:r>
              <a:rPr lang="pt-BR" sz="2800" dirty="0">
                <a:solidFill>
                  <a:schemeClr val="tx2"/>
                </a:solidFill>
              </a:rPr>
              <a:t> </a:t>
            </a:r>
            <a:r>
              <a:rPr lang="pt-BR" sz="2800" dirty="0"/>
              <a:t>X alíquota do adicional noturno.</a:t>
            </a:r>
          </a:p>
          <a:p>
            <a:pPr lvl="1" algn="just">
              <a:lnSpc>
                <a:spcPct val="150000"/>
              </a:lnSpc>
              <a:buFont typeface="Arial" pitchFamily="34" charset="0"/>
              <a:buChar char="•"/>
            </a:pPr>
            <a:r>
              <a:rPr lang="pt-BR" sz="2800" dirty="0"/>
              <a:t> Adicional = R$ 1.000,00 X</a:t>
            </a:r>
            <a:r>
              <a:rPr lang="pt-BR" sz="2800" dirty="0">
                <a:solidFill>
                  <a:schemeClr val="tx2"/>
                </a:solidFill>
              </a:rPr>
              <a:t> </a:t>
            </a:r>
            <a:r>
              <a:rPr lang="pt-BR" sz="2800" dirty="0">
                <a:solidFill>
                  <a:srgbClr val="FF0000"/>
                </a:solidFill>
              </a:rPr>
              <a:t>0,5833</a:t>
            </a:r>
            <a:r>
              <a:rPr lang="pt-BR" sz="2800" dirty="0">
                <a:solidFill>
                  <a:schemeClr val="tx2"/>
                </a:solidFill>
              </a:rPr>
              <a:t> </a:t>
            </a:r>
            <a:r>
              <a:rPr lang="pt-BR" sz="2800" dirty="0"/>
              <a:t>X 0,20 = R$ 116,66</a:t>
            </a:r>
            <a:r>
              <a:rPr lang="pt-BR" sz="2800" dirty="0">
                <a:solidFill>
                  <a:schemeClr val="tx2"/>
                </a:solidFill>
                <a:latin typeface="+mj-lt"/>
              </a:rPr>
              <a:t>	</a:t>
            </a:r>
          </a:p>
        </p:txBody>
      </p:sp>
      <p:sp>
        <p:nvSpPr>
          <p:cNvPr id="5" name="Rectangle 2"/>
          <p:cNvSpPr txBox="1">
            <a:spLocks noChangeArrowheads="1"/>
          </p:cNvSpPr>
          <p:nvPr/>
        </p:nvSpPr>
        <p:spPr bwMode="auto">
          <a:xfrm>
            <a:off x="300250" y="278863"/>
            <a:ext cx="8843750" cy="637395"/>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Adicional Noturno</a:t>
            </a:r>
          </a:p>
        </p:txBody>
      </p:sp>
    </p:spTree>
    <p:extLst>
      <p:ext uri="{BB962C8B-B14F-4D97-AF65-F5344CB8AC3E}">
        <p14:creationId xmlns:p14="http://schemas.microsoft.com/office/powerpoint/2010/main" val="18998876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F5DEE6A-D8D9-45C5-A9BD-E2961A8D182A}" type="slidenum">
              <a:rPr lang="pt-BR" sz="1400"/>
              <a:pPr algn="r"/>
              <a:t>168</a:t>
            </a:fld>
            <a:endParaRPr lang="pt-BR" sz="1400" dirty="0"/>
          </a:p>
        </p:txBody>
      </p:sp>
      <p:sp>
        <p:nvSpPr>
          <p:cNvPr id="155652" name="Rectangle 2"/>
          <p:cNvSpPr txBox="1">
            <a:spLocks noChangeArrowheads="1"/>
          </p:cNvSpPr>
          <p:nvPr/>
        </p:nvSpPr>
        <p:spPr bwMode="auto">
          <a:xfrm>
            <a:off x="327545" y="259307"/>
            <a:ext cx="8830103" cy="721421"/>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Hora Noturna Reduzida</a:t>
            </a:r>
          </a:p>
        </p:txBody>
      </p:sp>
      <p:sp>
        <p:nvSpPr>
          <p:cNvPr id="155654" name="Text Box 7"/>
          <p:cNvSpPr txBox="1">
            <a:spLocks noChangeArrowheads="1"/>
          </p:cNvSpPr>
          <p:nvPr/>
        </p:nvSpPr>
        <p:spPr bwMode="auto">
          <a:xfrm>
            <a:off x="327545" y="980728"/>
            <a:ext cx="11491415" cy="5170646"/>
          </a:xfrm>
          <a:prstGeom prst="rect">
            <a:avLst/>
          </a:prstGeom>
          <a:noFill/>
          <a:ln w="9525">
            <a:noFill/>
            <a:miter lim="800000"/>
            <a:headEnd/>
            <a:tailEnd/>
          </a:ln>
        </p:spPr>
        <p:txBody>
          <a:bodyPr wrap="square">
            <a:spAutoFit/>
          </a:bodyPr>
          <a:lstStyle/>
          <a:p>
            <a:pPr algn="just">
              <a:lnSpc>
                <a:spcPct val="150000"/>
              </a:lnSpc>
            </a:pPr>
            <a:r>
              <a:rPr lang="pt-BR" sz="2400" u="sng" dirty="0"/>
              <a:t>Hora de redução noturna</a:t>
            </a:r>
            <a:r>
              <a:rPr lang="pt-BR" sz="2400" dirty="0"/>
              <a:t>:</a:t>
            </a:r>
          </a:p>
          <a:p>
            <a:pPr marL="179388" lvl="1" algn="just">
              <a:lnSpc>
                <a:spcPct val="150000"/>
              </a:lnSpc>
              <a:buFont typeface="Arial" pitchFamily="34" charset="0"/>
              <a:buChar char="•"/>
            </a:pPr>
            <a:r>
              <a:rPr lang="pt-BR" sz="2400" dirty="0"/>
              <a:t> 60 </a:t>
            </a:r>
            <a:r>
              <a:rPr lang="pt-BR" sz="2400" dirty="0" err="1"/>
              <a:t>min</a:t>
            </a:r>
            <a:r>
              <a:rPr lang="pt-BR" sz="2400" dirty="0"/>
              <a:t> - 52,5 </a:t>
            </a:r>
            <a:r>
              <a:rPr lang="pt-BR" sz="2400" dirty="0" err="1"/>
              <a:t>min</a:t>
            </a:r>
            <a:r>
              <a:rPr lang="pt-BR" sz="2400" dirty="0"/>
              <a:t> = 7,5 </a:t>
            </a:r>
            <a:r>
              <a:rPr lang="pt-BR" sz="2400" dirty="0" err="1"/>
              <a:t>min</a:t>
            </a:r>
            <a:endParaRPr lang="pt-BR" sz="2400" dirty="0"/>
          </a:p>
          <a:p>
            <a:pPr marL="179388" lvl="1" algn="just">
              <a:lnSpc>
                <a:spcPct val="150000"/>
              </a:lnSpc>
              <a:buFont typeface="Arial" pitchFamily="34" charset="0"/>
              <a:buChar char="•"/>
            </a:pPr>
            <a:r>
              <a:rPr lang="pt-BR" sz="2400" dirty="0"/>
              <a:t> 7,5 min X 7h (das 12 trabalhadas) = 52,5 min</a:t>
            </a:r>
          </a:p>
          <a:p>
            <a:pPr marL="179388" lvl="1" algn="just">
              <a:lnSpc>
                <a:spcPct val="150000"/>
              </a:lnSpc>
              <a:buFont typeface="Arial" pitchFamily="34" charset="0"/>
              <a:buChar char="•"/>
            </a:pPr>
            <a:r>
              <a:rPr lang="pt-BR" sz="2400" dirty="0"/>
              <a:t> 52,5 min / 52,5 min (hora noturna) = 1,00 hora noturna</a:t>
            </a:r>
          </a:p>
          <a:p>
            <a:pPr marL="179388" lvl="1" algn="just">
              <a:lnSpc>
                <a:spcPct val="150000"/>
              </a:lnSpc>
              <a:buFont typeface="Arial" pitchFamily="34" charset="0"/>
              <a:buChar char="•"/>
            </a:pPr>
            <a:r>
              <a:rPr lang="pt-BR" sz="2400" dirty="0"/>
              <a:t> Proporção de hora noturna adicional = 1,00/12 horas trabalhadas =</a:t>
            </a:r>
            <a:r>
              <a:rPr lang="pt-BR" sz="2400" dirty="0">
                <a:solidFill>
                  <a:schemeClr val="tx2"/>
                </a:solidFill>
              </a:rPr>
              <a:t> </a:t>
            </a:r>
            <a:r>
              <a:rPr lang="pt-BR" sz="2400" b="1" dirty="0">
                <a:solidFill>
                  <a:srgbClr val="FF0000"/>
                </a:solidFill>
              </a:rPr>
              <a:t>8,33%</a:t>
            </a:r>
            <a:r>
              <a:rPr lang="pt-BR" sz="2400" b="1" dirty="0">
                <a:solidFill>
                  <a:schemeClr val="tx2"/>
                </a:solidFill>
              </a:rPr>
              <a:t>  </a:t>
            </a:r>
          </a:p>
          <a:p>
            <a:pPr algn="just">
              <a:lnSpc>
                <a:spcPct val="150000"/>
              </a:lnSpc>
            </a:pPr>
            <a:endParaRPr lang="pt-BR" sz="400" u="sng" dirty="0"/>
          </a:p>
          <a:p>
            <a:pPr algn="just">
              <a:lnSpc>
                <a:spcPct val="150000"/>
              </a:lnSpc>
            </a:pPr>
            <a:r>
              <a:rPr lang="pt-BR" sz="2400" u="sng" dirty="0"/>
              <a:t>Cálculo da hora noturna adicional</a:t>
            </a:r>
            <a:r>
              <a:rPr lang="pt-BR" sz="2400" dirty="0"/>
              <a:t>: </a:t>
            </a:r>
          </a:p>
          <a:p>
            <a:pPr marL="179388" lvl="1" algn="just">
              <a:lnSpc>
                <a:spcPct val="150000"/>
              </a:lnSpc>
              <a:buFont typeface="Arial" pitchFamily="34" charset="0"/>
              <a:buChar char="•"/>
            </a:pPr>
            <a:r>
              <a:rPr lang="pt-BR" sz="2400" dirty="0"/>
              <a:t> (Salário + Adicionais) X </a:t>
            </a:r>
            <a:r>
              <a:rPr lang="pt-BR" sz="2400" dirty="0">
                <a:solidFill>
                  <a:srgbClr val="FF0000"/>
                </a:solidFill>
              </a:rPr>
              <a:t>proporção de hora noturna adicional </a:t>
            </a:r>
            <a:r>
              <a:rPr lang="pt-BR" sz="2400" dirty="0"/>
              <a:t>X</a:t>
            </a:r>
            <a:r>
              <a:rPr lang="pt-BR" sz="2400" dirty="0">
                <a:solidFill>
                  <a:schemeClr val="tx2"/>
                </a:solidFill>
              </a:rPr>
              <a:t> </a:t>
            </a:r>
          </a:p>
          <a:p>
            <a:pPr marL="179388" lvl="1" algn="just">
              <a:lnSpc>
                <a:spcPct val="150000"/>
              </a:lnSpc>
            </a:pPr>
            <a:r>
              <a:rPr lang="pt-BR" sz="2400" dirty="0"/>
              <a:t>( 1+ </a:t>
            </a:r>
            <a:r>
              <a:rPr lang="pt-BR" sz="2400" dirty="0" err="1"/>
              <a:t>alíq</a:t>
            </a:r>
            <a:r>
              <a:rPr lang="pt-BR" sz="2400" dirty="0"/>
              <a:t>. do </a:t>
            </a:r>
            <a:r>
              <a:rPr lang="pt-BR" sz="2400" dirty="0" err="1"/>
              <a:t>adic</a:t>
            </a:r>
            <a:r>
              <a:rPr lang="pt-BR" sz="2400" dirty="0"/>
              <a:t>. noturno).</a:t>
            </a:r>
          </a:p>
          <a:p>
            <a:pPr marL="179388" lvl="1" algn="just">
              <a:lnSpc>
                <a:spcPct val="150000"/>
              </a:lnSpc>
              <a:buFont typeface="Arial" pitchFamily="34" charset="0"/>
              <a:buChar char="•"/>
            </a:pPr>
            <a:r>
              <a:rPr lang="pt-BR" sz="2400" dirty="0">
                <a:solidFill>
                  <a:schemeClr val="tx2"/>
                </a:solidFill>
              </a:rPr>
              <a:t> </a:t>
            </a:r>
            <a:r>
              <a:rPr lang="pt-BR" sz="2400" dirty="0"/>
              <a:t>Adicional = R$ 1.000,00 X </a:t>
            </a:r>
            <a:r>
              <a:rPr lang="pt-BR" sz="2400" b="1" dirty="0">
                <a:solidFill>
                  <a:srgbClr val="FF0000"/>
                </a:solidFill>
              </a:rPr>
              <a:t>8,33</a:t>
            </a:r>
            <a:r>
              <a:rPr lang="pt-BR" sz="2400" dirty="0">
                <a:solidFill>
                  <a:srgbClr val="FF0000"/>
                </a:solidFill>
              </a:rPr>
              <a:t>%</a:t>
            </a:r>
            <a:r>
              <a:rPr lang="pt-BR" sz="2400" dirty="0">
                <a:solidFill>
                  <a:schemeClr val="tx2"/>
                </a:solidFill>
              </a:rPr>
              <a:t> </a:t>
            </a:r>
            <a:r>
              <a:rPr lang="pt-BR" sz="2400" dirty="0"/>
              <a:t>X 1,20 = R$ 99,96</a:t>
            </a:r>
            <a:endParaRPr lang="pt-BR" sz="2400" dirty="0">
              <a:solidFill>
                <a:schemeClr val="tx2"/>
              </a:solidFill>
            </a:endParaRPr>
          </a:p>
        </p:txBody>
      </p:sp>
    </p:spTree>
    <p:extLst>
      <p:ext uri="{BB962C8B-B14F-4D97-AF65-F5344CB8AC3E}">
        <p14:creationId xmlns:p14="http://schemas.microsoft.com/office/powerpoint/2010/main" val="218921899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F5DEE6A-D8D9-45C5-A9BD-E2961A8D182A}" type="slidenum">
              <a:rPr lang="pt-BR" sz="1400"/>
              <a:pPr algn="r"/>
              <a:t>169</a:t>
            </a:fld>
            <a:endParaRPr lang="pt-BR" sz="1400"/>
          </a:p>
        </p:txBody>
      </p:sp>
      <p:sp>
        <p:nvSpPr>
          <p:cNvPr id="155652" name="Rectangle 2"/>
          <p:cNvSpPr txBox="1">
            <a:spLocks noChangeArrowheads="1"/>
          </p:cNvSpPr>
          <p:nvPr/>
        </p:nvSpPr>
        <p:spPr bwMode="auto">
          <a:xfrm>
            <a:off x="300251" y="188641"/>
            <a:ext cx="8966579" cy="1187395"/>
          </a:xfrm>
          <a:prstGeom prst="rect">
            <a:avLst/>
          </a:prstGeom>
          <a:solidFill>
            <a:schemeClr val="accent1">
              <a:lumMod val="20000"/>
              <a:lumOff val="80000"/>
            </a:schemeClr>
          </a:solidFill>
          <a:ln w="9525">
            <a:noFill/>
            <a:miter lim="800000"/>
            <a:headEnd/>
            <a:tailEnd/>
          </a:ln>
        </p:spPr>
        <p:txBody>
          <a:bodyPr anchor="ctr"/>
          <a:lstStyle/>
          <a:p>
            <a:r>
              <a:rPr lang="pt-BR" sz="3200" b="1" dirty="0">
                <a:solidFill>
                  <a:schemeClr val="accent1">
                    <a:lumMod val="75000"/>
                  </a:schemeClr>
                </a:solidFill>
                <a:latin typeface="+mj-lt"/>
              </a:rPr>
              <a:t>Hora Extra no Feriado Trabalhado</a:t>
            </a:r>
          </a:p>
          <a:p>
            <a:r>
              <a:rPr lang="pt-BR" sz="2800" b="1" dirty="0">
                <a:solidFill>
                  <a:srgbClr val="FF0000"/>
                </a:solidFill>
                <a:latin typeface="+mj-lt"/>
              </a:rPr>
              <a:t>Excluída do modelo de planilha pela IN 07/18</a:t>
            </a:r>
          </a:p>
        </p:txBody>
      </p:sp>
      <p:sp>
        <p:nvSpPr>
          <p:cNvPr id="155654" name="Text Box 7"/>
          <p:cNvSpPr txBox="1">
            <a:spLocks noChangeArrowheads="1"/>
          </p:cNvSpPr>
          <p:nvPr/>
        </p:nvSpPr>
        <p:spPr bwMode="auto">
          <a:xfrm>
            <a:off x="300251" y="1520051"/>
            <a:ext cx="11573301" cy="4462760"/>
          </a:xfrm>
          <a:prstGeom prst="rect">
            <a:avLst/>
          </a:prstGeom>
          <a:noFill/>
          <a:ln w="9525">
            <a:noFill/>
            <a:miter lim="800000"/>
            <a:headEnd/>
            <a:tailEnd/>
          </a:ln>
        </p:spPr>
        <p:txBody>
          <a:bodyPr wrap="square">
            <a:spAutoFit/>
          </a:bodyPr>
          <a:lstStyle/>
          <a:p>
            <a:pPr algn="just"/>
            <a:r>
              <a:rPr lang="pt-BR" sz="2400" b="1" dirty="0"/>
              <a:t>CLT, art. 59 </a:t>
            </a:r>
            <a:r>
              <a:rPr lang="pt-BR" sz="2400" dirty="0"/>
              <a:t>- A duração normal do trabalho poderá ser acrescida de horas suplementares, em número não excedente de 2 (duas), mediante acordo escrito entre empregador e empregado, ou mediante contrato coletivo de trabalho.</a:t>
            </a:r>
          </a:p>
          <a:p>
            <a:pPr algn="just"/>
            <a:endParaRPr lang="pt-BR" sz="2400" dirty="0"/>
          </a:p>
          <a:p>
            <a:pPr algn="just"/>
            <a:r>
              <a:rPr lang="pt-BR" sz="2400" dirty="0"/>
              <a:t>§ 1º - Do acordo ou do contrato coletivo de trabalho deverá constar, obrigatoriamente, a importância da remuneração da hora suplementar, que será, pelo menos,</a:t>
            </a:r>
            <a:r>
              <a:rPr lang="pt-BR" sz="2400" dirty="0">
                <a:solidFill>
                  <a:schemeClr val="tx2"/>
                </a:solidFill>
              </a:rPr>
              <a:t> </a:t>
            </a:r>
            <a:r>
              <a:rPr lang="pt-BR" sz="2400" dirty="0">
                <a:solidFill>
                  <a:srgbClr val="FF0000"/>
                </a:solidFill>
              </a:rPr>
              <a:t>20% (vinte por cento) </a:t>
            </a:r>
            <a:r>
              <a:rPr lang="pt-BR" sz="2400" dirty="0"/>
              <a:t>superior à da hora normal. </a:t>
            </a:r>
            <a:r>
              <a:rPr lang="pt-BR" sz="2400" dirty="0">
                <a:solidFill>
                  <a:srgbClr val="FF0000"/>
                </a:solidFill>
              </a:rPr>
              <a:t>(*Vide CF, art. 7º inciso XVI, que elevou esse percentual mínimo para 50%).</a:t>
            </a:r>
          </a:p>
          <a:p>
            <a:pPr algn="just"/>
            <a:endParaRPr lang="pt-BR" sz="2400" dirty="0">
              <a:solidFill>
                <a:srgbClr val="FF0000"/>
              </a:solidFill>
            </a:endParaRPr>
          </a:p>
          <a:p>
            <a:pPr algn="ctr"/>
            <a:r>
              <a:rPr lang="pt-BR" sz="2400" b="1" dirty="0">
                <a:solidFill>
                  <a:srgbClr val="0000FF"/>
                </a:solidFill>
              </a:rPr>
              <a:t>Súmula TST 444 – Escala de Trabalho nos domingos e feriados</a:t>
            </a:r>
          </a:p>
          <a:p>
            <a:pPr algn="ctr"/>
            <a:r>
              <a:rPr lang="pt-BR" sz="2400" b="1" dirty="0">
                <a:solidFill>
                  <a:srgbClr val="C00000"/>
                </a:solidFill>
              </a:rPr>
              <a:t>Efeito da Súmula para Escala 12X36 foi derrubado pela Reforma</a:t>
            </a:r>
          </a:p>
          <a:p>
            <a:endParaRPr lang="pt-BR" sz="2000" dirty="0"/>
          </a:p>
        </p:txBody>
      </p:sp>
    </p:spTree>
    <p:extLst>
      <p:ext uri="{BB962C8B-B14F-4D97-AF65-F5344CB8AC3E}">
        <p14:creationId xmlns:p14="http://schemas.microsoft.com/office/powerpoint/2010/main" val="92048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2"/>
          <p:cNvSpPr>
            <a:spLocks noGrp="1" noChangeArrowheads="1"/>
          </p:cNvSpPr>
          <p:nvPr>
            <p:ph type="ctrTitle"/>
          </p:nvPr>
        </p:nvSpPr>
        <p:spPr>
          <a:xfrm>
            <a:off x="965200" y="177614"/>
            <a:ext cx="7772400" cy="648072"/>
          </a:xfrm>
        </p:spPr>
        <p:txBody>
          <a:bodyPr/>
          <a:lstStyle/>
          <a:p>
            <a:pPr eaLnBrk="1" hangingPunct="1"/>
            <a:r>
              <a:rPr lang="pt-BR" sz="4000" dirty="0"/>
              <a:t>Amostra</a:t>
            </a:r>
            <a:endParaRPr lang="pt-BR" sz="3200" dirty="0"/>
          </a:p>
        </p:txBody>
      </p:sp>
      <p:sp>
        <p:nvSpPr>
          <p:cNvPr id="24580" name="Rectangle 3"/>
          <p:cNvSpPr>
            <a:spLocks noGrp="1" noChangeArrowheads="1"/>
          </p:cNvSpPr>
          <p:nvPr>
            <p:ph type="subTitle" idx="1"/>
          </p:nvPr>
        </p:nvSpPr>
        <p:spPr>
          <a:xfrm>
            <a:off x="569843" y="1052736"/>
            <a:ext cx="11012557" cy="4804725"/>
          </a:xfrm>
        </p:spPr>
        <p:txBody>
          <a:bodyPr/>
          <a:lstStyle/>
          <a:p>
            <a:pPr marL="533400" indent="-533400">
              <a:lnSpc>
                <a:spcPct val="90000"/>
              </a:lnSpc>
              <a:defRPr/>
            </a:pPr>
            <a:r>
              <a:rPr lang="pt-BR" sz="2800" b="1" dirty="0">
                <a:solidFill>
                  <a:schemeClr val="tx1"/>
                </a:solidFill>
              </a:rPr>
              <a:t>Acórdão TCU nº 2140/2010 – 2ª Câmara</a:t>
            </a:r>
          </a:p>
          <a:p>
            <a:pPr marL="533400" indent="-533400" algn="just">
              <a:lnSpc>
                <a:spcPct val="90000"/>
              </a:lnSpc>
              <a:buFontTx/>
              <a:buChar char="•"/>
              <a:defRPr/>
            </a:pPr>
            <a:endParaRPr lang="pt-BR" sz="2000" dirty="0"/>
          </a:p>
          <a:p>
            <a:pPr algn="just">
              <a:lnSpc>
                <a:spcPct val="150000"/>
              </a:lnSpc>
              <a:defRPr/>
            </a:pPr>
            <a:r>
              <a:rPr lang="pt-BR" sz="3200" b="0" dirty="0">
                <a:solidFill>
                  <a:schemeClr val="tx1"/>
                </a:solidFill>
              </a:rPr>
              <a:t>Em licitações que requeiram </a:t>
            </a:r>
            <a:r>
              <a:rPr lang="pt-BR" sz="3200" b="1" dirty="0">
                <a:solidFill>
                  <a:srgbClr val="0000FF"/>
                </a:solidFill>
              </a:rPr>
              <a:t>prova de conceito ou apresentação de amostras</a:t>
            </a:r>
            <a:r>
              <a:rPr lang="pt-BR" sz="3200" b="0" dirty="0">
                <a:solidFill>
                  <a:schemeClr val="tx1"/>
                </a:solidFill>
              </a:rPr>
              <a:t>, viabilize o acompanhamento de suas etapas para todos os licitantes interessados, em consonância com o princípio da publicidade, insculpido no artigo 3º da Lei 8.666/93. </a:t>
            </a:r>
            <a:endParaRPr lang="pt-BR" sz="3200" dirty="0">
              <a:solidFill>
                <a:schemeClr val="tx1"/>
              </a:solidFill>
            </a:endParaRPr>
          </a:p>
        </p:txBody>
      </p:sp>
      <p:sp>
        <p:nvSpPr>
          <p:cNvPr id="26626" name="Espaço Reservado para Número de Slide 5"/>
          <p:cNvSpPr>
            <a:spLocks noGrp="1"/>
          </p:cNvSpPr>
          <p:nvPr>
            <p:ph type="sldNum" sz="quarter" idx="12"/>
          </p:nvPr>
        </p:nvSpPr>
        <p:spPr>
          <a:noFill/>
        </p:spPr>
        <p:txBody>
          <a:bodyPr/>
          <a:lstStyle/>
          <a:p>
            <a:pPr algn="r"/>
            <a:fld id="{7225892E-FB12-4234-853D-87D1832F9017}" type="slidenum">
              <a:rPr lang="pt-BR" sz="1400"/>
              <a:pPr algn="r"/>
              <a:t>17</a:t>
            </a:fld>
            <a:endParaRPr lang="pt-BR" dirty="0"/>
          </a:p>
        </p:txBody>
      </p:sp>
    </p:spTree>
    <p:extLst>
      <p:ext uri="{BB962C8B-B14F-4D97-AF65-F5344CB8AC3E}">
        <p14:creationId xmlns:p14="http://schemas.microsoft.com/office/powerpoint/2010/main" val="362364726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4" name="Rectangle 2"/>
          <p:cNvSpPr txBox="1">
            <a:spLocks noChangeArrowheads="1"/>
          </p:cNvSpPr>
          <p:nvPr/>
        </p:nvSpPr>
        <p:spPr bwMode="auto">
          <a:xfrm>
            <a:off x="358924" y="313369"/>
            <a:ext cx="8896171" cy="648072"/>
          </a:xfrm>
          <a:prstGeom prst="rect">
            <a:avLst/>
          </a:prstGeom>
          <a:solidFill>
            <a:schemeClr val="accent1">
              <a:lumMod val="20000"/>
              <a:lumOff val="80000"/>
            </a:schemeClr>
          </a:solidFill>
          <a:ln w="9525">
            <a:noFill/>
            <a:miter lim="800000"/>
            <a:headEnd/>
            <a:tailEnd/>
          </a:ln>
        </p:spPr>
        <p:txBody>
          <a:bodyPr anchor="ctr"/>
          <a:lstStyle/>
          <a:p>
            <a:r>
              <a:rPr lang="pt-BR" sz="3200" b="1" dirty="0">
                <a:solidFill>
                  <a:srgbClr val="0070C0"/>
                </a:solidFill>
                <a:latin typeface="+mj-lt"/>
              </a:rPr>
              <a:t>Reforma Trabalhista</a:t>
            </a:r>
          </a:p>
        </p:txBody>
      </p:sp>
      <p:sp>
        <p:nvSpPr>
          <p:cNvPr id="29389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93896" name="Text Box 8"/>
          <p:cNvSpPr txBox="1">
            <a:spLocks noChangeArrowheads="1"/>
          </p:cNvSpPr>
          <p:nvPr/>
        </p:nvSpPr>
        <p:spPr bwMode="auto">
          <a:xfrm>
            <a:off x="358924" y="1125939"/>
            <a:ext cx="11630825" cy="5201424"/>
          </a:xfrm>
          <a:prstGeom prst="rect">
            <a:avLst/>
          </a:prstGeom>
          <a:noFill/>
          <a:ln w="9525">
            <a:noFill/>
            <a:miter lim="800000"/>
            <a:headEnd/>
            <a:tailEnd/>
          </a:ln>
        </p:spPr>
        <p:txBody>
          <a:bodyPr wrap="square">
            <a:spAutoFit/>
          </a:bodyPr>
          <a:lstStyle/>
          <a:p>
            <a:pPr algn="ctr"/>
            <a:r>
              <a:rPr lang="pt-BR" sz="2800" b="1" dirty="0"/>
              <a:t>Acórdão TCU 712/2019 – Plenário</a:t>
            </a:r>
          </a:p>
          <a:p>
            <a:pPr algn="just"/>
            <a:endParaRPr lang="pt-BR" sz="2800" dirty="0"/>
          </a:p>
          <a:p>
            <a:pPr algn="just"/>
            <a:r>
              <a:rPr lang="pt-BR" sz="2800" b="1" dirty="0">
                <a:solidFill>
                  <a:srgbClr val="FF0000"/>
                </a:solidFill>
              </a:rPr>
              <a:t>Promovam a adequação </a:t>
            </a:r>
            <a:r>
              <a:rPr lang="pt-BR" sz="2800" dirty="0"/>
              <a:t>(revisão ou repactuação, conforme o caso) dos contratos de prestação de serviços de execução indireta com dedicação exclusiva de mão de obra com </a:t>
            </a:r>
            <a:r>
              <a:rPr lang="pt-BR" sz="2800" b="1" dirty="0">
                <a:solidFill>
                  <a:srgbClr val="FF0000"/>
                </a:solidFill>
              </a:rPr>
              <a:t>jornada em regime de 12×36 </a:t>
            </a:r>
            <a:r>
              <a:rPr lang="pt-BR" sz="2800" dirty="0"/>
              <a:t>horas, tendo em vista as </a:t>
            </a:r>
            <a:r>
              <a:rPr lang="pt-BR" sz="2800" b="1" dirty="0">
                <a:solidFill>
                  <a:srgbClr val="FF0000"/>
                </a:solidFill>
              </a:rPr>
              <a:t>modificações trazidas pelo art. 59-A da Consolidação das Leis do Trabalho</a:t>
            </a:r>
            <a:r>
              <a:rPr lang="pt-BR" sz="2800" dirty="0"/>
              <a:t>, no sentido de não serem mais devidos o pagamento em dobro pelo trabalho realizado em feriados e o adicional noturno nas prorrogações de trabalho noturno, caso não previstos em Acordo, Convenção Coletiva de Trabalho ou em contrato individual.</a:t>
            </a:r>
          </a:p>
          <a:p>
            <a:pPr algn="just"/>
            <a:endParaRPr lang="pt-BR" sz="2400" dirty="0"/>
          </a:p>
        </p:txBody>
      </p:sp>
    </p:spTree>
    <p:extLst>
      <p:ext uri="{BB962C8B-B14F-4D97-AF65-F5344CB8AC3E}">
        <p14:creationId xmlns:p14="http://schemas.microsoft.com/office/powerpoint/2010/main" val="101145826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F5DEE6A-D8D9-45C5-A9BD-E2961A8D182A}" type="slidenum">
              <a:rPr lang="pt-BR" sz="1400"/>
              <a:pPr algn="r"/>
              <a:t>171</a:t>
            </a:fld>
            <a:endParaRPr lang="pt-BR" sz="1400"/>
          </a:p>
        </p:txBody>
      </p:sp>
      <p:sp>
        <p:nvSpPr>
          <p:cNvPr id="155652" name="Rectangle 2"/>
          <p:cNvSpPr txBox="1">
            <a:spLocks noChangeArrowheads="1"/>
          </p:cNvSpPr>
          <p:nvPr/>
        </p:nvSpPr>
        <p:spPr bwMode="auto">
          <a:xfrm>
            <a:off x="191070" y="188641"/>
            <a:ext cx="9007522" cy="1187395"/>
          </a:xfrm>
          <a:prstGeom prst="rect">
            <a:avLst/>
          </a:prstGeom>
          <a:solidFill>
            <a:schemeClr val="accent1">
              <a:lumMod val="20000"/>
              <a:lumOff val="80000"/>
            </a:schemeClr>
          </a:solidFill>
          <a:ln w="9525">
            <a:noFill/>
            <a:miter lim="800000"/>
            <a:headEnd/>
            <a:tailEnd/>
          </a:ln>
        </p:spPr>
        <p:txBody>
          <a:bodyPr anchor="ctr"/>
          <a:lstStyle/>
          <a:p>
            <a:r>
              <a:rPr lang="pt-BR" sz="3200" b="1" dirty="0">
                <a:solidFill>
                  <a:schemeClr val="accent1">
                    <a:lumMod val="75000"/>
                  </a:schemeClr>
                </a:solidFill>
                <a:latin typeface="+mj-lt"/>
              </a:rPr>
              <a:t>Hora Extra no Feriado Trabalhado</a:t>
            </a:r>
          </a:p>
          <a:p>
            <a:r>
              <a:rPr lang="pt-BR" sz="2800" b="1" dirty="0">
                <a:solidFill>
                  <a:srgbClr val="FF0000"/>
                </a:solidFill>
                <a:latin typeface="+mj-lt"/>
              </a:rPr>
              <a:t>Excluída do modelo de planilha pela IN 07/18</a:t>
            </a:r>
          </a:p>
        </p:txBody>
      </p:sp>
      <p:sp>
        <p:nvSpPr>
          <p:cNvPr id="155654" name="Text Box 7"/>
          <p:cNvSpPr txBox="1">
            <a:spLocks noChangeArrowheads="1"/>
          </p:cNvSpPr>
          <p:nvPr/>
        </p:nvSpPr>
        <p:spPr bwMode="auto">
          <a:xfrm>
            <a:off x="191069" y="1520052"/>
            <a:ext cx="11696131" cy="4524315"/>
          </a:xfrm>
          <a:prstGeom prst="rect">
            <a:avLst/>
          </a:prstGeom>
          <a:noFill/>
          <a:ln w="9525">
            <a:noFill/>
            <a:miter lim="800000"/>
            <a:headEnd/>
            <a:tailEnd/>
          </a:ln>
        </p:spPr>
        <p:txBody>
          <a:bodyPr wrap="square">
            <a:spAutoFit/>
          </a:bodyPr>
          <a:lstStyle/>
          <a:p>
            <a:pPr algn="just">
              <a:lnSpc>
                <a:spcPct val="150000"/>
              </a:lnSpc>
            </a:pPr>
            <a:r>
              <a:rPr lang="pt-BR" sz="2400" dirty="0"/>
              <a:t>O mais importante a destacar na reforma trabalhista em relação a esta jornada de trabalho (12x36) é que a </a:t>
            </a:r>
            <a:r>
              <a:rPr lang="pt-BR" sz="2400" b="1" dirty="0"/>
              <a:t>remuneração mensal</a:t>
            </a:r>
            <a:r>
              <a:rPr lang="pt-BR" sz="2400" dirty="0"/>
              <a:t> pactuada</a:t>
            </a:r>
            <a:r>
              <a:rPr lang="pt-BR" sz="2400" b="1" dirty="0"/>
              <a:t> abrange</a:t>
            </a:r>
            <a:r>
              <a:rPr lang="pt-BR" sz="2400" dirty="0"/>
              <a:t> os </a:t>
            </a:r>
            <a:r>
              <a:rPr lang="pt-BR" sz="2400" b="1" dirty="0"/>
              <a:t>pagamentos devidos pelo descanso semanal remunerado (DSR)</a:t>
            </a:r>
            <a:r>
              <a:rPr lang="pt-BR" sz="2400" dirty="0"/>
              <a:t> e o </a:t>
            </a:r>
            <a:r>
              <a:rPr lang="pt-BR" sz="2400" b="1" dirty="0"/>
              <a:t>descanso em feriados</a:t>
            </a:r>
            <a:r>
              <a:rPr lang="pt-BR" sz="2400" dirty="0"/>
              <a:t>, sendo, também </a:t>
            </a:r>
            <a:r>
              <a:rPr lang="pt-BR" sz="2400" b="1" dirty="0"/>
              <a:t>considerados compensados os feriados e as prorrogações de trabalho noturno</a:t>
            </a:r>
            <a:r>
              <a:rPr lang="pt-BR" sz="2400" dirty="0"/>
              <a:t>, quando houver, de que tratam o art. 70 e o § 5º do art. 73 da Consolidação das Leis do Trabalho </a:t>
            </a:r>
          </a:p>
          <a:p>
            <a:pPr algn="just">
              <a:lnSpc>
                <a:spcPct val="150000"/>
              </a:lnSpc>
            </a:pPr>
            <a:r>
              <a:rPr lang="pt-BR" sz="2400" dirty="0"/>
              <a:t>(§ 1º do art. 59-A).</a:t>
            </a:r>
          </a:p>
          <a:p>
            <a:pPr algn="ctr">
              <a:lnSpc>
                <a:spcPct val="150000"/>
              </a:lnSpc>
            </a:pPr>
            <a:r>
              <a:rPr lang="pt-BR" sz="2400" dirty="0"/>
              <a:t>www.comprasgovernamentais.gov.br</a:t>
            </a:r>
            <a:endParaRPr lang="pt-BR" sz="2000" dirty="0"/>
          </a:p>
        </p:txBody>
      </p:sp>
    </p:spTree>
    <p:extLst>
      <p:ext uri="{BB962C8B-B14F-4D97-AF65-F5344CB8AC3E}">
        <p14:creationId xmlns:p14="http://schemas.microsoft.com/office/powerpoint/2010/main" val="152347114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B305FF2-D36A-4A2E-BB70-5C3495A30316}" type="slidenum">
              <a:rPr lang="pt-BR" sz="1400"/>
              <a:pPr algn="r"/>
              <a:t>172</a:t>
            </a:fld>
            <a:endParaRPr lang="pt-BR" sz="1400" dirty="0"/>
          </a:p>
        </p:txBody>
      </p:sp>
      <p:sp>
        <p:nvSpPr>
          <p:cNvPr id="182276" name="Rectangle 2"/>
          <p:cNvSpPr txBox="1">
            <a:spLocks noChangeArrowheads="1"/>
          </p:cNvSpPr>
          <p:nvPr/>
        </p:nvSpPr>
        <p:spPr bwMode="auto">
          <a:xfrm>
            <a:off x="309350" y="332656"/>
            <a:ext cx="8780060" cy="648618"/>
          </a:xfrm>
          <a:prstGeom prst="rect">
            <a:avLst/>
          </a:prstGeom>
          <a:solidFill>
            <a:schemeClr val="accent1">
              <a:lumMod val="20000"/>
              <a:lumOff val="80000"/>
            </a:schemeClr>
          </a:solidFill>
          <a:ln w="9525">
            <a:noFill/>
            <a:miter lim="800000"/>
            <a:headEnd/>
            <a:tailEnd/>
          </a:ln>
        </p:spPr>
        <p:txBody>
          <a:bodyPr anchor="ctr"/>
          <a:lstStyle/>
          <a:p>
            <a:r>
              <a:rPr lang="pt-BR" sz="3200" b="1" dirty="0">
                <a:solidFill>
                  <a:schemeClr val="accent1">
                    <a:lumMod val="75000"/>
                  </a:schemeClr>
                </a:solidFill>
                <a:latin typeface="+mj-lt"/>
              </a:rPr>
              <a:t>Divisor para Cálculo da Hora</a:t>
            </a:r>
          </a:p>
        </p:txBody>
      </p:sp>
      <p:sp>
        <p:nvSpPr>
          <p:cNvPr id="182278" name="Text Box 6"/>
          <p:cNvSpPr txBox="1">
            <a:spLocks noChangeArrowheads="1"/>
          </p:cNvSpPr>
          <p:nvPr/>
        </p:nvSpPr>
        <p:spPr bwMode="auto">
          <a:xfrm>
            <a:off x="309349" y="1420341"/>
            <a:ext cx="11573301" cy="4385816"/>
          </a:xfrm>
          <a:prstGeom prst="rect">
            <a:avLst/>
          </a:prstGeom>
          <a:noFill/>
          <a:ln w="9525">
            <a:noFill/>
            <a:miter lim="800000"/>
            <a:headEnd/>
            <a:tailEnd/>
          </a:ln>
        </p:spPr>
        <p:txBody>
          <a:bodyPr wrap="square">
            <a:spAutoFit/>
          </a:bodyPr>
          <a:lstStyle/>
          <a:p>
            <a:pPr algn="just">
              <a:lnSpc>
                <a:spcPct val="150000"/>
              </a:lnSpc>
            </a:pPr>
            <a:r>
              <a:rPr lang="pt-BR" sz="2800" dirty="0"/>
              <a:t>Trabalhador mensalista - </a:t>
            </a:r>
            <a:r>
              <a:rPr lang="pt-BR" sz="2800" b="1" dirty="0"/>
              <a:t>44 horas semanais, divisão por 220.</a:t>
            </a:r>
          </a:p>
          <a:p>
            <a:pPr marL="180000" lvl="1" algn="just">
              <a:lnSpc>
                <a:spcPct val="150000"/>
              </a:lnSpc>
              <a:buFont typeface="Arial" pitchFamily="34" charset="0"/>
              <a:buChar char="•"/>
            </a:pPr>
            <a:r>
              <a:rPr lang="pt-BR" sz="2800" dirty="0"/>
              <a:t>  44h / 6 dias de trabalho = 7,333 = 7horas e 20 min / dia</a:t>
            </a:r>
          </a:p>
          <a:p>
            <a:pPr marL="180000" lvl="1" algn="just">
              <a:lnSpc>
                <a:spcPct val="150000"/>
              </a:lnSpc>
              <a:buFont typeface="Arial" pitchFamily="34" charset="0"/>
              <a:buChar char="•"/>
            </a:pPr>
            <a:r>
              <a:rPr lang="pt-BR" sz="2800" dirty="0"/>
              <a:t>  7,333 X 30 dias mensais = 220h.</a:t>
            </a:r>
          </a:p>
          <a:p>
            <a:pPr algn="just">
              <a:lnSpc>
                <a:spcPct val="150000"/>
              </a:lnSpc>
            </a:pPr>
            <a:endParaRPr lang="pt-BR" dirty="0"/>
          </a:p>
          <a:p>
            <a:pPr algn="just">
              <a:lnSpc>
                <a:spcPct val="150000"/>
              </a:lnSpc>
            </a:pPr>
            <a:r>
              <a:rPr lang="pt-BR" sz="2800" dirty="0"/>
              <a:t>Trabalhador mensalista - </a:t>
            </a:r>
            <a:r>
              <a:rPr lang="pt-BR" sz="2800" b="1" dirty="0"/>
              <a:t>40 horas semanais, divisão por 200.</a:t>
            </a:r>
          </a:p>
          <a:p>
            <a:pPr marL="180000" lvl="1" algn="just">
              <a:lnSpc>
                <a:spcPct val="150000"/>
              </a:lnSpc>
              <a:buFont typeface="Arial" pitchFamily="34" charset="0"/>
              <a:buChar char="•"/>
            </a:pPr>
            <a:r>
              <a:rPr lang="pt-BR" sz="2800" dirty="0"/>
              <a:t>  40h / 6 dias de trabalho = 6,666 = 6horas e 40 min / dia</a:t>
            </a:r>
          </a:p>
          <a:p>
            <a:pPr marL="180000" lvl="1" algn="just">
              <a:lnSpc>
                <a:spcPct val="150000"/>
              </a:lnSpc>
              <a:buFont typeface="Arial" pitchFamily="34" charset="0"/>
              <a:buChar char="•"/>
            </a:pPr>
            <a:r>
              <a:rPr lang="pt-BR" sz="2800" dirty="0"/>
              <a:t>  6,666 X 30 dias mensais = 200h.</a:t>
            </a:r>
          </a:p>
        </p:txBody>
      </p:sp>
    </p:spTree>
    <p:extLst>
      <p:ext uri="{BB962C8B-B14F-4D97-AF65-F5344CB8AC3E}">
        <p14:creationId xmlns:p14="http://schemas.microsoft.com/office/powerpoint/2010/main" val="7122009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F6BF29A7-9C63-42CC-B312-FD538DF28EE2}" type="slidenum">
              <a:rPr lang="pt-BR" sz="1400"/>
              <a:pPr algn="r"/>
              <a:t>173</a:t>
            </a:fld>
            <a:endParaRPr lang="pt-BR" sz="1400" dirty="0"/>
          </a:p>
        </p:txBody>
      </p:sp>
      <p:sp>
        <p:nvSpPr>
          <p:cNvPr id="187396" name="Rectangle 2"/>
          <p:cNvSpPr txBox="1">
            <a:spLocks noChangeArrowheads="1"/>
          </p:cNvSpPr>
          <p:nvPr/>
        </p:nvSpPr>
        <p:spPr bwMode="auto">
          <a:xfrm>
            <a:off x="354842" y="327546"/>
            <a:ext cx="8830101" cy="581720"/>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Intervalo Intrajornada </a:t>
            </a:r>
          </a:p>
        </p:txBody>
      </p:sp>
      <p:sp>
        <p:nvSpPr>
          <p:cNvPr id="187398" name="Text Box 6"/>
          <p:cNvSpPr txBox="1">
            <a:spLocks noChangeArrowheads="1"/>
          </p:cNvSpPr>
          <p:nvPr/>
        </p:nvSpPr>
        <p:spPr bwMode="auto">
          <a:xfrm>
            <a:off x="354842" y="1124744"/>
            <a:ext cx="11436824" cy="4801314"/>
          </a:xfrm>
          <a:prstGeom prst="rect">
            <a:avLst/>
          </a:prstGeom>
          <a:noFill/>
          <a:ln w="9525">
            <a:noFill/>
            <a:miter lim="800000"/>
            <a:headEnd/>
            <a:tailEnd/>
          </a:ln>
        </p:spPr>
        <p:txBody>
          <a:bodyPr wrap="square">
            <a:spAutoFit/>
          </a:bodyPr>
          <a:lstStyle/>
          <a:p>
            <a:pPr algn="just">
              <a:lnSpc>
                <a:spcPct val="150000"/>
              </a:lnSpc>
            </a:pPr>
            <a:r>
              <a:rPr lang="pt-BR" sz="2400" dirty="0"/>
              <a:t>Intervalo para repouso ou alimentação em qualquer trabalho contínuo, superior a 6 horas. A não concessão do intervalo obriga o empregador a pagar por esse período, nos termos da lei. </a:t>
            </a:r>
            <a:r>
              <a:rPr lang="pt-BR" sz="2400" dirty="0">
                <a:solidFill>
                  <a:srgbClr val="FF0000"/>
                </a:solidFill>
              </a:rPr>
              <a:t>(Intervalo mínimo reduzido para 30 minutos – art. 611-A da CLT)</a:t>
            </a:r>
          </a:p>
          <a:p>
            <a:pPr algn="just">
              <a:lnSpc>
                <a:spcPct val="150000"/>
              </a:lnSpc>
            </a:pPr>
            <a:endParaRPr lang="pt-BR" sz="1200" dirty="0"/>
          </a:p>
          <a:p>
            <a:pPr algn="just">
              <a:lnSpc>
                <a:spcPct val="150000"/>
              </a:lnSpc>
            </a:pPr>
            <a:r>
              <a:rPr lang="pt-BR" sz="2400" dirty="0"/>
              <a:t>Previsão no art. 71, §§ 1º ao 4º da CLT. Com a reforma da CLT, passou a ter natureza indenizatória.</a:t>
            </a:r>
          </a:p>
          <a:p>
            <a:pPr algn="ctr">
              <a:lnSpc>
                <a:spcPct val="150000"/>
              </a:lnSpc>
            </a:pPr>
            <a:r>
              <a:rPr lang="pt-BR" sz="2400" b="1" dirty="0"/>
              <a:t>Cálculo</a:t>
            </a:r>
          </a:p>
          <a:p>
            <a:pPr algn="just">
              <a:lnSpc>
                <a:spcPct val="150000"/>
              </a:lnSpc>
            </a:pPr>
            <a:r>
              <a:rPr lang="pt-BR" sz="2400" dirty="0"/>
              <a:t>Salário-hora X Dias trabalhados no mês (sem intervalo) X 1,5 (Adicional de 50%)</a:t>
            </a:r>
          </a:p>
        </p:txBody>
      </p:sp>
    </p:spTree>
    <p:extLst>
      <p:ext uri="{BB962C8B-B14F-4D97-AF65-F5344CB8AC3E}">
        <p14:creationId xmlns:p14="http://schemas.microsoft.com/office/powerpoint/2010/main" val="66619859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F5DEE6A-D8D9-45C5-A9BD-E2961A8D182A}" type="slidenum">
              <a:rPr lang="pt-BR" sz="1400"/>
              <a:pPr algn="r"/>
              <a:t>174</a:t>
            </a:fld>
            <a:endParaRPr lang="pt-BR" sz="1400"/>
          </a:p>
        </p:txBody>
      </p:sp>
      <p:sp>
        <p:nvSpPr>
          <p:cNvPr id="155652" name="Rectangle 2"/>
          <p:cNvSpPr txBox="1">
            <a:spLocks noChangeArrowheads="1"/>
          </p:cNvSpPr>
          <p:nvPr/>
        </p:nvSpPr>
        <p:spPr bwMode="auto">
          <a:xfrm>
            <a:off x="259308" y="332656"/>
            <a:ext cx="8720920" cy="648072"/>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Diárias </a:t>
            </a:r>
          </a:p>
        </p:txBody>
      </p:sp>
      <p:sp>
        <p:nvSpPr>
          <p:cNvPr id="155654" name="Text Box 7"/>
          <p:cNvSpPr txBox="1">
            <a:spLocks noChangeArrowheads="1"/>
          </p:cNvSpPr>
          <p:nvPr/>
        </p:nvSpPr>
        <p:spPr bwMode="auto">
          <a:xfrm>
            <a:off x="259307" y="1124744"/>
            <a:ext cx="11546006" cy="4832092"/>
          </a:xfrm>
          <a:prstGeom prst="rect">
            <a:avLst/>
          </a:prstGeom>
          <a:noFill/>
          <a:ln w="9525">
            <a:noFill/>
            <a:miter lim="800000"/>
            <a:headEnd/>
            <a:tailEnd/>
          </a:ln>
        </p:spPr>
        <p:txBody>
          <a:bodyPr wrap="square">
            <a:spAutoFit/>
          </a:bodyPr>
          <a:lstStyle/>
          <a:p>
            <a:pPr algn="just"/>
            <a:r>
              <a:rPr lang="pt-BR" sz="2400" b="1" dirty="0"/>
              <a:t>Alteração dos parágrafos 1</a:t>
            </a:r>
            <a:r>
              <a:rPr lang="pt-BR" sz="2400" b="1" dirty="0">
                <a:cs typeface="Arial" panose="020B0604020202020204" pitchFamily="34" charset="0"/>
              </a:rPr>
              <a:t>°</a:t>
            </a:r>
            <a:r>
              <a:rPr lang="pt-BR" sz="2400" b="1" dirty="0"/>
              <a:t> e 2</a:t>
            </a:r>
            <a:r>
              <a:rPr lang="pt-BR" sz="2400" b="1" dirty="0">
                <a:cs typeface="Arial" panose="020B0604020202020204" pitchFamily="34" charset="0"/>
              </a:rPr>
              <a:t>°</a:t>
            </a:r>
            <a:r>
              <a:rPr lang="pt-BR" sz="2400" b="1" dirty="0"/>
              <a:t> do art. 457 da CLT:</a:t>
            </a:r>
            <a:endParaRPr lang="pt-BR" sz="2400" dirty="0"/>
          </a:p>
          <a:p>
            <a:pPr algn="just"/>
            <a:endParaRPr lang="pt-BR" sz="2400" dirty="0"/>
          </a:p>
          <a:p>
            <a:pPr algn="just"/>
            <a:r>
              <a:rPr lang="pt-BR" altLang="pt-BR" sz="2400" dirty="0"/>
              <a:t>§1</a:t>
            </a:r>
            <a:r>
              <a:rPr lang="pt-BR" sz="2400" b="1" dirty="0">
                <a:cs typeface="Arial" panose="020B0604020202020204" pitchFamily="34" charset="0"/>
              </a:rPr>
              <a:t>° </a:t>
            </a:r>
            <a:r>
              <a:rPr lang="pt-BR" altLang="pt-BR" sz="2400" dirty="0"/>
              <a:t>Integram o salário a importância fixa estipulada, as gratificações legais e as comissões pagas pelo empregador.</a:t>
            </a:r>
            <a:endParaRPr lang="pt-BR" sz="2400" dirty="0"/>
          </a:p>
          <a:p>
            <a:pPr algn="just"/>
            <a:endParaRPr lang="pt-BR" sz="2400" dirty="0"/>
          </a:p>
          <a:p>
            <a:pPr algn="just"/>
            <a:r>
              <a:rPr lang="pt-BR" altLang="pt-BR" sz="2400" dirty="0"/>
              <a:t>§2</a:t>
            </a:r>
            <a:r>
              <a:rPr lang="pt-BR" sz="2400" b="1" dirty="0">
                <a:cs typeface="Arial" panose="020B0604020202020204" pitchFamily="34" charset="0"/>
              </a:rPr>
              <a:t>°</a:t>
            </a:r>
            <a:r>
              <a:rPr lang="pt-BR" altLang="pt-BR" sz="2400" dirty="0"/>
              <a:t> As importâncias, ainda que habituais, pagas a título de ajuda de custo, auxílio-alimentação, vedado seu pagamento em dinheiro, </a:t>
            </a:r>
            <a:r>
              <a:rPr lang="pt-BR" altLang="pt-BR" sz="2400" b="1" dirty="0">
                <a:solidFill>
                  <a:srgbClr val="0000FF"/>
                </a:solidFill>
              </a:rPr>
              <a:t>diárias para viagem</a:t>
            </a:r>
            <a:r>
              <a:rPr lang="pt-BR" altLang="pt-BR" sz="2400" dirty="0"/>
              <a:t>, prêmios e abonos não integram a remuneração do empregado, não se incorporam ao contrato de trabalho e não constituem base de incidência de qualquer encargo trabalhista e previdenciário.</a:t>
            </a:r>
          </a:p>
          <a:p>
            <a:pPr algn="just"/>
            <a:endParaRPr lang="pt-BR" sz="2400" dirty="0"/>
          </a:p>
          <a:p>
            <a:pPr algn="ctr"/>
            <a:r>
              <a:rPr lang="pt-BR" sz="2400" b="1" dirty="0">
                <a:solidFill>
                  <a:srgbClr val="FF0000"/>
                </a:solidFill>
              </a:rPr>
              <a:t>A diária &gt; 50% do salário era considerada remuneração.</a:t>
            </a:r>
          </a:p>
          <a:p>
            <a:endParaRPr lang="pt-BR" sz="2000" dirty="0"/>
          </a:p>
        </p:txBody>
      </p:sp>
    </p:spTree>
    <p:extLst>
      <p:ext uri="{BB962C8B-B14F-4D97-AF65-F5344CB8AC3E}">
        <p14:creationId xmlns:p14="http://schemas.microsoft.com/office/powerpoint/2010/main" val="173460115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F5DEE6A-D8D9-45C5-A9BD-E2961A8D182A}" type="slidenum">
              <a:rPr lang="pt-BR" sz="1400"/>
              <a:pPr algn="r"/>
              <a:t>175</a:t>
            </a:fld>
            <a:endParaRPr lang="pt-BR" sz="1400"/>
          </a:p>
        </p:txBody>
      </p:sp>
      <p:sp>
        <p:nvSpPr>
          <p:cNvPr id="155652" name="Rectangle 2"/>
          <p:cNvSpPr txBox="1">
            <a:spLocks noChangeArrowheads="1"/>
          </p:cNvSpPr>
          <p:nvPr/>
        </p:nvSpPr>
        <p:spPr bwMode="auto">
          <a:xfrm>
            <a:off x="491319" y="332656"/>
            <a:ext cx="8775511" cy="648072"/>
          </a:xfrm>
          <a:prstGeom prst="rect">
            <a:avLst/>
          </a:prstGeom>
          <a:solidFill>
            <a:schemeClr val="accent1">
              <a:lumMod val="20000"/>
              <a:lumOff val="80000"/>
            </a:schemeClr>
          </a:solidFill>
          <a:ln w="9525">
            <a:noFill/>
            <a:miter lim="800000"/>
            <a:headEnd/>
            <a:tailEnd/>
          </a:ln>
        </p:spPr>
        <p:txBody>
          <a:bodyPr anchor="ctr"/>
          <a:lstStyle/>
          <a:p>
            <a:r>
              <a:rPr lang="pt-BR" sz="3200" b="1" dirty="0">
                <a:solidFill>
                  <a:schemeClr val="accent1">
                    <a:lumMod val="75000"/>
                  </a:schemeClr>
                </a:solidFill>
                <a:latin typeface="+mj-lt"/>
              </a:rPr>
              <a:t>Repouso Semanal Remunerado </a:t>
            </a:r>
          </a:p>
        </p:txBody>
      </p:sp>
      <p:sp>
        <p:nvSpPr>
          <p:cNvPr id="155654" name="Text Box 7"/>
          <p:cNvSpPr txBox="1">
            <a:spLocks noChangeArrowheads="1"/>
          </p:cNvSpPr>
          <p:nvPr/>
        </p:nvSpPr>
        <p:spPr bwMode="auto">
          <a:xfrm>
            <a:off x="313899" y="1700808"/>
            <a:ext cx="11559653" cy="3970318"/>
          </a:xfrm>
          <a:prstGeom prst="rect">
            <a:avLst/>
          </a:prstGeom>
          <a:noFill/>
          <a:ln w="9525">
            <a:noFill/>
            <a:miter lim="800000"/>
            <a:headEnd/>
            <a:tailEnd/>
          </a:ln>
        </p:spPr>
        <p:txBody>
          <a:bodyPr wrap="square">
            <a:spAutoFit/>
          </a:bodyPr>
          <a:lstStyle/>
          <a:p>
            <a:pPr lvl="0" algn="just"/>
            <a:r>
              <a:rPr lang="pt-BR" altLang="pt-BR" sz="2800" dirty="0">
                <a:solidFill>
                  <a:srgbClr val="000000"/>
                </a:solidFill>
                <a:cs typeface="Arial" panose="020B0604020202020204" pitchFamily="34" charset="0"/>
              </a:rPr>
              <a:t>CLT, Art. 67 - Será assegurado a todo empregado um </a:t>
            </a:r>
            <a:r>
              <a:rPr lang="pt-BR" altLang="pt-BR" sz="2800" b="1" dirty="0">
                <a:solidFill>
                  <a:srgbClr val="0000FF"/>
                </a:solidFill>
                <a:cs typeface="Arial" panose="020B0604020202020204" pitchFamily="34" charset="0"/>
              </a:rPr>
              <a:t>descanso semanal de 24 (vinte e quatro) horas consecutivas</a:t>
            </a:r>
            <a:r>
              <a:rPr lang="pt-BR" altLang="pt-BR" sz="2800" dirty="0">
                <a:solidFill>
                  <a:srgbClr val="000000"/>
                </a:solidFill>
                <a:cs typeface="Arial" panose="020B0604020202020204" pitchFamily="34" charset="0"/>
              </a:rPr>
              <a:t>, o qual, salvo motivo de conveniência pública ou necessidade imperiosa do serviço, deverá coincidir com o domingo, no todo ou em parte.</a:t>
            </a:r>
          </a:p>
          <a:p>
            <a:pPr lvl="0" algn="just"/>
            <a:endParaRPr lang="pt-BR" altLang="pt-BR" sz="2800" dirty="0"/>
          </a:p>
          <a:p>
            <a:pPr lvl="0" algn="just"/>
            <a:r>
              <a:rPr lang="pt-BR" altLang="pt-BR" sz="2800" dirty="0">
                <a:solidFill>
                  <a:srgbClr val="000000"/>
                </a:solidFill>
                <a:cs typeface="Arial" panose="020B0604020202020204" pitchFamily="34" charset="0"/>
              </a:rPr>
              <a:t>Parágrafo único - Nos serviços que exijam trabalho aos domingos, com exceção quanto aos elencos teatrais, será estabelecida escala de revezamento, mensalmente organizada e constando de quadro sujeito à fiscalização.</a:t>
            </a:r>
            <a:endParaRPr lang="pt-BR" sz="2000" dirty="0"/>
          </a:p>
        </p:txBody>
      </p:sp>
    </p:spTree>
    <p:extLst>
      <p:ext uri="{BB962C8B-B14F-4D97-AF65-F5344CB8AC3E}">
        <p14:creationId xmlns:p14="http://schemas.microsoft.com/office/powerpoint/2010/main" val="353627143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F5DEE6A-D8D9-45C5-A9BD-E2961A8D182A}" type="slidenum">
              <a:rPr lang="pt-BR" sz="1400"/>
              <a:pPr algn="r"/>
              <a:t>176</a:t>
            </a:fld>
            <a:endParaRPr lang="pt-BR" sz="1400"/>
          </a:p>
        </p:txBody>
      </p:sp>
      <p:sp>
        <p:nvSpPr>
          <p:cNvPr id="155654" name="Text Box 7"/>
          <p:cNvSpPr txBox="1">
            <a:spLocks noChangeArrowheads="1"/>
          </p:cNvSpPr>
          <p:nvPr/>
        </p:nvSpPr>
        <p:spPr bwMode="auto">
          <a:xfrm>
            <a:off x="491319" y="980729"/>
            <a:ext cx="11505063" cy="5047536"/>
          </a:xfrm>
          <a:prstGeom prst="rect">
            <a:avLst/>
          </a:prstGeom>
          <a:noFill/>
          <a:ln w="9525">
            <a:noFill/>
            <a:miter lim="800000"/>
            <a:headEnd/>
            <a:tailEnd/>
          </a:ln>
        </p:spPr>
        <p:txBody>
          <a:bodyPr wrap="square">
            <a:spAutoFit/>
          </a:bodyPr>
          <a:lstStyle/>
          <a:p>
            <a:pPr algn="ctr"/>
            <a:r>
              <a:rPr lang="pt-BR" sz="2800" b="1" dirty="0"/>
              <a:t>RSR ou DSR</a:t>
            </a:r>
            <a:endParaRPr lang="pt-BR" sz="2800" dirty="0"/>
          </a:p>
          <a:p>
            <a:pPr algn="just"/>
            <a:endParaRPr lang="pt-BR" sz="2400" dirty="0"/>
          </a:p>
          <a:p>
            <a:pPr algn="just"/>
            <a:r>
              <a:rPr lang="pt-BR" altLang="pt-BR" sz="2800" dirty="0"/>
              <a:t>Quando existe adicional noturno, por lei, ele reflete no repouso semanal remunerado.</a:t>
            </a:r>
          </a:p>
          <a:p>
            <a:pPr algn="just"/>
            <a:endParaRPr lang="pt-BR" altLang="pt-BR" dirty="0"/>
          </a:p>
          <a:p>
            <a:pPr algn="ctr"/>
            <a:r>
              <a:rPr lang="pt-BR" altLang="pt-BR" sz="2800" b="1" dirty="0"/>
              <a:t>Cálculo</a:t>
            </a:r>
          </a:p>
          <a:p>
            <a:pPr algn="just"/>
            <a:endParaRPr lang="pt-BR" altLang="pt-BR" sz="2800" dirty="0"/>
          </a:p>
          <a:p>
            <a:pPr algn="just"/>
            <a:r>
              <a:rPr lang="pt-BR" altLang="pt-BR" sz="2800" dirty="0"/>
              <a:t>Mês de 30 dias com 5 domingos e feriados: 5/25 = 20%</a:t>
            </a:r>
          </a:p>
          <a:p>
            <a:pPr algn="just"/>
            <a:endParaRPr lang="pt-BR" altLang="pt-BR" sz="2800" dirty="0"/>
          </a:p>
          <a:p>
            <a:pPr algn="just"/>
            <a:r>
              <a:rPr lang="pt-BR" altLang="pt-BR" sz="2800" b="1" dirty="0"/>
              <a:t>RSR = 20% X (Adicional noturno + Hora noturna reduzida)</a:t>
            </a:r>
          </a:p>
          <a:p>
            <a:pPr algn="just"/>
            <a:endParaRPr lang="pt-BR" altLang="pt-BR" sz="2800" dirty="0"/>
          </a:p>
          <a:p>
            <a:pPr algn="ctr"/>
            <a:r>
              <a:rPr lang="pt-BR" altLang="pt-BR" sz="2800" dirty="0"/>
              <a:t>RSR será acrescido à planilha na rubrica Outros</a:t>
            </a:r>
            <a:endParaRPr lang="pt-BR" sz="2000" dirty="0"/>
          </a:p>
        </p:txBody>
      </p:sp>
      <p:sp>
        <p:nvSpPr>
          <p:cNvPr id="5" name="Rectangle 2"/>
          <p:cNvSpPr txBox="1">
            <a:spLocks noChangeArrowheads="1"/>
          </p:cNvSpPr>
          <p:nvPr/>
        </p:nvSpPr>
        <p:spPr bwMode="auto">
          <a:xfrm>
            <a:off x="491319" y="332656"/>
            <a:ext cx="8775511" cy="648072"/>
          </a:xfrm>
          <a:prstGeom prst="rect">
            <a:avLst/>
          </a:prstGeom>
          <a:solidFill>
            <a:schemeClr val="accent1">
              <a:lumMod val="20000"/>
              <a:lumOff val="80000"/>
            </a:schemeClr>
          </a:solidFill>
          <a:ln w="9525">
            <a:noFill/>
            <a:miter lim="800000"/>
            <a:headEnd/>
            <a:tailEnd/>
          </a:ln>
        </p:spPr>
        <p:txBody>
          <a:bodyPr anchor="ctr"/>
          <a:lstStyle/>
          <a:p>
            <a:r>
              <a:rPr lang="pt-BR" sz="3200" b="1" dirty="0">
                <a:solidFill>
                  <a:schemeClr val="accent1">
                    <a:lumMod val="75000"/>
                  </a:schemeClr>
                </a:solidFill>
                <a:latin typeface="+mj-lt"/>
              </a:rPr>
              <a:t>Repouso Semanal Remunerado </a:t>
            </a:r>
          </a:p>
        </p:txBody>
      </p:sp>
    </p:spTree>
    <p:extLst>
      <p:ext uri="{BB962C8B-B14F-4D97-AF65-F5344CB8AC3E}">
        <p14:creationId xmlns:p14="http://schemas.microsoft.com/office/powerpoint/2010/main" val="34931225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5" name="Rectangle 3"/>
          <p:cNvSpPr>
            <a:spLocks noGrp="1" noChangeArrowheads="1"/>
          </p:cNvSpPr>
          <p:nvPr>
            <p:ph type="subTitle" idx="1"/>
          </p:nvPr>
        </p:nvSpPr>
        <p:spPr>
          <a:xfrm>
            <a:off x="600501" y="968991"/>
            <a:ext cx="11163869" cy="3396113"/>
          </a:xfrm>
        </p:spPr>
        <p:txBody>
          <a:bodyPr>
            <a:normAutofit fontScale="92500" lnSpcReduction="20000"/>
          </a:bodyPr>
          <a:lstStyle/>
          <a:p>
            <a:pPr marL="533400" indent="-533400">
              <a:lnSpc>
                <a:spcPct val="150000"/>
              </a:lnSpc>
              <a:spcBef>
                <a:spcPts val="0"/>
              </a:spcBef>
              <a:spcAft>
                <a:spcPts val="0"/>
              </a:spcAft>
            </a:pPr>
            <a:r>
              <a:rPr lang="pt-BR" sz="4400" b="1" dirty="0">
                <a:solidFill>
                  <a:schemeClr val="tx1"/>
                </a:solidFill>
              </a:rPr>
              <a:t>MÓDULO 2</a:t>
            </a:r>
          </a:p>
          <a:p>
            <a:pPr marL="533400" indent="-533400">
              <a:lnSpc>
                <a:spcPct val="150000"/>
              </a:lnSpc>
              <a:spcBef>
                <a:spcPts val="0"/>
              </a:spcBef>
              <a:spcAft>
                <a:spcPts val="0"/>
              </a:spcAft>
            </a:pPr>
            <a:endParaRPr lang="pt-BR" sz="4400" b="1" dirty="0">
              <a:solidFill>
                <a:schemeClr val="tx1"/>
              </a:solidFill>
            </a:endParaRPr>
          </a:p>
          <a:p>
            <a:pPr marL="533400" indent="-533400">
              <a:lnSpc>
                <a:spcPct val="150000"/>
              </a:lnSpc>
              <a:spcBef>
                <a:spcPts val="0"/>
              </a:spcBef>
              <a:spcAft>
                <a:spcPts val="0"/>
              </a:spcAft>
            </a:pPr>
            <a:r>
              <a:rPr lang="pt-BR" sz="4400" b="1" dirty="0">
                <a:solidFill>
                  <a:srgbClr val="0000FF"/>
                </a:solidFill>
              </a:rPr>
              <a:t>ENCARGOS E BENEFÍCIOS ANUAIS, MENSAIS E DIÁRIOS</a:t>
            </a:r>
            <a:endParaRPr lang="pt-BR" sz="3600" b="1" dirty="0"/>
          </a:p>
          <a:p>
            <a:pPr marL="533400" indent="-533400"/>
            <a:endParaRPr lang="pt-BR" b="1" dirty="0"/>
          </a:p>
          <a:p>
            <a:pPr marL="533400" indent="-533400"/>
            <a:endParaRPr lang="pt-BR" sz="2000" dirty="0"/>
          </a:p>
          <a:p>
            <a:pPr marL="533400" indent="-533400" algn="just">
              <a:buFontTx/>
              <a:buChar char="•"/>
            </a:pPr>
            <a:endParaRPr lang="pt-BR" dirty="0"/>
          </a:p>
        </p:txBody>
      </p:sp>
      <p:sp>
        <p:nvSpPr>
          <p:cNvPr id="4" name="Rectangle 3"/>
          <p:cNvSpPr txBox="1">
            <a:spLocks noChangeArrowheads="1"/>
          </p:cNvSpPr>
          <p:nvPr/>
        </p:nvSpPr>
        <p:spPr bwMode="auto">
          <a:xfrm>
            <a:off x="600500" y="4581128"/>
            <a:ext cx="11163869"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3400" indent="-533400"/>
            <a:r>
              <a:rPr lang="pt-BR" sz="2400" b="1" dirty="0" err="1">
                <a:solidFill>
                  <a:schemeClr val="tx1"/>
                </a:solidFill>
              </a:rPr>
              <a:t>Submódulo</a:t>
            </a:r>
            <a:r>
              <a:rPr lang="pt-BR" sz="2400" b="1" dirty="0">
                <a:solidFill>
                  <a:schemeClr val="tx1"/>
                </a:solidFill>
              </a:rPr>
              <a:t> 2.1 – 13º salário, Férias e Adicional de Férias</a:t>
            </a:r>
          </a:p>
          <a:p>
            <a:pPr marL="533400" indent="-533400"/>
            <a:r>
              <a:rPr lang="pt-BR" sz="2400" b="1" dirty="0" err="1">
                <a:solidFill>
                  <a:schemeClr val="tx1"/>
                </a:solidFill>
              </a:rPr>
              <a:t>Submódulo</a:t>
            </a:r>
            <a:r>
              <a:rPr lang="pt-BR" sz="2400" b="1" dirty="0">
                <a:solidFill>
                  <a:schemeClr val="tx1"/>
                </a:solidFill>
              </a:rPr>
              <a:t> 2.2 – GPS, FGTS e outras contribuições</a:t>
            </a:r>
          </a:p>
          <a:p>
            <a:pPr marL="533400" indent="-533400"/>
            <a:r>
              <a:rPr lang="pt-BR" sz="2400" b="1" dirty="0" err="1">
                <a:solidFill>
                  <a:schemeClr val="tx1"/>
                </a:solidFill>
              </a:rPr>
              <a:t>Submódulo</a:t>
            </a:r>
            <a:r>
              <a:rPr lang="pt-BR" sz="2400" b="1" dirty="0">
                <a:solidFill>
                  <a:schemeClr val="tx1"/>
                </a:solidFill>
              </a:rPr>
              <a:t> 2.3 – Benefícios Mensais e Diários </a:t>
            </a:r>
          </a:p>
          <a:p>
            <a:pPr marL="533400" indent="-533400"/>
            <a:endParaRPr lang="pt-BR" sz="1800" b="1" dirty="0"/>
          </a:p>
          <a:p>
            <a:pPr marL="533400" indent="-533400"/>
            <a:endParaRPr lang="pt-BR" b="1" dirty="0"/>
          </a:p>
          <a:p>
            <a:pPr marL="533400" indent="-533400"/>
            <a:endParaRPr lang="pt-BR" sz="2000" dirty="0"/>
          </a:p>
          <a:p>
            <a:pPr marL="533400" indent="-533400" algn="just">
              <a:buFontTx/>
              <a:buChar char="•"/>
            </a:pPr>
            <a:endParaRPr lang="pt-BR" dirty="0"/>
          </a:p>
        </p:txBody>
      </p:sp>
    </p:spTree>
    <p:extLst>
      <p:ext uri="{BB962C8B-B14F-4D97-AF65-F5344CB8AC3E}">
        <p14:creationId xmlns:p14="http://schemas.microsoft.com/office/powerpoint/2010/main" val="403033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Rectangle 2"/>
          <p:cNvSpPr txBox="1">
            <a:spLocks noChangeArrowheads="1"/>
          </p:cNvSpPr>
          <p:nvPr/>
        </p:nvSpPr>
        <p:spPr bwMode="auto">
          <a:xfrm>
            <a:off x="436729" y="404664"/>
            <a:ext cx="8475260" cy="576610"/>
          </a:xfrm>
          <a:prstGeom prst="rect">
            <a:avLst/>
          </a:prstGeom>
          <a:solidFill>
            <a:schemeClr val="accent1">
              <a:lumMod val="20000"/>
              <a:lumOff val="80000"/>
            </a:schemeClr>
          </a:solidFill>
          <a:ln w="9525">
            <a:noFill/>
            <a:miter lim="800000"/>
            <a:headEnd/>
            <a:tailEnd/>
          </a:ln>
        </p:spPr>
        <p:txBody>
          <a:bodyPr anchor="ctr"/>
          <a:lstStyle/>
          <a:p>
            <a:r>
              <a:rPr lang="pt-BR" sz="3600" b="1" dirty="0" err="1">
                <a:solidFill>
                  <a:schemeClr val="accent1">
                    <a:lumMod val="75000"/>
                  </a:schemeClr>
                </a:solidFill>
                <a:latin typeface="+mj-lt"/>
              </a:rPr>
              <a:t>Submódulo</a:t>
            </a:r>
            <a:r>
              <a:rPr lang="pt-BR" sz="3600" b="1" dirty="0">
                <a:solidFill>
                  <a:schemeClr val="accent1">
                    <a:lumMod val="75000"/>
                  </a:schemeClr>
                </a:solidFill>
                <a:latin typeface="+mj-lt"/>
              </a:rPr>
              <a:t> 2.1</a:t>
            </a:r>
          </a:p>
        </p:txBody>
      </p:sp>
      <p:sp>
        <p:nvSpPr>
          <p:cNvPr id="1433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graphicFrame>
        <p:nvGraphicFramePr>
          <p:cNvPr id="3" name="Tabela 2">
            <a:extLst>
              <a:ext uri="{FF2B5EF4-FFF2-40B4-BE49-F238E27FC236}">
                <a16:creationId xmlns:a16="http://schemas.microsoft.com/office/drawing/2014/main" id="{603D0C4F-4F62-48D4-9DC9-99AE0552E0DB}"/>
              </a:ext>
            </a:extLst>
          </p:cNvPr>
          <p:cNvGraphicFramePr>
            <a:graphicFrameLocks noGrp="1"/>
          </p:cNvGraphicFramePr>
          <p:nvPr/>
        </p:nvGraphicFramePr>
        <p:xfrm>
          <a:off x="1924720" y="2068644"/>
          <a:ext cx="8281986" cy="2499360"/>
        </p:xfrm>
        <a:graphic>
          <a:graphicData uri="http://schemas.openxmlformats.org/drawingml/2006/table">
            <a:tbl>
              <a:tblPr firstRow="1" bandRow="1">
                <a:tableStyleId>{5940675A-B579-460E-94D1-54222C63F5DA}</a:tableStyleId>
              </a:tblPr>
              <a:tblGrid>
                <a:gridCol w="793156">
                  <a:extLst>
                    <a:ext uri="{9D8B030D-6E8A-4147-A177-3AD203B41FA5}">
                      <a16:colId xmlns:a16="http://schemas.microsoft.com/office/drawing/2014/main" val="1363962936"/>
                    </a:ext>
                  </a:extLst>
                </a:gridCol>
                <a:gridCol w="5652093">
                  <a:extLst>
                    <a:ext uri="{9D8B030D-6E8A-4147-A177-3AD203B41FA5}">
                      <a16:colId xmlns:a16="http://schemas.microsoft.com/office/drawing/2014/main" val="3047651192"/>
                    </a:ext>
                  </a:extLst>
                </a:gridCol>
                <a:gridCol w="1836737">
                  <a:extLst>
                    <a:ext uri="{9D8B030D-6E8A-4147-A177-3AD203B41FA5}">
                      <a16:colId xmlns:a16="http://schemas.microsoft.com/office/drawing/2014/main" val="3706557866"/>
                    </a:ext>
                  </a:extLst>
                </a:gridCol>
              </a:tblGrid>
              <a:tr h="648072">
                <a:tc gridSpan="2">
                  <a:txBody>
                    <a:bodyPr/>
                    <a:lstStyle/>
                    <a:p>
                      <a:pPr algn="ctr"/>
                      <a:r>
                        <a:rPr lang="pt-BR" sz="2800" b="1" dirty="0"/>
                        <a:t>13</a:t>
                      </a:r>
                      <a:r>
                        <a:rPr lang="pt-BR" sz="2800" b="1" dirty="0">
                          <a:latin typeface="Arial" panose="020B0604020202020204" pitchFamily="34" charset="0"/>
                          <a:cs typeface="Arial" panose="020B0604020202020204" pitchFamily="34" charset="0"/>
                        </a:rPr>
                        <a:t>°</a:t>
                      </a:r>
                      <a:r>
                        <a:rPr lang="pt-BR" sz="2800" b="1" dirty="0"/>
                        <a:t> Salário, Férias e Adicional de Férias</a:t>
                      </a:r>
                    </a:p>
                  </a:txBody>
                  <a:tcPr>
                    <a:solidFill>
                      <a:schemeClr val="bg1">
                        <a:lumMod val="65000"/>
                      </a:schemeClr>
                    </a:solidFill>
                  </a:tcPr>
                </a:tc>
                <a:tc hMerge="1">
                  <a:txBody>
                    <a:bodyPr/>
                    <a:lstStyle/>
                    <a:p>
                      <a:endParaRPr lang="pt-BR" dirty="0"/>
                    </a:p>
                  </a:txBody>
                  <a:tcPr/>
                </a:tc>
                <a:tc>
                  <a:txBody>
                    <a:bodyPr/>
                    <a:lstStyle/>
                    <a:p>
                      <a:pPr algn="ctr"/>
                      <a:r>
                        <a:rPr lang="pt-BR" sz="2800" b="1" dirty="0"/>
                        <a:t>VALOR</a:t>
                      </a:r>
                      <a:endParaRPr lang="pt-BR" b="1" dirty="0"/>
                    </a:p>
                  </a:txBody>
                  <a:tcPr>
                    <a:solidFill>
                      <a:schemeClr val="bg1">
                        <a:lumMod val="65000"/>
                      </a:schemeClr>
                    </a:solidFill>
                  </a:tcPr>
                </a:tc>
                <a:extLst>
                  <a:ext uri="{0D108BD9-81ED-4DB2-BD59-A6C34878D82A}">
                    <a16:rowId xmlns:a16="http://schemas.microsoft.com/office/drawing/2014/main" val="1958343602"/>
                  </a:ext>
                </a:extLst>
              </a:tr>
              <a:tr h="461014">
                <a:tc>
                  <a:txBody>
                    <a:bodyPr/>
                    <a:lstStyle/>
                    <a:p>
                      <a:pPr algn="ctr"/>
                      <a:r>
                        <a:rPr lang="pt-BR" sz="2800" b="0" dirty="0"/>
                        <a:t>A</a:t>
                      </a:r>
                    </a:p>
                  </a:txBody>
                  <a:tcPr/>
                </a:tc>
                <a:tc>
                  <a:txBody>
                    <a:bodyPr/>
                    <a:lstStyle/>
                    <a:p>
                      <a:r>
                        <a:rPr lang="pt-BR" sz="2800" b="0" dirty="0"/>
                        <a:t>13</a:t>
                      </a:r>
                      <a:r>
                        <a:rPr lang="pt-BR" sz="2800" b="0" dirty="0">
                          <a:latin typeface="Arial" panose="020B0604020202020204" pitchFamily="34" charset="0"/>
                          <a:cs typeface="Arial" panose="020B0604020202020204" pitchFamily="34" charset="0"/>
                        </a:rPr>
                        <a:t>°</a:t>
                      </a:r>
                      <a:r>
                        <a:rPr lang="pt-BR" sz="2800" b="0" dirty="0"/>
                        <a:t> Salário</a:t>
                      </a:r>
                    </a:p>
                  </a:txBody>
                  <a:tcPr/>
                </a:tc>
                <a:tc>
                  <a:txBody>
                    <a:bodyPr/>
                    <a:lstStyle/>
                    <a:p>
                      <a:pPr algn="ctr"/>
                      <a:endParaRPr lang="pt-BR" sz="2800" dirty="0"/>
                    </a:p>
                  </a:txBody>
                  <a:tcPr/>
                </a:tc>
                <a:extLst>
                  <a:ext uri="{0D108BD9-81ED-4DB2-BD59-A6C34878D82A}">
                    <a16:rowId xmlns:a16="http://schemas.microsoft.com/office/drawing/2014/main" val="1786166374"/>
                  </a:ext>
                </a:extLst>
              </a:tr>
              <a:tr h="461014">
                <a:tc>
                  <a:txBody>
                    <a:bodyPr/>
                    <a:lstStyle/>
                    <a:p>
                      <a:pPr algn="ctr"/>
                      <a:r>
                        <a:rPr lang="pt-BR" sz="2800" b="0" dirty="0"/>
                        <a:t>B</a:t>
                      </a:r>
                    </a:p>
                  </a:txBody>
                  <a:tcPr/>
                </a:tc>
                <a:tc>
                  <a:txBody>
                    <a:bodyPr/>
                    <a:lstStyle/>
                    <a:p>
                      <a:r>
                        <a:rPr lang="pt-BR" sz="2800" b="0" dirty="0"/>
                        <a:t>Férias e Adicional de Férias</a:t>
                      </a:r>
                    </a:p>
                  </a:txBody>
                  <a:tcPr/>
                </a:tc>
                <a:tc>
                  <a:txBody>
                    <a:bodyPr/>
                    <a:lstStyle/>
                    <a:p>
                      <a:pPr algn="ctr"/>
                      <a:endParaRPr lang="pt-BR" sz="2800" dirty="0"/>
                    </a:p>
                  </a:txBody>
                  <a:tcPr/>
                </a:tc>
                <a:extLst>
                  <a:ext uri="{0D108BD9-81ED-4DB2-BD59-A6C34878D82A}">
                    <a16:rowId xmlns:a16="http://schemas.microsoft.com/office/drawing/2014/main" val="3732353822"/>
                  </a:ext>
                </a:extLst>
              </a:tr>
              <a:tr h="461014">
                <a:tc gridSpan="2">
                  <a:txBody>
                    <a:bodyPr/>
                    <a:lstStyle/>
                    <a:p>
                      <a:pPr algn="ctr"/>
                      <a:r>
                        <a:rPr lang="pt-BR" sz="2800" b="1" dirty="0"/>
                        <a:t>TOTAL</a:t>
                      </a:r>
                    </a:p>
                  </a:txBody>
                  <a:tcPr/>
                </a:tc>
                <a:tc hMerge="1">
                  <a:txBody>
                    <a:bodyPr/>
                    <a:lstStyle/>
                    <a:p>
                      <a:endParaRPr lang="pt-BR" sz="2800" b="1" dirty="0"/>
                    </a:p>
                  </a:txBody>
                  <a:tcPr/>
                </a:tc>
                <a:tc>
                  <a:txBody>
                    <a:bodyPr/>
                    <a:lstStyle/>
                    <a:p>
                      <a:pPr algn="ctr"/>
                      <a:endParaRPr lang="pt-BR" sz="2800" dirty="0"/>
                    </a:p>
                  </a:txBody>
                  <a:tcPr/>
                </a:tc>
                <a:extLst>
                  <a:ext uri="{0D108BD9-81ED-4DB2-BD59-A6C34878D82A}">
                    <a16:rowId xmlns:a16="http://schemas.microsoft.com/office/drawing/2014/main" val="1726782743"/>
                  </a:ext>
                </a:extLst>
              </a:tr>
            </a:tbl>
          </a:graphicData>
        </a:graphic>
      </p:graphicFrame>
    </p:spTree>
    <p:extLst>
      <p:ext uri="{BB962C8B-B14F-4D97-AF65-F5344CB8AC3E}">
        <p14:creationId xmlns:p14="http://schemas.microsoft.com/office/powerpoint/2010/main" val="212797984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Espaço Reservado para Número de Slide 5"/>
          <p:cNvSpPr txBox="1">
            <a:spLocks noGrp="1"/>
          </p:cNvSpPr>
          <p:nvPr/>
        </p:nvSpPr>
        <p:spPr bwMode="auto">
          <a:xfrm>
            <a:off x="9794905" y="6253770"/>
            <a:ext cx="2133600" cy="476250"/>
          </a:xfrm>
          <a:prstGeom prst="rect">
            <a:avLst/>
          </a:prstGeom>
          <a:noFill/>
          <a:ln w="9525">
            <a:noFill/>
            <a:miter lim="800000"/>
            <a:headEnd/>
            <a:tailEnd/>
          </a:ln>
        </p:spPr>
        <p:txBody>
          <a:bodyPr/>
          <a:lstStyle/>
          <a:p>
            <a:pPr algn="r"/>
            <a:fld id="{F6BF29A7-9C63-42CC-B312-FD538DF28EE2}" type="slidenum">
              <a:rPr lang="pt-BR" sz="1400"/>
              <a:pPr algn="r"/>
              <a:t>179</a:t>
            </a:fld>
            <a:endParaRPr lang="pt-BR" sz="1400" dirty="0"/>
          </a:p>
        </p:txBody>
      </p:sp>
      <p:sp>
        <p:nvSpPr>
          <p:cNvPr id="187396" name="Rectangle 2"/>
          <p:cNvSpPr txBox="1">
            <a:spLocks noChangeArrowheads="1"/>
          </p:cNvSpPr>
          <p:nvPr/>
        </p:nvSpPr>
        <p:spPr bwMode="auto">
          <a:xfrm>
            <a:off x="368490" y="219998"/>
            <a:ext cx="8816453" cy="639137"/>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chemeClr val="accent1">
                    <a:lumMod val="75000"/>
                  </a:schemeClr>
                </a:solidFill>
                <a:latin typeface="+mj-lt"/>
              </a:rPr>
              <a:t>13º Salário</a:t>
            </a:r>
          </a:p>
        </p:txBody>
      </p:sp>
      <p:sp>
        <p:nvSpPr>
          <p:cNvPr id="187398" name="Text Box 6"/>
          <p:cNvSpPr txBox="1">
            <a:spLocks noChangeArrowheads="1"/>
          </p:cNvSpPr>
          <p:nvPr/>
        </p:nvSpPr>
        <p:spPr bwMode="auto">
          <a:xfrm>
            <a:off x="368490" y="1043801"/>
            <a:ext cx="11491414" cy="4832092"/>
          </a:xfrm>
          <a:prstGeom prst="rect">
            <a:avLst/>
          </a:prstGeom>
          <a:noFill/>
          <a:ln w="9525">
            <a:noFill/>
            <a:miter lim="800000"/>
            <a:headEnd/>
            <a:tailEnd/>
          </a:ln>
        </p:spPr>
        <p:txBody>
          <a:bodyPr wrap="square">
            <a:spAutoFit/>
          </a:bodyPr>
          <a:lstStyle/>
          <a:p>
            <a:pPr algn="just"/>
            <a:r>
              <a:rPr lang="pt-BR" sz="2400" dirty="0"/>
              <a:t>Gratificação natalina = um salário por ano, a título de 13º salário. (inciso VIII, art. 7º da C. F.)</a:t>
            </a:r>
          </a:p>
          <a:p>
            <a:pPr algn="just"/>
            <a:endParaRPr lang="pt-BR" sz="2400" dirty="0"/>
          </a:p>
          <a:p>
            <a:pPr algn="ctr"/>
            <a:r>
              <a:rPr lang="pt-BR" sz="2400" b="1" dirty="0"/>
              <a:t>Cálculo</a:t>
            </a:r>
          </a:p>
          <a:p>
            <a:endParaRPr lang="pt-BR" sz="2400" dirty="0"/>
          </a:p>
          <a:p>
            <a:pPr algn="just"/>
            <a:r>
              <a:rPr lang="pt-BR" sz="2400" dirty="0"/>
              <a:t>Provisão de pagamento da gratificação natalina, que corresponde a um salário mensal por ano, além dos 12 devidos. </a:t>
            </a:r>
          </a:p>
          <a:p>
            <a:pPr algn="just"/>
            <a:endParaRPr lang="pt-BR" sz="2400" dirty="0"/>
          </a:p>
          <a:p>
            <a:pPr algn="just"/>
            <a:r>
              <a:rPr lang="pt-BR" sz="2400" dirty="0"/>
              <a:t>Fundamentação: art. 7º, inciso VIII, da C.F., Lei nº 4.090/62 e Lei nº 7.787/89. </a:t>
            </a:r>
          </a:p>
          <a:p>
            <a:pPr algn="just"/>
            <a:endParaRPr lang="pt-BR" sz="2400" dirty="0">
              <a:solidFill>
                <a:schemeClr val="tx2"/>
              </a:solidFill>
            </a:endParaRPr>
          </a:p>
          <a:p>
            <a:pPr algn="just"/>
            <a:r>
              <a:rPr lang="pt-BR" sz="2400" dirty="0"/>
              <a:t>Cálculo: </a:t>
            </a:r>
            <a:r>
              <a:rPr lang="pt-BR" sz="2400" u="sng" dirty="0"/>
              <a:t>1 salário x      1</a:t>
            </a:r>
            <a:r>
              <a:rPr lang="pt-BR" sz="2400" dirty="0"/>
              <a:t>    = 0,0833 = </a:t>
            </a:r>
            <a:r>
              <a:rPr lang="pt-BR" sz="2400" b="1" dirty="0"/>
              <a:t>8,33%</a:t>
            </a:r>
            <a:r>
              <a:rPr lang="pt-BR" sz="2400" dirty="0"/>
              <a:t> </a:t>
            </a:r>
          </a:p>
          <a:p>
            <a:pPr algn="just"/>
            <a:r>
              <a:rPr lang="pt-BR" sz="2400" dirty="0"/>
              <a:t>                  12 meses </a:t>
            </a:r>
          </a:p>
          <a:p>
            <a:pPr algn="just"/>
            <a:endParaRPr lang="pt-BR" sz="2000" dirty="0"/>
          </a:p>
        </p:txBody>
      </p:sp>
    </p:spTree>
    <p:extLst>
      <p:ext uri="{BB962C8B-B14F-4D97-AF65-F5344CB8AC3E}">
        <p14:creationId xmlns:p14="http://schemas.microsoft.com/office/powerpoint/2010/main" val="112296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2"/>
          <p:cNvSpPr>
            <a:spLocks noGrp="1" noChangeArrowheads="1"/>
          </p:cNvSpPr>
          <p:nvPr>
            <p:ph type="ctrTitle"/>
          </p:nvPr>
        </p:nvSpPr>
        <p:spPr>
          <a:xfrm>
            <a:off x="1342187" y="177614"/>
            <a:ext cx="7772400" cy="648072"/>
          </a:xfrm>
        </p:spPr>
        <p:txBody>
          <a:bodyPr/>
          <a:lstStyle/>
          <a:p>
            <a:pPr eaLnBrk="1" hangingPunct="1"/>
            <a:r>
              <a:rPr lang="pt-BR" sz="4000" dirty="0"/>
              <a:t>Amostra</a:t>
            </a:r>
            <a:endParaRPr lang="pt-BR" sz="3200" dirty="0"/>
          </a:p>
        </p:txBody>
      </p:sp>
      <p:sp>
        <p:nvSpPr>
          <p:cNvPr id="24580" name="Rectangle 3"/>
          <p:cNvSpPr>
            <a:spLocks noGrp="1" noChangeArrowheads="1"/>
          </p:cNvSpPr>
          <p:nvPr>
            <p:ph type="subTitle" idx="1"/>
          </p:nvPr>
        </p:nvSpPr>
        <p:spPr>
          <a:xfrm>
            <a:off x="490330" y="1052736"/>
            <a:ext cx="11092070" cy="4685455"/>
          </a:xfrm>
        </p:spPr>
        <p:txBody>
          <a:bodyPr/>
          <a:lstStyle/>
          <a:p>
            <a:pPr marL="533400" indent="-533400">
              <a:lnSpc>
                <a:spcPct val="90000"/>
              </a:lnSpc>
              <a:defRPr/>
            </a:pPr>
            <a:r>
              <a:rPr lang="pt-BR" sz="2800" b="1" dirty="0">
                <a:solidFill>
                  <a:schemeClr val="tx1"/>
                </a:solidFill>
              </a:rPr>
              <a:t>Acórdão TCU nº 486/2017 – Plenário</a:t>
            </a:r>
          </a:p>
          <a:p>
            <a:pPr marL="533400" indent="-533400" algn="just">
              <a:lnSpc>
                <a:spcPct val="90000"/>
              </a:lnSpc>
              <a:buFontTx/>
              <a:buChar char="•"/>
              <a:defRPr/>
            </a:pPr>
            <a:endParaRPr lang="pt-BR" sz="2000" dirty="0"/>
          </a:p>
          <a:p>
            <a:pPr algn="just">
              <a:lnSpc>
                <a:spcPct val="150000"/>
              </a:lnSpc>
              <a:defRPr/>
            </a:pPr>
            <a:r>
              <a:rPr lang="pt-BR" sz="3200" dirty="0">
                <a:solidFill>
                  <a:schemeClr val="tx1"/>
                </a:solidFill>
              </a:rPr>
              <a:t>Os testes das amostras foram feitos pelo pregoeiro e sua equipe, quando deveriam ter sido </a:t>
            </a:r>
            <a:r>
              <a:rPr lang="pt-BR" sz="3200" dirty="0">
                <a:solidFill>
                  <a:srgbClr val="0000FF"/>
                </a:solidFill>
              </a:rPr>
              <a:t>analisadas por representante do setor solicitante</a:t>
            </a:r>
            <a:r>
              <a:rPr lang="pt-BR" sz="3200" dirty="0">
                <a:solidFill>
                  <a:schemeClr val="tx1"/>
                </a:solidFill>
              </a:rPr>
              <a:t>, a quem cabia elaborar o </a:t>
            </a:r>
            <a:r>
              <a:rPr lang="pt-BR" sz="3200" dirty="0">
                <a:solidFill>
                  <a:srgbClr val="0000FF"/>
                </a:solidFill>
              </a:rPr>
              <a:t>laudo consubstanciado técnico</a:t>
            </a:r>
            <a:r>
              <a:rPr lang="pt-BR" sz="3200" dirty="0">
                <a:solidFill>
                  <a:schemeClr val="tx1"/>
                </a:solidFill>
              </a:rPr>
              <a:t>, informando os motivos da aceitação ou recusa das amostras.</a:t>
            </a:r>
          </a:p>
        </p:txBody>
      </p:sp>
      <p:sp>
        <p:nvSpPr>
          <p:cNvPr id="26626" name="Espaço Reservado para Número de Slide 5"/>
          <p:cNvSpPr>
            <a:spLocks noGrp="1"/>
          </p:cNvSpPr>
          <p:nvPr>
            <p:ph type="sldNum" sz="quarter" idx="12"/>
          </p:nvPr>
        </p:nvSpPr>
        <p:spPr>
          <a:noFill/>
        </p:spPr>
        <p:txBody>
          <a:bodyPr/>
          <a:lstStyle/>
          <a:p>
            <a:pPr algn="r"/>
            <a:fld id="{7225892E-FB12-4234-853D-87D1832F9017}" type="slidenum">
              <a:rPr lang="pt-BR" sz="1400"/>
              <a:pPr algn="r"/>
              <a:t>18</a:t>
            </a:fld>
            <a:endParaRPr lang="pt-BR" dirty="0"/>
          </a:p>
        </p:txBody>
      </p:sp>
    </p:spTree>
    <p:extLst>
      <p:ext uri="{BB962C8B-B14F-4D97-AF65-F5344CB8AC3E}">
        <p14:creationId xmlns:p14="http://schemas.microsoft.com/office/powerpoint/2010/main" val="379938200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8" name="Rectangle 2"/>
          <p:cNvSpPr txBox="1">
            <a:spLocks noChangeArrowheads="1"/>
          </p:cNvSpPr>
          <p:nvPr/>
        </p:nvSpPr>
        <p:spPr bwMode="auto">
          <a:xfrm>
            <a:off x="282011" y="404664"/>
            <a:ext cx="8694309" cy="504602"/>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Férias e Adicional de Férias</a:t>
            </a:r>
          </a:p>
        </p:txBody>
      </p:sp>
      <p:sp>
        <p:nvSpPr>
          <p:cNvPr id="279559"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79560" name="Text Box 8"/>
          <p:cNvSpPr txBox="1">
            <a:spLocks noChangeArrowheads="1"/>
          </p:cNvSpPr>
          <p:nvPr/>
        </p:nvSpPr>
        <p:spPr bwMode="auto">
          <a:xfrm>
            <a:off x="282012" y="1268761"/>
            <a:ext cx="11519730" cy="3908762"/>
          </a:xfrm>
          <a:prstGeom prst="rect">
            <a:avLst/>
          </a:prstGeom>
          <a:noFill/>
          <a:ln w="9525">
            <a:noFill/>
            <a:miter lim="800000"/>
            <a:headEnd/>
            <a:tailEnd/>
          </a:ln>
        </p:spPr>
        <p:txBody>
          <a:bodyPr wrap="square">
            <a:spAutoFit/>
          </a:bodyPr>
          <a:lstStyle/>
          <a:p>
            <a:pPr marL="457200" indent="-457200" algn="just">
              <a:buFont typeface="Wingdings" panose="05000000000000000000" pitchFamily="2" charset="2"/>
              <a:buChar char="Ø"/>
            </a:pPr>
            <a:r>
              <a:rPr lang="pt-BR" sz="2800" b="1" dirty="0"/>
              <a:t>Férias = salário de férias após término dos 12 meses de contrato (Nota 3 da IN 07/18)</a:t>
            </a:r>
          </a:p>
          <a:p>
            <a:pPr algn="ctr"/>
            <a:endParaRPr lang="pt-BR" dirty="0"/>
          </a:p>
          <a:p>
            <a:pPr algn="ctr"/>
            <a:r>
              <a:rPr lang="pt-BR" sz="2800" dirty="0"/>
              <a:t> </a:t>
            </a:r>
            <a:r>
              <a:rPr lang="pt-BR" sz="2400" dirty="0"/>
              <a:t>1 Salário / 12 meses *100 = </a:t>
            </a:r>
            <a:r>
              <a:rPr lang="pt-BR" sz="2400" b="1" dirty="0"/>
              <a:t>8,33%</a:t>
            </a:r>
          </a:p>
          <a:p>
            <a:pPr algn="ctr"/>
            <a:endParaRPr lang="pt-BR" sz="1050" b="1" dirty="0">
              <a:solidFill>
                <a:srgbClr val="FF0000"/>
              </a:solidFill>
            </a:endParaRPr>
          </a:p>
          <a:p>
            <a:pPr algn="ctr"/>
            <a:r>
              <a:rPr lang="pt-BR" sz="2400" b="1" dirty="0">
                <a:solidFill>
                  <a:srgbClr val="FF0000"/>
                </a:solidFill>
              </a:rPr>
              <a:t>Custo não renovável</a:t>
            </a:r>
          </a:p>
          <a:p>
            <a:pPr algn="ctr"/>
            <a:endParaRPr lang="pt-BR" sz="2800" b="1" dirty="0"/>
          </a:p>
          <a:p>
            <a:pPr marL="457200" indent="-457200" algn="just">
              <a:buFont typeface="Wingdings" panose="05000000000000000000" pitchFamily="2" charset="2"/>
              <a:buChar char="Ø"/>
            </a:pPr>
            <a:r>
              <a:rPr lang="pt-BR" sz="2800" b="1" dirty="0"/>
              <a:t>Gratificação de férias = terço constitucional </a:t>
            </a:r>
          </a:p>
          <a:p>
            <a:pPr algn="ctr"/>
            <a:endParaRPr lang="pt-BR" sz="1600" b="1" u="sng" dirty="0"/>
          </a:p>
          <a:p>
            <a:pPr algn="ctr">
              <a:lnSpc>
                <a:spcPct val="125000"/>
              </a:lnSpc>
            </a:pPr>
            <a:r>
              <a:rPr lang="pt-BR" sz="2400" dirty="0"/>
              <a:t>(1/3) do salário / 12 (meses) * 100 = </a:t>
            </a:r>
            <a:r>
              <a:rPr lang="pt-BR" sz="2400" b="1" dirty="0"/>
              <a:t>2,78%</a:t>
            </a:r>
            <a:endParaRPr lang="pt-BR" b="1" dirty="0">
              <a:solidFill>
                <a:schemeClr val="tx2"/>
              </a:solidFill>
            </a:endParaRPr>
          </a:p>
        </p:txBody>
      </p:sp>
      <p:sp>
        <p:nvSpPr>
          <p:cNvPr id="2" name="CaixaDeTexto 1"/>
          <p:cNvSpPr txBox="1"/>
          <p:nvPr/>
        </p:nvSpPr>
        <p:spPr>
          <a:xfrm>
            <a:off x="282012" y="5537018"/>
            <a:ext cx="11519730" cy="523220"/>
          </a:xfrm>
          <a:prstGeom prst="rect">
            <a:avLst/>
          </a:prstGeom>
          <a:noFill/>
        </p:spPr>
        <p:txBody>
          <a:bodyPr wrap="square" rtlCol="0">
            <a:spAutoFit/>
          </a:bodyPr>
          <a:lstStyle/>
          <a:p>
            <a:pPr algn="ctr"/>
            <a:r>
              <a:rPr lang="pt-BR" sz="2800" b="1" dirty="0">
                <a:solidFill>
                  <a:srgbClr val="0000FF"/>
                </a:solidFill>
              </a:rPr>
              <a:t>Somatório = 11,11%</a:t>
            </a:r>
          </a:p>
        </p:txBody>
      </p:sp>
    </p:spTree>
    <p:extLst>
      <p:ext uri="{BB962C8B-B14F-4D97-AF65-F5344CB8AC3E}">
        <p14:creationId xmlns:p14="http://schemas.microsoft.com/office/powerpoint/2010/main" val="282321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Rectangle 2"/>
          <p:cNvSpPr txBox="1">
            <a:spLocks noChangeArrowheads="1"/>
          </p:cNvSpPr>
          <p:nvPr/>
        </p:nvSpPr>
        <p:spPr bwMode="auto">
          <a:xfrm>
            <a:off x="85459" y="191019"/>
            <a:ext cx="9067088" cy="576610"/>
          </a:xfrm>
          <a:prstGeom prst="rect">
            <a:avLst/>
          </a:prstGeom>
          <a:solidFill>
            <a:schemeClr val="accent1">
              <a:lumMod val="20000"/>
              <a:lumOff val="80000"/>
            </a:schemeClr>
          </a:solidFill>
          <a:ln w="9525">
            <a:noFill/>
            <a:miter lim="800000"/>
            <a:headEnd/>
            <a:tailEnd/>
          </a:ln>
        </p:spPr>
        <p:txBody>
          <a:bodyPr anchor="ctr"/>
          <a:lstStyle/>
          <a:p>
            <a:r>
              <a:rPr lang="pt-BR" sz="3600" b="1" dirty="0" err="1">
                <a:solidFill>
                  <a:srgbClr val="0070C0"/>
                </a:solidFill>
                <a:latin typeface="+mj-lt"/>
              </a:rPr>
              <a:t>Submódulo</a:t>
            </a:r>
            <a:r>
              <a:rPr lang="pt-BR" sz="3600" b="1" dirty="0">
                <a:solidFill>
                  <a:srgbClr val="0070C0"/>
                </a:solidFill>
                <a:latin typeface="+mj-lt"/>
              </a:rPr>
              <a:t> 2.2</a:t>
            </a:r>
          </a:p>
        </p:txBody>
      </p:sp>
      <p:sp>
        <p:nvSpPr>
          <p:cNvPr id="1433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graphicFrame>
        <p:nvGraphicFramePr>
          <p:cNvPr id="3" name="Tabela 2">
            <a:extLst>
              <a:ext uri="{FF2B5EF4-FFF2-40B4-BE49-F238E27FC236}">
                <a16:creationId xmlns:a16="http://schemas.microsoft.com/office/drawing/2014/main" id="{603D0C4F-4F62-48D4-9DC9-99AE0552E0DB}"/>
              </a:ext>
            </a:extLst>
          </p:cNvPr>
          <p:cNvGraphicFramePr>
            <a:graphicFrameLocks noGrp="1"/>
          </p:cNvGraphicFramePr>
          <p:nvPr>
            <p:extLst>
              <p:ext uri="{D42A27DB-BD31-4B8C-83A1-F6EECF244321}">
                <p14:modId xmlns:p14="http://schemas.microsoft.com/office/powerpoint/2010/main" val="3620869173"/>
              </p:ext>
            </p:extLst>
          </p:nvPr>
        </p:nvGraphicFramePr>
        <p:xfrm>
          <a:off x="1787987" y="861633"/>
          <a:ext cx="8281987" cy="5486400"/>
        </p:xfrm>
        <a:graphic>
          <a:graphicData uri="http://schemas.openxmlformats.org/drawingml/2006/table">
            <a:tbl>
              <a:tblPr firstRow="1" bandRow="1">
                <a:tableStyleId>{5940675A-B579-460E-94D1-54222C63F5DA}</a:tableStyleId>
              </a:tblPr>
              <a:tblGrid>
                <a:gridCol w="793156">
                  <a:extLst>
                    <a:ext uri="{9D8B030D-6E8A-4147-A177-3AD203B41FA5}">
                      <a16:colId xmlns:a16="http://schemas.microsoft.com/office/drawing/2014/main" val="1363962936"/>
                    </a:ext>
                  </a:extLst>
                </a:gridCol>
                <a:gridCol w="4170212">
                  <a:extLst>
                    <a:ext uri="{9D8B030D-6E8A-4147-A177-3AD203B41FA5}">
                      <a16:colId xmlns:a16="http://schemas.microsoft.com/office/drawing/2014/main" val="3047651192"/>
                    </a:ext>
                  </a:extLst>
                </a:gridCol>
                <a:gridCol w="1481882">
                  <a:extLst>
                    <a:ext uri="{9D8B030D-6E8A-4147-A177-3AD203B41FA5}">
                      <a16:colId xmlns:a16="http://schemas.microsoft.com/office/drawing/2014/main" val="2228128164"/>
                    </a:ext>
                  </a:extLst>
                </a:gridCol>
                <a:gridCol w="1836737">
                  <a:extLst>
                    <a:ext uri="{9D8B030D-6E8A-4147-A177-3AD203B41FA5}">
                      <a16:colId xmlns:a16="http://schemas.microsoft.com/office/drawing/2014/main" val="3706557866"/>
                    </a:ext>
                  </a:extLst>
                </a:gridCol>
              </a:tblGrid>
              <a:tr h="648072">
                <a:tc gridSpan="2">
                  <a:txBody>
                    <a:bodyPr/>
                    <a:lstStyle/>
                    <a:p>
                      <a:pPr algn="ctr"/>
                      <a:r>
                        <a:rPr lang="pt-BR" sz="2400" b="1" dirty="0"/>
                        <a:t>GPS, FGTS e Outras Contribuições</a:t>
                      </a:r>
                    </a:p>
                  </a:txBody>
                  <a:tcPr>
                    <a:solidFill>
                      <a:schemeClr val="bg1">
                        <a:lumMod val="65000"/>
                      </a:schemeClr>
                    </a:solidFill>
                  </a:tcPr>
                </a:tc>
                <a:tc hMerge="1">
                  <a:txBody>
                    <a:bodyPr/>
                    <a:lstStyle/>
                    <a:p>
                      <a:endParaRPr lang="pt-BR" dirty="0"/>
                    </a:p>
                  </a:txBody>
                  <a:tcPr/>
                </a:tc>
                <a:tc>
                  <a:txBody>
                    <a:bodyPr/>
                    <a:lstStyle/>
                    <a:p>
                      <a:pPr algn="ctr"/>
                      <a:r>
                        <a:rPr lang="pt-BR" sz="2400" b="1" dirty="0"/>
                        <a:t>%</a:t>
                      </a:r>
                    </a:p>
                  </a:txBody>
                  <a:tcPr>
                    <a:solidFill>
                      <a:schemeClr val="bg1">
                        <a:lumMod val="65000"/>
                      </a:schemeClr>
                    </a:solidFill>
                  </a:tcPr>
                </a:tc>
                <a:tc>
                  <a:txBody>
                    <a:bodyPr/>
                    <a:lstStyle/>
                    <a:p>
                      <a:pPr algn="ctr"/>
                      <a:r>
                        <a:rPr lang="pt-BR" sz="2400" b="1" dirty="0"/>
                        <a:t>VALOR</a:t>
                      </a:r>
                      <a:endParaRPr lang="pt-BR" sz="1600" b="1" dirty="0"/>
                    </a:p>
                  </a:txBody>
                  <a:tcPr>
                    <a:solidFill>
                      <a:schemeClr val="bg1">
                        <a:lumMod val="65000"/>
                      </a:schemeClr>
                    </a:solidFill>
                  </a:tcPr>
                </a:tc>
                <a:extLst>
                  <a:ext uri="{0D108BD9-81ED-4DB2-BD59-A6C34878D82A}">
                    <a16:rowId xmlns:a16="http://schemas.microsoft.com/office/drawing/2014/main" val="1958343602"/>
                  </a:ext>
                </a:extLst>
              </a:tr>
              <a:tr h="461014">
                <a:tc>
                  <a:txBody>
                    <a:bodyPr/>
                    <a:lstStyle/>
                    <a:p>
                      <a:pPr algn="ctr"/>
                      <a:r>
                        <a:rPr lang="pt-BR" sz="2800" b="0" dirty="0"/>
                        <a:t>A</a:t>
                      </a:r>
                    </a:p>
                  </a:txBody>
                  <a:tcPr/>
                </a:tc>
                <a:tc>
                  <a:txBody>
                    <a:bodyPr/>
                    <a:lstStyle/>
                    <a:p>
                      <a:r>
                        <a:rPr lang="pt-BR" sz="2800" b="0" dirty="0"/>
                        <a:t>INSS</a:t>
                      </a:r>
                    </a:p>
                  </a:txBody>
                  <a:tcPr/>
                </a:tc>
                <a:tc>
                  <a:txBody>
                    <a:bodyPr/>
                    <a:lstStyle/>
                    <a:p>
                      <a:pPr algn="ctr"/>
                      <a:r>
                        <a:rPr lang="pt-BR" sz="2400" b="0" dirty="0"/>
                        <a:t>20,00</a:t>
                      </a:r>
                    </a:p>
                  </a:txBody>
                  <a:tcPr/>
                </a:tc>
                <a:tc>
                  <a:txBody>
                    <a:bodyPr/>
                    <a:lstStyle/>
                    <a:p>
                      <a:pPr algn="ctr"/>
                      <a:endParaRPr lang="pt-BR" sz="2800" dirty="0"/>
                    </a:p>
                  </a:txBody>
                  <a:tcPr/>
                </a:tc>
                <a:extLst>
                  <a:ext uri="{0D108BD9-81ED-4DB2-BD59-A6C34878D82A}">
                    <a16:rowId xmlns:a16="http://schemas.microsoft.com/office/drawing/2014/main" val="1786166374"/>
                  </a:ext>
                </a:extLst>
              </a:tr>
              <a:tr h="461014">
                <a:tc>
                  <a:txBody>
                    <a:bodyPr/>
                    <a:lstStyle/>
                    <a:p>
                      <a:pPr algn="ctr"/>
                      <a:r>
                        <a:rPr lang="pt-BR" sz="2800" b="0" dirty="0"/>
                        <a:t>B</a:t>
                      </a:r>
                    </a:p>
                  </a:txBody>
                  <a:tcPr/>
                </a:tc>
                <a:tc>
                  <a:txBody>
                    <a:bodyPr/>
                    <a:lstStyle/>
                    <a:p>
                      <a:r>
                        <a:rPr lang="pt-BR" sz="2800" b="0" dirty="0"/>
                        <a:t>Salário Educação</a:t>
                      </a:r>
                    </a:p>
                  </a:txBody>
                  <a:tcPr/>
                </a:tc>
                <a:tc>
                  <a:txBody>
                    <a:bodyPr/>
                    <a:lstStyle/>
                    <a:p>
                      <a:pPr algn="ctr"/>
                      <a:r>
                        <a:rPr lang="pt-BR" sz="2400" b="0" dirty="0"/>
                        <a:t>2,50</a:t>
                      </a:r>
                    </a:p>
                  </a:txBody>
                  <a:tcPr/>
                </a:tc>
                <a:tc>
                  <a:txBody>
                    <a:bodyPr/>
                    <a:lstStyle/>
                    <a:p>
                      <a:pPr algn="ctr"/>
                      <a:endParaRPr lang="pt-BR" sz="2800" dirty="0"/>
                    </a:p>
                  </a:txBody>
                  <a:tcPr/>
                </a:tc>
                <a:extLst>
                  <a:ext uri="{0D108BD9-81ED-4DB2-BD59-A6C34878D82A}">
                    <a16:rowId xmlns:a16="http://schemas.microsoft.com/office/drawing/2014/main" val="3732353822"/>
                  </a:ext>
                </a:extLst>
              </a:tr>
              <a:tr h="461014">
                <a:tc>
                  <a:txBody>
                    <a:bodyPr/>
                    <a:lstStyle/>
                    <a:p>
                      <a:pPr algn="ctr"/>
                      <a:r>
                        <a:rPr lang="pt-BR" sz="2800" b="0" dirty="0"/>
                        <a:t>C</a:t>
                      </a:r>
                    </a:p>
                  </a:txBody>
                  <a:tcPr/>
                </a:tc>
                <a:tc>
                  <a:txBody>
                    <a:bodyPr/>
                    <a:lstStyle/>
                    <a:p>
                      <a:r>
                        <a:rPr lang="pt-BR" sz="2800" b="0" dirty="0"/>
                        <a:t>SAT</a:t>
                      </a:r>
                    </a:p>
                  </a:txBody>
                  <a:tcPr/>
                </a:tc>
                <a:tc>
                  <a:txBody>
                    <a:bodyPr/>
                    <a:lstStyle/>
                    <a:p>
                      <a:pPr algn="ctr"/>
                      <a:endParaRPr lang="pt-BR" sz="2400" b="0" dirty="0"/>
                    </a:p>
                  </a:txBody>
                  <a:tcPr/>
                </a:tc>
                <a:tc>
                  <a:txBody>
                    <a:bodyPr/>
                    <a:lstStyle/>
                    <a:p>
                      <a:pPr algn="ctr"/>
                      <a:endParaRPr lang="pt-BR" sz="2800" dirty="0"/>
                    </a:p>
                  </a:txBody>
                  <a:tcPr/>
                </a:tc>
                <a:extLst>
                  <a:ext uri="{0D108BD9-81ED-4DB2-BD59-A6C34878D82A}">
                    <a16:rowId xmlns:a16="http://schemas.microsoft.com/office/drawing/2014/main" val="2175561995"/>
                  </a:ext>
                </a:extLst>
              </a:tr>
              <a:tr h="461014">
                <a:tc>
                  <a:txBody>
                    <a:bodyPr/>
                    <a:lstStyle/>
                    <a:p>
                      <a:pPr algn="ctr"/>
                      <a:r>
                        <a:rPr lang="pt-BR" sz="2800" b="0" dirty="0"/>
                        <a:t>D</a:t>
                      </a:r>
                    </a:p>
                  </a:txBody>
                  <a:tcPr/>
                </a:tc>
                <a:tc>
                  <a:txBody>
                    <a:bodyPr/>
                    <a:lstStyle/>
                    <a:p>
                      <a:r>
                        <a:rPr lang="pt-BR" sz="2800" b="0" dirty="0"/>
                        <a:t>SESC ou SESI</a:t>
                      </a:r>
                    </a:p>
                  </a:txBody>
                  <a:tcPr/>
                </a:tc>
                <a:tc>
                  <a:txBody>
                    <a:bodyPr/>
                    <a:lstStyle/>
                    <a:p>
                      <a:pPr algn="ctr"/>
                      <a:r>
                        <a:rPr lang="pt-BR" sz="2400" b="0" dirty="0"/>
                        <a:t>1,50</a:t>
                      </a:r>
                    </a:p>
                  </a:txBody>
                  <a:tcPr/>
                </a:tc>
                <a:tc>
                  <a:txBody>
                    <a:bodyPr/>
                    <a:lstStyle/>
                    <a:p>
                      <a:pPr algn="ctr"/>
                      <a:endParaRPr lang="pt-BR" sz="2800" dirty="0"/>
                    </a:p>
                  </a:txBody>
                  <a:tcPr/>
                </a:tc>
                <a:extLst>
                  <a:ext uri="{0D108BD9-81ED-4DB2-BD59-A6C34878D82A}">
                    <a16:rowId xmlns:a16="http://schemas.microsoft.com/office/drawing/2014/main" val="27868055"/>
                  </a:ext>
                </a:extLst>
              </a:tr>
              <a:tr h="461014">
                <a:tc>
                  <a:txBody>
                    <a:bodyPr/>
                    <a:lstStyle/>
                    <a:p>
                      <a:pPr algn="ctr"/>
                      <a:r>
                        <a:rPr lang="pt-BR" sz="2800" b="0" dirty="0"/>
                        <a:t>E</a:t>
                      </a:r>
                    </a:p>
                  </a:txBody>
                  <a:tcPr/>
                </a:tc>
                <a:tc>
                  <a:txBody>
                    <a:bodyPr/>
                    <a:lstStyle/>
                    <a:p>
                      <a:r>
                        <a:rPr lang="pt-BR" sz="2800" b="0" dirty="0"/>
                        <a:t>SENAI - SENAC</a:t>
                      </a:r>
                    </a:p>
                  </a:txBody>
                  <a:tcPr/>
                </a:tc>
                <a:tc>
                  <a:txBody>
                    <a:bodyPr/>
                    <a:lstStyle/>
                    <a:p>
                      <a:pPr algn="ctr"/>
                      <a:r>
                        <a:rPr lang="pt-BR" sz="2400" b="0" dirty="0"/>
                        <a:t>1,00</a:t>
                      </a:r>
                    </a:p>
                  </a:txBody>
                  <a:tcPr/>
                </a:tc>
                <a:tc>
                  <a:txBody>
                    <a:bodyPr/>
                    <a:lstStyle/>
                    <a:p>
                      <a:pPr algn="ctr"/>
                      <a:endParaRPr lang="pt-BR" sz="2800" dirty="0"/>
                    </a:p>
                  </a:txBody>
                  <a:tcPr/>
                </a:tc>
                <a:extLst>
                  <a:ext uri="{0D108BD9-81ED-4DB2-BD59-A6C34878D82A}">
                    <a16:rowId xmlns:a16="http://schemas.microsoft.com/office/drawing/2014/main" val="3105841482"/>
                  </a:ext>
                </a:extLst>
              </a:tr>
              <a:tr h="461014">
                <a:tc>
                  <a:txBody>
                    <a:bodyPr/>
                    <a:lstStyle/>
                    <a:p>
                      <a:pPr algn="ctr"/>
                      <a:r>
                        <a:rPr lang="pt-BR" sz="2800" b="0" dirty="0"/>
                        <a:t>F</a:t>
                      </a:r>
                    </a:p>
                  </a:txBody>
                  <a:tcPr/>
                </a:tc>
                <a:tc>
                  <a:txBody>
                    <a:bodyPr/>
                    <a:lstStyle/>
                    <a:p>
                      <a:r>
                        <a:rPr lang="pt-BR" sz="2800" b="0" dirty="0"/>
                        <a:t>SEBRAE</a:t>
                      </a:r>
                    </a:p>
                  </a:txBody>
                  <a:tcPr/>
                </a:tc>
                <a:tc>
                  <a:txBody>
                    <a:bodyPr/>
                    <a:lstStyle/>
                    <a:p>
                      <a:pPr algn="ctr"/>
                      <a:r>
                        <a:rPr lang="pt-BR" sz="2400" b="0" dirty="0"/>
                        <a:t>0,60</a:t>
                      </a:r>
                    </a:p>
                  </a:txBody>
                  <a:tcPr/>
                </a:tc>
                <a:tc>
                  <a:txBody>
                    <a:bodyPr/>
                    <a:lstStyle/>
                    <a:p>
                      <a:pPr algn="ctr"/>
                      <a:endParaRPr lang="pt-BR" sz="2800" dirty="0"/>
                    </a:p>
                  </a:txBody>
                  <a:tcPr/>
                </a:tc>
                <a:extLst>
                  <a:ext uri="{0D108BD9-81ED-4DB2-BD59-A6C34878D82A}">
                    <a16:rowId xmlns:a16="http://schemas.microsoft.com/office/drawing/2014/main" val="2575798773"/>
                  </a:ext>
                </a:extLst>
              </a:tr>
              <a:tr h="461014">
                <a:tc>
                  <a:txBody>
                    <a:bodyPr/>
                    <a:lstStyle/>
                    <a:p>
                      <a:pPr algn="ctr"/>
                      <a:r>
                        <a:rPr lang="pt-BR" sz="2800" b="0" dirty="0"/>
                        <a:t>G</a:t>
                      </a:r>
                    </a:p>
                  </a:txBody>
                  <a:tcPr/>
                </a:tc>
                <a:tc>
                  <a:txBody>
                    <a:bodyPr/>
                    <a:lstStyle/>
                    <a:p>
                      <a:r>
                        <a:rPr lang="pt-BR" sz="2800" b="0" dirty="0"/>
                        <a:t>INCRA</a:t>
                      </a:r>
                    </a:p>
                  </a:txBody>
                  <a:tcPr/>
                </a:tc>
                <a:tc>
                  <a:txBody>
                    <a:bodyPr/>
                    <a:lstStyle/>
                    <a:p>
                      <a:pPr algn="ctr"/>
                      <a:r>
                        <a:rPr lang="pt-BR" sz="2400" b="0" dirty="0"/>
                        <a:t>0,20</a:t>
                      </a:r>
                    </a:p>
                  </a:txBody>
                  <a:tcPr/>
                </a:tc>
                <a:tc>
                  <a:txBody>
                    <a:bodyPr/>
                    <a:lstStyle/>
                    <a:p>
                      <a:pPr algn="ctr"/>
                      <a:endParaRPr lang="pt-BR" sz="2800" dirty="0"/>
                    </a:p>
                  </a:txBody>
                  <a:tcPr/>
                </a:tc>
                <a:extLst>
                  <a:ext uri="{0D108BD9-81ED-4DB2-BD59-A6C34878D82A}">
                    <a16:rowId xmlns:a16="http://schemas.microsoft.com/office/drawing/2014/main" val="137649839"/>
                  </a:ext>
                </a:extLst>
              </a:tr>
              <a:tr h="461014">
                <a:tc>
                  <a:txBody>
                    <a:bodyPr/>
                    <a:lstStyle/>
                    <a:p>
                      <a:pPr algn="ctr"/>
                      <a:r>
                        <a:rPr lang="pt-BR" sz="2800" b="0" dirty="0"/>
                        <a:t>H</a:t>
                      </a:r>
                    </a:p>
                  </a:txBody>
                  <a:tcPr/>
                </a:tc>
                <a:tc>
                  <a:txBody>
                    <a:bodyPr/>
                    <a:lstStyle/>
                    <a:p>
                      <a:r>
                        <a:rPr lang="pt-BR" sz="2800" b="0" dirty="0"/>
                        <a:t>FGTS</a:t>
                      </a:r>
                    </a:p>
                  </a:txBody>
                  <a:tcPr/>
                </a:tc>
                <a:tc>
                  <a:txBody>
                    <a:bodyPr/>
                    <a:lstStyle/>
                    <a:p>
                      <a:pPr algn="ctr"/>
                      <a:r>
                        <a:rPr lang="pt-BR" sz="2400" b="0" dirty="0"/>
                        <a:t>8,00</a:t>
                      </a:r>
                    </a:p>
                  </a:txBody>
                  <a:tcPr/>
                </a:tc>
                <a:tc>
                  <a:txBody>
                    <a:bodyPr/>
                    <a:lstStyle/>
                    <a:p>
                      <a:pPr algn="ctr"/>
                      <a:endParaRPr lang="pt-BR" sz="2800" dirty="0"/>
                    </a:p>
                  </a:txBody>
                  <a:tcPr/>
                </a:tc>
                <a:extLst>
                  <a:ext uri="{0D108BD9-81ED-4DB2-BD59-A6C34878D82A}">
                    <a16:rowId xmlns:a16="http://schemas.microsoft.com/office/drawing/2014/main" val="3165567526"/>
                  </a:ext>
                </a:extLst>
              </a:tr>
              <a:tr h="461014">
                <a:tc gridSpan="2">
                  <a:txBody>
                    <a:bodyPr/>
                    <a:lstStyle/>
                    <a:p>
                      <a:pPr algn="ctr"/>
                      <a:r>
                        <a:rPr lang="pt-BR" sz="2800" b="1" dirty="0"/>
                        <a:t>TOTAL</a:t>
                      </a:r>
                    </a:p>
                  </a:txBody>
                  <a:tcPr/>
                </a:tc>
                <a:tc hMerge="1">
                  <a:txBody>
                    <a:bodyPr/>
                    <a:lstStyle/>
                    <a:p>
                      <a:endParaRPr lang="pt-BR" sz="2800" b="1" dirty="0"/>
                    </a:p>
                  </a:txBody>
                  <a:tcPr/>
                </a:tc>
                <a:tc>
                  <a:txBody>
                    <a:bodyPr/>
                    <a:lstStyle/>
                    <a:p>
                      <a:pPr algn="ctr"/>
                      <a:endParaRPr lang="pt-BR" sz="2800" b="1" dirty="0"/>
                    </a:p>
                  </a:txBody>
                  <a:tcPr/>
                </a:tc>
                <a:tc>
                  <a:txBody>
                    <a:bodyPr/>
                    <a:lstStyle/>
                    <a:p>
                      <a:pPr algn="ctr"/>
                      <a:endParaRPr lang="pt-BR" sz="2800" dirty="0"/>
                    </a:p>
                  </a:txBody>
                  <a:tcPr/>
                </a:tc>
                <a:extLst>
                  <a:ext uri="{0D108BD9-81ED-4DB2-BD59-A6C34878D82A}">
                    <a16:rowId xmlns:a16="http://schemas.microsoft.com/office/drawing/2014/main" val="1726782743"/>
                  </a:ext>
                </a:extLst>
              </a:tr>
            </a:tbl>
          </a:graphicData>
        </a:graphic>
      </p:graphicFrame>
    </p:spTree>
    <p:extLst>
      <p:ext uri="{BB962C8B-B14F-4D97-AF65-F5344CB8AC3E}">
        <p14:creationId xmlns:p14="http://schemas.microsoft.com/office/powerpoint/2010/main" val="59900158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235526" name="Rectangle 2"/>
          <p:cNvSpPr txBox="1">
            <a:spLocks noChangeArrowheads="1"/>
          </p:cNvSpPr>
          <p:nvPr/>
        </p:nvSpPr>
        <p:spPr bwMode="auto">
          <a:xfrm>
            <a:off x="247827" y="368574"/>
            <a:ext cx="8584477" cy="432048"/>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INSS</a:t>
            </a:r>
          </a:p>
        </p:txBody>
      </p:sp>
      <p:sp>
        <p:nvSpPr>
          <p:cNvPr id="23552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35528" name="Text Box 8"/>
          <p:cNvSpPr txBox="1">
            <a:spLocks noChangeArrowheads="1"/>
          </p:cNvSpPr>
          <p:nvPr/>
        </p:nvSpPr>
        <p:spPr bwMode="auto">
          <a:xfrm>
            <a:off x="247827" y="1124745"/>
            <a:ext cx="11682101" cy="5262979"/>
          </a:xfrm>
          <a:prstGeom prst="rect">
            <a:avLst/>
          </a:prstGeom>
          <a:noFill/>
          <a:ln w="9525">
            <a:noFill/>
            <a:miter lim="800000"/>
            <a:headEnd/>
            <a:tailEnd/>
          </a:ln>
        </p:spPr>
        <p:txBody>
          <a:bodyPr wrap="square">
            <a:spAutoFit/>
          </a:bodyPr>
          <a:lstStyle/>
          <a:p>
            <a:pPr algn="just"/>
            <a:r>
              <a:rPr lang="pt-BR" sz="2400" dirty="0"/>
              <a:t>Previdência Social: Contribuição Patronal destinada à Seguridade Social </a:t>
            </a:r>
          </a:p>
          <a:p>
            <a:pPr algn="just"/>
            <a:r>
              <a:rPr lang="pt-BR" sz="2400" dirty="0"/>
              <a:t>Incidência: 20,00% </a:t>
            </a:r>
          </a:p>
          <a:p>
            <a:pPr algn="just"/>
            <a:r>
              <a:rPr lang="pt-BR" sz="2400" dirty="0"/>
              <a:t>Fundamentação: art. 22, inciso I da Lei nº 8.212/91.</a:t>
            </a:r>
          </a:p>
          <a:p>
            <a:pPr algn="just"/>
            <a:endParaRPr lang="pt-BR" sz="1600" dirty="0"/>
          </a:p>
          <a:p>
            <a:pPr algn="ctr"/>
            <a:r>
              <a:rPr lang="pt-BR" sz="2400" b="1" dirty="0">
                <a:solidFill>
                  <a:srgbClr val="0000FF"/>
                </a:solidFill>
              </a:rPr>
              <a:t>Desoneração da Folha de Pagamento</a:t>
            </a:r>
          </a:p>
          <a:p>
            <a:pPr algn="just">
              <a:lnSpc>
                <a:spcPct val="125000"/>
              </a:lnSpc>
              <a:spcBef>
                <a:spcPct val="50000"/>
              </a:spcBef>
            </a:pPr>
            <a:r>
              <a:rPr lang="pt-BR" sz="2400" dirty="0"/>
              <a:t>Lei Federal nº 12.546/2011, </a:t>
            </a:r>
            <a:r>
              <a:rPr lang="pt-BR" sz="2400" b="1" dirty="0">
                <a:solidFill>
                  <a:srgbClr val="FF0000"/>
                </a:solidFill>
              </a:rPr>
              <a:t>atualizada pela Lei 13.670/2018</a:t>
            </a:r>
            <a:r>
              <a:rPr lang="pt-BR" sz="2400" dirty="0"/>
              <a:t>, e o Decreto 7.828/2013 (Plano Brasil Maior)</a:t>
            </a:r>
          </a:p>
          <a:p>
            <a:pPr marL="800100" lvl="1" indent="-342900" algn="just">
              <a:lnSpc>
                <a:spcPct val="125000"/>
              </a:lnSpc>
              <a:spcBef>
                <a:spcPct val="50000"/>
              </a:spcBef>
              <a:buFont typeface="Wingdings" pitchFamily="2" charset="2"/>
              <a:buChar char="Ø"/>
            </a:pPr>
            <a:r>
              <a:rPr lang="pt-BR" sz="2400" dirty="0"/>
              <a:t>Incentivos com mudança da base de cálculo para incidência dos encargos previdenciários e da alíquota. (TI e Construção Civil = 4,5% sobre receita bruta).</a:t>
            </a:r>
          </a:p>
          <a:p>
            <a:pPr lvl="1" algn="ctr">
              <a:lnSpc>
                <a:spcPct val="125000"/>
              </a:lnSpc>
              <a:spcBef>
                <a:spcPct val="50000"/>
              </a:spcBef>
            </a:pPr>
            <a:r>
              <a:rPr lang="pt-BR" sz="2400" b="1" dirty="0"/>
              <a:t>Acórdão TCU nº 2.859/2013</a:t>
            </a:r>
            <a:endParaRPr lang="pt-BR" sz="2400" dirty="0"/>
          </a:p>
        </p:txBody>
      </p:sp>
    </p:spTree>
    <p:extLst>
      <p:ext uri="{BB962C8B-B14F-4D97-AF65-F5344CB8AC3E}">
        <p14:creationId xmlns:p14="http://schemas.microsoft.com/office/powerpoint/2010/main" val="4229952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2"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258054" name="Rectangle 2"/>
          <p:cNvSpPr txBox="1">
            <a:spLocks noChangeArrowheads="1"/>
          </p:cNvSpPr>
          <p:nvPr/>
        </p:nvSpPr>
        <p:spPr bwMode="auto">
          <a:xfrm>
            <a:off x="239282" y="332297"/>
            <a:ext cx="8964539" cy="504602"/>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Salário Educação</a:t>
            </a:r>
          </a:p>
        </p:txBody>
      </p:sp>
      <p:sp>
        <p:nvSpPr>
          <p:cNvPr id="25805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58056" name="Text Box 8"/>
          <p:cNvSpPr txBox="1">
            <a:spLocks noChangeArrowheads="1"/>
          </p:cNvSpPr>
          <p:nvPr/>
        </p:nvSpPr>
        <p:spPr bwMode="auto">
          <a:xfrm>
            <a:off x="239282" y="1124745"/>
            <a:ext cx="11810288" cy="4578176"/>
          </a:xfrm>
          <a:prstGeom prst="rect">
            <a:avLst/>
          </a:prstGeom>
          <a:noFill/>
          <a:ln w="9525">
            <a:noFill/>
            <a:miter lim="800000"/>
            <a:headEnd/>
            <a:tailEnd/>
          </a:ln>
        </p:spPr>
        <p:txBody>
          <a:bodyPr wrap="square">
            <a:spAutoFit/>
          </a:bodyPr>
          <a:lstStyle/>
          <a:p>
            <a:pPr algn="just">
              <a:lnSpc>
                <a:spcPct val="125000"/>
              </a:lnSpc>
            </a:pPr>
            <a:r>
              <a:rPr lang="pt-BR" sz="2800" dirty="0"/>
              <a:t>C.F. art. 212, §5º: contribuição social destinada ao financiamento de programas, projetos e ações voltados para a educação básica pública.</a:t>
            </a:r>
          </a:p>
          <a:p>
            <a:pPr algn="just">
              <a:lnSpc>
                <a:spcPct val="125000"/>
              </a:lnSpc>
            </a:pPr>
            <a:endParaRPr lang="pt-BR" sz="2800" dirty="0"/>
          </a:p>
          <a:p>
            <a:pPr algn="just">
              <a:lnSpc>
                <a:spcPct val="125000"/>
              </a:lnSpc>
            </a:pPr>
            <a:r>
              <a:rPr lang="pt-BR" sz="2800" dirty="0"/>
              <a:t>Decreto n.º 6.003, de 20 de dezembro de 2006, regulamenta a contribuição social do salário educação.</a:t>
            </a:r>
          </a:p>
          <a:p>
            <a:pPr algn="just">
              <a:lnSpc>
                <a:spcPct val="125000"/>
              </a:lnSpc>
            </a:pPr>
            <a:endParaRPr lang="pt-BR" sz="2800" dirty="0"/>
          </a:p>
          <a:p>
            <a:pPr algn="just">
              <a:lnSpc>
                <a:spcPct val="125000"/>
              </a:lnSpc>
            </a:pPr>
            <a:r>
              <a:rPr lang="pt-BR" sz="2800" dirty="0"/>
              <a:t>O percentual é de </a:t>
            </a:r>
            <a:r>
              <a:rPr lang="pt-BR" sz="2800" b="1" dirty="0"/>
              <a:t>2,5%</a:t>
            </a:r>
            <a:r>
              <a:rPr lang="pt-BR" sz="2800" dirty="0"/>
              <a:t> sobre o valor total da remuneração.</a:t>
            </a:r>
            <a:endParaRPr lang="pt-BR" sz="2400" b="1" dirty="0"/>
          </a:p>
          <a:p>
            <a:pPr algn="just"/>
            <a:r>
              <a:rPr lang="pt-BR" sz="2400" dirty="0">
                <a:latin typeface="+mj-lt"/>
              </a:rPr>
              <a:t> </a:t>
            </a:r>
          </a:p>
          <a:p>
            <a:pPr algn="just">
              <a:lnSpc>
                <a:spcPct val="125000"/>
              </a:lnSpc>
            </a:pPr>
            <a:endParaRPr lang="pt-BR" dirty="0">
              <a:solidFill>
                <a:schemeClr val="tx2"/>
              </a:solidFill>
            </a:endParaRPr>
          </a:p>
        </p:txBody>
      </p:sp>
    </p:spTree>
    <p:extLst>
      <p:ext uri="{BB962C8B-B14F-4D97-AF65-F5344CB8AC3E}">
        <p14:creationId xmlns:p14="http://schemas.microsoft.com/office/powerpoint/2010/main" val="358603679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6"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264198" name="Rectangle 2"/>
          <p:cNvSpPr txBox="1">
            <a:spLocks noChangeArrowheads="1"/>
          </p:cNvSpPr>
          <p:nvPr/>
        </p:nvSpPr>
        <p:spPr bwMode="auto">
          <a:xfrm>
            <a:off x="205099" y="298473"/>
            <a:ext cx="9015813" cy="576610"/>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SAT</a:t>
            </a:r>
            <a:endParaRPr lang="pt-BR" sz="3200" b="1" dirty="0">
              <a:solidFill>
                <a:srgbClr val="0070C0"/>
              </a:solidFill>
              <a:latin typeface="+mj-lt"/>
            </a:endParaRPr>
          </a:p>
        </p:txBody>
      </p:sp>
      <p:sp>
        <p:nvSpPr>
          <p:cNvPr id="264199"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64200" name="Text Box 8"/>
          <p:cNvSpPr txBox="1">
            <a:spLocks noChangeArrowheads="1"/>
          </p:cNvSpPr>
          <p:nvPr/>
        </p:nvSpPr>
        <p:spPr bwMode="auto">
          <a:xfrm>
            <a:off x="205099" y="1052736"/>
            <a:ext cx="11690647" cy="5216813"/>
          </a:xfrm>
          <a:prstGeom prst="rect">
            <a:avLst/>
          </a:prstGeom>
          <a:noFill/>
          <a:ln w="9525">
            <a:noFill/>
            <a:miter lim="800000"/>
            <a:headEnd/>
            <a:tailEnd/>
          </a:ln>
        </p:spPr>
        <p:txBody>
          <a:bodyPr wrap="square">
            <a:spAutoFit/>
          </a:bodyPr>
          <a:lstStyle/>
          <a:p>
            <a:pPr algn="just"/>
            <a:r>
              <a:rPr lang="pt-BR" sz="2400" dirty="0"/>
              <a:t>Seguro de acidente de trabalho: Lei Federal 8.212/91, art. 22, inc. II</a:t>
            </a:r>
          </a:p>
          <a:p>
            <a:pPr algn="just"/>
            <a:r>
              <a:rPr lang="pt-BR" sz="2400" dirty="0"/>
              <a:t> </a:t>
            </a:r>
            <a:endParaRPr lang="pt-BR" sz="1400" dirty="0"/>
          </a:p>
          <a:p>
            <a:pPr algn="just">
              <a:lnSpc>
                <a:spcPct val="125000"/>
              </a:lnSpc>
            </a:pPr>
            <a:r>
              <a:rPr lang="pt-BR" sz="2400" dirty="0"/>
              <a:t>Súmula nº 351 – STJ: Os custos com o SAT são calculados pelo grau de risco desenvolvido em cada empresa, individualizada pelo seu CNPJ, ou pelo grau de risco da sua atividade preponderante.</a:t>
            </a:r>
          </a:p>
          <a:p>
            <a:pPr algn="just">
              <a:lnSpc>
                <a:spcPct val="125000"/>
              </a:lnSpc>
            </a:pPr>
            <a:endParaRPr lang="pt-BR" sz="1200" dirty="0"/>
          </a:p>
          <a:p>
            <a:pPr algn="just">
              <a:lnSpc>
                <a:spcPct val="125000"/>
              </a:lnSpc>
            </a:pPr>
            <a:r>
              <a:rPr lang="pt-BR" sz="2400" dirty="0"/>
              <a:t>A alíquota do SAT refere-se ao risco da atividade preponderante da empresa, individualizado de acordo com o seu Fator Acidentário de Prevenção (FAP), conforme Decreto Federal nº </a:t>
            </a:r>
            <a:r>
              <a:rPr lang="pt-BR" sz="2400" b="1" dirty="0"/>
              <a:t>6.957/2009</a:t>
            </a:r>
            <a:r>
              <a:rPr lang="pt-BR" sz="2400" dirty="0"/>
              <a:t>.</a:t>
            </a:r>
          </a:p>
          <a:p>
            <a:pPr algn="just">
              <a:lnSpc>
                <a:spcPct val="125000"/>
              </a:lnSpc>
            </a:pPr>
            <a:endParaRPr lang="pt-BR" sz="2000" dirty="0"/>
          </a:p>
          <a:p>
            <a:pPr algn="ctr">
              <a:lnSpc>
                <a:spcPct val="125000"/>
              </a:lnSpc>
            </a:pPr>
            <a:r>
              <a:rPr lang="pt-BR" sz="2800" b="1" dirty="0"/>
              <a:t>SAT = RAT X FAP</a:t>
            </a:r>
            <a:r>
              <a:rPr lang="pt-BR" sz="2400" b="1" dirty="0"/>
              <a:t>, </a:t>
            </a:r>
          </a:p>
          <a:p>
            <a:pPr algn="ctr">
              <a:lnSpc>
                <a:spcPct val="125000"/>
              </a:lnSpc>
            </a:pPr>
            <a:r>
              <a:rPr lang="pt-BR" sz="2400" dirty="0"/>
              <a:t>onde RAT = 1, 2 ou 3% e FAP varia entre 0,5 e 2,0.</a:t>
            </a:r>
            <a:endParaRPr lang="pt-BR" sz="2400" dirty="0">
              <a:solidFill>
                <a:schemeClr val="tx2"/>
              </a:solidFill>
            </a:endParaRPr>
          </a:p>
        </p:txBody>
      </p:sp>
    </p:spTree>
    <p:extLst>
      <p:ext uri="{BB962C8B-B14F-4D97-AF65-F5344CB8AC3E}">
        <p14:creationId xmlns:p14="http://schemas.microsoft.com/office/powerpoint/2010/main" val="364254090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238598" name="Rectangle 2"/>
          <p:cNvSpPr txBox="1">
            <a:spLocks noChangeArrowheads="1"/>
          </p:cNvSpPr>
          <p:nvPr/>
        </p:nvSpPr>
        <p:spPr bwMode="auto">
          <a:xfrm>
            <a:off x="273465" y="332296"/>
            <a:ext cx="9058542" cy="504602"/>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SESC ou SESI</a:t>
            </a:r>
          </a:p>
        </p:txBody>
      </p:sp>
      <p:sp>
        <p:nvSpPr>
          <p:cNvPr id="238599"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38600" name="Text Box 8"/>
          <p:cNvSpPr txBox="1">
            <a:spLocks noChangeArrowheads="1"/>
          </p:cNvSpPr>
          <p:nvPr/>
        </p:nvSpPr>
        <p:spPr bwMode="auto">
          <a:xfrm>
            <a:off x="273465" y="1124744"/>
            <a:ext cx="11647918" cy="5016758"/>
          </a:xfrm>
          <a:prstGeom prst="rect">
            <a:avLst/>
          </a:prstGeom>
          <a:noFill/>
          <a:ln w="9525">
            <a:noFill/>
            <a:miter lim="800000"/>
            <a:headEnd/>
            <a:tailEnd/>
          </a:ln>
        </p:spPr>
        <p:txBody>
          <a:bodyPr wrap="square">
            <a:spAutoFit/>
          </a:bodyPr>
          <a:lstStyle/>
          <a:p>
            <a:pPr algn="just"/>
            <a:r>
              <a:rPr lang="pt-BR" sz="2800" dirty="0"/>
              <a:t>As contribuições sociais destinadas ao SESC e SESI foram instituídas por força do art. 3º do Decreto-Lei 9.853/1946 (SESC) e Art. 11º do Decreto 57.375/1950 (SESI).</a:t>
            </a:r>
          </a:p>
          <a:p>
            <a:pPr algn="just"/>
            <a:endParaRPr lang="pt-BR" sz="2800" dirty="0"/>
          </a:p>
          <a:p>
            <a:pPr algn="just"/>
            <a:r>
              <a:rPr lang="pt-BR" sz="2800" dirty="0"/>
              <a:t>Posteriormente as alíquotas foram alteradas pelo art. 30 da Lei Federal 8.036/1990, que estabeleceu o</a:t>
            </a:r>
            <a:r>
              <a:rPr lang="pt-BR" sz="2800" b="1" dirty="0"/>
              <a:t> percentual de 1,5%.</a:t>
            </a:r>
          </a:p>
          <a:p>
            <a:pPr algn="just"/>
            <a:endParaRPr lang="pt-BR" sz="2800" b="1" dirty="0"/>
          </a:p>
          <a:p>
            <a:pPr algn="just"/>
            <a:r>
              <a:rPr lang="pt-BR" sz="2800" b="1" dirty="0"/>
              <a:t>SESI e SESC </a:t>
            </a:r>
            <a:endParaRPr lang="pt-BR" sz="2800" dirty="0"/>
          </a:p>
          <a:p>
            <a:pPr algn="just"/>
            <a:r>
              <a:rPr lang="pt-BR" sz="2800" dirty="0"/>
              <a:t>Incidência: 1,50% </a:t>
            </a:r>
          </a:p>
          <a:p>
            <a:pPr algn="just"/>
            <a:r>
              <a:rPr lang="pt-BR" sz="2800" dirty="0"/>
              <a:t>Fundamentação: art. 30 da Lei nº 8.036/90.</a:t>
            </a:r>
            <a:endParaRPr lang="pt-BR" sz="2800" b="1" dirty="0">
              <a:solidFill>
                <a:schemeClr val="tx2"/>
              </a:solidFill>
            </a:endParaRPr>
          </a:p>
          <a:p>
            <a:pPr algn="just"/>
            <a:endParaRPr lang="pt-BR" sz="2000" b="1" dirty="0">
              <a:solidFill>
                <a:schemeClr val="tx2"/>
              </a:solidFill>
            </a:endParaRPr>
          </a:p>
          <a:p>
            <a:pPr algn="just"/>
            <a:endParaRPr lang="pt-BR" sz="2000" b="1" dirty="0">
              <a:solidFill>
                <a:schemeClr val="tx2"/>
              </a:solidFill>
            </a:endParaRPr>
          </a:p>
        </p:txBody>
      </p:sp>
    </p:spTree>
    <p:extLst>
      <p:ext uri="{BB962C8B-B14F-4D97-AF65-F5344CB8AC3E}">
        <p14:creationId xmlns:p14="http://schemas.microsoft.com/office/powerpoint/2010/main" val="300332249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0" name="Rectangle 2"/>
          <p:cNvSpPr txBox="1">
            <a:spLocks noChangeArrowheads="1"/>
          </p:cNvSpPr>
          <p:nvPr/>
        </p:nvSpPr>
        <p:spPr bwMode="auto">
          <a:xfrm>
            <a:off x="247827" y="341832"/>
            <a:ext cx="8767985" cy="495426"/>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SENAI ou SENAC</a:t>
            </a:r>
          </a:p>
        </p:txBody>
      </p:sp>
      <p:sp>
        <p:nvSpPr>
          <p:cNvPr id="251911"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51912" name="Text Box 8"/>
          <p:cNvSpPr txBox="1">
            <a:spLocks noChangeArrowheads="1"/>
          </p:cNvSpPr>
          <p:nvPr/>
        </p:nvSpPr>
        <p:spPr bwMode="auto">
          <a:xfrm>
            <a:off x="247828" y="1207823"/>
            <a:ext cx="11673555" cy="4401205"/>
          </a:xfrm>
          <a:prstGeom prst="rect">
            <a:avLst/>
          </a:prstGeom>
          <a:noFill/>
          <a:ln w="9525">
            <a:noFill/>
            <a:miter lim="800000"/>
            <a:headEnd/>
            <a:tailEnd/>
          </a:ln>
        </p:spPr>
        <p:txBody>
          <a:bodyPr wrap="square">
            <a:spAutoFit/>
          </a:bodyPr>
          <a:lstStyle/>
          <a:p>
            <a:pPr algn="just">
              <a:lnSpc>
                <a:spcPct val="150000"/>
              </a:lnSpc>
            </a:pPr>
            <a:r>
              <a:rPr lang="pt-BR" sz="2800" dirty="0"/>
              <a:t>A contribuição ao Serviço Nacional de Aprendizagem Industrial – </a:t>
            </a:r>
            <a:r>
              <a:rPr lang="pt-BR" sz="2800" b="1" dirty="0"/>
              <a:t>SENAI</a:t>
            </a:r>
            <a:r>
              <a:rPr lang="pt-BR" sz="2800" dirty="0"/>
              <a:t> é regulamentada pelo Decreto-Lei nº 6.246, de 5/2/1944.</a:t>
            </a:r>
          </a:p>
          <a:p>
            <a:pPr algn="just">
              <a:lnSpc>
                <a:spcPct val="150000"/>
              </a:lnSpc>
            </a:pPr>
            <a:r>
              <a:rPr lang="pt-BR" sz="2800" dirty="0"/>
              <a:t>A contribuição ao Serviço Nacional de Aprendizagem Comercial – </a:t>
            </a:r>
            <a:r>
              <a:rPr lang="pt-BR" sz="2800" b="1" dirty="0"/>
              <a:t>SENAC</a:t>
            </a:r>
            <a:r>
              <a:rPr lang="pt-BR" sz="2800" dirty="0"/>
              <a:t> é regulamentada pelo Decreto-Lei nº 8.621, de 10/1/1946</a:t>
            </a:r>
          </a:p>
          <a:p>
            <a:pPr algn="just"/>
            <a:endParaRPr lang="pt-BR" sz="2800" b="1" dirty="0"/>
          </a:p>
          <a:p>
            <a:pPr algn="just"/>
            <a:r>
              <a:rPr lang="pt-BR" sz="2800" b="1" dirty="0"/>
              <a:t>SENAI e SENAC </a:t>
            </a:r>
          </a:p>
          <a:p>
            <a:pPr algn="just"/>
            <a:r>
              <a:rPr lang="pt-BR" sz="2800" dirty="0"/>
              <a:t>Incidência: </a:t>
            </a:r>
            <a:r>
              <a:rPr lang="pt-BR" sz="2800" b="1" dirty="0"/>
              <a:t>1,00% </a:t>
            </a:r>
          </a:p>
          <a:p>
            <a:pPr algn="just"/>
            <a:r>
              <a:rPr lang="pt-BR" sz="2800" dirty="0"/>
              <a:t>Fundamentação: Decreto-Lei nº 6.246/44 e 8.621/46</a:t>
            </a:r>
            <a:endParaRPr lang="pt-BR" sz="2400" dirty="0"/>
          </a:p>
        </p:txBody>
      </p:sp>
    </p:spTree>
    <p:extLst>
      <p:ext uri="{BB962C8B-B14F-4D97-AF65-F5344CB8AC3E}">
        <p14:creationId xmlns:p14="http://schemas.microsoft.com/office/powerpoint/2010/main" val="283350618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8" name="Rectangle 2"/>
          <p:cNvSpPr txBox="1">
            <a:spLocks noChangeArrowheads="1"/>
          </p:cNvSpPr>
          <p:nvPr/>
        </p:nvSpPr>
        <p:spPr bwMode="auto">
          <a:xfrm>
            <a:off x="319043" y="275411"/>
            <a:ext cx="8842049" cy="576610"/>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SEBRAE</a:t>
            </a:r>
          </a:p>
        </p:txBody>
      </p:sp>
      <p:sp>
        <p:nvSpPr>
          <p:cNvPr id="269319"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69320" name="Text Box 8"/>
          <p:cNvSpPr txBox="1">
            <a:spLocks noChangeArrowheads="1"/>
          </p:cNvSpPr>
          <p:nvPr/>
        </p:nvSpPr>
        <p:spPr bwMode="auto">
          <a:xfrm>
            <a:off x="319043" y="1278569"/>
            <a:ext cx="11553914" cy="4585871"/>
          </a:xfrm>
          <a:prstGeom prst="rect">
            <a:avLst/>
          </a:prstGeom>
          <a:noFill/>
          <a:ln w="9525">
            <a:noFill/>
            <a:miter lim="800000"/>
            <a:headEnd/>
            <a:tailEnd/>
          </a:ln>
        </p:spPr>
        <p:txBody>
          <a:bodyPr wrap="square">
            <a:spAutoFit/>
          </a:bodyPr>
          <a:lstStyle/>
          <a:p>
            <a:pPr algn="just"/>
            <a:r>
              <a:rPr lang="pt-BR" sz="2800" dirty="0"/>
              <a:t>Lei 8.029/1990 e Decreto 99.570/90: </a:t>
            </a:r>
          </a:p>
          <a:p>
            <a:pPr algn="just"/>
            <a:r>
              <a:rPr lang="pt-BR" sz="2800" dirty="0"/>
              <a:t>Desvincula o CEBRAE da Administração Pública federal e o transforma em serviço social autônomo (SEBRAE), com a finalidade principal de apoiar os programas de apoio e desenvolvimento das microempresas e das empresas de pequeno porte.</a:t>
            </a:r>
          </a:p>
          <a:p>
            <a:pPr algn="just"/>
            <a:endParaRPr lang="pt-BR" sz="2800" dirty="0"/>
          </a:p>
          <a:p>
            <a:pPr algn="just"/>
            <a:r>
              <a:rPr lang="pt-BR" sz="2800" b="1" dirty="0"/>
              <a:t>SEBRAE </a:t>
            </a:r>
          </a:p>
          <a:p>
            <a:pPr algn="just"/>
            <a:r>
              <a:rPr lang="pt-BR" sz="2800" dirty="0"/>
              <a:t>Incidência: </a:t>
            </a:r>
            <a:r>
              <a:rPr lang="pt-BR" sz="2800" b="1" dirty="0"/>
              <a:t>0,60% </a:t>
            </a:r>
          </a:p>
          <a:p>
            <a:pPr algn="just"/>
            <a:r>
              <a:rPr lang="pt-BR" sz="2800" dirty="0"/>
              <a:t>Fundamentação: Lei nº 8.029/90, alterada pela Lei nº 8.154/90.</a:t>
            </a:r>
          </a:p>
          <a:p>
            <a:pPr algn="just"/>
            <a:endParaRPr lang="pt-BR" sz="2000" dirty="0">
              <a:solidFill>
                <a:schemeClr val="tx2"/>
              </a:solidFill>
            </a:endParaRPr>
          </a:p>
          <a:p>
            <a:pPr algn="just"/>
            <a:endParaRPr lang="pt-BR" sz="2000" dirty="0">
              <a:solidFill>
                <a:schemeClr val="tx2"/>
              </a:solidFill>
            </a:endParaRPr>
          </a:p>
        </p:txBody>
      </p:sp>
    </p:spTree>
    <p:extLst>
      <p:ext uri="{BB962C8B-B14F-4D97-AF65-F5344CB8AC3E}">
        <p14:creationId xmlns:p14="http://schemas.microsoft.com/office/powerpoint/2010/main" val="155716485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2" name="Rectangle 2"/>
          <p:cNvSpPr txBox="1">
            <a:spLocks noChangeArrowheads="1"/>
          </p:cNvSpPr>
          <p:nvPr/>
        </p:nvSpPr>
        <p:spPr bwMode="auto">
          <a:xfrm>
            <a:off x="247827" y="332656"/>
            <a:ext cx="10431286" cy="504602"/>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INCRA</a:t>
            </a:r>
          </a:p>
        </p:txBody>
      </p:sp>
      <p:sp>
        <p:nvSpPr>
          <p:cNvPr id="254983"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54984" name="Text Box 8"/>
          <p:cNvSpPr txBox="1">
            <a:spLocks noChangeArrowheads="1"/>
          </p:cNvSpPr>
          <p:nvPr/>
        </p:nvSpPr>
        <p:spPr bwMode="auto">
          <a:xfrm>
            <a:off x="247827" y="1124745"/>
            <a:ext cx="11579551" cy="4508927"/>
          </a:xfrm>
          <a:prstGeom prst="rect">
            <a:avLst/>
          </a:prstGeom>
          <a:noFill/>
          <a:ln w="9525">
            <a:noFill/>
            <a:miter lim="800000"/>
            <a:headEnd/>
            <a:tailEnd/>
          </a:ln>
        </p:spPr>
        <p:txBody>
          <a:bodyPr wrap="square">
            <a:spAutoFit/>
          </a:bodyPr>
          <a:lstStyle/>
          <a:p>
            <a:pPr algn="just">
              <a:lnSpc>
                <a:spcPct val="125000"/>
              </a:lnSpc>
            </a:pPr>
            <a:r>
              <a:rPr lang="pt-BR" sz="2800" dirty="0"/>
              <a:t>A contribuição ao Instituto Nacional de Colonização e Reforma Agrária (INCRA) possui origem em um emaranhado de legislações antigas recepcionadas pela Constituição Federal, dentre as quais o</a:t>
            </a:r>
            <a:r>
              <a:rPr lang="pt-BR" sz="2800" b="1" dirty="0"/>
              <a:t> Decreto-Lei nº 1.146, de 31 de dezembro de 1970 e a Lei Complementar 11/1971.</a:t>
            </a:r>
            <a:r>
              <a:rPr lang="pt-BR" sz="2800" dirty="0"/>
              <a:t> </a:t>
            </a:r>
          </a:p>
          <a:p>
            <a:pPr algn="just"/>
            <a:endParaRPr lang="pt-BR" sz="2800" b="1" dirty="0"/>
          </a:p>
          <a:p>
            <a:r>
              <a:rPr lang="pt-BR" sz="2800" b="1" dirty="0"/>
              <a:t>INCRA </a:t>
            </a:r>
          </a:p>
          <a:p>
            <a:r>
              <a:rPr lang="pt-BR" sz="2800" dirty="0"/>
              <a:t>Incidência: </a:t>
            </a:r>
            <a:r>
              <a:rPr lang="pt-BR" sz="2800" b="1" dirty="0"/>
              <a:t>0,20% </a:t>
            </a:r>
          </a:p>
          <a:p>
            <a:r>
              <a:rPr lang="pt-BR" sz="2800" dirty="0"/>
              <a:t>Fundamentação: art. 1º, inciso I, do Decreto-Lei nº 1.146/70. </a:t>
            </a:r>
            <a:endParaRPr lang="pt-BR" dirty="0">
              <a:solidFill>
                <a:schemeClr val="tx2"/>
              </a:solidFill>
            </a:endParaRPr>
          </a:p>
        </p:txBody>
      </p:sp>
    </p:spTree>
    <p:extLst>
      <p:ext uri="{BB962C8B-B14F-4D97-AF65-F5344CB8AC3E}">
        <p14:creationId xmlns:p14="http://schemas.microsoft.com/office/powerpoint/2010/main" val="32692646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6" name="Rectangle 2"/>
          <p:cNvSpPr txBox="1">
            <a:spLocks noChangeArrowheads="1"/>
          </p:cNvSpPr>
          <p:nvPr/>
        </p:nvSpPr>
        <p:spPr bwMode="auto">
          <a:xfrm>
            <a:off x="307649" y="332656"/>
            <a:ext cx="8998721" cy="504056"/>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FGTS</a:t>
            </a:r>
          </a:p>
        </p:txBody>
      </p:sp>
      <p:sp>
        <p:nvSpPr>
          <p:cNvPr id="26112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61128" name="Text Box 8"/>
          <p:cNvSpPr txBox="1">
            <a:spLocks noChangeArrowheads="1"/>
          </p:cNvSpPr>
          <p:nvPr/>
        </p:nvSpPr>
        <p:spPr bwMode="auto">
          <a:xfrm>
            <a:off x="307649" y="1436036"/>
            <a:ext cx="11528276" cy="3862596"/>
          </a:xfrm>
          <a:prstGeom prst="rect">
            <a:avLst/>
          </a:prstGeom>
          <a:noFill/>
          <a:ln w="9525">
            <a:noFill/>
            <a:miter lim="800000"/>
            <a:headEnd/>
            <a:tailEnd/>
          </a:ln>
        </p:spPr>
        <p:txBody>
          <a:bodyPr wrap="square">
            <a:spAutoFit/>
          </a:bodyPr>
          <a:lstStyle/>
          <a:p>
            <a:pPr algn="just">
              <a:lnSpc>
                <a:spcPct val="125000"/>
              </a:lnSpc>
            </a:pPr>
            <a:r>
              <a:rPr lang="pt-BR" sz="2800" dirty="0"/>
              <a:t>O Fundo de Garantia do Tempo de Serviço (FGTS) foi instituído pela Lei nº 5.107/1966, passando a ser regulada pela Lei nº 8.036/1990, que estabeleceu no seu art. 15 a alíquota de 8%. </a:t>
            </a:r>
          </a:p>
          <a:p>
            <a:pPr algn="just"/>
            <a:endParaRPr lang="pt-BR" sz="2800" b="1" dirty="0"/>
          </a:p>
          <a:p>
            <a:pPr algn="just"/>
            <a:r>
              <a:rPr lang="pt-BR" sz="2800" b="1" dirty="0"/>
              <a:t>FGTS </a:t>
            </a:r>
          </a:p>
          <a:p>
            <a:pPr algn="just"/>
            <a:r>
              <a:rPr lang="pt-BR" sz="2800" dirty="0"/>
              <a:t>Incidência: </a:t>
            </a:r>
            <a:r>
              <a:rPr lang="pt-BR" sz="2800" b="1" dirty="0"/>
              <a:t>8,00% </a:t>
            </a:r>
          </a:p>
          <a:p>
            <a:pPr algn="just"/>
            <a:r>
              <a:rPr lang="pt-BR" sz="2800" dirty="0"/>
              <a:t>Fundamentação: art. 15 da Lei nº 8.036/90 e art. 7º, inciso III, da Constituição Federal de 1988.</a:t>
            </a:r>
            <a:endParaRPr lang="pt-BR" sz="2800" dirty="0">
              <a:solidFill>
                <a:schemeClr val="tx2"/>
              </a:solidFill>
            </a:endParaRPr>
          </a:p>
        </p:txBody>
      </p:sp>
    </p:spTree>
    <p:extLst>
      <p:ext uri="{BB962C8B-B14F-4D97-AF65-F5344CB8AC3E}">
        <p14:creationId xmlns:p14="http://schemas.microsoft.com/office/powerpoint/2010/main" val="205241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063552" y="308335"/>
            <a:ext cx="7772400" cy="576486"/>
          </a:xfrm>
        </p:spPr>
        <p:txBody>
          <a:bodyPr>
            <a:normAutofit fontScale="90000"/>
          </a:bodyPr>
          <a:lstStyle/>
          <a:p>
            <a:r>
              <a:rPr lang="pt-BR" sz="4000" dirty="0"/>
              <a:t>Definição das quantidades</a:t>
            </a:r>
          </a:p>
        </p:txBody>
      </p:sp>
      <p:sp>
        <p:nvSpPr>
          <p:cNvPr id="20483" name="Rectangle 3"/>
          <p:cNvSpPr>
            <a:spLocks noGrp="1" noChangeArrowheads="1"/>
          </p:cNvSpPr>
          <p:nvPr>
            <p:ph type="subTitle" idx="1"/>
          </p:nvPr>
        </p:nvSpPr>
        <p:spPr>
          <a:xfrm>
            <a:off x="1703512" y="1052735"/>
            <a:ext cx="8856984" cy="1440161"/>
          </a:xfrm>
        </p:spPr>
        <p:txBody>
          <a:bodyPr>
            <a:normAutofit lnSpcReduction="10000"/>
          </a:bodyPr>
          <a:lstStyle/>
          <a:p>
            <a:pPr>
              <a:lnSpc>
                <a:spcPct val="150000"/>
              </a:lnSpc>
            </a:pPr>
            <a:r>
              <a:rPr lang="pt-BR" sz="2800" b="1" dirty="0">
                <a:solidFill>
                  <a:srgbClr val="0000FF"/>
                </a:solidFill>
              </a:rPr>
              <a:t>Cálculo Hipotético Universal de </a:t>
            </a:r>
          </a:p>
          <a:p>
            <a:pPr>
              <a:lnSpc>
                <a:spcPct val="150000"/>
              </a:lnSpc>
            </a:pPr>
            <a:r>
              <a:rPr lang="pt-BR" sz="2800" b="1" dirty="0">
                <a:solidFill>
                  <a:srgbClr val="0000FF"/>
                </a:solidFill>
              </a:rPr>
              <a:t>Tratamento Estatístico</a:t>
            </a:r>
          </a:p>
          <a:p>
            <a:pPr algn="just"/>
            <a:endParaRPr lang="pt-BR" sz="2800" b="1" dirty="0">
              <a:solidFill>
                <a:schemeClr val="tx1"/>
              </a:solidFill>
            </a:endParaRPr>
          </a:p>
          <a:p>
            <a:pPr marL="533400" indent="-533400"/>
            <a:endParaRPr lang="pt-BR" dirty="0"/>
          </a:p>
          <a:p>
            <a:pPr marL="533400" indent="-533400"/>
            <a:endParaRPr lang="pt-BR" sz="2800" b="1" dirty="0"/>
          </a:p>
        </p:txBody>
      </p:sp>
      <p:sp>
        <p:nvSpPr>
          <p:cNvPr id="5" name="Espaço Reservado para Número de Slide 5"/>
          <p:cNvSpPr>
            <a:spLocks noGrp="1"/>
          </p:cNvSpPr>
          <p:nvPr>
            <p:ph type="sldNum" sz="quarter" idx="12"/>
          </p:nvPr>
        </p:nvSpPr>
        <p:spPr/>
        <p:txBody>
          <a:bodyPr/>
          <a:lstStyle/>
          <a:p>
            <a:pPr algn="r"/>
            <a:fld id="{6A9BD8F8-B122-4344-9F98-0D867F86F94D}" type="slidenum">
              <a:rPr lang="pt-BR" sz="1400"/>
              <a:pPr algn="r"/>
              <a:t>19</a:t>
            </a:fld>
            <a:endParaRPr lang="pt-BR" dirty="0"/>
          </a:p>
        </p:txBody>
      </p:sp>
      <p:sp>
        <p:nvSpPr>
          <p:cNvPr id="6" name="Rectangle 3">
            <a:extLst>
              <a:ext uri="{FF2B5EF4-FFF2-40B4-BE49-F238E27FC236}">
                <a16:creationId xmlns:a16="http://schemas.microsoft.com/office/drawing/2014/main" id="{55290CAD-118C-4833-BCF1-9538D260B615}"/>
              </a:ext>
            </a:extLst>
          </p:cNvPr>
          <p:cNvSpPr txBox="1">
            <a:spLocks noChangeArrowheads="1"/>
          </p:cNvSpPr>
          <p:nvPr/>
        </p:nvSpPr>
        <p:spPr bwMode="auto">
          <a:xfrm>
            <a:off x="1524000" y="2492897"/>
            <a:ext cx="8892480" cy="62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4000" b="1" dirty="0">
                <a:solidFill>
                  <a:srgbClr val="FF0000"/>
                </a:solidFill>
              </a:rPr>
              <a:t>CHUTE</a:t>
            </a:r>
          </a:p>
          <a:p>
            <a:pPr marL="533400" indent="-533400"/>
            <a:endParaRPr lang="pt-BR" dirty="0"/>
          </a:p>
          <a:p>
            <a:pPr marL="533400" indent="-533400"/>
            <a:endParaRPr lang="pt-BR" sz="2800" b="1" dirty="0"/>
          </a:p>
        </p:txBody>
      </p:sp>
      <p:pic>
        <p:nvPicPr>
          <p:cNvPr id="3" name="Imagem 2">
            <a:extLst>
              <a:ext uri="{FF2B5EF4-FFF2-40B4-BE49-F238E27FC236}">
                <a16:creationId xmlns:a16="http://schemas.microsoft.com/office/drawing/2014/main" id="{6BB6B7D8-9FDE-4E79-9523-439723D11A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5992" y="3327701"/>
            <a:ext cx="4772025" cy="3181350"/>
          </a:xfrm>
          <a:prstGeom prst="rect">
            <a:avLst/>
          </a:prstGeom>
        </p:spPr>
      </p:pic>
      <p:sp>
        <p:nvSpPr>
          <p:cNvPr id="4" name="Sinal de Multiplicação 3">
            <a:extLst>
              <a:ext uri="{FF2B5EF4-FFF2-40B4-BE49-F238E27FC236}">
                <a16:creationId xmlns:a16="http://schemas.microsoft.com/office/drawing/2014/main" id="{E0DD79A2-EECF-4E4E-9854-733971387983}"/>
              </a:ext>
            </a:extLst>
          </p:cNvPr>
          <p:cNvSpPr/>
          <p:nvPr/>
        </p:nvSpPr>
        <p:spPr>
          <a:xfrm>
            <a:off x="1932620" y="448401"/>
            <a:ext cx="8075241" cy="640871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7750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Rectangle 2"/>
          <p:cNvSpPr txBox="1">
            <a:spLocks noChangeArrowheads="1"/>
          </p:cNvSpPr>
          <p:nvPr/>
        </p:nvSpPr>
        <p:spPr bwMode="auto">
          <a:xfrm>
            <a:off x="350378" y="293569"/>
            <a:ext cx="8913263" cy="576610"/>
          </a:xfrm>
          <a:prstGeom prst="rect">
            <a:avLst/>
          </a:prstGeom>
          <a:solidFill>
            <a:schemeClr val="accent1">
              <a:lumMod val="20000"/>
              <a:lumOff val="80000"/>
            </a:schemeClr>
          </a:solidFill>
          <a:ln w="9525">
            <a:noFill/>
            <a:miter lim="800000"/>
            <a:headEnd/>
            <a:tailEnd/>
          </a:ln>
        </p:spPr>
        <p:txBody>
          <a:bodyPr anchor="ctr"/>
          <a:lstStyle/>
          <a:p>
            <a:r>
              <a:rPr lang="pt-BR" sz="4000" b="1" dirty="0" err="1">
                <a:solidFill>
                  <a:srgbClr val="0070C0"/>
                </a:solidFill>
                <a:latin typeface="+mj-lt"/>
              </a:rPr>
              <a:t>Submódulo</a:t>
            </a:r>
            <a:r>
              <a:rPr lang="pt-BR" sz="4000" b="1" dirty="0">
                <a:solidFill>
                  <a:srgbClr val="0070C0"/>
                </a:solidFill>
                <a:latin typeface="+mj-lt"/>
              </a:rPr>
              <a:t> 2.3</a:t>
            </a:r>
          </a:p>
        </p:txBody>
      </p:sp>
      <p:sp>
        <p:nvSpPr>
          <p:cNvPr id="1433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graphicFrame>
        <p:nvGraphicFramePr>
          <p:cNvPr id="3" name="Tabela 2">
            <a:extLst>
              <a:ext uri="{FF2B5EF4-FFF2-40B4-BE49-F238E27FC236}">
                <a16:creationId xmlns:a16="http://schemas.microsoft.com/office/drawing/2014/main" id="{603D0C4F-4F62-48D4-9DC9-99AE0552E0DB}"/>
              </a:ext>
            </a:extLst>
          </p:cNvPr>
          <p:cNvGraphicFramePr>
            <a:graphicFrameLocks noGrp="1"/>
          </p:cNvGraphicFramePr>
          <p:nvPr/>
        </p:nvGraphicFramePr>
        <p:xfrm>
          <a:off x="1924720" y="2068644"/>
          <a:ext cx="8281986" cy="3238872"/>
        </p:xfrm>
        <a:graphic>
          <a:graphicData uri="http://schemas.openxmlformats.org/drawingml/2006/table">
            <a:tbl>
              <a:tblPr firstRow="1" bandRow="1">
                <a:tableStyleId>{5940675A-B579-460E-94D1-54222C63F5DA}</a:tableStyleId>
              </a:tblPr>
              <a:tblGrid>
                <a:gridCol w="793156">
                  <a:extLst>
                    <a:ext uri="{9D8B030D-6E8A-4147-A177-3AD203B41FA5}">
                      <a16:colId xmlns:a16="http://schemas.microsoft.com/office/drawing/2014/main" val="1363962936"/>
                    </a:ext>
                  </a:extLst>
                </a:gridCol>
                <a:gridCol w="5652093">
                  <a:extLst>
                    <a:ext uri="{9D8B030D-6E8A-4147-A177-3AD203B41FA5}">
                      <a16:colId xmlns:a16="http://schemas.microsoft.com/office/drawing/2014/main" val="3047651192"/>
                    </a:ext>
                  </a:extLst>
                </a:gridCol>
                <a:gridCol w="1836737">
                  <a:extLst>
                    <a:ext uri="{9D8B030D-6E8A-4147-A177-3AD203B41FA5}">
                      <a16:colId xmlns:a16="http://schemas.microsoft.com/office/drawing/2014/main" val="3706557866"/>
                    </a:ext>
                  </a:extLst>
                </a:gridCol>
              </a:tblGrid>
              <a:tr h="648072">
                <a:tc gridSpan="2">
                  <a:txBody>
                    <a:bodyPr/>
                    <a:lstStyle/>
                    <a:p>
                      <a:pPr algn="ctr"/>
                      <a:r>
                        <a:rPr lang="pt-BR" sz="2800" b="1" dirty="0"/>
                        <a:t>Benefícios Mensais e Diários </a:t>
                      </a:r>
                    </a:p>
                  </a:txBody>
                  <a:tcPr>
                    <a:solidFill>
                      <a:schemeClr val="bg1">
                        <a:lumMod val="65000"/>
                      </a:schemeClr>
                    </a:solidFill>
                  </a:tcPr>
                </a:tc>
                <a:tc hMerge="1">
                  <a:txBody>
                    <a:bodyPr/>
                    <a:lstStyle/>
                    <a:p>
                      <a:endParaRPr lang="pt-BR" dirty="0"/>
                    </a:p>
                  </a:txBody>
                  <a:tcPr/>
                </a:tc>
                <a:tc>
                  <a:txBody>
                    <a:bodyPr/>
                    <a:lstStyle/>
                    <a:p>
                      <a:pPr algn="ctr"/>
                      <a:r>
                        <a:rPr lang="pt-BR" sz="2800" b="1" dirty="0"/>
                        <a:t>VALOR</a:t>
                      </a:r>
                      <a:endParaRPr lang="pt-BR" b="1" dirty="0"/>
                    </a:p>
                  </a:txBody>
                  <a:tcPr>
                    <a:solidFill>
                      <a:schemeClr val="bg1">
                        <a:lumMod val="65000"/>
                      </a:schemeClr>
                    </a:solidFill>
                  </a:tcPr>
                </a:tc>
                <a:extLst>
                  <a:ext uri="{0D108BD9-81ED-4DB2-BD59-A6C34878D82A}">
                    <a16:rowId xmlns:a16="http://schemas.microsoft.com/office/drawing/2014/main" val="1958343602"/>
                  </a:ext>
                </a:extLst>
              </a:tr>
              <a:tr h="461014">
                <a:tc>
                  <a:txBody>
                    <a:bodyPr/>
                    <a:lstStyle/>
                    <a:p>
                      <a:pPr algn="ctr"/>
                      <a:r>
                        <a:rPr lang="pt-BR" sz="2800" b="0" dirty="0"/>
                        <a:t>A</a:t>
                      </a:r>
                    </a:p>
                  </a:txBody>
                  <a:tcPr/>
                </a:tc>
                <a:tc>
                  <a:txBody>
                    <a:bodyPr/>
                    <a:lstStyle/>
                    <a:p>
                      <a:r>
                        <a:rPr lang="pt-BR" sz="2800" b="0" dirty="0"/>
                        <a:t>Transporte</a:t>
                      </a:r>
                    </a:p>
                  </a:txBody>
                  <a:tcPr/>
                </a:tc>
                <a:tc>
                  <a:txBody>
                    <a:bodyPr/>
                    <a:lstStyle/>
                    <a:p>
                      <a:pPr algn="ctr"/>
                      <a:endParaRPr lang="pt-BR" sz="2800" dirty="0"/>
                    </a:p>
                  </a:txBody>
                  <a:tcPr/>
                </a:tc>
                <a:extLst>
                  <a:ext uri="{0D108BD9-81ED-4DB2-BD59-A6C34878D82A}">
                    <a16:rowId xmlns:a16="http://schemas.microsoft.com/office/drawing/2014/main" val="1786166374"/>
                  </a:ext>
                </a:extLst>
              </a:tr>
              <a:tr h="461014">
                <a:tc>
                  <a:txBody>
                    <a:bodyPr/>
                    <a:lstStyle/>
                    <a:p>
                      <a:pPr algn="ctr"/>
                      <a:r>
                        <a:rPr lang="pt-BR" sz="2800" b="0" dirty="0"/>
                        <a:t>B</a:t>
                      </a:r>
                    </a:p>
                  </a:txBody>
                  <a:tcPr/>
                </a:tc>
                <a:tc>
                  <a:txBody>
                    <a:bodyPr/>
                    <a:lstStyle/>
                    <a:p>
                      <a:r>
                        <a:rPr lang="pt-BR" sz="2800" b="0" dirty="0"/>
                        <a:t>Auxílio – Refeição/Alimentação</a:t>
                      </a:r>
                    </a:p>
                  </a:txBody>
                  <a:tcPr/>
                </a:tc>
                <a:tc>
                  <a:txBody>
                    <a:bodyPr/>
                    <a:lstStyle/>
                    <a:p>
                      <a:pPr algn="ctr"/>
                      <a:endParaRPr lang="pt-BR" sz="2800" dirty="0"/>
                    </a:p>
                  </a:txBody>
                  <a:tcPr/>
                </a:tc>
                <a:extLst>
                  <a:ext uri="{0D108BD9-81ED-4DB2-BD59-A6C34878D82A}">
                    <a16:rowId xmlns:a16="http://schemas.microsoft.com/office/drawing/2014/main" val="3732353822"/>
                  </a:ext>
                </a:extLst>
              </a:tr>
              <a:tr h="461014">
                <a:tc>
                  <a:txBody>
                    <a:bodyPr/>
                    <a:lstStyle/>
                    <a:p>
                      <a:pPr algn="ctr"/>
                      <a:r>
                        <a:rPr lang="pt-BR" sz="2800" b="0" dirty="0"/>
                        <a:t>C</a:t>
                      </a:r>
                    </a:p>
                  </a:txBody>
                  <a:tcPr/>
                </a:tc>
                <a:tc>
                  <a:txBody>
                    <a:bodyPr/>
                    <a:lstStyle/>
                    <a:p>
                      <a:r>
                        <a:rPr lang="pt-BR" sz="2800" b="0" dirty="0"/>
                        <a:t>Assistência médica e familiar</a:t>
                      </a:r>
                    </a:p>
                  </a:txBody>
                  <a:tcPr/>
                </a:tc>
                <a:tc>
                  <a:txBody>
                    <a:bodyPr/>
                    <a:lstStyle/>
                    <a:p>
                      <a:pPr algn="ctr"/>
                      <a:endParaRPr lang="pt-BR" sz="2800" dirty="0"/>
                    </a:p>
                  </a:txBody>
                  <a:tcPr/>
                </a:tc>
                <a:extLst>
                  <a:ext uri="{0D108BD9-81ED-4DB2-BD59-A6C34878D82A}">
                    <a16:rowId xmlns:a16="http://schemas.microsoft.com/office/drawing/2014/main" val="3693082929"/>
                  </a:ext>
                </a:extLst>
              </a:tr>
              <a:tr h="461014">
                <a:tc>
                  <a:txBody>
                    <a:bodyPr/>
                    <a:lstStyle/>
                    <a:p>
                      <a:pPr algn="ctr"/>
                      <a:r>
                        <a:rPr lang="pt-BR" sz="2800" b="0" dirty="0"/>
                        <a:t>D</a:t>
                      </a:r>
                    </a:p>
                  </a:txBody>
                  <a:tcPr/>
                </a:tc>
                <a:tc>
                  <a:txBody>
                    <a:bodyPr/>
                    <a:lstStyle/>
                    <a:p>
                      <a:r>
                        <a:rPr lang="pt-BR" sz="2800" b="0" dirty="0"/>
                        <a:t>Outros</a:t>
                      </a:r>
                    </a:p>
                  </a:txBody>
                  <a:tcPr/>
                </a:tc>
                <a:tc>
                  <a:txBody>
                    <a:bodyPr/>
                    <a:lstStyle/>
                    <a:p>
                      <a:pPr algn="ctr"/>
                      <a:endParaRPr lang="pt-BR" sz="2800" dirty="0"/>
                    </a:p>
                  </a:txBody>
                  <a:tcPr/>
                </a:tc>
                <a:extLst>
                  <a:ext uri="{0D108BD9-81ED-4DB2-BD59-A6C34878D82A}">
                    <a16:rowId xmlns:a16="http://schemas.microsoft.com/office/drawing/2014/main" val="4251675876"/>
                  </a:ext>
                </a:extLst>
              </a:tr>
              <a:tr h="461014">
                <a:tc gridSpan="2">
                  <a:txBody>
                    <a:bodyPr/>
                    <a:lstStyle/>
                    <a:p>
                      <a:pPr algn="ctr"/>
                      <a:r>
                        <a:rPr lang="pt-BR" sz="2800" b="1" dirty="0"/>
                        <a:t>TOTAL</a:t>
                      </a:r>
                    </a:p>
                  </a:txBody>
                  <a:tcPr/>
                </a:tc>
                <a:tc hMerge="1">
                  <a:txBody>
                    <a:bodyPr/>
                    <a:lstStyle/>
                    <a:p>
                      <a:endParaRPr lang="pt-BR" sz="2800" b="1" dirty="0"/>
                    </a:p>
                  </a:txBody>
                  <a:tcPr/>
                </a:tc>
                <a:tc>
                  <a:txBody>
                    <a:bodyPr/>
                    <a:lstStyle/>
                    <a:p>
                      <a:pPr algn="ctr"/>
                      <a:endParaRPr lang="pt-BR" sz="2800" dirty="0"/>
                    </a:p>
                  </a:txBody>
                  <a:tcPr/>
                </a:tc>
                <a:extLst>
                  <a:ext uri="{0D108BD9-81ED-4DB2-BD59-A6C34878D82A}">
                    <a16:rowId xmlns:a16="http://schemas.microsoft.com/office/drawing/2014/main" val="1726782743"/>
                  </a:ext>
                </a:extLst>
              </a:tr>
            </a:tbl>
          </a:graphicData>
        </a:graphic>
      </p:graphicFrame>
    </p:spTree>
    <p:extLst>
      <p:ext uri="{BB962C8B-B14F-4D97-AF65-F5344CB8AC3E}">
        <p14:creationId xmlns:p14="http://schemas.microsoft.com/office/powerpoint/2010/main" val="306796307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Espaço Reservado para Número de Slide 5"/>
          <p:cNvSpPr txBox="1">
            <a:spLocks noGrp="1"/>
          </p:cNvSpPr>
          <p:nvPr/>
        </p:nvSpPr>
        <p:spPr bwMode="auto">
          <a:xfrm>
            <a:off x="9743630" y="6273156"/>
            <a:ext cx="2133600" cy="476250"/>
          </a:xfrm>
          <a:prstGeom prst="rect">
            <a:avLst/>
          </a:prstGeom>
          <a:noFill/>
          <a:ln w="9525">
            <a:noFill/>
            <a:miter lim="800000"/>
            <a:headEnd/>
            <a:tailEnd/>
          </a:ln>
        </p:spPr>
        <p:txBody>
          <a:bodyPr/>
          <a:lstStyle/>
          <a:p>
            <a:pPr algn="r"/>
            <a:fld id="{67E911D4-72C7-4667-9250-988D923FD343}" type="slidenum">
              <a:rPr lang="pt-BR" sz="1400"/>
              <a:pPr algn="r"/>
              <a:t>191</a:t>
            </a:fld>
            <a:endParaRPr lang="pt-BR" sz="1400" dirty="0"/>
          </a:p>
        </p:txBody>
      </p:sp>
      <p:sp>
        <p:nvSpPr>
          <p:cNvPr id="192516" name="Rectangle 2"/>
          <p:cNvSpPr txBox="1">
            <a:spLocks noChangeArrowheads="1"/>
          </p:cNvSpPr>
          <p:nvPr/>
        </p:nvSpPr>
        <p:spPr bwMode="auto">
          <a:xfrm>
            <a:off x="314770" y="299103"/>
            <a:ext cx="8812138" cy="554566"/>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Transporte</a:t>
            </a:r>
            <a:r>
              <a:rPr lang="pt-BR" sz="3200" b="1" dirty="0"/>
              <a:t> </a:t>
            </a:r>
          </a:p>
        </p:txBody>
      </p:sp>
      <p:sp>
        <p:nvSpPr>
          <p:cNvPr id="192518" name="Text Box 6"/>
          <p:cNvSpPr txBox="1">
            <a:spLocks noChangeArrowheads="1"/>
          </p:cNvSpPr>
          <p:nvPr/>
        </p:nvSpPr>
        <p:spPr bwMode="auto">
          <a:xfrm>
            <a:off x="314770" y="1301255"/>
            <a:ext cx="11562460" cy="4524315"/>
          </a:xfrm>
          <a:prstGeom prst="rect">
            <a:avLst/>
          </a:prstGeom>
          <a:noFill/>
          <a:ln w="9525">
            <a:noFill/>
            <a:miter lim="800000"/>
            <a:headEnd/>
            <a:tailEnd/>
          </a:ln>
        </p:spPr>
        <p:txBody>
          <a:bodyPr wrap="square">
            <a:spAutoFit/>
          </a:bodyPr>
          <a:lstStyle/>
          <a:p>
            <a:pPr algn="just">
              <a:lnSpc>
                <a:spcPct val="150000"/>
              </a:lnSpc>
            </a:pPr>
            <a:r>
              <a:rPr lang="pt-BR" sz="2400" b="1" dirty="0"/>
              <a:t>Lei nº 7.418/1985: </a:t>
            </a:r>
            <a:r>
              <a:rPr lang="pt-BR" sz="2400" dirty="0"/>
              <a:t>obrigação de pagar deslocamentos do trabalhador no percurso residência-trabalho-residência.</a:t>
            </a:r>
          </a:p>
          <a:p>
            <a:pPr algn="just">
              <a:lnSpc>
                <a:spcPct val="150000"/>
              </a:lnSpc>
            </a:pPr>
            <a:endParaRPr lang="pt-BR" sz="2400" dirty="0"/>
          </a:p>
          <a:p>
            <a:pPr algn="just">
              <a:lnSpc>
                <a:spcPct val="150000"/>
              </a:lnSpc>
            </a:pPr>
            <a:r>
              <a:rPr lang="pt-BR" sz="2400" b="1" dirty="0"/>
              <a:t>Será custeado:</a:t>
            </a:r>
          </a:p>
          <a:p>
            <a:pPr algn="just">
              <a:lnSpc>
                <a:spcPct val="150000"/>
              </a:lnSpc>
            </a:pPr>
            <a:r>
              <a:rPr lang="pt-BR" sz="2400" dirty="0">
                <a:sym typeface="Wingdings" pitchFamily="2" charset="2"/>
              </a:rPr>
              <a:t></a:t>
            </a:r>
            <a:r>
              <a:rPr lang="pt-BR" sz="2400" dirty="0"/>
              <a:t> pelo beneficiário, na parcela equivalente a 6% (seis por cento) de seu salário básico ou vencimento, excluídos quaisquer adicionais ou vantagens;</a:t>
            </a:r>
          </a:p>
          <a:p>
            <a:pPr algn="just">
              <a:lnSpc>
                <a:spcPct val="150000"/>
              </a:lnSpc>
              <a:buFont typeface="Wingdings"/>
              <a:buChar char="à"/>
            </a:pPr>
            <a:r>
              <a:rPr lang="pt-BR" sz="2400" dirty="0"/>
              <a:t>pelo empregador, no que exceder à parcela referida no item anterior.</a:t>
            </a:r>
          </a:p>
          <a:p>
            <a:pPr algn="just">
              <a:lnSpc>
                <a:spcPct val="150000"/>
              </a:lnSpc>
              <a:buFont typeface="Wingdings"/>
              <a:buChar char="à"/>
            </a:pPr>
            <a:r>
              <a:rPr lang="pt-BR" sz="2400" dirty="0"/>
              <a:t> </a:t>
            </a:r>
            <a:r>
              <a:rPr lang="pt-BR" sz="2400" b="1" dirty="0"/>
              <a:t>VT = 22 dias X 2 modais (ida e volta) - (0,06 X salário básico)</a:t>
            </a:r>
            <a:endParaRPr lang="pt-BR" sz="2400" dirty="0"/>
          </a:p>
        </p:txBody>
      </p:sp>
    </p:spTree>
    <p:extLst>
      <p:ext uri="{BB962C8B-B14F-4D97-AF65-F5344CB8AC3E}">
        <p14:creationId xmlns:p14="http://schemas.microsoft.com/office/powerpoint/2010/main" val="365584768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Espaço Reservado para Número de Slide 5"/>
          <p:cNvSpPr txBox="1">
            <a:spLocks noGrp="1"/>
          </p:cNvSpPr>
          <p:nvPr/>
        </p:nvSpPr>
        <p:spPr bwMode="auto">
          <a:xfrm>
            <a:off x="9779237" y="6245225"/>
            <a:ext cx="2133600" cy="476250"/>
          </a:xfrm>
          <a:prstGeom prst="rect">
            <a:avLst/>
          </a:prstGeom>
          <a:noFill/>
          <a:ln w="9525">
            <a:noFill/>
            <a:miter lim="800000"/>
            <a:headEnd/>
            <a:tailEnd/>
          </a:ln>
        </p:spPr>
        <p:txBody>
          <a:bodyPr/>
          <a:lstStyle/>
          <a:p>
            <a:pPr algn="r"/>
            <a:fld id="{A3ADEE41-A64E-4906-9CC2-273261FBCED2}" type="slidenum">
              <a:rPr lang="pt-BR" sz="1400"/>
              <a:pPr algn="r"/>
              <a:t>192</a:t>
            </a:fld>
            <a:endParaRPr lang="pt-BR" sz="1400" dirty="0"/>
          </a:p>
        </p:txBody>
      </p:sp>
      <p:sp>
        <p:nvSpPr>
          <p:cNvPr id="198660" name="Rectangle 2"/>
          <p:cNvSpPr txBox="1">
            <a:spLocks noChangeArrowheads="1"/>
          </p:cNvSpPr>
          <p:nvPr/>
        </p:nvSpPr>
        <p:spPr bwMode="auto">
          <a:xfrm>
            <a:off x="367470" y="289962"/>
            <a:ext cx="8896172" cy="648618"/>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Auxílio Refeição/Alimentação</a:t>
            </a:r>
          </a:p>
        </p:txBody>
      </p:sp>
      <p:sp>
        <p:nvSpPr>
          <p:cNvPr id="198662" name="Text Box 7"/>
          <p:cNvSpPr txBox="1">
            <a:spLocks noChangeArrowheads="1"/>
          </p:cNvSpPr>
          <p:nvPr/>
        </p:nvSpPr>
        <p:spPr bwMode="auto">
          <a:xfrm>
            <a:off x="367469" y="1329745"/>
            <a:ext cx="11545368" cy="4524315"/>
          </a:xfrm>
          <a:prstGeom prst="rect">
            <a:avLst/>
          </a:prstGeom>
          <a:noFill/>
          <a:ln w="9525">
            <a:noFill/>
            <a:miter lim="800000"/>
            <a:headEnd/>
            <a:tailEnd/>
          </a:ln>
        </p:spPr>
        <p:txBody>
          <a:bodyPr wrap="square">
            <a:spAutoFit/>
          </a:bodyPr>
          <a:lstStyle/>
          <a:p>
            <a:pPr algn="just">
              <a:lnSpc>
                <a:spcPct val="150000"/>
              </a:lnSpc>
            </a:pPr>
            <a:r>
              <a:rPr lang="pt-BR" sz="2400" dirty="0"/>
              <a:t>Alimentação não é uma obrigação legal imposta ao empregador. </a:t>
            </a:r>
          </a:p>
          <a:p>
            <a:pPr algn="just">
              <a:lnSpc>
                <a:spcPct val="150000"/>
              </a:lnSpc>
            </a:pPr>
            <a:r>
              <a:rPr lang="pt-BR" sz="2400" dirty="0"/>
              <a:t>Deve ser observada previsão na CCT.</a:t>
            </a:r>
          </a:p>
          <a:p>
            <a:pPr algn="just">
              <a:lnSpc>
                <a:spcPct val="150000"/>
              </a:lnSpc>
            </a:pPr>
            <a:r>
              <a:rPr lang="pt-BR" sz="2400" b="1" dirty="0"/>
              <a:t>VA = 22 dias X valor mínimo diário </a:t>
            </a:r>
          </a:p>
          <a:p>
            <a:pPr algn="just">
              <a:lnSpc>
                <a:spcPct val="150000"/>
              </a:lnSpc>
              <a:buFont typeface="Wingdings"/>
              <a:buChar char="à"/>
            </a:pPr>
            <a:endParaRPr lang="pt-BR" sz="2400" b="1" dirty="0"/>
          </a:p>
          <a:p>
            <a:pPr algn="just">
              <a:lnSpc>
                <a:spcPct val="150000"/>
              </a:lnSpc>
            </a:pPr>
            <a:r>
              <a:rPr lang="pt-BR" sz="2400" dirty="0"/>
              <a:t>Caso haja desconto previsto na CCT (alíquota de compartilhamento): </a:t>
            </a:r>
          </a:p>
          <a:p>
            <a:pPr algn="just">
              <a:lnSpc>
                <a:spcPct val="150000"/>
              </a:lnSpc>
            </a:pPr>
            <a:r>
              <a:rPr lang="pt-BR" sz="2400" b="1" dirty="0"/>
              <a:t>VA = 22 dias X valor mínimo diário X (100% - %desconto)</a:t>
            </a:r>
          </a:p>
          <a:p>
            <a:pPr algn="just">
              <a:lnSpc>
                <a:spcPct val="150000"/>
              </a:lnSpc>
            </a:pPr>
            <a:endParaRPr lang="pt-BR" sz="2400" b="1" dirty="0"/>
          </a:p>
          <a:p>
            <a:pPr algn="ctr">
              <a:lnSpc>
                <a:spcPct val="150000"/>
              </a:lnSpc>
            </a:pPr>
            <a:r>
              <a:rPr lang="pt-BR" sz="2400" b="1" dirty="0">
                <a:solidFill>
                  <a:srgbClr val="FF0000"/>
                </a:solidFill>
              </a:rPr>
              <a:t>Alimentação paga em dinheiro é salário.</a:t>
            </a:r>
            <a:endParaRPr lang="pt-BR" sz="2400" dirty="0">
              <a:solidFill>
                <a:srgbClr val="FF0000"/>
              </a:solidFill>
            </a:endParaRPr>
          </a:p>
        </p:txBody>
      </p:sp>
    </p:spTree>
    <p:extLst>
      <p:ext uri="{BB962C8B-B14F-4D97-AF65-F5344CB8AC3E}">
        <p14:creationId xmlns:p14="http://schemas.microsoft.com/office/powerpoint/2010/main" val="166882434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Espaço Reservado para Número de Slide 5"/>
          <p:cNvSpPr txBox="1">
            <a:spLocks noGrp="1"/>
          </p:cNvSpPr>
          <p:nvPr/>
        </p:nvSpPr>
        <p:spPr bwMode="auto">
          <a:xfrm>
            <a:off x="9837633" y="6211042"/>
            <a:ext cx="2133600" cy="476250"/>
          </a:xfrm>
          <a:prstGeom prst="rect">
            <a:avLst/>
          </a:prstGeom>
          <a:noFill/>
          <a:ln w="9525">
            <a:noFill/>
            <a:miter lim="800000"/>
            <a:headEnd/>
            <a:tailEnd/>
          </a:ln>
        </p:spPr>
        <p:txBody>
          <a:bodyPr/>
          <a:lstStyle/>
          <a:p>
            <a:pPr algn="r"/>
            <a:fld id="{FFA6C653-AE49-424E-8FDA-450341FF045F}" type="slidenum">
              <a:rPr lang="pt-BR" sz="1400"/>
              <a:pPr algn="r"/>
              <a:t>193</a:t>
            </a:fld>
            <a:endParaRPr lang="pt-BR" sz="1400" dirty="0"/>
          </a:p>
        </p:txBody>
      </p:sp>
      <p:sp>
        <p:nvSpPr>
          <p:cNvPr id="200708" name="Rectangle 2"/>
          <p:cNvSpPr txBox="1">
            <a:spLocks noChangeArrowheads="1"/>
          </p:cNvSpPr>
          <p:nvPr/>
        </p:nvSpPr>
        <p:spPr bwMode="auto">
          <a:xfrm>
            <a:off x="316194" y="369146"/>
            <a:ext cx="8870535" cy="648618"/>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Assistência Médica e Familiar</a:t>
            </a:r>
          </a:p>
        </p:txBody>
      </p:sp>
      <p:sp>
        <p:nvSpPr>
          <p:cNvPr id="200710" name="Text Box 7"/>
          <p:cNvSpPr txBox="1">
            <a:spLocks noChangeArrowheads="1"/>
          </p:cNvSpPr>
          <p:nvPr/>
        </p:nvSpPr>
        <p:spPr bwMode="auto">
          <a:xfrm>
            <a:off x="316194" y="1246226"/>
            <a:ext cx="11553913" cy="4401205"/>
          </a:xfrm>
          <a:prstGeom prst="rect">
            <a:avLst/>
          </a:prstGeom>
          <a:noFill/>
          <a:ln w="9525">
            <a:noFill/>
            <a:miter lim="800000"/>
            <a:headEnd/>
            <a:tailEnd/>
          </a:ln>
        </p:spPr>
        <p:txBody>
          <a:bodyPr wrap="square">
            <a:spAutoFit/>
          </a:bodyPr>
          <a:lstStyle/>
          <a:p>
            <a:pPr algn="just"/>
            <a:r>
              <a:rPr lang="pt-BR" sz="2800" dirty="0"/>
              <a:t>A</a:t>
            </a:r>
            <a:r>
              <a:rPr lang="pt-BR" sz="2800" b="1" dirty="0"/>
              <a:t> </a:t>
            </a:r>
            <a:r>
              <a:rPr lang="pt-BR" sz="2800" dirty="0"/>
              <a:t>Assistência Médica e Familiar não é uma obrigação legal imposta ao empregador.</a:t>
            </a:r>
          </a:p>
          <a:p>
            <a:pPr algn="just"/>
            <a:endParaRPr lang="pt-BR" sz="2800" dirty="0"/>
          </a:p>
          <a:p>
            <a:pPr algn="just"/>
            <a:r>
              <a:rPr lang="pt-BR" sz="2800" dirty="0"/>
              <a:t>Deverá ser observada a CCT, inclusive acerca do valor mínimo estabelecido.</a:t>
            </a:r>
          </a:p>
          <a:p>
            <a:pPr algn="just"/>
            <a:endParaRPr lang="pt-BR" sz="2800" dirty="0"/>
          </a:p>
          <a:p>
            <a:pPr algn="ctr"/>
            <a:r>
              <a:rPr lang="pt-BR" sz="2800" b="1" dirty="0"/>
              <a:t>Cálculo</a:t>
            </a:r>
          </a:p>
          <a:p>
            <a:pPr algn="just"/>
            <a:endParaRPr lang="pt-BR" sz="2800" dirty="0"/>
          </a:p>
          <a:p>
            <a:pPr algn="just"/>
            <a:r>
              <a:rPr lang="pt-BR" sz="2800" dirty="0"/>
              <a:t>Valor mensal do plano de saúde previsto na CCT  subtraído do valor de desconto por empregado.</a:t>
            </a:r>
            <a:endParaRPr lang="pt-BR" sz="2400" dirty="0">
              <a:latin typeface="+mj-lt"/>
            </a:endParaRPr>
          </a:p>
        </p:txBody>
      </p:sp>
    </p:spTree>
    <p:extLst>
      <p:ext uri="{BB962C8B-B14F-4D97-AF65-F5344CB8AC3E}">
        <p14:creationId xmlns:p14="http://schemas.microsoft.com/office/powerpoint/2010/main" val="38244517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5" name="Rectangle 3"/>
          <p:cNvSpPr>
            <a:spLocks noGrp="1" noChangeArrowheads="1"/>
          </p:cNvSpPr>
          <p:nvPr>
            <p:ph type="subTitle" idx="1"/>
          </p:nvPr>
        </p:nvSpPr>
        <p:spPr>
          <a:xfrm>
            <a:off x="632389" y="1268760"/>
            <a:ext cx="10887342" cy="3721984"/>
          </a:xfrm>
        </p:spPr>
        <p:txBody>
          <a:bodyPr>
            <a:normAutofit/>
          </a:bodyPr>
          <a:lstStyle/>
          <a:p>
            <a:pPr marL="533400" indent="-533400">
              <a:lnSpc>
                <a:spcPct val="150000"/>
              </a:lnSpc>
              <a:spcBef>
                <a:spcPts val="0"/>
              </a:spcBef>
              <a:spcAft>
                <a:spcPts val="0"/>
              </a:spcAft>
            </a:pPr>
            <a:r>
              <a:rPr lang="pt-BR" sz="4400" b="1" dirty="0">
                <a:solidFill>
                  <a:schemeClr val="tx1"/>
                </a:solidFill>
              </a:rPr>
              <a:t>MÓDULO 3</a:t>
            </a:r>
          </a:p>
          <a:p>
            <a:pPr marL="533400" indent="-533400">
              <a:lnSpc>
                <a:spcPct val="150000"/>
              </a:lnSpc>
              <a:spcBef>
                <a:spcPts val="0"/>
              </a:spcBef>
              <a:spcAft>
                <a:spcPts val="0"/>
              </a:spcAft>
            </a:pPr>
            <a:endParaRPr lang="pt-BR" sz="4400" b="1" dirty="0">
              <a:solidFill>
                <a:schemeClr val="tx1"/>
              </a:solidFill>
            </a:endParaRPr>
          </a:p>
          <a:p>
            <a:pPr marL="533400" indent="-533400">
              <a:lnSpc>
                <a:spcPct val="150000"/>
              </a:lnSpc>
              <a:spcBef>
                <a:spcPts val="0"/>
              </a:spcBef>
              <a:spcAft>
                <a:spcPts val="0"/>
              </a:spcAft>
            </a:pPr>
            <a:r>
              <a:rPr lang="pt-BR" sz="4400" b="1" dirty="0">
                <a:solidFill>
                  <a:srgbClr val="0000FF"/>
                </a:solidFill>
              </a:rPr>
              <a:t>PROVISÃO PARA RESCISÃO</a:t>
            </a:r>
            <a:endParaRPr lang="pt-BR" sz="3600" b="1" dirty="0"/>
          </a:p>
          <a:p>
            <a:pPr marL="533400" indent="-533400"/>
            <a:endParaRPr lang="pt-BR" b="1" dirty="0"/>
          </a:p>
          <a:p>
            <a:pPr marL="533400" indent="-533400"/>
            <a:endParaRPr lang="pt-BR" sz="2000" dirty="0"/>
          </a:p>
          <a:p>
            <a:pPr marL="533400" indent="-533400" algn="just">
              <a:buFontTx/>
              <a:buChar char="•"/>
            </a:pPr>
            <a:endParaRPr lang="pt-BR" dirty="0"/>
          </a:p>
        </p:txBody>
      </p:sp>
    </p:spTree>
    <p:extLst>
      <p:ext uri="{BB962C8B-B14F-4D97-AF65-F5344CB8AC3E}">
        <p14:creationId xmlns:p14="http://schemas.microsoft.com/office/powerpoint/2010/main" val="45222072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Rectangle 2"/>
          <p:cNvSpPr txBox="1">
            <a:spLocks noChangeArrowheads="1"/>
          </p:cNvSpPr>
          <p:nvPr/>
        </p:nvSpPr>
        <p:spPr bwMode="auto">
          <a:xfrm>
            <a:off x="170916" y="188416"/>
            <a:ext cx="9024359" cy="576610"/>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Módulo 3</a:t>
            </a:r>
          </a:p>
        </p:txBody>
      </p:sp>
      <p:sp>
        <p:nvSpPr>
          <p:cNvPr id="1433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graphicFrame>
        <p:nvGraphicFramePr>
          <p:cNvPr id="3" name="Tabela 2">
            <a:extLst>
              <a:ext uri="{FF2B5EF4-FFF2-40B4-BE49-F238E27FC236}">
                <a16:creationId xmlns:a16="http://schemas.microsoft.com/office/drawing/2014/main" id="{603D0C4F-4F62-48D4-9DC9-99AE0552E0DB}"/>
              </a:ext>
            </a:extLst>
          </p:cNvPr>
          <p:cNvGraphicFramePr>
            <a:graphicFrameLocks noGrp="1"/>
          </p:cNvGraphicFramePr>
          <p:nvPr>
            <p:extLst>
              <p:ext uri="{D42A27DB-BD31-4B8C-83A1-F6EECF244321}">
                <p14:modId xmlns:p14="http://schemas.microsoft.com/office/powerpoint/2010/main" val="2656323312"/>
              </p:ext>
            </p:extLst>
          </p:nvPr>
        </p:nvGraphicFramePr>
        <p:xfrm>
          <a:off x="1832681" y="865845"/>
          <a:ext cx="8431881" cy="5555352"/>
        </p:xfrm>
        <a:graphic>
          <a:graphicData uri="http://schemas.openxmlformats.org/drawingml/2006/table">
            <a:tbl>
              <a:tblPr firstRow="1" bandRow="1">
                <a:tableStyleId>{5940675A-B579-460E-94D1-54222C63F5DA}</a:tableStyleId>
              </a:tblPr>
              <a:tblGrid>
                <a:gridCol w="807511">
                  <a:extLst>
                    <a:ext uri="{9D8B030D-6E8A-4147-A177-3AD203B41FA5}">
                      <a16:colId xmlns:a16="http://schemas.microsoft.com/office/drawing/2014/main" val="1363962936"/>
                    </a:ext>
                  </a:extLst>
                </a:gridCol>
                <a:gridCol w="6078470">
                  <a:extLst>
                    <a:ext uri="{9D8B030D-6E8A-4147-A177-3AD203B41FA5}">
                      <a16:colId xmlns:a16="http://schemas.microsoft.com/office/drawing/2014/main" val="3047651192"/>
                    </a:ext>
                  </a:extLst>
                </a:gridCol>
                <a:gridCol w="1545900">
                  <a:extLst>
                    <a:ext uri="{9D8B030D-6E8A-4147-A177-3AD203B41FA5}">
                      <a16:colId xmlns:a16="http://schemas.microsoft.com/office/drawing/2014/main" val="3706557866"/>
                    </a:ext>
                  </a:extLst>
                </a:gridCol>
              </a:tblGrid>
              <a:tr h="648072">
                <a:tc gridSpan="2">
                  <a:txBody>
                    <a:bodyPr/>
                    <a:lstStyle/>
                    <a:p>
                      <a:pPr algn="ctr"/>
                      <a:r>
                        <a:rPr lang="pt-BR" sz="2800" b="1" dirty="0"/>
                        <a:t>Provisão Para Rescisão</a:t>
                      </a:r>
                    </a:p>
                  </a:txBody>
                  <a:tcPr>
                    <a:solidFill>
                      <a:schemeClr val="bg1">
                        <a:lumMod val="65000"/>
                      </a:schemeClr>
                    </a:solidFill>
                  </a:tcPr>
                </a:tc>
                <a:tc hMerge="1">
                  <a:txBody>
                    <a:bodyPr/>
                    <a:lstStyle/>
                    <a:p>
                      <a:endParaRPr lang="pt-BR" dirty="0"/>
                    </a:p>
                  </a:txBody>
                  <a:tcPr/>
                </a:tc>
                <a:tc>
                  <a:txBody>
                    <a:bodyPr/>
                    <a:lstStyle/>
                    <a:p>
                      <a:pPr algn="ctr"/>
                      <a:r>
                        <a:rPr lang="pt-BR" sz="2800" b="1" dirty="0"/>
                        <a:t>VALOR</a:t>
                      </a:r>
                      <a:endParaRPr lang="pt-BR" sz="1600" b="1" dirty="0"/>
                    </a:p>
                  </a:txBody>
                  <a:tcPr>
                    <a:solidFill>
                      <a:schemeClr val="bg1">
                        <a:lumMod val="65000"/>
                      </a:schemeClr>
                    </a:solidFill>
                  </a:tcPr>
                </a:tc>
                <a:extLst>
                  <a:ext uri="{0D108BD9-81ED-4DB2-BD59-A6C34878D82A}">
                    <a16:rowId xmlns:a16="http://schemas.microsoft.com/office/drawing/2014/main" val="1958343602"/>
                  </a:ext>
                </a:extLst>
              </a:tr>
              <a:tr h="461014">
                <a:tc>
                  <a:txBody>
                    <a:bodyPr/>
                    <a:lstStyle/>
                    <a:p>
                      <a:pPr algn="ctr"/>
                      <a:r>
                        <a:rPr lang="pt-BR" sz="2800" b="0" dirty="0"/>
                        <a:t>A</a:t>
                      </a:r>
                    </a:p>
                  </a:txBody>
                  <a:tcPr/>
                </a:tc>
                <a:tc>
                  <a:txBody>
                    <a:bodyPr/>
                    <a:lstStyle/>
                    <a:p>
                      <a:r>
                        <a:rPr lang="pt-BR" sz="2800" b="0" dirty="0"/>
                        <a:t>Aviso prévio indenizado</a:t>
                      </a:r>
                    </a:p>
                  </a:txBody>
                  <a:tcPr/>
                </a:tc>
                <a:tc>
                  <a:txBody>
                    <a:bodyPr/>
                    <a:lstStyle/>
                    <a:p>
                      <a:pPr algn="ctr"/>
                      <a:endParaRPr lang="pt-BR" sz="2800" dirty="0"/>
                    </a:p>
                  </a:txBody>
                  <a:tcPr/>
                </a:tc>
                <a:extLst>
                  <a:ext uri="{0D108BD9-81ED-4DB2-BD59-A6C34878D82A}">
                    <a16:rowId xmlns:a16="http://schemas.microsoft.com/office/drawing/2014/main" val="1786166374"/>
                  </a:ext>
                </a:extLst>
              </a:tr>
              <a:tr h="461014">
                <a:tc>
                  <a:txBody>
                    <a:bodyPr/>
                    <a:lstStyle/>
                    <a:p>
                      <a:pPr algn="ctr"/>
                      <a:r>
                        <a:rPr lang="pt-BR" sz="2800" b="0" dirty="0"/>
                        <a:t>B</a:t>
                      </a:r>
                    </a:p>
                  </a:txBody>
                  <a:tcPr/>
                </a:tc>
                <a:tc>
                  <a:txBody>
                    <a:bodyPr/>
                    <a:lstStyle/>
                    <a:p>
                      <a:r>
                        <a:rPr lang="pt-BR" sz="2800" b="0" dirty="0"/>
                        <a:t>FGTS sobre aviso prévio indenizado</a:t>
                      </a:r>
                    </a:p>
                  </a:txBody>
                  <a:tcPr/>
                </a:tc>
                <a:tc>
                  <a:txBody>
                    <a:bodyPr/>
                    <a:lstStyle/>
                    <a:p>
                      <a:pPr algn="ctr"/>
                      <a:endParaRPr lang="pt-BR" sz="2800" dirty="0"/>
                    </a:p>
                  </a:txBody>
                  <a:tcPr/>
                </a:tc>
                <a:extLst>
                  <a:ext uri="{0D108BD9-81ED-4DB2-BD59-A6C34878D82A}">
                    <a16:rowId xmlns:a16="http://schemas.microsoft.com/office/drawing/2014/main" val="3732353822"/>
                  </a:ext>
                </a:extLst>
              </a:tr>
              <a:tr h="461014">
                <a:tc>
                  <a:txBody>
                    <a:bodyPr/>
                    <a:lstStyle/>
                    <a:p>
                      <a:pPr algn="ctr"/>
                      <a:r>
                        <a:rPr lang="pt-BR" sz="2800" b="0" dirty="0"/>
                        <a:t>C</a:t>
                      </a:r>
                    </a:p>
                  </a:txBody>
                  <a:tcPr/>
                </a:tc>
                <a:tc>
                  <a:txBody>
                    <a:bodyPr/>
                    <a:lstStyle/>
                    <a:p>
                      <a:r>
                        <a:rPr lang="pt-BR" sz="2800" b="0" dirty="0"/>
                        <a:t>Multa do FGTS e contribuição sobre API</a:t>
                      </a:r>
                    </a:p>
                  </a:txBody>
                  <a:tcPr/>
                </a:tc>
                <a:tc>
                  <a:txBody>
                    <a:bodyPr/>
                    <a:lstStyle/>
                    <a:p>
                      <a:pPr algn="ctr"/>
                      <a:endParaRPr lang="pt-BR" sz="2800" dirty="0"/>
                    </a:p>
                  </a:txBody>
                  <a:tcPr/>
                </a:tc>
                <a:extLst>
                  <a:ext uri="{0D108BD9-81ED-4DB2-BD59-A6C34878D82A}">
                    <a16:rowId xmlns:a16="http://schemas.microsoft.com/office/drawing/2014/main" val="2175561995"/>
                  </a:ext>
                </a:extLst>
              </a:tr>
              <a:tr h="461014">
                <a:tc>
                  <a:txBody>
                    <a:bodyPr/>
                    <a:lstStyle/>
                    <a:p>
                      <a:pPr algn="ctr"/>
                      <a:r>
                        <a:rPr lang="pt-BR" sz="2800" b="0" dirty="0"/>
                        <a:t>D</a:t>
                      </a:r>
                    </a:p>
                  </a:txBody>
                  <a:tcPr/>
                </a:tc>
                <a:tc>
                  <a:txBody>
                    <a:bodyPr/>
                    <a:lstStyle/>
                    <a:p>
                      <a:r>
                        <a:rPr lang="pt-BR" sz="2800" b="0" dirty="0"/>
                        <a:t>Aviso prévio trabalhado </a:t>
                      </a:r>
                    </a:p>
                  </a:txBody>
                  <a:tcPr/>
                </a:tc>
                <a:tc>
                  <a:txBody>
                    <a:bodyPr/>
                    <a:lstStyle/>
                    <a:p>
                      <a:pPr algn="ctr"/>
                      <a:endParaRPr lang="pt-BR" sz="2800" dirty="0"/>
                    </a:p>
                  </a:txBody>
                  <a:tcPr/>
                </a:tc>
                <a:extLst>
                  <a:ext uri="{0D108BD9-81ED-4DB2-BD59-A6C34878D82A}">
                    <a16:rowId xmlns:a16="http://schemas.microsoft.com/office/drawing/2014/main" val="27868055"/>
                  </a:ext>
                </a:extLst>
              </a:tr>
              <a:tr h="461014">
                <a:tc>
                  <a:txBody>
                    <a:bodyPr/>
                    <a:lstStyle/>
                    <a:p>
                      <a:pPr algn="ctr"/>
                      <a:r>
                        <a:rPr lang="pt-BR" sz="2800" b="0" dirty="0"/>
                        <a:t>E</a:t>
                      </a:r>
                    </a:p>
                  </a:txBody>
                  <a:tcPr/>
                </a:tc>
                <a:tc>
                  <a:txBody>
                    <a:bodyPr/>
                    <a:lstStyle/>
                    <a:p>
                      <a:r>
                        <a:rPr lang="pt-BR" sz="2800" b="0" dirty="0"/>
                        <a:t>GPS, FGTS e outras contribuições sobre APT</a:t>
                      </a:r>
                    </a:p>
                  </a:txBody>
                  <a:tcPr/>
                </a:tc>
                <a:tc>
                  <a:txBody>
                    <a:bodyPr/>
                    <a:lstStyle/>
                    <a:p>
                      <a:pPr algn="ctr"/>
                      <a:endParaRPr lang="pt-BR" sz="2800" dirty="0"/>
                    </a:p>
                  </a:txBody>
                  <a:tcPr/>
                </a:tc>
                <a:extLst>
                  <a:ext uri="{0D108BD9-81ED-4DB2-BD59-A6C34878D82A}">
                    <a16:rowId xmlns:a16="http://schemas.microsoft.com/office/drawing/2014/main" val="3105841482"/>
                  </a:ext>
                </a:extLst>
              </a:tr>
              <a:tr h="461014">
                <a:tc>
                  <a:txBody>
                    <a:bodyPr/>
                    <a:lstStyle/>
                    <a:p>
                      <a:pPr algn="ctr"/>
                      <a:r>
                        <a:rPr lang="pt-BR" sz="2800" b="0" dirty="0"/>
                        <a:t>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800" b="0" dirty="0"/>
                        <a:t>Multa do FGTS e contribuição sobre APT</a:t>
                      </a:r>
                    </a:p>
                  </a:txBody>
                  <a:tcPr/>
                </a:tc>
                <a:tc>
                  <a:txBody>
                    <a:bodyPr/>
                    <a:lstStyle/>
                    <a:p>
                      <a:pPr algn="ctr"/>
                      <a:endParaRPr lang="pt-BR" sz="2800" dirty="0"/>
                    </a:p>
                  </a:txBody>
                  <a:tcPr/>
                </a:tc>
                <a:extLst>
                  <a:ext uri="{0D108BD9-81ED-4DB2-BD59-A6C34878D82A}">
                    <a16:rowId xmlns:a16="http://schemas.microsoft.com/office/drawing/2014/main" val="2575798773"/>
                  </a:ext>
                </a:extLst>
              </a:tr>
              <a:tr h="461014">
                <a:tc gridSpan="2">
                  <a:txBody>
                    <a:bodyPr/>
                    <a:lstStyle/>
                    <a:p>
                      <a:pPr algn="ctr"/>
                      <a:r>
                        <a:rPr lang="pt-BR" sz="2800" b="1" dirty="0"/>
                        <a:t>TOTAL</a:t>
                      </a:r>
                    </a:p>
                  </a:txBody>
                  <a:tcPr/>
                </a:tc>
                <a:tc hMerge="1">
                  <a:txBody>
                    <a:bodyPr/>
                    <a:lstStyle/>
                    <a:p>
                      <a:endParaRPr lang="pt-BR" sz="2800" b="1" dirty="0"/>
                    </a:p>
                  </a:txBody>
                  <a:tcPr/>
                </a:tc>
                <a:tc>
                  <a:txBody>
                    <a:bodyPr/>
                    <a:lstStyle/>
                    <a:p>
                      <a:pPr algn="ctr"/>
                      <a:endParaRPr lang="pt-BR" sz="2800" dirty="0"/>
                    </a:p>
                  </a:txBody>
                  <a:tcPr/>
                </a:tc>
                <a:extLst>
                  <a:ext uri="{0D108BD9-81ED-4DB2-BD59-A6C34878D82A}">
                    <a16:rowId xmlns:a16="http://schemas.microsoft.com/office/drawing/2014/main" val="1726782743"/>
                  </a:ext>
                </a:extLst>
              </a:tr>
            </a:tbl>
          </a:graphicData>
        </a:graphic>
      </p:graphicFrame>
    </p:spTree>
    <p:extLst>
      <p:ext uri="{BB962C8B-B14F-4D97-AF65-F5344CB8AC3E}">
        <p14:creationId xmlns:p14="http://schemas.microsoft.com/office/powerpoint/2010/main" val="228070702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8"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292870" name="Rectangle 2"/>
          <p:cNvSpPr txBox="1">
            <a:spLocks noChangeArrowheads="1"/>
          </p:cNvSpPr>
          <p:nvPr/>
        </p:nvSpPr>
        <p:spPr bwMode="auto">
          <a:xfrm>
            <a:off x="239284" y="260648"/>
            <a:ext cx="8955991" cy="648072"/>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Aviso Prévio</a:t>
            </a:r>
          </a:p>
        </p:txBody>
      </p:sp>
      <p:sp>
        <p:nvSpPr>
          <p:cNvPr id="292871"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92872" name="Text Box 8"/>
          <p:cNvSpPr txBox="1">
            <a:spLocks noChangeArrowheads="1"/>
          </p:cNvSpPr>
          <p:nvPr/>
        </p:nvSpPr>
        <p:spPr bwMode="auto">
          <a:xfrm>
            <a:off x="239283" y="1014194"/>
            <a:ext cx="11596642" cy="4985980"/>
          </a:xfrm>
          <a:prstGeom prst="rect">
            <a:avLst/>
          </a:prstGeom>
          <a:noFill/>
          <a:ln w="9525">
            <a:noFill/>
            <a:miter lim="800000"/>
            <a:headEnd/>
            <a:tailEnd/>
          </a:ln>
        </p:spPr>
        <p:txBody>
          <a:bodyPr wrap="square">
            <a:spAutoFit/>
          </a:bodyPr>
          <a:lstStyle/>
          <a:p>
            <a:pPr algn="ctr">
              <a:spcBef>
                <a:spcPct val="50000"/>
              </a:spcBef>
            </a:pPr>
            <a:endParaRPr lang="pt-BR" sz="2000" b="1" dirty="0"/>
          </a:p>
          <a:p>
            <a:pPr algn="just"/>
            <a:r>
              <a:rPr lang="pt-BR" sz="2800" dirty="0"/>
              <a:t>O aviso prévio tem basicamente três finalidades distintas: </a:t>
            </a:r>
          </a:p>
          <a:p>
            <a:pPr algn="just"/>
            <a:endParaRPr lang="pt-BR" sz="2800" dirty="0"/>
          </a:p>
          <a:p>
            <a:pPr marL="457200" indent="-457200" algn="just">
              <a:buFont typeface="+mj-lt"/>
              <a:buAutoNum type="arabicPeriod"/>
            </a:pPr>
            <a:r>
              <a:rPr lang="pt-BR" sz="2800" dirty="0"/>
              <a:t>comunicar a uma ou outra parte que não há mais interesse na continuação do contrato de trabalho; </a:t>
            </a:r>
          </a:p>
          <a:p>
            <a:pPr marL="457200" indent="-457200" algn="just">
              <a:buFont typeface="+mj-lt"/>
              <a:buAutoNum type="arabicPeriod"/>
            </a:pPr>
            <a:endParaRPr lang="pt-BR" sz="2800" dirty="0"/>
          </a:p>
          <a:p>
            <a:pPr marL="457200" indent="-457200" algn="just">
              <a:buFont typeface="+mj-lt"/>
              <a:buAutoNum type="arabicPeriod"/>
            </a:pPr>
            <a:r>
              <a:rPr lang="pt-BR" sz="2800" dirty="0"/>
              <a:t>estabelecer um tempo mínimo para que a empresa consiga um novo colaborador e/ou o colaborador consiga um novo emprego; </a:t>
            </a:r>
          </a:p>
          <a:p>
            <a:pPr marL="457200" indent="-457200" algn="just">
              <a:buFont typeface="+mj-lt"/>
              <a:buAutoNum type="arabicPeriod"/>
            </a:pPr>
            <a:endParaRPr lang="pt-BR" sz="2800" dirty="0"/>
          </a:p>
          <a:p>
            <a:pPr marL="457200" indent="-457200" algn="just">
              <a:buFont typeface="+mj-lt"/>
              <a:buAutoNum type="arabicPeriod"/>
            </a:pPr>
            <a:r>
              <a:rPr lang="pt-BR" sz="2800" dirty="0"/>
              <a:t>estabelecer um pagamento que deverá ser efetuado caso essa comunicação não seja cumprida. </a:t>
            </a:r>
          </a:p>
          <a:p>
            <a:pPr algn="just"/>
            <a:endParaRPr lang="pt-BR" dirty="0">
              <a:solidFill>
                <a:schemeClr val="tx2"/>
              </a:solidFill>
            </a:endParaRPr>
          </a:p>
        </p:txBody>
      </p:sp>
    </p:spTree>
    <p:extLst>
      <p:ext uri="{BB962C8B-B14F-4D97-AF65-F5344CB8AC3E}">
        <p14:creationId xmlns:p14="http://schemas.microsoft.com/office/powerpoint/2010/main" val="51672170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4" name="Rectangle 2"/>
          <p:cNvSpPr txBox="1">
            <a:spLocks noChangeArrowheads="1"/>
          </p:cNvSpPr>
          <p:nvPr/>
        </p:nvSpPr>
        <p:spPr bwMode="auto">
          <a:xfrm>
            <a:off x="273465" y="315887"/>
            <a:ext cx="9007268" cy="648072"/>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Aviso Prévio Indenizado</a:t>
            </a:r>
          </a:p>
        </p:txBody>
      </p:sp>
      <p:sp>
        <p:nvSpPr>
          <p:cNvPr id="29389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93896" name="Text Box 8"/>
          <p:cNvSpPr txBox="1">
            <a:spLocks noChangeArrowheads="1"/>
          </p:cNvSpPr>
          <p:nvPr/>
        </p:nvSpPr>
        <p:spPr bwMode="auto">
          <a:xfrm>
            <a:off x="273465" y="1052736"/>
            <a:ext cx="11605189" cy="4832092"/>
          </a:xfrm>
          <a:prstGeom prst="rect">
            <a:avLst/>
          </a:prstGeom>
          <a:noFill/>
          <a:ln w="9525">
            <a:noFill/>
            <a:miter lim="800000"/>
            <a:headEnd/>
            <a:tailEnd/>
          </a:ln>
        </p:spPr>
        <p:txBody>
          <a:bodyPr wrap="square">
            <a:spAutoFit/>
          </a:bodyPr>
          <a:lstStyle/>
          <a:p>
            <a:pPr algn="just"/>
            <a:r>
              <a:rPr lang="pt-BR" sz="2400" dirty="0"/>
              <a:t>Valor devido ao empregado no caso de o empregador rescindir o contrato sem justo motivo e sem lhe conceder aviso prévio, conforme disposto no §1º do art. 487 da CLT. </a:t>
            </a:r>
          </a:p>
          <a:p>
            <a:pPr algn="just"/>
            <a:endParaRPr lang="pt-BR" sz="2400" dirty="0"/>
          </a:p>
          <a:p>
            <a:pPr algn="just"/>
            <a:r>
              <a:rPr lang="pt-BR" sz="2400" dirty="0"/>
              <a:t>Devido à imprevisibilidade, esse é um montante que a empresa deverá provisionar.</a:t>
            </a:r>
          </a:p>
          <a:p>
            <a:pPr algn="just"/>
            <a:endParaRPr lang="pt-BR" sz="2400" dirty="0"/>
          </a:p>
          <a:p>
            <a:pPr algn="just"/>
            <a:r>
              <a:rPr lang="pt-BR" sz="2400" dirty="0"/>
              <a:t>O estudo do CNJ – publicado pela Resolução 98/2009 estabeleceu que </a:t>
            </a:r>
            <a:r>
              <a:rPr lang="pt-BR" sz="2400" b="1" dirty="0"/>
              <a:t>(ROTATIVIDADE = 5%): </a:t>
            </a:r>
          </a:p>
          <a:p>
            <a:pPr algn="just"/>
            <a:r>
              <a:rPr lang="pt-BR" sz="2400" dirty="0"/>
              <a:t>De acordo com levantamento efetuado em diversos contratos, cerca de 5% do pessoal é demitido pelo empregador, antes do término do contrato de trabalho. ((1/12)x 0,05) x 100 = </a:t>
            </a:r>
            <a:r>
              <a:rPr lang="pt-BR" sz="2400" b="1" dirty="0"/>
              <a:t>0,42%</a:t>
            </a:r>
            <a:r>
              <a:rPr lang="pt-BR" sz="2400" dirty="0"/>
              <a:t>.</a:t>
            </a:r>
          </a:p>
          <a:p>
            <a:pPr algn="just"/>
            <a:endParaRPr lang="pt-BR" sz="2000" dirty="0"/>
          </a:p>
          <a:p>
            <a:pPr algn="ctr"/>
            <a:r>
              <a:rPr lang="pt-BR" sz="2400" dirty="0">
                <a:solidFill>
                  <a:srgbClr val="FF0000"/>
                </a:solidFill>
              </a:rPr>
              <a:t>Lei 12.506/2011 – 3 dias por ano de trabalho (até 60 dias adicionais)</a:t>
            </a:r>
          </a:p>
        </p:txBody>
      </p:sp>
    </p:spTree>
    <p:extLst>
      <p:ext uri="{BB962C8B-B14F-4D97-AF65-F5344CB8AC3E}">
        <p14:creationId xmlns:p14="http://schemas.microsoft.com/office/powerpoint/2010/main" val="339183727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4" name="Rectangle 2"/>
          <p:cNvSpPr txBox="1">
            <a:spLocks noChangeArrowheads="1"/>
          </p:cNvSpPr>
          <p:nvPr/>
        </p:nvSpPr>
        <p:spPr bwMode="auto">
          <a:xfrm>
            <a:off x="299102" y="321607"/>
            <a:ext cx="8904719" cy="648072"/>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Aviso Prévio Indenizado</a:t>
            </a:r>
          </a:p>
        </p:txBody>
      </p:sp>
      <p:sp>
        <p:nvSpPr>
          <p:cNvPr id="29389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93896" name="Text Box 8"/>
          <p:cNvSpPr txBox="1">
            <a:spLocks noChangeArrowheads="1"/>
          </p:cNvSpPr>
          <p:nvPr/>
        </p:nvSpPr>
        <p:spPr bwMode="auto">
          <a:xfrm>
            <a:off x="299103" y="1052737"/>
            <a:ext cx="11545367" cy="2246769"/>
          </a:xfrm>
          <a:prstGeom prst="rect">
            <a:avLst/>
          </a:prstGeom>
          <a:noFill/>
          <a:ln w="9525">
            <a:noFill/>
            <a:miter lim="800000"/>
            <a:headEnd/>
            <a:tailEnd/>
          </a:ln>
        </p:spPr>
        <p:txBody>
          <a:bodyPr wrap="square">
            <a:spAutoFit/>
          </a:bodyPr>
          <a:lstStyle/>
          <a:p>
            <a:pPr algn="just"/>
            <a:r>
              <a:rPr lang="pt-BR" sz="2800" dirty="0"/>
              <a:t>Sobre o valor do Aviso Prévio Indenizado (API), é devido o depósito relativo ao FGTS.</a:t>
            </a:r>
          </a:p>
          <a:p>
            <a:pPr algn="just"/>
            <a:r>
              <a:rPr lang="pt-BR" sz="2800" b="1" dirty="0"/>
              <a:t>Cálculo:</a:t>
            </a:r>
          </a:p>
          <a:p>
            <a:pPr algn="ctr"/>
            <a:r>
              <a:rPr lang="pt-BR" sz="2800" dirty="0"/>
              <a:t>8% (alíquota do FGTS) sobre o valor do API. </a:t>
            </a:r>
          </a:p>
          <a:p>
            <a:pPr algn="ctr"/>
            <a:r>
              <a:rPr lang="pt-BR" sz="2800" b="1" dirty="0"/>
              <a:t>8% x 0,42% = 0,033%</a:t>
            </a:r>
            <a:endParaRPr lang="pt-BR" sz="2400" b="1" dirty="0"/>
          </a:p>
        </p:txBody>
      </p:sp>
      <p:sp>
        <p:nvSpPr>
          <p:cNvPr id="5" name="Text Box 8"/>
          <p:cNvSpPr txBox="1">
            <a:spLocks noChangeArrowheads="1"/>
          </p:cNvSpPr>
          <p:nvPr/>
        </p:nvSpPr>
        <p:spPr bwMode="auto">
          <a:xfrm>
            <a:off x="299102" y="3831660"/>
            <a:ext cx="11545367" cy="2246769"/>
          </a:xfrm>
          <a:prstGeom prst="rect">
            <a:avLst/>
          </a:prstGeom>
          <a:noFill/>
          <a:ln w="9525">
            <a:noFill/>
            <a:miter lim="800000"/>
            <a:headEnd/>
            <a:tailEnd/>
          </a:ln>
        </p:spPr>
        <p:txBody>
          <a:bodyPr wrap="square">
            <a:spAutoFit/>
          </a:bodyPr>
          <a:lstStyle/>
          <a:p>
            <a:pPr algn="just"/>
            <a:r>
              <a:rPr lang="pt-BR" sz="2800" dirty="0"/>
              <a:t>Sobre o FGTS relativo ao Aviso Prévio Indenizado, é devida a </a:t>
            </a:r>
            <a:r>
              <a:rPr lang="pt-BR" sz="2800" b="1" dirty="0">
                <a:solidFill>
                  <a:srgbClr val="FF0000"/>
                </a:solidFill>
              </a:rPr>
              <a:t>multa e a contribuição social</a:t>
            </a:r>
            <a:r>
              <a:rPr lang="pt-BR" sz="2800" dirty="0"/>
              <a:t>. (40% + 10%)</a:t>
            </a:r>
          </a:p>
          <a:p>
            <a:pPr algn="just"/>
            <a:r>
              <a:rPr lang="pt-BR" sz="2800" b="1" dirty="0"/>
              <a:t>Cálculo:</a:t>
            </a:r>
          </a:p>
          <a:p>
            <a:pPr algn="ctr"/>
            <a:r>
              <a:rPr lang="pt-BR" sz="2800" dirty="0"/>
              <a:t>50% do valor da incidência do FGTS sobre o API. </a:t>
            </a:r>
          </a:p>
          <a:p>
            <a:pPr algn="ctr"/>
            <a:r>
              <a:rPr lang="pt-BR" sz="2800" b="1" dirty="0"/>
              <a:t>50% x 0,033% = 0,016%</a:t>
            </a:r>
            <a:endParaRPr lang="pt-BR" sz="2400" b="1" dirty="0"/>
          </a:p>
        </p:txBody>
      </p:sp>
    </p:spTree>
    <p:extLst>
      <p:ext uri="{BB962C8B-B14F-4D97-AF65-F5344CB8AC3E}">
        <p14:creationId xmlns:p14="http://schemas.microsoft.com/office/powerpoint/2010/main" val="278927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8"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303110" name="Rectangle 2"/>
          <p:cNvSpPr txBox="1">
            <a:spLocks noChangeArrowheads="1"/>
          </p:cNvSpPr>
          <p:nvPr/>
        </p:nvSpPr>
        <p:spPr bwMode="auto">
          <a:xfrm>
            <a:off x="247829" y="332656"/>
            <a:ext cx="8990176" cy="576064"/>
          </a:xfrm>
          <a:prstGeom prst="rect">
            <a:avLst/>
          </a:prstGeom>
          <a:solidFill>
            <a:schemeClr val="accent1">
              <a:lumMod val="20000"/>
              <a:lumOff val="80000"/>
            </a:schemeClr>
          </a:solidFill>
          <a:ln w="9525">
            <a:noFill/>
            <a:miter lim="800000"/>
            <a:headEnd/>
            <a:tailEnd/>
          </a:ln>
        </p:spPr>
        <p:txBody>
          <a:bodyPr anchor="ctr"/>
          <a:lstStyle/>
          <a:p>
            <a:r>
              <a:rPr lang="pt-BR" sz="3600" b="1" dirty="0">
                <a:solidFill>
                  <a:srgbClr val="0070C0"/>
                </a:solidFill>
                <a:latin typeface="+mj-lt"/>
              </a:rPr>
              <a:t>Aviso Prévio Trabalhado</a:t>
            </a:r>
          </a:p>
        </p:txBody>
      </p:sp>
      <p:sp>
        <p:nvSpPr>
          <p:cNvPr id="303111"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03112" name="Text Box 8"/>
          <p:cNvSpPr txBox="1">
            <a:spLocks noChangeArrowheads="1"/>
          </p:cNvSpPr>
          <p:nvPr/>
        </p:nvSpPr>
        <p:spPr bwMode="auto">
          <a:xfrm>
            <a:off x="247828" y="1091138"/>
            <a:ext cx="11579551" cy="4616648"/>
          </a:xfrm>
          <a:prstGeom prst="rect">
            <a:avLst/>
          </a:prstGeom>
          <a:noFill/>
          <a:ln w="9525">
            <a:noFill/>
            <a:miter lim="800000"/>
            <a:headEnd/>
            <a:tailEnd/>
          </a:ln>
        </p:spPr>
        <p:txBody>
          <a:bodyPr wrap="square">
            <a:spAutoFit/>
          </a:bodyPr>
          <a:lstStyle/>
          <a:p>
            <a:pPr algn="just">
              <a:lnSpc>
                <a:spcPct val="150000"/>
              </a:lnSpc>
            </a:pPr>
            <a:r>
              <a:rPr lang="pt-BR" sz="2800" b="1" dirty="0"/>
              <a:t>Aviso Prévio Trabalhado:</a:t>
            </a:r>
            <a:r>
              <a:rPr lang="pt-BR" sz="2800" dirty="0"/>
              <a:t> Refere-se aos sete dias corridos que o empregado pode faltar quando está trabalhando sob aviso prévio, conforme disposto no art. 488 da CLT. </a:t>
            </a:r>
          </a:p>
          <a:p>
            <a:pPr algn="just">
              <a:lnSpc>
                <a:spcPct val="150000"/>
              </a:lnSpc>
            </a:pPr>
            <a:endParaRPr lang="pt-BR" sz="2800" dirty="0"/>
          </a:p>
          <a:p>
            <a:pPr algn="just">
              <a:lnSpc>
                <a:spcPct val="150000"/>
              </a:lnSpc>
            </a:pPr>
            <a:r>
              <a:rPr lang="pt-BR" sz="2800" dirty="0"/>
              <a:t>Considerando que ao final dos 12 meses de contrato todos serão demitidos (100%). Logo a provisão representa: </a:t>
            </a:r>
          </a:p>
          <a:p>
            <a:pPr algn="ctr">
              <a:lnSpc>
                <a:spcPct val="150000"/>
              </a:lnSpc>
            </a:pPr>
            <a:r>
              <a:rPr lang="pt-BR" sz="2800" dirty="0"/>
              <a:t>((7/30)/12)x 100 = </a:t>
            </a:r>
            <a:r>
              <a:rPr lang="pt-BR" sz="2800" b="1" dirty="0"/>
              <a:t>1,94% </a:t>
            </a:r>
            <a:r>
              <a:rPr lang="pt-BR" sz="2400" dirty="0"/>
              <a:t> </a:t>
            </a:r>
          </a:p>
        </p:txBody>
      </p:sp>
    </p:spTree>
    <p:extLst>
      <p:ext uri="{BB962C8B-B14F-4D97-AF65-F5344CB8AC3E}">
        <p14:creationId xmlns:p14="http://schemas.microsoft.com/office/powerpoint/2010/main" val="258871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m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4" descr="Imagem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AutoShape 9" descr="Imagem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1" descr="Imagem relacionad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1" name="Título 3"/>
          <p:cNvSpPr txBox="1">
            <a:spLocks/>
          </p:cNvSpPr>
          <p:nvPr/>
        </p:nvSpPr>
        <p:spPr>
          <a:xfrm>
            <a:off x="460375" y="617538"/>
            <a:ext cx="6416943" cy="765672"/>
          </a:xfrm>
          <a:prstGeom prst="rect">
            <a:avLst/>
          </a:prstGeom>
          <a:solidFill>
            <a:schemeClr val="bg1">
              <a:lumMod val="95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400" b="1" kern="1200">
                <a:solidFill>
                  <a:schemeClr val="accent1">
                    <a:lumMod val="75000"/>
                  </a:schemeClr>
                </a:solidFill>
                <a:latin typeface="Arial" pitchFamily="34" charset="0"/>
                <a:ea typeface="Tahoma" pitchFamily="34" charset="0"/>
                <a:cs typeface="Arial" pitchFamily="34" charset="0"/>
              </a:defRPr>
            </a:lvl1pPr>
          </a:lstStyle>
          <a:p>
            <a:r>
              <a:rPr lang="pt-BR" dirty="0"/>
              <a:t>André Mendes Cavotti</a:t>
            </a:r>
          </a:p>
        </p:txBody>
      </p:sp>
      <p:sp>
        <p:nvSpPr>
          <p:cNvPr id="12" name="CaixaDeTexto 11"/>
          <p:cNvSpPr txBox="1"/>
          <p:nvPr/>
        </p:nvSpPr>
        <p:spPr>
          <a:xfrm>
            <a:off x="460375" y="1373477"/>
            <a:ext cx="6404064" cy="3362459"/>
          </a:xfrm>
          <a:prstGeom prst="rect">
            <a:avLst/>
          </a:prstGeom>
          <a:noFill/>
        </p:spPr>
        <p:txBody>
          <a:bodyPr wrap="square" rtlCol="0">
            <a:spAutoFit/>
          </a:bodyPr>
          <a:lstStyle/>
          <a:p>
            <a:pPr marL="285750" indent="-285750" algn="just">
              <a:buFont typeface="Wingdings" pitchFamily="2" charset="2"/>
              <a:buChar char="ü"/>
            </a:pPr>
            <a:r>
              <a:rPr lang="pt-BR" sz="2400" dirty="0">
                <a:solidFill>
                  <a:schemeClr val="accent5">
                    <a:lumMod val="75000"/>
                  </a:schemeClr>
                </a:solidFill>
              </a:rPr>
              <a:t>Bacharel em Direito;</a:t>
            </a:r>
          </a:p>
          <a:p>
            <a:pPr marL="285750" indent="-285750" algn="just">
              <a:buFont typeface="Wingdings" pitchFamily="2" charset="2"/>
              <a:buChar char="ü"/>
            </a:pPr>
            <a:r>
              <a:rPr lang="pt-BR" sz="2400" dirty="0">
                <a:solidFill>
                  <a:schemeClr val="accent5">
                    <a:lumMod val="75000"/>
                  </a:schemeClr>
                </a:solidFill>
              </a:rPr>
              <a:t>20 anos de experiência em auditorias governamentais;</a:t>
            </a:r>
          </a:p>
          <a:p>
            <a:pPr marL="285750" indent="-285750" algn="just">
              <a:buFont typeface="Wingdings" pitchFamily="2" charset="2"/>
              <a:buChar char="ü"/>
            </a:pPr>
            <a:r>
              <a:rPr lang="pt-BR" sz="2400" dirty="0">
                <a:solidFill>
                  <a:schemeClr val="accent5">
                    <a:lumMod val="75000"/>
                  </a:schemeClr>
                </a:solidFill>
              </a:rPr>
              <a:t>Diretor Geral de Administração e Finanças da SEASDH de 2011 a 2014;</a:t>
            </a:r>
          </a:p>
          <a:p>
            <a:pPr marL="285750" indent="-285750" algn="just">
              <a:buFont typeface="Wingdings" pitchFamily="2" charset="2"/>
              <a:buChar char="ü"/>
            </a:pPr>
            <a:r>
              <a:rPr lang="pt-BR" sz="2400" dirty="0">
                <a:solidFill>
                  <a:schemeClr val="accent5">
                    <a:lumMod val="75000"/>
                  </a:schemeClr>
                </a:solidFill>
              </a:rPr>
              <a:t>Atualmente lotado na Coordenadoria de Auditoria em Regulação de Serviços Públicos - CRS.</a:t>
            </a:r>
          </a:p>
          <a:p>
            <a:pPr marL="285750" indent="-285750">
              <a:spcBef>
                <a:spcPts val="300"/>
              </a:spcBef>
              <a:spcAft>
                <a:spcPts val="300"/>
              </a:spcAft>
              <a:buFont typeface="Wingdings" pitchFamily="2" charset="2"/>
              <a:buChar char="ü"/>
            </a:pPr>
            <a:endParaRPr lang="pt-BR" dirty="0">
              <a:solidFill>
                <a:schemeClr val="accent5">
                  <a:lumMod val="75000"/>
                </a:schemeClr>
              </a:solidFill>
            </a:endParaRPr>
          </a:p>
        </p:txBody>
      </p:sp>
      <p:sp>
        <p:nvSpPr>
          <p:cNvPr id="2" name="CaixaDeTexto 1"/>
          <p:cNvSpPr txBox="1"/>
          <p:nvPr/>
        </p:nvSpPr>
        <p:spPr>
          <a:xfrm>
            <a:off x="6972300" y="617538"/>
            <a:ext cx="5016500" cy="2123658"/>
          </a:xfrm>
          <a:prstGeom prst="rect">
            <a:avLst/>
          </a:prstGeom>
          <a:noFill/>
        </p:spPr>
        <p:txBody>
          <a:bodyPr wrap="square" rtlCol="0">
            <a:spAutoFit/>
          </a:bodyPr>
          <a:lstStyle/>
          <a:p>
            <a:pPr algn="just"/>
            <a:r>
              <a:rPr lang="pt-B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educação, se bem compreendida é a chave do progresso moral.” </a:t>
            </a:r>
          </a:p>
          <a:p>
            <a:pPr algn="just"/>
            <a:endParaRPr lang="pt-B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r"/>
            <a:r>
              <a:rPr lang="pt-BR" sz="2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Hippolyte</a:t>
            </a:r>
            <a:r>
              <a:rPr lang="pt-B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Léon </a:t>
            </a:r>
            <a:r>
              <a:rPr lang="pt-BR" sz="2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Denizard</a:t>
            </a:r>
            <a:r>
              <a:rPr lang="pt-B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pt-BR" sz="2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Rivail</a:t>
            </a:r>
            <a:endParaRPr lang="pt-B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42400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063552" y="308335"/>
            <a:ext cx="7772400" cy="576486"/>
          </a:xfrm>
        </p:spPr>
        <p:txBody>
          <a:bodyPr>
            <a:normAutofit fontScale="90000"/>
          </a:bodyPr>
          <a:lstStyle/>
          <a:p>
            <a:r>
              <a:rPr lang="pt-BR" sz="4000" dirty="0"/>
              <a:t>Definição das quantidades</a:t>
            </a:r>
          </a:p>
        </p:txBody>
      </p:sp>
      <p:sp>
        <p:nvSpPr>
          <p:cNvPr id="20483" name="Rectangle 3"/>
          <p:cNvSpPr>
            <a:spLocks noGrp="1" noChangeArrowheads="1"/>
          </p:cNvSpPr>
          <p:nvPr>
            <p:ph type="subTitle" idx="1"/>
          </p:nvPr>
        </p:nvSpPr>
        <p:spPr>
          <a:xfrm>
            <a:off x="569843" y="1052736"/>
            <a:ext cx="10919792" cy="222085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algn="just">
              <a:lnSpc>
                <a:spcPct val="100000"/>
              </a:lnSpc>
              <a:spcBef>
                <a:spcPts val="0"/>
              </a:spcBef>
              <a:spcAft>
                <a:spcPts val="0"/>
              </a:spcAft>
            </a:pPr>
            <a:r>
              <a:rPr lang="pt-BR" sz="3200" b="1" dirty="0">
                <a:solidFill>
                  <a:schemeClr val="tx1"/>
                </a:solidFill>
              </a:rPr>
              <a:t>Art. 15, </a:t>
            </a:r>
            <a:r>
              <a:rPr lang="pt-BR" sz="3200" dirty="0">
                <a:solidFill>
                  <a:schemeClr val="tx1"/>
                </a:solidFill>
              </a:rPr>
              <a:t>§ 7º, </a:t>
            </a:r>
            <a:r>
              <a:rPr lang="pt-BR" sz="3200" b="0" dirty="0">
                <a:solidFill>
                  <a:schemeClr val="tx1"/>
                </a:solidFill>
              </a:rPr>
              <a:t>II – a definição das unidades e das quantidades a serem adquiridas em função do </a:t>
            </a:r>
            <a:r>
              <a:rPr lang="pt-BR" sz="3200" b="1" dirty="0">
                <a:solidFill>
                  <a:srgbClr val="0000FF"/>
                </a:solidFill>
              </a:rPr>
              <a:t>consumo e utilização prováveis</a:t>
            </a:r>
            <a:r>
              <a:rPr lang="pt-BR" sz="3200" b="0" dirty="0">
                <a:solidFill>
                  <a:schemeClr val="tx1"/>
                </a:solidFill>
              </a:rPr>
              <a:t>, cuja estimativa será obtida, sempre que possível, mediante adequadas técnicas quantitativas de estimação.</a:t>
            </a:r>
          </a:p>
          <a:p>
            <a:pPr marL="533400" indent="-533400">
              <a:lnSpc>
                <a:spcPct val="100000"/>
              </a:lnSpc>
              <a:spcBef>
                <a:spcPts val="0"/>
              </a:spcBef>
              <a:spcAft>
                <a:spcPts val="0"/>
              </a:spcAft>
            </a:pPr>
            <a:endParaRPr lang="pt-BR" sz="3200" dirty="0"/>
          </a:p>
          <a:p>
            <a:pPr marL="533400" indent="-533400">
              <a:lnSpc>
                <a:spcPct val="100000"/>
              </a:lnSpc>
              <a:spcBef>
                <a:spcPts val="0"/>
              </a:spcBef>
              <a:spcAft>
                <a:spcPts val="0"/>
              </a:spcAft>
            </a:pPr>
            <a:endParaRPr lang="pt-BR" sz="3200" b="1" dirty="0"/>
          </a:p>
        </p:txBody>
      </p:sp>
      <p:sp>
        <p:nvSpPr>
          <p:cNvPr id="5" name="Espaço Reservado para Número de Slide 5"/>
          <p:cNvSpPr>
            <a:spLocks noGrp="1"/>
          </p:cNvSpPr>
          <p:nvPr>
            <p:ph type="sldNum" sz="quarter" idx="12"/>
          </p:nvPr>
        </p:nvSpPr>
        <p:spPr/>
        <p:txBody>
          <a:bodyPr/>
          <a:lstStyle/>
          <a:p>
            <a:pPr algn="r"/>
            <a:fld id="{6A9BD8F8-B122-4344-9F98-0D867F86F94D}" type="slidenum">
              <a:rPr lang="pt-BR" sz="1400"/>
              <a:pPr algn="r"/>
              <a:t>20</a:t>
            </a:fld>
            <a:endParaRPr lang="pt-BR" dirty="0"/>
          </a:p>
        </p:txBody>
      </p:sp>
      <p:sp>
        <p:nvSpPr>
          <p:cNvPr id="7" name="Rectangle 3">
            <a:extLst>
              <a:ext uri="{FF2B5EF4-FFF2-40B4-BE49-F238E27FC236}">
                <a16:creationId xmlns:a16="http://schemas.microsoft.com/office/drawing/2014/main" id="{73DB07CB-D8CB-4861-A258-68DF5C6C546F}"/>
              </a:ext>
            </a:extLst>
          </p:cNvPr>
          <p:cNvSpPr txBox="1">
            <a:spLocks noChangeArrowheads="1"/>
          </p:cNvSpPr>
          <p:nvPr/>
        </p:nvSpPr>
        <p:spPr bwMode="auto">
          <a:xfrm>
            <a:off x="569843" y="3273590"/>
            <a:ext cx="10919792" cy="26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spcBef>
                <a:spcPts val="0"/>
              </a:spcBef>
            </a:pPr>
            <a:r>
              <a:rPr lang="pt-BR" b="1" dirty="0">
                <a:solidFill>
                  <a:schemeClr val="tx1"/>
                </a:solidFill>
              </a:rPr>
              <a:t>Art. 7º</a:t>
            </a:r>
            <a:r>
              <a:rPr lang="pt-BR" dirty="0">
                <a:solidFill>
                  <a:schemeClr val="tx1"/>
                </a:solidFill>
              </a:rPr>
              <a:t>, § 4º - É </a:t>
            </a:r>
            <a:r>
              <a:rPr lang="pt-BR" b="1" u="sng" dirty="0">
                <a:solidFill>
                  <a:schemeClr val="tx1"/>
                </a:solidFill>
              </a:rPr>
              <a:t>vedada</a:t>
            </a:r>
            <a:r>
              <a:rPr lang="pt-BR" dirty="0">
                <a:solidFill>
                  <a:schemeClr val="tx1"/>
                </a:solidFill>
              </a:rPr>
              <a:t>, ainda, a inclusão, no objeto da licitação, de fornecimento de materiais e serviços </a:t>
            </a:r>
            <a:r>
              <a:rPr lang="pt-BR" b="1" dirty="0">
                <a:solidFill>
                  <a:srgbClr val="FF0000"/>
                </a:solidFill>
              </a:rPr>
              <a:t>sem previsão de quantidades </a:t>
            </a:r>
            <a:r>
              <a:rPr lang="pt-BR" dirty="0">
                <a:solidFill>
                  <a:schemeClr val="tx1"/>
                </a:solidFill>
              </a:rPr>
              <a:t>ou </a:t>
            </a:r>
            <a:r>
              <a:rPr lang="pt-BR" b="1" dirty="0">
                <a:solidFill>
                  <a:srgbClr val="FF0000"/>
                </a:solidFill>
              </a:rPr>
              <a:t>cujos quantitativos não correspondam às previsões reais</a:t>
            </a:r>
            <a:r>
              <a:rPr lang="pt-BR" dirty="0">
                <a:solidFill>
                  <a:schemeClr val="tx1"/>
                </a:solidFill>
              </a:rPr>
              <a:t> do projeto básico ou executivo.</a:t>
            </a:r>
          </a:p>
          <a:p>
            <a:pPr marL="533400" indent="-533400">
              <a:spcBef>
                <a:spcPts val="0"/>
              </a:spcBef>
            </a:pPr>
            <a:endParaRPr lang="pt-BR" dirty="0"/>
          </a:p>
          <a:p>
            <a:pPr marL="533400" indent="-533400">
              <a:spcBef>
                <a:spcPts val="0"/>
              </a:spcBef>
            </a:pPr>
            <a:endParaRPr lang="pt-BR" sz="2800" b="1" dirty="0"/>
          </a:p>
        </p:txBody>
      </p:sp>
    </p:spTree>
    <p:extLst>
      <p:ext uri="{BB962C8B-B14F-4D97-AF65-F5344CB8AC3E}">
        <p14:creationId xmlns:p14="http://schemas.microsoft.com/office/powerpoint/2010/main" val="370366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4" name="Rectangle 2"/>
          <p:cNvSpPr txBox="1">
            <a:spLocks noChangeArrowheads="1"/>
          </p:cNvSpPr>
          <p:nvPr/>
        </p:nvSpPr>
        <p:spPr bwMode="auto">
          <a:xfrm>
            <a:off x="358924" y="313369"/>
            <a:ext cx="8896171" cy="648072"/>
          </a:xfrm>
          <a:prstGeom prst="rect">
            <a:avLst/>
          </a:prstGeom>
          <a:solidFill>
            <a:schemeClr val="accent1">
              <a:lumMod val="20000"/>
              <a:lumOff val="80000"/>
            </a:schemeClr>
          </a:solidFill>
          <a:ln w="9525">
            <a:noFill/>
            <a:miter lim="800000"/>
            <a:headEnd/>
            <a:tailEnd/>
          </a:ln>
        </p:spPr>
        <p:txBody>
          <a:bodyPr anchor="ctr"/>
          <a:lstStyle/>
          <a:p>
            <a:r>
              <a:rPr lang="pt-BR" sz="3200" b="1" dirty="0">
                <a:solidFill>
                  <a:srgbClr val="0070C0"/>
                </a:solidFill>
                <a:latin typeface="+mj-lt"/>
              </a:rPr>
              <a:t>Aviso Prévio Trabalhado</a:t>
            </a:r>
          </a:p>
        </p:txBody>
      </p:sp>
      <p:sp>
        <p:nvSpPr>
          <p:cNvPr id="29389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93896" name="Text Box 8"/>
          <p:cNvSpPr txBox="1">
            <a:spLocks noChangeArrowheads="1"/>
          </p:cNvSpPr>
          <p:nvPr/>
        </p:nvSpPr>
        <p:spPr bwMode="auto">
          <a:xfrm>
            <a:off x="358924" y="1426190"/>
            <a:ext cx="11630825" cy="4339650"/>
          </a:xfrm>
          <a:prstGeom prst="rect">
            <a:avLst/>
          </a:prstGeom>
          <a:noFill/>
          <a:ln w="9525">
            <a:noFill/>
            <a:miter lim="800000"/>
            <a:headEnd/>
            <a:tailEnd/>
          </a:ln>
        </p:spPr>
        <p:txBody>
          <a:bodyPr wrap="square">
            <a:spAutoFit/>
          </a:bodyPr>
          <a:lstStyle/>
          <a:p>
            <a:pPr algn="ctr"/>
            <a:r>
              <a:rPr lang="pt-BR" sz="2800" b="1" dirty="0"/>
              <a:t>Acórdão TCU 1586/2018 – Plenário</a:t>
            </a:r>
          </a:p>
          <a:p>
            <a:pPr algn="just"/>
            <a:endParaRPr lang="pt-BR" sz="2800" dirty="0"/>
          </a:p>
          <a:p>
            <a:pPr algn="just"/>
            <a:r>
              <a:rPr lang="pt-BR" sz="2800" dirty="0"/>
              <a:t>Nas licitações para contratação de mão de obra terceirizada, a Administração deve estabelecer na minuta do contrato que a parcela mensal a título de </a:t>
            </a:r>
            <a:r>
              <a:rPr lang="pt-BR" sz="2800" b="1" dirty="0">
                <a:solidFill>
                  <a:srgbClr val="0000FF"/>
                </a:solidFill>
              </a:rPr>
              <a:t>aviso prévio trabalhado será no percentual máximo de 1,94% </a:t>
            </a:r>
            <a:r>
              <a:rPr lang="pt-BR" sz="2800" dirty="0"/>
              <a:t>no primeiro ano, e, </a:t>
            </a:r>
            <a:r>
              <a:rPr lang="pt-BR" sz="2800" b="1" dirty="0">
                <a:solidFill>
                  <a:srgbClr val="FF0000"/>
                </a:solidFill>
              </a:rPr>
              <a:t>em caso de prorrogação do contrato, o percentual máximo dessa parcela será de 0,194% </a:t>
            </a:r>
            <a:r>
              <a:rPr lang="pt-BR" sz="2800" dirty="0"/>
              <a:t>a cada ano de prorrogação, a ser incluído por ocasião da formulação do aditivo da prorrogação do contrato, conforme a </a:t>
            </a:r>
            <a:r>
              <a:rPr lang="pt-BR" sz="2800" dirty="0">
                <a:hlinkClick r:id="rId2"/>
              </a:rPr>
              <a:t>Lei 12.506/2011</a:t>
            </a:r>
            <a:r>
              <a:rPr lang="pt-BR" sz="2800" dirty="0"/>
              <a:t>.</a:t>
            </a:r>
          </a:p>
          <a:p>
            <a:pPr algn="just"/>
            <a:endParaRPr lang="pt-BR" sz="2400" dirty="0"/>
          </a:p>
        </p:txBody>
      </p:sp>
    </p:spTree>
    <p:extLst>
      <p:ext uri="{BB962C8B-B14F-4D97-AF65-F5344CB8AC3E}">
        <p14:creationId xmlns:p14="http://schemas.microsoft.com/office/powerpoint/2010/main" val="59451116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4" name="Rectangle 2"/>
          <p:cNvSpPr txBox="1">
            <a:spLocks noChangeArrowheads="1"/>
          </p:cNvSpPr>
          <p:nvPr/>
        </p:nvSpPr>
        <p:spPr bwMode="auto">
          <a:xfrm>
            <a:off x="247828" y="338699"/>
            <a:ext cx="8947447" cy="648072"/>
          </a:xfrm>
          <a:prstGeom prst="rect">
            <a:avLst/>
          </a:prstGeom>
          <a:solidFill>
            <a:schemeClr val="accent1">
              <a:lumMod val="20000"/>
              <a:lumOff val="80000"/>
            </a:schemeClr>
          </a:solidFill>
          <a:ln w="9525">
            <a:noFill/>
            <a:miter lim="800000"/>
            <a:headEnd/>
            <a:tailEnd/>
          </a:ln>
        </p:spPr>
        <p:txBody>
          <a:bodyPr anchor="ctr"/>
          <a:lstStyle/>
          <a:p>
            <a:r>
              <a:rPr lang="pt-BR" sz="3200" b="1" dirty="0">
                <a:solidFill>
                  <a:srgbClr val="0070C0"/>
                </a:solidFill>
                <a:latin typeface="+mj-lt"/>
              </a:rPr>
              <a:t>Aviso Prévio Trabalhado</a:t>
            </a:r>
          </a:p>
        </p:txBody>
      </p:sp>
      <p:sp>
        <p:nvSpPr>
          <p:cNvPr id="29389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93896" name="Text Box 8"/>
          <p:cNvSpPr txBox="1">
            <a:spLocks noChangeArrowheads="1"/>
          </p:cNvSpPr>
          <p:nvPr/>
        </p:nvSpPr>
        <p:spPr bwMode="auto">
          <a:xfrm>
            <a:off x="247828" y="1144179"/>
            <a:ext cx="11579551" cy="1815882"/>
          </a:xfrm>
          <a:prstGeom prst="rect">
            <a:avLst/>
          </a:prstGeom>
          <a:noFill/>
          <a:ln w="9525">
            <a:noFill/>
            <a:miter lim="800000"/>
            <a:headEnd/>
            <a:tailEnd/>
          </a:ln>
        </p:spPr>
        <p:txBody>
          <a:bodyPr wrap="square">
            <a:spAutoFit/>
          </a:bodyPr>
          <a:lstStyle/>
          <a:p>
            <a:pPr algn="just"/>
            <a:r>
              <a:rPr lang="pt-BR" sz="2800" dirty="0"/>
              <a:t>Sobre o valor do Aviso Prévio Trabalhado (APT) incidem os encargos do GPS, FGTS e outras contribuições (</a:t>
            </a:r>
            <a:r>
              <a:rPr lang="pt-BR" sz="2800" dirty="0" err="1"/>
              <a:t>submódulo</a:t>
            </a:r>
            <a:r>
              <a:rPr lang="pt-BR" sz="2800" dirty="0"/>
              <a:t> 2.2).</a:t>
            </a:r>
          </a:p>
          <a:p>
            <a:pPr algn="just"/>
            <a:r>
              <a:rPr lang="pt-BR" sz="2800" b="1" dirty="0"/>
              <a:t>Cálculo:</a:t>
            </a:r>
          </a:p>
          <a:p>
            <a:pPr algn="ctr"/>
            <a:r>
              <a:rPr lang="pt-BR" sz="2800" dirty="0"/>
              <a:t>Alíquota total do </a:t>
            </a:r>
            <a:r>
              <a:rPr lang="pt-BR" sz="2800" dirty="0" err="1"/>
              <a:t>submódulo</a:t>
            </a:r>
            <a:r>
              <a:rPr lang="pt-BR" sz="2800" dirty="0"/>
              <a:t> 2.2 sobre o valor do APT.</a:t>
            </a:r>
            <a:endParaRPr lang="pt-BR" sz="2400" dirty="0"/>
          </a:p>
        </p:txBody>
      </p:sp>
      <p:sp>
        <p:nvSpPr>
          <p:cNvPr id="5" name="Text Box 8"/>
          <p:cNvSpPr txBox="1">
            <a:spLocks noChangeArrowheads="1"/>
          </p:cNvSpPr>
          <p:nvPr/>
        </p:nvSpPr>
        <p:spPr bwMode="auto">
          <a:xfrm>
            <a:off x="247829" y="3629050"/>
            <a:ext cx="11579550" cy="2246769"/>
          </a:xfrm>
          <a:prstGeom prst="rect">
            <a:avLst/>
          </a:prstGeom>
          <a:noFill/>
          <a:ln w="9525">
            <a:noFill/>
            <a:miter lim="800000"/>
            <a:headEnd/>
            <a:tailEnd/>
          </a:ln>
        </p:spPr>
        <p:txBody>
          <a:bodyPr wrap="square">
            <a:spAutoFit/>
          </a:bodyPr>
          <a:lstStyle/>
          <a:p>
            <a:pPr algn="just"/>
            <a:r>
              <a:rPr lang="pt-BR" sz="2800" dirty="0"/>
              <a:t>É devida a </a:t>
            </a:r>
            <a:r>
              <a:rPr lang="pt-BR" sz="2800" b="1" dirty="0">
                <a:solidFill>
                  <a:srgbClr val="FF0000"/>
                </a:solidFill>
              </a:rPr>
              <a:t>multa do FGTS e a contribuição social </a:t>
            </a:r>
            <a:r>
              <a:rPr lang="pt-BR" sz="2800" dirty="0"/>
              <a:t>sobre o</a:t>
            </a:r>
            <a:r>
              <a:rPr lang="pt-BR" sz="2800" b="1" dirty="0">
                <a:solidFill>
                  <a:srgbClr val="FF0000"/>
                </a:solidFill>
              </a:rPr>
              <a:t> </a:t>
            </a:r>
            <a:r>
              <a:rPr lang="pt-BR" sz="2800" dirty="0"/>
              <a:t>APT. (40% + 10%)</a:t>
            </a:r>
          </a:p>
          <a:p>
            <a:pPr algn="just"/>
            <a:r>
              <a:rPr lang="pt-BR" sz="2800" b="1" dirty="0"/>
              <a:t>Cálculo:</a:t>
            </a:r>
          </a:p>
          <a:p>
            <a:pPr algn="ctr"/>
            <a:r>
              <a:rPr lang="pt-BR" sz="2800" dirty="0"/>
              <a:t>50% do valor da incidência do FGTS sobre o APT. </a:t>
            </a:r>
          </a:p>
          <a:p>
            <a:pPr algn="ctr"/>
            <a:r>
              <a:rPr lang="pt-BR" sz="2800" b="1" dirty="0"/>
              <a:t>50% x 8% x 1,94% = 0,077%</a:t>
            </a:r>
            <a:endParaRPr lang="pt-BR" sz="2400" b="1" dirty="0"/>
          </a:p>
        </p:txBody>
      </p:sp>
    </p:spTree>
    <p:extLst>
      <p:ext uri="{BB962C8B-B14F-4D97-AF65-F5344CB8AC3E}">
        <p14:creationId xmlns:p14="http://schemas.microsoft.com/office/powerpoint/2010/main" val="329867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5" name="Rectangle 3"/>
          <p:cNvSpPr>
            <a:spLocks noGrp="1" noChangeArrowheads="1"/>
          </p:cNvSpPr>
          <p:nvPr>
            <p:ph type="subTitle" idx="1"/>
          </p:nvPr>
        </p:nvSpPr>
        <p:spPr>
          <a:xfrm>
            <a:off x="2279577" y="931492"/>
            <a:ext cx="7704137" cy="3262697"/>
          </a:xfrm>
        </p:spPr>
        <p:txBody>
          <a:bodyPr>
            <a:normAutofit fontScale="85000" lnSpcReduction="10000"/>
          </a:bodyPr>
          <a:lstStyle/>
          <a:p>
            <a:pPr marL="533400" indent="-533400">
              <a:lnSpc>
                <a:spcPct val="150000"/>
              </a:lnSpc>
              <a:spcBef>
                <a:spcPts val="0"/>
              </a:spcBef>
              <a:spcAft>
                <a:spcPts val="0"/>
              </a:spcAft>
            </a:pPr>
            <a:r>
              <a:rPr lang="pt-BR" sz="4400" b="1" dirty="0">
                <a:solidFill>
                  <a:schemeClr val="tx1"/>
                </a:solidFill>
              </a:rPr>
              <a:t>MÓDULO 4</a:t>
            </a:r>
          </a:p>
          <a:p>
            <a:pPr marL="533400" indent="-533400">
              <a:lnSpc>
                <a:spcPct val="150000"/>
              </a:lnSpc>
              <a:spcBef>
                <a:spcPts val="0"/>
              </a:spcBef>
              <a:spcAft>
                <a:spcPts val="0"/>
              </a:spcAft>
            </a:pPr>
            <a:endParaRPr lang="pt-BR" sz="4400" b="1" dirty="0">
              <a:solidFill>
                <a:schemeClr val="tx1"/>
              </a:solidFill>
            </a:endParaRPr>
          </a:p>
          <a:p>
            <a:pPr>
              <a:lnSpc>
                <a:spcPct val="150000"/>
              </a:lnSpc>
              <a:spcBef>
                <a:spcPts val="0"/>
              </a:spcBef>
              <a:spcAft>
                <a:spcPts val="0"/>
              </a:spcAft>
            </a:pPr>
            <a:r>
              <a:rPr lang="pt-BR" sz="4400" b="1" dirty="0">
                <a:solidFill>
                  <a:srgbClr val="0000FF"/>
                </a:solidFill>
              </a:rPr>
              <a:t>CUSTO DE REPOSIÇÃO DO PROFISSIONAL AUSENTE</a:t>
            </a:r>
            <a:endParaRPr lang="pt-BR" sz="3600" b="1" dirty="0"/>
          </a:p>
          <a:p>
            <a:pPr marL="533400" indent="-533400"/>
            <a:endParaRPr lang="pt-BR" b="1" dirty="0"/>
          </a:p>
          <a:p>
            <a:pPr marL="533400" indent="-533400"/>
            <a:endParaRPr lang="pt-BR" sz="2000" dirty="0"/>
          </a:p>
          <a:p>
            <a:pPr marL="533400" indent="-533400" algn="just">
              <a:buFontTx/>
              <a:buChar char="•"/>
            </a:pPr>
            <a:endParaRPr lang="pt-BR" dirty="0"/>
          </a:p>
        </p:txBody>
      </p:sp>
      <p:sp>
        <p:nvSpPr>
          <p:cNvPr id="4" name="Rectangle 3"/>
          <p:cNvSpPr txBox="1">
            <a:spLocks noChangeArrowheads="1"/>
          </p:cNvSpPr>
          <p:nvPr/>
        </p:nvSpPr>
        <p:spPr bwMode="auto">
          <a:xfrm>
            <a:off x="2351585" y="4581128"/>
            <a:ext cx="7704137"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3400" indent="-533400"/>
            <a:r>
              <a:rPr lang="pt-BR" sz="2400" b="1" dirty="0" err="1">
                <a:solidFill>
                  <a:schemeClr val="tx1"/>
                </a:solidFill>
              </a:rPr>
              <a:t>Submódulo</a:t>
            </a:r>
            <a:r>
              <a:rPr lang="pt-BR" sz="2400" b="1" dirty="0">
                <a:solidFill>
                  <a:schemeClr val="tx1"/>
                </a:solidFill>
              </a:rPr>
              <a:t> 4.1 – Ausências Legais</a:t>
            </a:r>
          </a:p>
          <a:p>
            <a:pPr marL="533400" indent="-533400"/>
            <a:r>
              <a:rPr lang="pt-BR" sz="2400" b="1" dirty="0" err="1">
                <a:solidFill>
                  <a:schemeClr val="tx1"/>
                </a:solidFill>
              </a:rPr>
              <a:t>Submódulo</a:t>
            </a:r>
            <a:r>
              <a:rPr lang="pt-BR" sz="2400" b="1" dirty="0">
                <a:solidFill>
                  <a:schemeClr val="tx1"/>
                </a:solidFill>
              </a:rPr>
              <a:t> 4.2 – Intrajornada</a:t>
            </a:r>
          </a:p>
          <a:p>
            <a:pPr marL="533400" indent="-533400"/>
            <a:endParaRPr lang="pt-BR" sz="1800" b="1" dirty="0"/>
          </a:p>
          <a:p>
            <a:pPr marL="533400" indent="-533400"/>
            <a:endParaRPr lang="pt-BR" b="1" dirty="0"/>
          </a:p>
          <a:p>
            <a:pPr marL="533400" indent="-533400"/>
            <a:endParaRPr lang="pt-BR" sz="2000" dirty="0"/>
          </a:p>
          <a:p>
            <a:pPr marL="533400" indent="-533400" algn="just">
              <a:buFontTx/>
              <a:buChar char="•"/>
            </a:pPr>
            <a:endParaRPr lang="pt-BR" dirty="0"/>
          </a:p>
        </p:txBody>
      </p:sp>
    </p:spTree>
    <p:extLst>
      <p:ext uri="{BB962C8B-B14F-4D97-AF65-F5344CB8AC3E}">
        <p14:creationId xmlns:p14="http://schemas.microsoft.com/office/powerpoint/2010/main" val="288887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Rectangle 2"/>
          <p:cNvSpPr txBox="1">
            <a:spLocks noChangeArrowheads="1"/>
          </p:cNvSpPr>
          <p:nvPr/>
        </p:nvSpPr>
        <p:spPr bwMode="auto">
          <a:xfrm>
            <a:off x="128187" y="209205"/>
            <a:ext cx="9058542" cy="576610"/>
          </a:xfrm>
          <a:prstGeom prst="rect">
            <a:avLst/>
          </a:prstGeom>
          <a:solidFill>
            <a:schemeClr val="accent1">
              <a:lumMod val="40000"/>
              <a:lumOff val="60000"/>
            </a:schemeClr>
          </a:solidFill>
          <a:ln w="9525">
            <a:noFill/>
            <a:miter lim="800000"/>
            <a:headEnd/>
            <a:tailEnd/>
          </a:ln>
        </p:spPr>
        <p:txBody>
          <a:bodyPr anchor="ctr"/>
          <a:lstStyle/>
          <a:p>
            <a:r>
              <a:rPr lang="pt-BR" sz="3600" b="1" dirty="0" err="1">
                <a:solidFill>
                  <a:srgbClr val="0070C0"/>
                </a:solidFill>
                <a:latin typeface="+mj-lt"/>
              </a:rPr>
              <a:t>Submódulo</a:t>
            </a:r>
            <a:r>
              <a:rPr lang="pt-BR" sz="3600" b="1" dirty="0">
                <a:solidFill>
                  <a:srgbClr val="0070C0"/>
                </a:solidFill>
                <a:latin typeface="+mj-lt"/>
              </a:rPr>
              <a:t> 4.1</a:t>
            </a:r>
          </a:p>
        </p:txBody>
      </p:sp>
      <p:sp>
        <p:nvSpPr>
          <p:cNvPr id="1433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graphicFrame>
        <p:nvGraphicFramePr>
          <p:cNvPr id="3" name="Tabela 2">
            <a:extLst>
              <a:ext uri="{FF2B5EF4-FFF2-40B4-BE49-F238E27FC236}">
                <a16:creationId xmlns:a16="http://schemas.microsoft.com/office/drawing/2014/main" id="{603D0C4F-4F62-48D4-9DC9-99AE0552E0DB}"/>
              </a:ext>
            </a:extLst>
          </p:cNvPr>
          <p:cNvGraphicFramePr>
            <a:graphicFrameLocks noGrp="1"/>
          </p:cNvGraphicFramePr>
          <p:nvPr>
            <p:extLst>
              <p:ext uri="{D42A27DB-BD31-4B8C-83A1-F6EECF244321}">
                <p14:modId xmlns:p14="http://schemas.microsoft.com/office/powerpoint/2010/main" val="1214831766"/>
              </p:ext>
            </p:extLst>
          </p:nvPr>
        </p:nvGraphicFramePr>
        <p:xfrm>
          <a:off x="1847807" y="847022"/>
          <a:ext cx="8492456" cy="5799192"/>
        </p:xfrm>
        <a:graphic>
          <a:graphicData uri="http://schemas.openxmlformats.org/drawingml/2006/table">
            <a:tbl>
              <a:tblPr firstRow="1" bandRow="1">
                <a:tableStyleId>{5940675A-B579-460E-94D1-54222C63F5DA}</a:tableStyleId>
              </a:tblPr>
              <a:tblGrid>
                <a:gridCol w="813312">
                  <a:extLst>
                    <a:ext uri="{9D8B030D-6E8A-4147-A177-3AD203B41FA5}">
                      <a16:colId xmlns:a16="http://schemas.microsoft.com/office/drawing/2014/main" val="1363962936"/>
                    </a:ext>
                  </a:extLst>
                </a:gridCol>
                <a:gridCol w="6343652">
                  <a:extLst>
                    <a:ext uri="{9D8B030D-6E8A-4147-A177-3AD203B41FA5}">
                      <a16:colId xmlns:a16="http://schemas.microsoft.com/office/drawing/2014/main" val="3047651192"/>
                    </a:ext>
                  </a:extLst>
                </a:gridCol>
                <a:gridCol w="1335492">
                  <a:extLst>
                    <a:ext uri="{9D8B030D-6E8A-4147-A177-3AD203B41FA5}">
                      <a16:colId xmlns:a16="http://schemas.microsoft.com/office/drawing/2014/main" val="3706557866"/>
                    </a:ext>
                  </a:extLst>
                </a:gridCol>
              </a:tblGrid>
              <a:tr h="648072">
                <a:tc gridSpan="2">
                  <a:txBody>
                    <a:bodyPr/>
                    <a:lstStyle/>
                    <a:p>
                      <a:pPr algn="ctr"/>
                      <a:r>
                        <a:rPr lang="pt-BR" sz="2400" b="1" dirty="0"/>
                        <a:t>Substituto nas Ausências Legais</a:t>
                      </a:r>
                    </a:p>
                  </a:txBody>
                  <a:tcPr>
                    <a:solidFill>
                      <a:schemeClr val="bg1">
                        <a:lumMod val="65000"/>
                      </a:schemeClr>
                    </a:solidFill>
                  </a:tcPr>
                </a:tc>
                <a:tc hMerge="1">
                  <a:txBody>
                    <a:bodyPr/>
                    <a:lstStyle/>
                    <a:p>
                      <a:endParaRPr lang="pt-BR" dirty="0"/>
                    </a:p>
                  </a:txBody>
                  <a:tcPr/>
                </a:tc>
                <a:tc>
                  <a:txBody>
                    <a:bodyPr/>
                    <a:lstStyle/>
                    <a:p>
                      <a:pPr algn="ctr"/>
                      <a:r>
                        <a:rPr lang="pt-BR" sz="2400" b="1" dirty="0"/>
                        <a:t>VALOR</a:t>
                      </a:r>
                      <a:endParaRPr lang="pt-BR" sz="1600" b="1" dirty="0"/>
                    </a:p>
                  </a:txBody>
                  <a:tcPr>
                    <a:solidFill>
                      <a:schemeClr val="bg1">
                        <a:lumMod val="65000"/>
                      </a:schemeClr>
                    </a:solidFill>
                  </a:tcPr>
                </a:tc>
                <a:extLst>
                  <a:ext uri="{0D108BD9-81ED-4DB2-BD59-A6C34878D82A}">
                    <a16:rowId xmlns:a16="http://schemas.microsoft.com/office/drawing/2014/main" val="1958343602"/>
                  </a:ext>
                </a:extLst>
              </a:tr>
              <a:tr h="461014">
                <a:tc>
                  <a:txBody>
                    <a:bodyPr/>
                    <a:lstStyle/>
                    <a:p>
                      <a:pPr algn="ctr"/>
                      <a:r>
                        <a:rPr lang="pt-BR" sz="2800" b="0" dirty="0"/>
                        <a:t>A</a:t>
                      </a:r>
                    </a:p>
                  </a:txBody>
                  <a:tcPr/>
                </a:tc>
                <a:tc>
                  <a:txBody>
                    <a:bodyPr/>
                    <a:lstStyle/>
                    <a:p>
                      <a:r>
                        <a:rPr lang="pt-BR" sz="2400" b="0" dirty="0"/>
                        <a:t>Substituto na cobertura de </a:t>
                      </a:r>
                      <a:r>
                        <a:rPr lang="pt-BR" sz="2400" b="1" dirty="0"/>
                        <a:t>Férias</a:t>
                      </a:r>
                    </a:p>
                  </a:txBody>
                  <a:tcPr/>
                </a:tc>
                <a:tc>
                  <a:txBody>
                    <a:bodyPr/>
                    <a:lstStyle/>
                    <a:p>
                      <a:pPr algn="ctr"/>
                      <a:endParaRPr lang="pt-BR" sz="2800" dirty="0"/>
                    </a:p>
                  </a:txBody>
                  <a:tcPr/>
                </a:tc>
                <a:extLst>
                  <a:ext uri="{0D108BD9-81ED-4DB2-BD59-A6C34878D82A}">
                    <a16:rowId xmlns:a16="http://schemas.microsoft.com/office/drawing/2014/main" val="1786166374"/>
                  </a:ext>
                </a:extLst>
              </a:tr>
              <a:tr h="461014">
                <a:tc>
                  <a:txBody>
                    <a:bodyPr/>
                    <a:lstStyle/>
                    <a:p>
                      <a:pPr algn="ctr"/>
                      <a:r>
                        <a:rPr lang="pt-BR" sz="2800" b="0" dirty="0"/>
                        <a:t>B</a:t>
                      </a:r>
                    </a:p>
                  </a:txBody>
                  <a:tcPr/>
                </a:tc>
                <a:tc>
                  <a:txBody>
                    <a:bodyPr/>
                    <a:lstStyle/>
                    <a:p>
                      <a:r>
                        <a:rPr lang="pt-BR" sz="2400" b="0" dirty="0"/>
                        <a:t>Substituto na cobertura de </a:t>
                      </a:r>
                      <a:r>
                        <a:rPr lang="pt-BR" sz="2400" b="1" dirty="0"/>
                        <a:t>Ausências Legais</a:t>
                      </a:r>
                    </a:p>
                  </a:txBody>
                  <a:tcPr/>
                </a:tc>
                <a:tc>
                  <a:txBody>
                    <a:bodyPr/>
                    <a:lstStyle/>
                    <a:p>
                      <a:pPr algn="ctr"/>
                      <a:endParaRPr lang="pt-BR" sz="2800" dirty="0"/>
                    </a:p>
                  </a:txBody>
                  <a:tcPr/>
                </a:tc>
                <a:extLst>
                  <a:ext uri="{0D108BD9-81ED-4DB2-BD59-A6C34878D82A}">
                    <a16:rowId xmlns:a16="http://schemas.microsoft.com/office/drawing/2014/main" val="3732353822"/>
                  </a:ext>
                </a:extLst>
              </a:tr>
              <a:tr h="461014">
                <a:tc>
                  <a:txBody>
                    <a:bodyPr/>
                    <a:lstStyle/>
                    <a:p>
                      <a:pPr algn="ctr"/>
                      <a:r>
                        <a:rPr lang="pt-BR" sz="2800" b="0" dirty="0"/>
                        <a:t>C</a:t>
                      </a:r>
                    </a:p>
                  </a:txBody>
                  <a:tcPr/>
                </a:tc>
                <a:tc>
                  <a:txBody>
                    <a:bodyPr/>
                    <a:lstStyle/>
                    <a:p>
                      <a:r>
                        <a:rPr lang="pt-BR" sz="2400" b="0" dirty="0"/>
                        <a:t>Substituto na cobertura de </a:t>
                      </a:r>
                      <a:r>
                        <a:rPr lang="pt-BR" sz="2400" b="1" dirty="0"/>
                        <a:t>Licença Paternidade</a:t>
                      </a:r>
                    </a:p>
                  </a:txBody>
                  <a:tcPr/>
                </a:tc>
                <a:tc>
                  <a:txBody>
                    <a:bodyPr/>
                    <a:lstStyle/>
                    <a:p>
                      <a:pPr algn="ctr"/>
                      <a:endParaRPr lang="pt-BR" sz="2800" dirty="0"/>
                    </a:p>
                  </a:txBody>
                  <a:tcPr/>
                </a:tc>
                <a:extLst>
                  <a:ext uri="{0D108BD9-81ED-4DB2-BD59-A6C34878D82A}">
                    <a16:rowId xmlns:a16="http://schemas.microsoft.com/office/drawing/2014/main" val="2175561995"/>
                  </a:ext>
                </a:extLst>
              </a:tr>
              <a:tr h="461014">
                <a:tc>
                  <a:txBody>
                    <a:bodyPr/>
                    <a:lstStyle/>
                    <a:p>
                      <a:pPr algn="ctr"/>
                      <a:r>
                        <a:rPr lang="pt-BR" sz="2800" b="0" dirty="0"/>
                        <a:t>D</a:t>
                      </a:r>
                    </a:p>
                  </a:txBody>
                  <a:tcPr/>
                </a:tc>
                <a:tc>
                  <a:txBody>
                    <a:bodyPr/>
                    <a:lstStyle/>
                    <a:p>
                      <a:r>
                        <a:rPr lang="pt-BR" sz="2400" b="0" dirty="0"/>
                        <a:t>Substituto na cobertura de </a:t>
                      </a:r>
                      <a:r>
                        <a:rPr lang="pt-BR" sz="2400" b="1" dirty="0"/>
                        <a:t>Ausência por acidente de trabalho </a:t>
                      </a:r>
                    </a:p>
                  </a:txBody>
                  <a:tcPr/>
                </a:tc>
                <a:tc>
                  <a:txBody>
                    <a:bodyPr/>
                    <a:lstStyle/>
                    <a:p>
                      <a:pPr algn="ctr"/>
                      <a:endParaRPr lang="pt-BR" sz="2800" dirty="0"/>
                    </a:p>
                  </a:txBody>
                  <a:tcPr/>
                </a:tc>
                <a:extLst>
                  <a:ext uri="{0D108BD9-81ED-4DB2-BD59-A6C34878D82A}">
                    <a16:rowId xmlns:a16="http://schemas.microsoft.com/office/drawing/2014/main" val="27868055"/>
                  </a:ext>
                </a:extLst>
              </a:tr>
              <a:tr h="461014">
                <a:tc>
                  <a:txBody>
                    <a:bodyPr/>
                    <a:lstStyle/>
                    <a:p>
                      <a:pPr algn="ctr"/>
                      <a:r>
                        <a:rPr lang="pt-BR" sz="2800" b="0" dirty="0"/>
                        <a:t>E</a:t>
                      </a:r>
                    </a:p>
                  </a:txBody>
                  <a:tcPr/>
                </a:tc>
                <a:tc>
                  <a:txBody>
                    <a:bodyPr/>
                    <a:lstStyle/>
                    <a:p>
                      <a:r>
                        <a:rPr lang="pt-BR" sz="2400" b="0" dirty="0"/>
                        <a:t>Substituto na cobertura de </a:t>
                      </a:r>
                      <a:r>
                        <a:rPr lang="pt-BR" sz="2400" b="1" dirty="0"/>
                        <a:t>Afastamento Maternidade</a:t>
                      </a:r>
                    </a:p>
                  </a:txBody>
                  <a:tcPr/>
                </a:tc>
                <a:tc>
                  <a:txBody>
                    <a:bodyPr/>
                    <a:lstStyle/>
                    <a:p>
                      <a:pPr algn="ctr"/>
                      <a:endParaRPr lang="pt-BR" sz="2800" dirty="0"/>
                    </a:p>
                  </a:txBody>
                  <a:tcPr/>
                </a:tc>
                <a:extLst>
                  <a:ext uri="{0D108BD9-81ED-4DB2-BD59-A6C34878D82A}">
                    <a16:rowId xmlns:a16="http://schemas.microsoft.com/office/drawing/2014/main" val="3105841482"/>
                  </a:ext>
                </a:extLst>
              </a:tr>
              <a:tr h="461014">
                <a:tc>
                  <a:txBody>
                    <a:bodyPr/>
                    <a:lstStyle/>
                    <a:p>
                      <a:pPr algn="ctr"/>
                      <a:r>
                        <a:rPr lang="pt-BR" sz="2800" b="0" dirty="0"/>
                        <a:t>F</a:t>
                      </a:r>
                    </a:p>
                  </a:txBody>
                  <a:tcPr/>
                </a:tc>
                <a:tc>
                  <a:txBody>
                    <a:bodyPr/>
                    <a:lstStyle/>
                    <a:p>
                      <a:r>
                        <a:rPr lang="pt-BR" sz="2400" b="0" dirty="0"/>
                        <a:t>Substituto na cobertura de </a:t>
                      </a:r>
                      <a:r>
                        <a:rPr lang="pt-BR" sz="2400" b="1" dirty="0"/>
                        <a:t>Outras Ausências</a:t>
                      </a:r>
                    </a:p>
                  </a:txBody>
                  <a:tcPr/>
                </a:tc>
                <a:tc>
                  <a:txBody>
                    <a:bodyPr/>
                    <a:lstStyle/>
                    <a:p>
                      <a:pPr algn="ctr"/>
                      <a:endParaRPr lang="pt-BR" sz="2800" dirty="0"/>
                    </a:p>
                  </a:txBody>
                  <a:tcPr/>
                </a:tc>
                <a:extLst>
                  <a:ext uri="{0D108BD9-81ED-4DB2-BD59-A6C34878D82A}">
                    <a16:rowId xmlns:a16="http://schemas.microsoft.com/office/drawing/2014/main" val="2575798773"/>
                  </a:ext>
                </a:extLst>
              </a:tr>
              <a:tr h="461014">
                <a:tc gridSpan="2">
                  <a:txBody>
                    <a:bodyPr/>
                    <a:lstStyle/>
                    <a:p>
                      <a:pPr algn="ctr"/>
                      <a:r>
                        <a:rPr lang="pt-BR" sz="2800" b="1" dirty="0"/>
                        <a:t>TOTAL</a:t>
                      </a:r>
                    </a:p>
                  </a:txBody>
                  <a:tcPr/>
                </a:tc>
                <a:tc hMerge="1">
                  <a:txBody>
                    <a:bodyPr/>
                    <a:lstStyle/>
                    <a:p>
                      <a:endParaRPr lang="pt-BR" sz="2800" b="1" dirty="0"/>
                    </a:p>
                  </a:txBody>
                  <a:tcPr/>
                </a:tc>
                <a:tc>
                  <a:txBody>
                    <a:bodyPr/>
                    <a:lstStyle/>
                    <a:p>
                      <a:pPr algn="ctr"/>
                      <a:endParaRPr lang="pt-BR" sz="2800" dirty="0"/>
                    </a:p>
                  </a:txBody>
                  <a:tcPr/>
                </a:tc>
                <a:extLst>
                  <a:ext uri="{0D108BD9-81ED-4DB2-BD59-A6C34878D82A}">
                    <a16:rowId xmlns:a16="http://schemas.microsoft.com/office/drawing/2014/main" val="1726782743"/>
                  </a:ext>
                </a:extLst>
              </a:tr>
            </a:tbl>
          </a:graphicData>
        </a:graphic>
      </p:graphicFrame>
    </p:spTree>
    <p:extLst>
      <p:ext uri="{BB962C8B-B14F-4D97-AF65-F5344CB8AC3E}">
        <p14:creationId xmlns:p14="http://schemas.microsoft.com/office/powerpoint/2010/main" val="229630883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8"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313350" name="Rectangle 2"/>
          <p:cNvSpPr txBox="1">
            <a:spLocks noChangeArrowheads="1"/>
          </p:cNvSpPr>
          <p:nvPr/>
        </p:nvSpPr>
        <p:spPr bwMode="auto">
          <a:xfrm>
            <a:off x="247828" y="264290"/>
            <a:ext cx="8879080" cy="648072"/>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Substituto na cobertura de Férias</a:t>
            </a:r>
          </a:p>
        </p:txBody>
      </p:sp>
      <p:sp>
        <p:nvSpPr>
          <p:cNvPr id="313351"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13352" name="Text Box 8"/>
          <p:cNvSpPr txBox="1">
            <a:spLocks noChangeArrowheads="1"/>
          </p:cNvSpPr>
          <p:nvPr/>
        </p:nvSpPr>
        <p:spPr bwMode="auto">
          <a:xfrm>
            <a:off x="247828" y="1427280"/>
            <a:ext cx="11647918" cy="4524315"/>
          </a:xfrm>
          <a:prstGeom prst="rect">
            <a:avLst/>
          </a:prstGeom>
          <a:noFill/>
          <a:ln w="9525">
            <a:noFill/>
            <a:miter lim="800000"/>
            <a:headEnd/>
            <a:tailEnd/>
          </a:ln>
        </p:spPr>
        <p:txBody>
          <a:bodyPr wrap="square">
            <a:spAutoFit/>
          </a:bodyPr>
          <a:lstStyle/>
          <a:p>
            <a:pPr algn="just"/>
            <a:r>
              <a:rPr lang="pt-BR" sz="2800" dirty="0"/>
              <a:t>Cada trabalhador possui, constitucionalmente, o direito a 30 dias de férias por ano. (C. F. art. 7º, inciso VIII, Lei nº 4.090/62 e Lei nº 7.787/89).</a:t>
            </a:r>
          </a:p>
          <a:p>
            <a:pPr algn="just">
              <a:buFont typeface="Wingdings" pitchFamily="2" charset="2"/>
              <a:buChar char="Ø"/>
            </a:pPr>
            <a:endParaRPr lang="pt-BR" sz="2800" dirty="0"/>
          </a:p>
          <a:p>
            <a:pPr algn="just"/>
            <a:r>
              <a:rPr lang="pt-BR" sz="2800" dirty="0"/>
              <a:t> A empresa contratada deverá substituí-lo no período das férias por outro profissional, para não prejudicar a prestação do serviço.</a:t>
            </a:r>
          </a:p>
          <a:p>
            <a:pPr algn="just">
              <a:buFont typeface="Wingdings" pitchFamily="2" charset="2"/>
              <a:buChar char="Ø"/>
            </a:pPr>
            <a:endParaRPr lang="pt-BR" sz="2800" dirty="0"/>
          </a:p>
          <a:p>
            <a:pPr algn="just"/>
            <a:r>
              <a:rPr lang="pt-BR" sz="2800" dirty="0"/>
              <a:t>Como haverá o pagamento de um salário por ano, basta apropriar esse custo mensalmente: 1(salário)/12 = </a:t>
            </a:r>
            <a:r>
              <a:rPr lang="pt-BR" sz="2800" b="1" dirty="0"/>
              <a:t>8,33%</a:t>
            </a:r>
            <a:r>
              <a:rPr lang="pt-BR" sz="2800" dirty="0"/>
              <a:t>.</a:t>
            </a:r>
            <a:endParaRPr lang="pt-BR" sz="2000" dirty="0">
              <a:solidFill>
                <a:schemeClr val="tx2"/>
              </a:solidFill>
            </a:endParaRPr>
          </a:p>
          <a:p>
            <a:pPr algn="ctr"/>
            <a:endParaRPr lang="pt-BR" b="1" u="sng" dirty="0">
              <a:solidFill>
                <a:schemeClr val="tx2"/>
              </a:solidFill>
            </a:endParaRPr>
          </a:p>
          <a:p>
            <a:pPr algn="just"/>
            <a:endParaRPr lang="pt-BR" dirty="0">
              <a:solidFill>
                <a:schemeClr val="tx2"/>
              </a:solidFill>
            </a:endParaRPr>
          </a:p>
        </p:txBody>
      </p:sp>
    </p:spTree>
    <p:extLst>
      <p:ext uri="{BB962C8B-B14F-4D97-AF65-F5344CB8AC3E}">
        <p14:creationId xmlns:p14="http://schemas.microsoft.com/office/powerpoint/2010/main" val="281370240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326662" name="Rectangle 2"/>
          <p:cNvSpPr txBox="1">
            <a:spLocks noChangeArrowheads="1"/>
          </p:cNvSpPr>
          <p:nvPr/>
        </p:nvSpPr>
        <p:spPr bwMode="auto">
          <a:xfrm>
            <a:off x="282012" y="288240"/>
            <a:ext cx="8990175" cy="720080"/>
          </a:xfrm>
          <a:prstGeom prst="rect">
            <a:avLst/>
          </a:prstGeom>
          <a:solidFill>
            <a:schemeClr val="accent1">
              <a:lumMod val="40000"/>
              <a:lumOff val="60000"/>
            </a:schemeClr>
          </a:solidFill>
          <a:ln w="9525">
            <a:noFill/>
            <a:miter lim="800000"/>
            <a:headEnd/>
            <a:tailEnd/>
          </a:ln>
        </p:spPr>
        <p:txBody>
          <a:bodyPr anchor="ctr"/>
          <a:lstStyle/>
          <a:p>
            <a:r>
              <a:rPr lang="pt-BR" sz="3200" b="1" dirty="0">
                <a:solidFill>
                  <a:srgbClr val="0070C0"/>
                </a:solidFill>
                <a:latin typeface="+mj-lt"/>
              </a:rPr>
              <a:t>Substituto na cobertura de Ausências Legais</a:t>
            </a:r>
          </a:p>
        </p:txBody>
      </p:sp>
      <p:sp>
        <p:nvSpPr>
          <p:cNvPr id="326663"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26664" name="Text Box 8"/>
          <p:cNvSpPr txBox="1">
            <a:spLocks noChangeArrowheads="1"/>
          </p:cNvSpPr>
          <p:nvPr/>
        </p:nvSpPr>
        <p:spPr bwMode="auto">
          <a:xfrm>
            <a:off x="282012" y="1124744"/>
            <a:ext cx="11536822" cy="4832092"/>
          </a:xfrm>
          <a:prstGeom prst="rect">
            <a:avLst/>
          </a:prstGeom>
          <a:noFill/>
          <a:ln w="9525">
            <a:noFill/>
            <a:miter lim="800000"/>
            <a:headEnd/>
            <a:tailEnd/>
          </a:ln>
        </p:spPr>
        <p:txBody>
          <a:bodyPr wrap="square">
            <a:spAutoFit/>
          </a:bodyPr>
          <a:lstStyle/>
          <a:p>
            <a:pPr algn="just"/>
            <a:r>
              <a:rPr lang="pt-BR" sz="2400" dirty="0"/>
              <a:t> </a:t>
            </a:r>
            <a:r>
              <a:rPr lang="pt-BR" sz="2800" dirty="0"/>
              <a:t>Conjunto de casos em que o funcionário pode faltar por determinadas razões, com amparo legal, e a contratada deve repor essa mão-de-obra. </a:t>
            </a:r>
          </a:p>
          <a:p>
            <a:pPr algn="just">
              <a:buFont typeface="Wingdings" pitchFamily="2" charset="2"/>
              <a:buChar char="Ø"/>
            </a:pPr>
            <a:endParaRPr lang="pt-BR" sz="2800" dirty="0"/>
          </a:p>
          <a:p>
            <a:pPr algn="just"/>
            <a:r>
              <a:rPr lang="pt-BR" sz="2800" dirty="0"/>
              <a:t> Pela lei, cada funcionário tem direito a faltar:  </a:t>
            </a:r>
          </a:p>
          <a:p>
            <a:pPr algn="just">
              <a:buFont typeface="Wingdings" pitchFamily="2" charset="2"/>
              <a:buChar char="Ø"/>
            </a:pPr>
            <a:endParaRPr lang="pt-BR" sz="2400" dirty="0"/>
          </a:p>
          <a:p>
            <a:pPr marL="800100" lvl="1" indent="-342900" algn="just">
              <a:buFont typeface="Wingdings" pitchFamily="2" charset="2"/>
              <a:buChar char="Ø"/>
            </a:pPr>
            <a:r>
              <a:rPr lang="pt-BR" sz="2400" dirty="0"/>
              <a:t> 2 dias em caso de morte do cônjuge, ascendente ou descendente; </a:t>
            </a:r>
          </a:p>
          <a:p>
            <a:pPr marL="800100" lvl="1" indent="-342900" algn="just">
              <a:buFont typeface="Wingdings" pitchFamily="2" charset="2"/>
              <a:buChar char="Ø"/>
            </a:pPr>
            <a:r>
              <a:rPr lang="pt-BR" sz="2400" dirty="0"/>
              <a:t> 1 dia para registro de nascimento de filho; </a:t>
            </a:r>
          </a:p>
          <a:p>
            <a:pPr marL="800100" lvl="1" indent="-342900" algn="just">
              <a:buFont typeface="Wingdings" pitchFamily="2" charset="2"/>
              <a:buChar char="Ø"/>
            </a:pPr>
            <a:r>
              <a:rPr lang="pt-BR" sz="2400" dirty="0"/>
              <a:t> 3 dias para casamento; </a:t>
            </a:r>
          </a:p>
          <a:p>
            <a:pPr marL="800100" lvl="1" indent="-342900" algn="just">
              <a:buFont typeface="Wingdings" pitchFamily="2" charset="2"/>
              <a:buChar char="Ø"/>
            </a:pPr>
            <a:r>
              <a:rPr lang="pt-BR" sz="2400" dirty="0"/>
              <a:t> 1 dia para doação de sangue; </a:t>
            </a:r>
          </a:p>
          <a:p>
            <a:pPr marL="800100" lvl="1" indent="-342900" algn="just">
              <a:buFont typeface="Wingdings" pitchFamily="2" charset="2"/>
              <a:buChar char="Ø"/>
            </a:pPr>
            <a:r>
              <a:rPr lang="pt-BR" sz="2400" dirty="0"/>
              <a:t> 2 dias para alistamento eleitoral; e </a:t>
            </a:r>
          </a:p>
          <a:p>
            <a:pPr marL="800100" lvl="1" indent="-342900" algn="just">
              <a:buFont typeface="Wingdings" pitchFamily="2" charset="2"/>
              <a:buChar char="Ø"/>
            </a:pPr>
            <a:r>
              <a:rPr lang="pt-BR" sz="2400" dirty="0"/>
              <a:t> 1 dia para exigências do serviço militar; entre outros. </a:t>
            </a:r>
            <a:endParaRPr lang="pt-BR" sz="2400" dirty="0">
              <a:solidFill>
                <a:srgbClr val="FF0000"/>
              </a:solidFill>
            </a:endParaRPr>
          </a:p>
        </p:txBody>
      </p:sp>
    </p:spTree>
    <p:extLst>
      <p:ext uri="{BB962C8B-B14F-4D97-AF65-F5344CB8AC3E}">
        <p14:creationId xmlns:p14="http://schemas.microsoft.com/office/powerpoint/2010/main" val="100159132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2" name="Rectangle 2"/>
          <p:cNvSpPr txBox="1">
            <a:spLocks noChangeArrowheads="1"/>
          </p:cNvSpPr>
          <p:nvPr/>
        </p:nvSpPr>
        <p:spPr bwMode="auto">
          <a:xfrm>
            <a:off x="299103" y="332656"/>
            <a:ext cx="8904718" cy="611484"/>
          </a:xfrm>
          <a:prstGeom prst="rect">
            <a:avLst/>
          </a:prstGeom>
          <a:solidFill>
            <a:schemeClr val="accent1">
              <a:lumMod val="40000"/>
              <a:lumOff val="60000"/>
            </a:schemeClr>
          </a:solidFill>
          <a:ln w="9525">
            <a:noFill/>
            <a:miter lim="800000"/>
            <a:headEnd/>
            <a:tailEnd/>
          </a:ln>
        </p:spPr>
        <p:txBody>
          <a:bodyPr anchor="ctr"/>
          <a:lstStyle/>
          <a:p>
            <a:r>
              <a:rPr lang="pt-BR" sz="3200" b="1" dirty="0">
                <a:solidFill>
                  <a:srgbClr val="0070C0"/>
                </a:solidFill>
                <a:latin typeface="+mj-lt"/>
              </a:rPr>
              <a:t>Substituto na cobertura de Ausências Legais</a:t>
            </a:r>
          </a:p>
        </p:txBody>
      </p:sp>
      <p:sp>
        <p:nvSpPr>
          <p:cNvPr id="326663"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26664" name="Text Box 8"/>
          <p:cNvSpPr txBox="1">
            <a:spLocks noChangeArrowheads="1"/>
          </p:cNvSpPr>
          <p:nvPr/>
        </p:nvSpPr>
        <p:spPr bwMode="auto">
          <a:xfrm>
            <a:off x="299103" y="1700809"/>
            <a:ext cx="11519731" cy="3108543"/>
          </a:xfrm>
          <a:prstGeom prst="rect">
            <a:avLst/>
          </a:prstGeom>
          <a:noFill/>
          <a:ln w="9525">
            <a:noFill/>
            <a:miter lim="800000"/>
            <a:headEnd/>
            <a:tailEnd/>
          </a:ln>
        </p:spPr>
        <p:txBody>
          <a:bodyPr wrap="square">
            <a:spAutoFit/>
          </a:bodyPr>
          <a:lstStyle/>
          <a:p>
            <a:pPr algn="just"/>
            <a:r>
              <a:rPr lang="pt-BR" sz="2800" dirty="0"/>
              <a:t>O Ministério da Previdência informou que há, em média, 2,96 faltas por ano nesta rubrica. </a:t>
            </a:r>
          </a:p>
          <a:p>
            <a:pPr algn="just"/>
            <a:endParaRPr lang="pt-BR" sz="2800" dirty="0"/>
          </a:p>
          <a:p>
            <a:pPr algn="just"/>
            <a:r>
              <a:rPr lang="pt-BR" sz="2800" dirty="0"/>
              <a:t>Fundamentação: </a:t>
            </a:r>
            <a:r>
              <a:rPr lang="pt-BR" sz="2800" dirty="0" err="1"/>
              <a:t>arts</a:t>
            </a:r>
            <a:r>
              <a:rPr lang="pt-BR" sz="2800" dirty="0"/>
              <a:t>. 473 e 83 da CLT. </a:t>
            </a:r>
          </a:p>
          <a:p>
            <a:pPr algn="just"/>
            <a:endParaRPr lang="pt-BR" sz="2800" dirty="0"/>
          </a:p>
          <a:p>
            <a:pPr algn="just"/>
            <a:r>
              <a:rPr lang="pt-BR" sz="2800" dirty="0"/>
              <a:t>Cálculo: </a:t>
            </a:r>
            <a:r>
              <a:rPr lang="pt-BR" sz="2800" u="sng" dirty="0"/>
              <a:t>2,96 dias</a:t>
            </a:r>
            <a:r>
              <a:rPr lang="pt-BR" sz="2800" dirty="0"/>
              <a:t>   x     </a:t>
            </a:r>
            <a:r>
              <a:rPr lang="pt-BR" sz="2800" u="sng" dirty="0"/>
              <a:t>    1     </a:t>
            </a:r>
            <a:r>
              <a:rPr lang="pt-BR" sz="2800" dirty="0"/>
              <a:t>    = 0,0082 = </a:t>
            </a:r>
            <a:r>
              <a:rPr lang="pt-BR" sz="2800" b="1" dirty="0"/>
              <a:t>0,82%</a:t>
            </a:r>
            <a:r>
              <a:rPr lang="pt-BR" sz="2800" b="1" dirty="0">
                <a:solidFill>
                  <a:schemeClr val="tx2"/>
                </a:solidFill>
              </a:rPr>
              <a:t> </a:t>
            </a:r>
          </a:p>
          <a:p>
            <a:pPr algn="just"/>
            <a:r>
              <a:rPr lang="pt-BR" sz="2800" dirty="0">
                <a:solidFill>
                  <a:schemeClr val="tx2"/>
                </a:solidFill>
              </a:rPr>
              <a:t>                </a:t>
            </a:r>
            <a:r>
              <a:rPr lang="pt-BR" sz="2800" dirty="0"/>
              <a:t>30 dias          12 meses</a:t>
            </a:r>
          </a:p>
        </p:txBody>
      </p:sp>
    </p:spTree>
    <p:extLst>
      <p:ext uri="{BB962C8B-B14F-4D97-AF65-F5344CB8AC3E}">
        <p14:creationId xmlns:p14="http://schemas.microsoft.com/office/powerpoint/2010/main" val="148121758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6" name="Rectangle 2"/>
          <p:cNvSpPr txBox="1">
            <a:spLocks noChangeArrowheads="1"/>
          </p:cNvSpPr>
          <p:nvPr/>
        </p:nvSpPr>
        <p:spPr bwMode="auto">
          <a:xfrm>
            <a:off x="264919" y="332655"/>
            <a:ext cx="8913264" cy="872301"/>
          </a:xfrm>
          <a:prstGeom prst="rect">
            <a:avLst/>
          </a:prstGeom>
          <a:solidFill>
            <a:schemeClr val="accent1">
              <a:lumMod val="40000"/>
              <a:lumOff val="60000"/>
            </a:schemeClr>
          </a:solidFill>
          <a:ln w="9525">
            <a:noFill/>
            <a:miter lim="800000"/>
            <a:headEnd/>
            <a:tailEnd/>
          </a:ln>
        </p:spPr>
        <p:txBody>
          <a:bodyPr anchor="ctr"/>
          <a:lstStyle/>
          <a:p>
            <a:r>
              <a:rPr lang="pt-BR" sz="3200" b="1" dirty="0">
                <a:solidFill>
                  <a:srgbClr val="0070C0"/>
                </a:solidFill>
                <a:latin typeface="+mj-lt"/>
              </a:rPr>
              <a:t>Substituto na cobertura de Licença Paternidade</a:t>
            </a:r>
          </a:p>
        </p:txBody>
      </p:sp>
      <p:sp>
        <p:nvSpPr>
          <p:cNvPr id="3225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22568" name="Text Box 8"/>
          <p:cNvSpPr txBox="1">
            <a:spLocks noChangeArrowheads="1"/>
          </p:cNvSpPr>
          <p:nvPr/>
        </p:nvSpPr>
        <p:spPr bwMode="auto">
          <a:xfrm>
            <a:off x="264919" y="1484785"/>
            <a:ext cx="11665009" cy="4401205"/>
          </a:xfrm>
          <a:prstGeom prst="rect">
            <a:avLst/>
          </a:prstGeom>
          <a:noFill/>
          <a:ln w="9525">
            <a:noFill/>
            <a:miter lim="800000"/>
            <a:headEnd/>
            <a:tailEnd/>
          </a:ln>
        </p:spPr>
        <p:txBody>
          <a:bodyPr wrap="square">
            <a:spAutoFit/>
          </a:bodyPr>
          <a:lstStyle/>
          <a:p>
            <a:pPr algn="just"/>
            <a:r>
              <a:rPr lang="pt-BR" sz="2800" dirty="0"/>
              <a:t>Segundo a C.F., refere-se à ausência de 5 (cinco) dias corridos iniciados no dia do nascimento do filho.</a:t>
            </a:r>
          </a:p>
          <a:p>
            <a:pPr algn="just"/>
            <a:r>
              <a:rPr lang="pt-BR" sz="2800" dirty="0"/>
              <a:t> </a:t>
            </a:r>
          </a:p>
          <a:p>
            <a:pPr algn="just"/>
            <a:r>
              <a:rPr lang="pt-BR" sz="2800" dirty="0"/>
              <a:t>De acordo com o Acórdão TCU 1904/07-Plenário, com base em estudo do IBGE, a média de trabalhadores que são pais durante o ano é de 1,5%.</a:t>
            </a:r>
          </a:p>
          <a:p>
            <a:pPr algn="just"/>
            <a:endParaRPr lang="pt-BR" sz="2800" dirty="0"/>
          </a:p>
          <a:p>
            <a:pPr algn="just"/>
            <a:endParaRPr lang="pt-BR" sz="2800" dirty="0"/>
          </a:p>
          <a:p>
            <a:pPr algn="ctr"/>
            <a:r>
              <a:rPr lang="pt-BR" sz="2800" dirty="0"/>
              <a:t>5 (faltas) / 30 (dias) / 12 (meses) x 1 (salário) x 1,5% (dos trabalhadores)  = </a:t>
            </a:r>
            <a:r>
              <a:rPr lang="pt-BR" sz="2800" b="1" dirty="0"/>
              <a:t>0,02%</a:t>
            </a:r>
            <a:r>
              <a:rPr lang="pt-BR" sz="2800" dirty="0"/>
              <a:t>. </a:t>
            </a:r>
            <a:r>
              <a:rPr lang="pt-BR" sz="2800" dirty="0">
                <a:solidFill>
                  <a:schemeClr val="tx2"/>
                </a:solidFill>
              </a:rPr>
              <a:t> </a:t>
            </a:r>
            <a:endParaRPr lang="pt-BR" sz="2400" dirty="0"/>
          </a:p>
        </p:txBody>
      </p:sp>
    </p:spTree>
    <p:extLst>
      <p:ext uri="{BB962C8B-B14F-4D97-AF65-F5344CB8AC3E}">
        <p14:creationId xmlns:p14="http://schemas.microsoft.com/office/powerpoint/2010/main" val="47878877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6" name="Rectangle 2"/>
          <p:cNvSpPr txBox="1">
            <a:spLocks noChangeArrowheads="1"/>
          </p:cNvSpPr>
          <p:nvPr/>
        </p:nvSpPr>
        <p:spPr bwMode="auto">
          <a:xfrm>
            <a:off x="247829" y="222191"/>
            <a:ext cx="8742347" cy="1003497"/>
          </a:xfrm>
          <a:prstGeom prst="rect">
            <a:avLst/>
          </a:prstGeom>
          <a:solidFill>
            <a:schemeClr val="accent1">
              <a:lumMod val="40000"/>
              <a:lumOff val="60000"/>
            </a:schemeClr>
          </a:solidFill>
          <a:ln w="9525">
            <a:noFill/>
            <a:miter lim="800000"/>
            <a:headEnd/>
            <a:tailEnd/>
          </a:ln>
        </p:spPr>
        <p:txBody>
          <a:bodyPr anchor="ctr"/>
          <a:lstStyle/>
          <a:p>
            <a:r>
              <a:rPr lang="pt-BR" sz="3200" b="1" dirty="0">
                <a:solidFill>
                  <a:srgbClr val="0070C0"/>
                </a:solidFill>
                <a:latin typeface="+mj-lt"/>
              </a:rPr>
              <a:t>Substituto na cobertura de Licença Paternidade</a:t>
            </a:r>
          </a:p>
        </p:txBody>
      </p:sp>
      <p:sp>
        <p:nvSpPr>
          <p:cNvPr id="3225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22568" name="Text Box 8"/>
          <p:cNvSpPr txBox="1">
            <a:spLocks noChangeArrowheads="1"/>
          </p:cNvSpPr>
          <p:nvPr/>
        </p:nvSpPr>
        <p:spPr bwMode="auto">
          <a:xfrm>
            <a:off x="247828" y="1225689"/>
            <a:ext cx="11724830" cy="4955203"/>
          </a:xfrm>
          <a:prstGeom prst="rect">
            <a:avLst/>
          </a:prstGeom>
          <a:noFill/>
          <a:ln w="9525">
            <a:noFill/>
            <a:miter lim="800000"/>
            <a:headEnd/>
            <a:tailEnd/>
          </a:ln>
        </p:spPr>
        <p:txBody>
          <a:bodyPr wrap="square">
            <a:spAutoFit/>
          </a:bodyPr>
          <a:lstStyle/>
          <a:p>
            <a:pPr algn="ctr"/>
            <a:r>
              <a:rPr lang="pt-BR" sz="2800" b="1" dirty="0">
                <a:solidFill>
                  <a:srgbClr val="0000FF"/>
                </a:solidFill>
              </a:rPr>
              <a:t>Programa Empresa Cidadã </a:t>
            </a:r>
          </a:p>
          <a:p>
            <a:pPr algn="just"/>
            <a:r>
              <a:rPr lang="pt-BR" sz="2800" dirty="0"/>
              <a:t>De acordo com a Lei Federal 11.770/2008, atualizada pela Lei 13.257/2016, </a:t>
            </a:r>
          </a:p>
          <a:p>
            <a:pPr algn="just"/>
            <a:endParaRPr lang="pt-BR" sz="2800" dirty="0"/>
          </a:p>
          <a:p>
            <a:pPr algn="just"/>
            <a:r>
              <a:rPr lang="pt-BR" sz="2400" dirty="0"/>
              <a:t>Art. 1</a:t>
            </a:r>
            <a:r>
              <a:rPr lang="pt-BR" sz="2400" u="sng" baseline="30000" dirty="0"/>
              <a:t>o</a:t>
            </a:r>
            <a:r>
              <a:rPr lang="pt-BR" sz="2400" dirty="0"/>
              <a:t>  É instituído o Programa Empresa Cidadã, destinado a prorrogar:            </a:t>
            </a:r>
          </a:p>
          <a:p>
            <a:pPr algn="just"/>
            <a:r>
              <a:rPr lang="pt-BR" sz="2400" dirty="0"/>
              <a:t>... </a:t>
            </a:r>
          </a:p>
          <a:p>
            <a:pPr algn="just"/>
            <a:r>
              <a:rPr lang="pt-BR" sz="2400" dirty="0"/>
              <a:t>II - por 15 (quinze) dias a duração da </a:t>
            </a:r>
            <a:r>
              <a:rPr lang="pt-BR" sz="2400" dirty="0" err="1"/>
              <a:t>licença-paternidade</a:t>
            </a:r>
            <a:r>
              <a:rPr lang="pt-BR" sz="2400" dirty="0"/>
              <a:t>, nos termos desta Lei, além dos 5 (cinco) dias estabelecidos no </a:t>
            </a:r>
            <a:r>
              <a:rPr lang="pt-BR" sz="2400" dirty="0">
                <a:hlinkClick r:id="rId2"/>
              </a:rPr>
              <a:t>§ 1</a:t>
            </a:r>
            <a:r>
              <a:rPr lang="pt-BR" sz="2400" u="sng" baseline="30000" dirty="0">
                <a:hlinkClick r:id="rId2"/>
              </a:rPr>
              <a:t>o</a:t>
            </a:r>
            <a:r>
              <a:rPr lang="pt-BR" sz="2400" dirty="0">
                <a:hlinkClick r:id="rId2"/>
              </a:rPr>
              <a:t> do art. 10 do Ato das Disposições Constitucionais Transitórias</a:t>
            </a:r>
            <a:r>
              <a:rPr lang="pt-BR" sz="2400" dirty="0"/>
              <a:t>.      </a:t>
            </a:r>
            <a:endParaRPr lang="pt-BR" sz="2800" dirty="0"/>
          </a:p>
          <a:p>
            <a:pPr algn="just"/>
            <a:endParaRPr lang="pt-BR" sz="2800" dirty="0"/>
          </a:p>
          <a:p>
            <a:pPr algn="ctr"/>
            <a:r>
              <a:rPr lang="pt-BR" sz="2800" dirty="0"/>
              <a:t>20 (faltas) / 30 (dias) / 12 (meses) x 1 (salário) x 1,5% (dos trabalhadores)  = </a:t>
            </a:r>
            <a:r>
              <a:rPr lang="pt-BR" sz="2800" b="1" dirty="0"/>
              <a:t>0,08%</a:t>
            </a:r>
            <a:r>
              <a:rPr lang="pt-BR" sz="2800" dirty="0"/>
              <a:t>. </a:t>
            </a:r>
            <a:r>
              <a:rPr lang="pt-BR" sz="2800" dirty="0">
                <a:solidFill>
                  <a:schemeClr val="tx2"/>
                </a:solidFill>
              </a:rPr>
              <a:t> </a:t>
            </a:r>
            <a:endParaRPr lang="pt-BR" sz="2400" dirty="0"/>
          </a:p>
        </p:txBody>
      </p:sp>
    </p:spTree>
    <p:extLst>
      <p:ext uri="{BB962C8B-B14F-4D97-AF65-F5344CB8AC3E}">
        <p14:creationId xmlns:p14="http://schemas.microsoft.com/office/powerpoint/2010/main" val="90789186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0"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331782"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31783" name="Text Box 8"/>
          <p:cNvSpPr txBox="1">
            <a:spLocks noChangeArrowheads="1"/>
          </p:cNvSpPr>
          <p:nvPr/>
        </p:nvSpPr>
        <p:spPr bwMode="auto">
          <a:xfrm>
            <a:off x="283154" y="1788791"/>
            <a:ext cx="11647918" cy="3908762"/>
          </a:xfrm>
          <a:prstGeom prst="rect">
            <a:avLst/>
          </a:prstGeom>
          <a:noFill/>
          <a:ln w="9525">
            <a:noFill/>
            <a:miter lim="800000"/>
            <a:headEnd/>
            <a:tailEnd/>
          </a:ln>
        </p:spPr>
        <p:txBody>
          <a:bodyPr wrap="square">
            <a:spAutoFit/>
          </a:bodyPr>
          <a:lstStyle/>
          <a:p>
            <a:pPr algn="just"/>
            <a:r>
              <a:rPr lang="pt-BR" sz="2400" b="1" dirty="0"/>
              <a:t>Acidente de Trabalho:</a:t>
            </a:r>
            <a:r>
              <a:rPr lang="pt-BR" sz="2400" dirty="0"/>
              <a:t> O artigo 27 do Decreto nº 89.312, de 23/01/84, obriga o empregador a assumir o ônus financeiro pelo prazo de 15 dias, no caso de acidente de trabalho previsto no art. 131 da CLT. </a:t>
            </a:r>
          </a:p>
          <a:p>
            <a:pPr algn="just"/>
            <a:endParaRPr lang="pt-BR" sz="2400" dirty="0"/>
          </a:p>
          <a:p>
            <a:pPr algn="just"/>
            <a:r>
              <a:rPr lang="pt-BR" sz="2400" dirty="0"/>
              <a:t>De acordo com os números do Ministério da Previdência de Assistência Social, baseados em informações prestadas pelos empregadores, por meio da GFIP, </a:t>
            </a:r>
            <a:r>
              <a:rPr lang="pt-BR" sz="2400" b="1" dirty="0"/>
              <a:t>0,78%</a:t>
            </a:r>
            <a:r>
              <a:rPr lang="pt-BR" sz="2400" dirty="0"/>
              <a:t> (zero vírgula setenta e oito por cento) dos empregados se acidentam no ano. </a:t>
            </a:r>
          </a:p>
          <a:p>
            <a:pPr algn="just"/>
            <a:endParaRPr lang="pt-BR" sz="2400" dirty="0"/>
          </a:p>
          <a:p>
            <a:pPr algn="ctr"/>
            <a:r>
              <a:rPr lang="pt-BR" sz="2800" dirty="0"/>
              <a:t>Assim a provisão corresponde a: </a:t>
            </a:r>
          </a:p>
          <a:p>
            <a:pPr algn="ctr"/>
            <a:r>
              <a:rPr lang="pt-BR" sz="2800" dirty="0"/>
              <a:t>((15/30)/12) x 0,0078 x 100 = </a:t>
            </a:r>
            <a:r>
              <a:rPr lang="pt-BR" sz="2800" b="1" dirty="0"/>
              <a:t>0,03%</a:t>
            </a:r>
            <a:r>
              <a:rPr lang="pt-BR" sz="2800" dirty="0"/>
              <a:t>. </a:t>
            </a:r>
          </a:p>
        </p:txBody>
      </p:sp>
      <p:sp>
        <p:nvSpPr>
          <p:cNvPr id="5" name="Rectangle 2"/>
          <p:cNvSpPr txBox="1">
            <a:spLocks noChangeArrowheads="1"/>
          </p:cNvSpPr>
          <p:nvPr/>
        </p:nvSpPr>
        <p:spPr bwMode="auto">
          <a:xfrm>
            <a:off x="283154" y="269395"/>
            <a:ext cx="8980487" cy="1008113"/>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Substituto na cobertura de Ausência por Acidente de Trabalho</a:t>
            </a:r>
          </a:p>
        </p:txBody>
      </p:sp>
    </p:spTree>
    <p:extLst>
      <p:ext uri="{BB962C8B-B14F-4D97-AF65-F5344CB8AC3E}">
        <p14:creationId xmlns:p14="http://schemas.microsoft.com/office/powerpoint/2010/main" val="256028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146966" y="359340"/>
            <a:ext cx="7772400" cy="522744"/>
          </a:xfrm>
        </p:spPr>
        <p:txBody>
          <a:bodyPr>
            <a:normAutofit fontScale="90000"/>
          </a:bodyPr>
          <a:lstStyle/>
          <a:p>
            <a:r>
              <a:rPr lang="pt-BR" sz="3200" dirty="0"/>
              <a:t>Bens de Consumo</a:t>
            </a:r>
          </a:p>
        </p:txBody>
      </p:sp>
      <p:sp>
        <p:nvSpPr>
          <p:cNvPr id="27651" name="Rectangle 3"/>
          <p:cNvSpPr>
            <a:spLocks noGrp="1" noChangeArrowheads="1"/>
          </p:cNvSpPr>
          <p:nvPr>
            <p:ph type="subTitle" idx="1"/>
          </p:nvPr>
        </p:nvSpPr>
        <p:spPr>
          <a:xfrm>
            <a:off x="2208214" y="2133600"/>
            <a:ext cx="7704137" cy="4103688"/>
          </a:xfrm>
        </p:spPr>
        <p:txBody>
          <a:bodyPr/>
          <a:lstStyle/>
          <a:p>
            <a:pPr marL="533400" indent="-533400" algn="just"/>
            <a:endParaRPr lang="pt-BR" b="1"/>
          </a:p>
          <a:p>
            <a:pPr marL="533400" indent="-533400"/>
            <a:endParaRPr lang="pt-BR" b="1"/>
          </a:p>
          <a:p>
            <a:pPr marL="533400" indent="-533400"/>
            <a:endParaRPr lang="pt-BR" b="1"/>
          </a:p>
        </p:txBody>
      </p:sp>
      <p:sp>
        <p:nvSpPr>
          <p:cNvPr id="56" name="Espaço Reservado para Número de Slide 5"/>
          <p:cNvSpPr>
            <a:spLocks noGrp="1"/>
          </p:cNvSpPr>
          <p:nvPr>
            <p:ph type="sldNum" sz="quarter" idx="12"/>
          </p:nvPr>
        </p:nvSpPr>
        <p:spPr/>
        <p:txBody>
          <a:bodyPr/>
          <a:lstStyle/>
          <a:p>
            <a:pPr algn="r"/>
            <a:fld id="{6DC5F8DE-2349-419B-AC79-BC5FE0BC05F0}" type="slidenum">
              <a:rPr lang="pt-BR" sz="1400"/>
              <a:pPr algn="r"/>
              <a:t>21</a:t>
            </a:fld>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283495553"/>
              </p:ext>
            </p:extLst>
          </p:nvPr>
        </p:nvGraphicFramePr>
        <p:xfrm>
          <a:off x="712894" y="1662809"/>
          <a:ext cx="10694776" cy="4107189"/>
        </p:xfrm>
        <a:graphic>
          <a:graphicData uri="http://schemas.openxmlformats.org/drawingml/2006/table">
            <a:tbl>
              <a:tblPr/>
              <a:tblGrid>
                <a:gridCol w="973334">
                  <a:extLst>
                    <a:ext uri="{9D8B030D-6E8A-4147-A177-3AD203B41FA5}">
                      <a16:colId xmlns:a16="http://schemas.microsoft.com/office/drawing/2014/main" val="20000"/>
                    </a:ext>
                  </a:extLst>
                </a:gridCol>
                <a:gridCol w="1766650">
                  <a:extLst>
                    <a:ext uri="{9D8B030D-6E8A-4147-A177-3AD203B41FA5}">
                      <a16:colId xmlns:a16="http://schemas.microsoft.com/office/drawing/2014/main" val="20001"/>
                    </a:ext>
                  </a:extLst>
                </a:gridCol>
                <a:gridCol w="2095914">
                  <a:extLst>
                    <a:ext uri="{9D8B030D-6E8A-4147-A177-3AD203B41FA5}">
                      <a16:colId xmlns:a16="http://schemas.microsoft.com/office/drawing/2014/main" val="20002"/>
                    </a:ext>
                  </a:extLst>
                </a:gridCol>
                <a:gridCol w="1580967">
                  <a:extLst>
                    <a:ext uri="{9D8B030D-6E8A-4147-A177-3AD203B41FA5}">
                      <a16:colId xmlns:a16="http://schemas.microsoft.com/office/drawing/2014/main" val="20003"/>
                    </a:ext>
                  </a:extLst>
                </a:gridCol>
                <a:gridCol w="2156633">
                  <a:extLst>
                    <a:ext uri="{9D8B030D-6E8A-4147-A177-3AD203B41FA5}">
                      <a16:colId xmlns:a16="http://schemas.microsoft.com/office/drawing/2014/main" val="20004"/>
                    </a:ext>
                  </a:extLst>
                </a:gridCol>
                <a:gridCol w="2121278">
                  <a:extLst>
                    <a:ext uri="{9D8B030D-6E8A-4147-A177-3AD203B41FA5}">
                      <a16:colId xmlns:a16="http://schemas.microsoft.com/office/drawing/2014/main" val="20005"/>
                    </a:ext>
                  </a:extLst>
                </a:gridCol>
              </a:tblGrid>
              <a:tr h="2114061">
                <a:tc>
                  <a:txBody>
                    <a:bodyPr/>
                    <a:lstStyle/>
                    <a:p>
                      <a:pPr algn="ctr">
                        <a:lnSpc>
                          <a:spcPct val="150000"/>
                        </a:lnSpc>
                        <a:spcAft>
                          <a:spcPts val="0"/>
                        </a:spcAft>
                      </a:pPr>
                      <a:r>
                        <a:rPr lang="pt-BR" sz="2400" b="1" dirty="0">
                          <a:latin typeface="Times New Roman"/>
                          <a:ea typeface="Times New Roman"/>
                          <a:cs typeface="Times New Roman"/>
                        </a:rPr>
                        <a:t>Item</a:t>
                      </a:r>
                      <a:endParaRPr lang="pt-BR" sz="24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2400" b="1" dirty="0">
                          <a:latin typeface="Times New Roman"/>
                          <a:ea typeface="Times New Roman"/>
                          <a:cs typeface="Times New Roman"/>
                        </a:rPr>
                        <a:t>Consumo 2016 (A)</a:t>
                      </a:r>
                      <a:endParaRPr lang="pt-BR" sz="24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2400" b="1" dirty="0">
                          <a:latin typeface="Times New Roman"/>
                          <a:ea typeface="Times New Roman"/>
                          <a:cs typeface="Times New Roman"/>
                        </a:rPr>
                        <a:t>Consumo Mensal  </a:t>
                      </a:r>
                    </a:p>
                    <a:p>
                      <a:pPr algn="ctr">
                        <a:lnSpc>
                          <a:spcPct val="150000"/>
                        </a:lnSpc>
                        <a:spcAft>
                          <a:spcPts val="0"/>
                        </a:spcAft>
                      </a:pPr>
                      <a:r>
                        <a:rPr lang="pt-BR" sz="2400" b="1" dirty="0">
                          <a:latin typeface="Times New Roman"/>
                          <a:ea typeface="Times New Roman"/>
                          <a:cs typeface="Times New Roman"/>
                        </a:rPr>
                        <a:t>(B =A/12)</a:t>
                      </a:r>
                      <a:endParaRPr lang="pt-BR" sz="24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2400" b="1" dirty="0">
                          <a:latin typeface="Times New Roman"/>
                          <a:ea typeface="Times New Roman"/>
                          <a:cs typeface="Times New Roman"/>
                        </a:rPr>
                        <a:t>Estoque (C)</a:t>
                      </a:r>
                      <a:endParaRPr lang="pt-BR" sz="24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2400" b="1" dirty="0">
                          <a:latin typeface="Times New Roman"/>
                          <a:ea typeface="Times New Roman"/>
                          <a:cs typeface="Times New Roman"/>
                        </a:rPr>
                        <a:t>Estoque ao fim da licitação  </a:t>
                      </a:r>
                    </a:p>
                    <a:p>
                      <a:pPr algn="ctr">
                        <a:lnSpc>
                          <a:spcPct val="150000"/>
                        </a:lnSpc>
                        <a:spcAft>
                          <a:spcPts val="0"/>
                        </a:spcAft>
                      </a:pPr>
                      <a:r>
                        <a:rPr lang="pt-BR" sz="2400" b="1" dirty="0">
                          <a:latin typeface="Times New Roman"/>
                          <a:ea typeface="Times New Roman"/>
                          <a:cs typeface="Times New Roman"/>
                        </a:rPr>
                        <a:t> </a:t>
                      </a:r>
                      <a:r>
                        <a:rPr lang="pt-BR" sz="2000" b="1" dirty="0">
                          <a:latin typeface="Times New Roman"/>
                          <a:ea typeface="Times New Roman"/>
                          <a:cs typeface="Times New Roman"/>
                        </a:rPr>
                        <a:t>(D = C – 3xB)</a:t>
                      </a:r>
                      <a:endParaRPr lang="pt-BR" sz="24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2400" b="1" dirty="0">
                          <a:latin typeface="Times New Roman"/>
                          <a:ea typeface="Times New Roman"/>
                          <a:cs typeface="Times New Roman"/>
                        </a:rPr>
                        <a:t>Quantidade a contratar   </a:t>
                      </a:r>
                    </a:p>
                    <a:p>
                      <a:pPr algn="ctr">
                        <a:lnSpc>
                          <a:spcPct val="150000"/>
                        </a:lnSpc>
                        <a:spcAft>
                          <a:spcPts val="0"/>
                        </a:spcAft>
                      </a:pPr>
                      <a:r>
                        <a:rPr lang="pt-BR" sz="2400" b="1" dirty="0">
                          <a:latin typeface="Times New Roman"/>
                          <a:ea typeface="Times New Roman"/>
                          <a:cs typeface="Times New Roman"/>
                        </a:rPr>
                        <a:t> (E = A – D)</a:t>
                      </a:r>
                      <a:endParaRPr lang="pt-BR" sz="24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6564">
                <a:tc>
                  <a:txBody>
                    <a:bodyPr/>
                    <a:lstStyle/>
                    <a:p>
                      <a:pPr algn="ctr">
                        <a:lnSpc>
                          <a:spcPct val="150000"/>
                        </a:lnSpc>
                        <a:spcAft>
                          <a:spcPts val="0"/>
                        </a:spcAft>
                      </a:pPr>
                      <a:r>
                        <a:rPr lang="pt-BR" sz="3200" dirty="0">
                          <a:latin typeface="Times New Roman"/>
                          <a:ea typeface="Times New Roman"/>
                          <a:cs typeface="Times New Roman"/>
                        </a:rPr>
                        <a:t>1</a:t>
                      </a:r>
                      <a:endParaRPr lang="pt-BR" sz="3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3200" dirty="0">
                          <a:latin typeface="Times New Roman"/>
                          <a:ea typeface="Times New Roman"/>
                          <a:cs typeface="Times New Roman"/>
                        </a:rPr>
                        <a:t>2900</a:t>
                      </a:r>
                      <a:endParaRPr lang="pt-BR" sz="3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3200" dirty="0">
                          <a:latin typeface="Times New Roman"/>
                          <a:ea typeface="Times New Roman"/>
                          <a:cs typeface="Times New Roman"/>
                        </a:rPr>
                        <a:t>242</a:t>
                      </a:r>
                      <a:endParaRPr lang="pt-BR" sz="3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3200" dirty="0">
                          <a:latin typeface="Times New Roman"/>
                          <a:ea typeface="Times New Roman"/>
                          <a:cs typeface="Times New Roman"/>
                        </a:rPr>
                        <a:t>850</a:t>
                      </a:r>
                      <a:endParaRPr lang="pt-BR" sz="3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3200" dirty="0">
                          <a:latin typeface="Times New Roman"/>
                          <a:ea typeface="Times New Roman"/>
                          <a:cs typeface="Times New Roman"/>
                        </a:rPr>
                        <a:t>124</a:t>
                      </a:r>
                      <a:endParaRPr lang="pt-BR" sz="3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3200" dirty="0">
                          <a:latin typeface="Times New Roman"/>
                          <a:ea typeface="Times New Roman"/>
                          <a:cs typeface="Times New Roman"/>
                        </a:rPr>
                        <a:t>2776</a:t>
                      </a:r>
                      <a:endParaRPr lang="pt-BR" sz="3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96564">
                <a:tc>
                  <a:txBody>
                    <a:bodyPr/>
                    <a:lstStyle/>
                    <a:p>
                      <a:pPr algn="ctr">
                        <a:lnSpc>
                          <a:spcPct val="150000"/>
                        </a:lnSpc>
                        <a:spcAft>
                          <a:spcPts val="0"/>
                        </a:spcAft>
                      </a:pPr>
                      <a:r>
                        <a:rPr lang="pt-BR" sz="3200">
                          <a:latin typeface="Times New Roman"/>
                          <a:ea typeface="Times New Roman"/>
                          <a:cs typeface="Times New Roman"/>
                        </a:rPr>
                        <a:t>2</a:t>
                      </a:r>
                      <a:endParaRPr lang="pt-BR" sz="3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3200">
                          <a:latin typeface="Times New Roman"/>
                          <a:ea typeface="Times New Roman"/>
                          <a:cs typeface="Times New Roman"/>
                        </a:rPr>
                        <a:t>790</a:t>
                      </a:r>
                      <a:endParaRPr lang="pt-BR" sz="3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3200">
                          <a:latin typeface="Times New Roman"/>
                          <a:ea typeface="Times New Roman"/>
                          <a:cs typeface="Times New Roman"/>
                        </a:rPr>
                        <a:t>66</a:t>
                      </a:r>
                      <a:endParaRPr lang="pt-BR" sz="3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3200">
                          <a:latin typeface="Times New Roman"/>
                          <a:ea typeface="Times New Roman"/>
                          <a:cs typeface="Times New Roman"/>
                        </a:rPr>
                        <a:t>210</a:t>
                      </a:r>
                      <a:endParaRPr lang="pt-BR" sz="3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3200">
                          <a:latin typeface="Times New Roman"/>
                          <a:ea typeface="Times New Roman"/>
                          <a:cs typeface="Times New Roman"/>
                        </a:rPr>
                        <a:t>12</a:t>
                      </a:r>
                      <a:endParaRPr lang="pt-BR" sz="3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3200" dirty="0">
                          <a:latin typeface="Times New Roman"/>
                          <a:ea typeface="Times New Roman"/>
                          <a:cs typeface="Times New Roman"/>
                        </a:rPr>
                        <a:t>778</a:t>
                      </a:r>
                      <a:endParaRPr lang="pt-BR" sz="3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750294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8" name="Rectangle 2"/>
          <p:cNvSpPr txBox="1">
            <a:spLocks noChangeArrowheads="1"/>
          </p:cNvSpPr>
          <p:nvPr/>
        </p:nvSpPr>
        <p:spPr bwMode="auto">
          <a:xfrm>
            <a:off x="363085" y="295360"/>
            <a:ext cx="8712549" cy="1008112"/>
          </a:xfrm>
          <a:prstGeom prst="rect">
            <a:avLst/>
          </a:prstGeom>
          <a:solidFill>
            <a:schemeClr val="accent1">
              <a:lumMod val="40000"/>
              <a:lumOff val="60000"/>
            </a:schemeClr>
          </a:solidFill>
          <a:ln w="9525">
            <a:noFill/>
            <a:miter lim="800000"/>
            <a:headEnd/>
            <a:tailEnd/>
          </a:ln>
        </p:spPr>
        <p:txBody>
          <a:bodyPr anchor="ctr"/>
          <a:lstStyle/>
          <a:p>
            <a:r>
              <a:rPr lang="pt-BR" sz="3200" b="1" dirty="0">
                <a:solidFill>
                  <a:srgbClr val="0070C0"/>
                </a:solidFill>
                <a:latin typeface="+mj-lt"/>
              </a:rPr>
              <a:t>Substituto na cobertura de Afastamento Maternidade</a:t>
            </a:r>
          </a:p>
        </p:txBody>
      </p:sp>
      <p:sp>
        <p:nvSpPr>
          <p:cNvPr id="284679"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84680" name="Text Box 8"/>
          <p:cNvSpPr txBox="1">
            <a:spLocks noChangeArrowheads="1"/>
          </p:cNvSpPr>
          <p:nvPr/>
        </p:nvSpPr>
        <p:spPr bwMode="auto">
          <a:xfrm>
            <a:off x="363084" y="1738780"/>
            <a:ext cx="11536821" cy="3908762"/>
          </a:xfrm>
          <a:prstGeom prst="rect">
            <a:avLst/>
          </a:prstGeom>
          <a:noFill/>
          <a:ln w="9525">
            <a:noFill/>
            <a:miter lim="800000"/>
            <a:headEnd/>
            <a:tailEnd/>
          </a:ln>
        </p:spPr>
        <p:txBody>
          <a:bodyPr wrap="square">
            <a:spAutoFit/>
          </a:bodyPr>
          <a:lstStyle/>
          <a:p>
            <a:pPr algn="just"/>
            <a:endParaRPr lang="pt-BR" sz="2400" dirty="0">
              <a:latin typeface="+mj-lt"/>
            </a:endParaRPr>
          </a:p>
          <a:p>
            <a:pPr algn="just"/>
            <a:r>
              <a:rPr lang="pt-BR" sz="2800" dirty="0"/>
              <a:t>Serão relevantes para o cálculo a característica do pessoal contratado pela empresa, o tipo de serviço e a incidência de mulheres na prestação de serviços. </a:t>
            </a:r>
          </a:p>
          <a:p>
            <a:pPr algn="just"/>
            <a:endParaRPr lang="pt-BR" sz="2800" dirty="0"/>
          </a:p>
          <a:p>
            <a:pPr algn="just"/>
            <a:r>
              <a:rPr lang="pt-BR" sz="2800" dirty="0"/>
              <a:t>A licença maternidade está prevista no art. 392 da CLT:</a:t>
            </a:r>
          </a:p>
          <a:p>
            <a:pPr algn="just"/>
            <a:r>
              <a:rPr lang="pt-BR" sz="2800" dirty="0"/>
              <a:t> </a:t>
            </a:r>
          </a:p>
          <a:p>
            <a:pPr algn="just"/>
            <a:r>
              <a:rPr lang="pt-BR" sz="2800" dirty="0"/>
              <a:t>Art. 392. A empregada gestante tem direito à licença-maternidade de 120 (cento e vinte) dias, sem prejuízo do emprego e do salário.</a:t>
            </a:r>
            <a:endParaRPr lang="pt-BR" sz="2800" b="1" u="sng" dirty="0">
              <a:solidFill>
                <a:schemeClr val="tx2"/>
              </a:solidFill>
            </a:endParaRPr>
          </a:p>
        </p:txBody>
      </p:sp>
    </p:spTree>
    <p:extLst>
      <p:ext uri="{BB962C8B-B14F-4D97-AF65-F5344CB8AC3E}">
        <p14:creationId xmlns:p14="http://schemas.microsoft.com/office/powerpoint/2010/main" val="219476418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6" name="Rectangle 2"/>
          <p:cNvSpPr txBox="1">
            <a:spLocks noChangeArrowheads="1"/>
          </p:cNvSpPr>
          <p:nvPr/>
        </p:nvSpPr>
        <p:spPr bwMode="auto">
          <a:xfrm>
            <a:off x="247829" y="238653"/>
            <a:ext cx="8631252" cy="932122"/>
          </a:xfrm>
          <a:prstGeom prst="rect">
            <a:avLst/>
          </a:prstGeom>
          <a:solidFill>
            <a:schemeClr val="accent1">
              <a:lumMod val="40000"/>
              <a:lumOff val="60000"/>
            </a:schemeClr>
          </a:solidFill>
          <a:ln w="9525">
            <a:noFill/>
            <a:miter lim="800000"/>
            <a:headEnd/>
            <a:tailEnd/>
          </a:ln>
        </p:spPr>
        <p:txBody>
          <a:bodyPr anchor="ctr"/>
          <a:lstStyle/>
          <a:p>
            <a:r>
              <a:rPr lang="pt-BR" sz="3200" b="1" dirty="0">
                <a:solidFill>
                  <a:srgbClr val="0070C0"/>
                </a:solidFill>
                <a:latin typeface="+mj-lt"/>
              </a:rPr>
              <a:t>Substituto na cobertura de Afastamento Maternidade</a:t>
            </a:r>
          </a:p>
        </p:txBody>
      </p:sp>
      <p:sp>
        <p:nvSpPr>
          <p:cNvPr id="3225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22568" name="Text Box 8"/>
          <p:cNvSpPr txBox="1">
            <a:spLocks noChangeArrowheads="1"/>
          </p:cNvSpPr>
          <p:nvPr/>
        </p:nvSpPr>
        <p:spPr bwMode="auto">
          <a:xfrm>
            <a:off x="247828" y="1423847"/>
            <a:ext cx="11553914" cy="4770537"/>
          </a:xfrm>
          <a:prstGeom prst="rect">
            <a:avLst/>
          </a:prstGeom>
          <a:noFill/>
          <a:ln w="9525">
            <a:noFill/>
            <a:miter lim="800000"/>
            <a:headEnd/>
            <a:tailEnd/>
          </a:ln>
        </p:spPr>
        <p:txBody>
          <a:bodyPr wrap="square">
            <a:spAutoFit/>
          </a:bodyPr>
          <a:lstStyle/>
          <a:p>
            <a:pPr algn="ctr"/>
            <a:r>
              <a:rPr lang="pt-BR" sz="2800" b="1" dirty="0">
                <a:solidFill>
                  <a:srgbClr val="0000FF"/>
                </a:solidFill>
              </a:rPr>
              <a:t>Programa Empresa Cidadã</a:t>
            </a:r>
          </a:p>
          <a:p>
            <a:pPr algn="ctr"/>
            <a:endParaRPr lang="pt-BR" sz="2800" dirty="0"/>
          </a:p>
          <a:p>
            <a:pPr algn="just"/>
            <a:r>
              <a:rPr lang="pt-BR" sz="2800" dirty="0"/>
              <a:t>De acordo com a Lei Federal 11.770/2008, atualizada pela Lei 13.257/2016: </a:t>
            </a:r>
          </a:p>
          <a:p>
            <a:pPr algn="just"/>
            <a:endParaRPr lang="pt-BR" sz="2800" dirty="0"/>
          </a:p>
          <a:p>
            <a:pPr algn="just"/>
            <a:r>
              <a:rPr lang="pt-BR" sz="2800" dirty="0"/>
              <a:t>Art. 1</a:t>
            </a:r>
            <a:r>
              <a:rPr lang="pt-BR" sz="2800" u="sng" baseline="30000" dirty="0"/>
              <a:t>o</a:t>
            </a:r>
            <a:r>
              <a:rPr lang="pt-BR" sz="2800" dirty="0"/>
              <a:t>  É instituído o Programa Empresa Cidadã, destinado a prorrogar:            </a:t>
            </a:r>
          </a:p>
          <a:p>
            <a:pPr algn="just"/>
            <a:endParaRPr lang="pt-BR" sz="2800" dirty="0"/>
          </a:p>
          <a:p>
            <a:pPr algn="just"/>
            <a:r>
              <a:rPr lang="pt-BR" sz="2800" dirty="0"/>
              <a:t>I - por 60 (sessenta) dias a duração da licença-maternidade prevista no </a:t>
            </a:r>
            <a:r>
              <a:rPr lang="pt-BR" sz="2800" dirty="0">
                <a:hlinkClick r:id="rId2"/>
              </a:rPr>
              <a:t>inciso XVIII do caput do art. 7º da Constituição Federal</a:t>
            </a:r>
            <a:r>
              <a:rPr lang="pt-BR" sz="2800" dirty="0"/>
              <a:t>; </a:t>
            </a:r>
          </a:p>
          <a:p>
            <a:pPr algn="ctr"/>
            <a:endParaRPr lang="pt-BR" sz="2400" dirty="0"/>
          </a:p>
        </p:txBody>
      </p:sp>
    </p:spTree>
    <p:extLst>
      <p:ext uri="{BB962C8B-B14F-4D97-AF65-F5344CB8AC3E}">
        <p14:creationId xmlns:p14="http://schemas.microsoft.com/office/powerpoint/2010/main" val="29791722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86728" name="Text Box 8"/>
          <p:cNvSpPr txBox="1">
            <a:spLocks noChangeArrowheads="1"/>
          </p:cNvSpPr>
          <p:nvPr/>
        </p:nvSpPr>
        <p:spPr bwMode="auto">
          <a:xfrm>
            <a:off x="325883" y="1843709"/>
            <a:ext cx="11562459" cy="3970318"/>
          </a:xfrm>
          <a:prstGeom prst="rect">
            <a:avLst/>
          </a:prstGeom>
          <a:noFill/>
          <a:ln w="9525">
            <a:noFill/>
            <a:miter lim="800000"/>
            <a:headEnd/>
            <a:tailEnd/>
          </a:ln>
        </p:spPr>
        <p:txBody>
          <a:bodyPr wrap="square">
            <a:spAutoFit/>
          </a:bodyPr>
          <a:lstStyle/>
          <a:p>
            <a:pPr algn="ctr">
              <a:lnSpc>
                <a:spcPct val="150000"/>
              </a:lnSpc>
            </a:pPr>
            <a:r>
              <a:rPr lang="pt-BR" sz="2000" dirty="0"/>
              <a:t> </a:t>
            </a:r>
            <a:r>
              <a:rPr lang="pt-BR" sz="2800" b="1" dirty="0">
                <a:solidFill>
                  <a:srgbClr val="00B050"/>
                </a:solidFill>
              </a:rPr>
              <a:t>LIMPEZA</a:t>
            </a:r>
            <a:endParaRPr lang="pt-BR" sz="2000" b="1" dirty="0">
              <a:solidFill>
                <a:srgbClr val="00B050"/>
              </a:solidFill>
            </a:endParaRPr>
          </a:p>
          <a:p>
            <a:pPr algn="just">
              <a:lnSpc>
                <a:spcPct val="150000"/>
              </a:lnSpc>
              <a:buFont typeface="Wingdings" pitchFamily="2" charset="2"/>
              <a:buChar char="Ø"/>
            </a:pPr>
            <a:r>
              <a:rPr lang="pt-BR" sz="2800" dirty="0"/>
              <a:t>Dias de licença / dia no mês = 120 / 30,4375 = 3,94 meses</a:t>
            </a:r>
          </a:p>
          <a:p>
            <a:pPr algn="just">
              <a:lnSpc>
                <a:spcPct val="150000"/>
              </a:lnSpc>
              <a:buFont typeface="Wingdings" pitchFamily="2" charset="2"/>
              <a:buChar char="Ø"/>
            </a:pPr>
            <a:r>
              <a:rPr lang="pt-BR" sz="2800" dirty="0"/>
              <a:t> % de mulheres (</a:t>
            </a:r>
            <a:r>
              <a:rPr lang="pt-BR" sz="2800" dirty="0">
                <a:solidFill>
                  <a:srgbClr val="00B050"/>
                </a:solidFill>
              </a:rPr>
              <a:t>serviço de limpeza</a:t>
            </a:r>
            <a:r>
              <a:rPr lang="pt-BR" sz="2800" dirty="0"/>
              <a:t>) = 48,33%</a:t>
            </a:r>
          </a:p>
          <a:p>
            <a:pPr algn="just">
              <a:lnSpc>
                <a:spcPct val="150000"/>
              </a:lnSpc>
              <a:buFont typeface="Wingdings" pitchFamily="2" charset="2"/>
              <a:buChar char="Ø"/>
            </a:pPr>
            <a:r>
              <a:rPr lang="pt-BR" sz="2800" dirty="0"/>
              <a:t> Expectativa mensal de licença-maternidade (IBGE 2010): 0,0032</a:t>
            </a:r>
          </a:p>
          <a:p>
            <a:pPr algn="just">
              <a:lnSpc>
                <a:spcPct val="150000"/>
              </a:lnSpc>
              <a:buFont typeface="Wingdings" pitchFamily="2" charset="2"/>
              <a:buChar char="Ø"/>
            </a:pPr>
            <a:r>
              <a:rPr lang="pt-BR" sz="2800" dirty="0"/>
              <a:t>Base de cálculo X 3,94 X 48,33% X 0,0032 </a:t>
            </a:r>
          </a:p>
          <a:p>
            <a:pPr algn="just">
              <a:lnSpc>
                <a:spcPct val="150000"/>
              </a:lnSpc>
              <a:buFont typeface="Wingdings" pitchFamily="2" charset="2"/>
              <a:buChar char="Ø"/>
            </a:pPr>
            <a:r>
              <a:rPr lang="pt-BR" sz="2800" dirty="0"/>
              <a:t>Alíquota estimada = 0,61% sobre base de cálculo </a:t>
            </a:r>
            <a:endParaRPr lang="pt-BR" sz="2800" dirty="0">
              <a:solidFill>
                <a:srgbClr val="00B050"/>
              </a:solidFill>
            </a:endParaRPr>
          </a:p>
        </p:txBody>
      </p:sp>
      <p:sp>
        <p:nvSpPr>
          <p:cNvPr id="6" name="Rectangle 2"/>
          <p:cNvSpPr txBox="1">
            <a:spLocks noChangeArrowheads="1"/>
          </p:cNvSpPr>
          <p:nvPr/>
        </p:nvSpPr>
        <p:spPr bwMode="auto">
          <a:xfrm>
            <a:off x="325884" y="232167"/>
            <a:ext cx="8031904" cy="936104"/>
          </a:xfrm>
          <a:prstGeom prst="rect">
            <a:avLst/>
          </a:prstGeom>
          <a:solidFill>
            <a:schemeClr val="accent1">
              <a:lumMod val="40000"/>
              <a:lumOff val="60000"/>
            </a:schemeClr>
          </a:solidFill>
          <a:ln w="9525">
            <a:noFill/>
            <a:miter lim="800000"/>
            <a:headEnd/>
            <a:tailEnd/>
          </a:ln>
        </p:spPr>
        <p:txBody>
          <a:bodyPr anchor="ctr"/>
          <a:lstStyle/>
          <a:p>
            <a:r>
              <a:rPr lang="pt-BR" sz="3200" b="1" dirty="0">
                <a:solidFill>
                  <a:srgbClr val="0070C0"/>
                </a:solidFill>
                <a:latin typeface="+mj-lt"/>
              </a:rPr>
              <a:t>Substituto na cobertura de Afastamento Maternidade</a:t>
            </a:r>
          </a:p>
        </p:txBody>
      </p:sp>
    </p:spTree>
    <p:extLst>
      <p:ext uri="{BB962C8B-B14F-4D97-AF65-F5344CB8AC3E}">
        <p14:creationId xmlns:p14="http://schemas.microsoft.com/office/powerpoint/2010/main" val="271575699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4"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28672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86728" name="Text Box 8"/>
          <p:cNvSpPr txBox="1">
            <a:spLocks noChangeArrowheads="1"/>
          </p:cNvSpPr>
          <p:nvPr/>
        </p:nvSpPr>
        <p:spPr bwMode="auto">
          <a:xfrm>
            <a:off x="333286" y="1844825"/>
            <a:ext cx="11562459" cy="3323987"/>
          </a:xfrm>
          <a:prstGeom prst="rect">
            <a:avLst/>
          </a:prstGeom>
          <a:noFill/>
          <a:ln w="9525">
            <a:noFill/>
            <a:miter lim="800000"/>
            <a:headEnd/>
            <a:tailEnd/>
          </a:ln>
        </p:spPr>
        <p:txBody>
          <a:bodyPr wrap="square">
            <a:spAutoFit/>
          </a:bodyPr>
          <a:lstStyle/>
          <a:p>
            <a:pPr algn="ctr">
              <a:lnSpc>
                <a:spcPct val="150000"/>
              </a:lnSpc>
            </a:pPr>
            <a:r>
              <a:rPr lang="pt-BR" sz="2800" b="1" dirty="0">
                <a:solidFill>
                  <a:srgbClr val="0000FF"/>
                </a:solidFill>
              </a:rPr>
              <a:t>VIGILÂNCIA</a:t>
            </a:r>
          </a:p>
          <a:p>
            <a:pPr algn="ctr">
              <a:lnSpc>
                <a:spcPct val="150000"/>
              </a:lnSpc>
            </a:pPr>
            <a:endParaRPr lang="pt-BR" sz="2800" dirty="0">
              <a:solidFill>
                <a:srgbClr val="0000FF"/>
              </a:solidFill>
            </a:endParaRPr>
          </a:p>
          <a:p>
            <a:pPr algn="just">
              <a:lnSpc>
                <a:spcPct val="150000"/>
              </a:lnSpc>
              <a:buFont typeface="Wingdings" pitchFamily="2" charset="2"/>
              <a:buChar char="Ø"/>
            </a:pPr>
            <a:r>
              <a:rPr lang="pt-BR" sz="2800" dirty="0"/>
              <a:t>Para vigilância: percentual de mulheres = 10,12%</a:t>
            </a:r>
          </a:p>
          <a:p>
            <a:pPr algn="just">
              <a:lnSpc>
                <a:spcPct val="150000"/>
              </a:lnSpc>
              <a:buFont typeface="Wingdings" pitchFamily="2" charset="2"/>
              <a:buChar char="Ø"/>
            </a:pPr>
            <a:r>
              <a:rPr lang="pt-BR" sz="2800" dirty="0"/>
              <a:t>Base de cálculo X 3,94 X 10,12% X 0,0032 </a:t>
            </a:r>
          </a:p>
          <a:p>
            <a:pPr algn="just">
              <a:lnSpc>
                <a:spcPct val="150000"/>
              </a:lnSpc>
              <a:buFont typeface="Wingdings" pitchFamily="2" charset="2"/>
              <a:buChar char="Ø"/>
            </a:pPr>
            <a:r>
              <a:rPr lang="pt-BR" sz="2800" dirty="0"/>
              <a:t>Alíquota estimada = 0,13% sobre base de cálculo</a:t>
            </a:r>
          </a:p>
        </p:txBody>
      </p:sp>
      <p:sp>
        <p:nvSpPr>
          <p:cNvPr id="6" name="Rectangle 2"/>
          <p:cNvSpPr txBox="1">
            <a:spLocks noChangeArrowheads="1"/>
          </p:cNvSpPr>
          <p:nvPr/>
        </p:nvSpPr>
        <p:spPr bwMode="auto">
          <a:xfrm>
            <a:off x="333287" y="215130"/>
            <a:ext cx="8485974" cy="1126559"/>
          </a:xfrm>
          <a:prstGeom prst="rect">
            <a:avLst/>
          </a:prstGeom>
          <a:solidFill>
            <a:schemeClr val="accent1">
              <a:lumMod val="40000"/>
              <a:lumOff val="60000"/>
            </a:schemeClr>
          </a:solidFill>
          <a:ln w="9525">
            <a:noFill/>
            <a:miter lim="800000"/>
            <a:headEnd/>
            <a:tailEnd/>
          </a:ln>
        </p:spPr>
        <p:txBody>
          <a:bodyPr anchor="ctr"/>
          <a:lstStyle/>
          <a:p>
            <a:r>
              <a:rPr lang="pt-BR" sz="3200" b="1" dirty="0">
                <a:solidFill>
                  <a:srgbClr val="0070C0"/>
                </a:solidFill>
                <a:latin typeface="+mj-lt"/>
              </a:rPr>
              <a:t>Substituto na cobertura de Afastamento Maternidade</a:t>
            </a:r>
          </a:p>
        </p:txBody>
      </p:sp>
    </p:spTree>
    <p:extLst>
      <p:ext uri="{BB962C8B-B14F-4D97-AF65-F5344CB8AC3E}">
        <p14:creationId xmlns:p14="http://schemas.microsoft.com/office/powerpoint/2010/main" val="85488603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Rectangle 2"/>
          <p:cNvSpPr txBox="1">
            <a:spLocks noChangeArrowheads="1"/>
          </p:cNvSpPr>
          <p:nvPr/>
        </p:nvSpPr>
        <p:spPr bwMode="auto">
          <a:xfrm>
            <a:off x="111095" y="248852"/>
            <a:ext cx="8588524" cy="576610"/>
          </a:xfrm>
          <a:prstGeom prst="rect">
            <a:avLst/>
          </a:prstGeom>
          <a:solidFill>
            <a:schemeClr val="accent1">
              <a:lumMod val="40000"/>
              <a:lumOff val="60000"/>
            </a:schemeClr>
          </a:solidFill>
          <a:ln w="9525">
            <a:noFill/>
            <a:miter lim="800000"/>
            <a:headEnd/>
            <a:tailEnd/>
          </a:ln>
        </p:spPr>
        <p:txBody>
          <a:bodyPr anchor="ctr"/>
          <a:lstStyle/>
          <a:p>
            <a:r>
              <a:rPr lang="pt-BR" sz="3600" b="1" dirty="0" err="1">
                <a:solidFill>
                  <a:srgbClr val="0070C0"/>
                </a:solidFill>
                <a:latin typeface="+mj-lt"/>
              </a:rPr>
              <a:t>Submódulo</a:t>
            </a:r>
            <a:r>
              <a:rPr lang="pt-BR" sz="3600" b="1" dirty="0">
                <a:solidFill>
                  <a:srgbClr val="0070C0"/>
                </a:solidFill>
                <a:latin typeface="+mj-lt"/>
              </a:rPr>
              <a:t> 4.2</a:t>
            </a:r>
          </a:p>
        </p:txBody>
      </p:sp>
      <p:sp>
        <p:nvSpPr>
          <p:cNvPr id="1433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graphicFrame>
        <p:nvGraphicFramePr>
          <p:cNvPr id="3" name="Tabela 2">
            <a:extLst>
              <a:ext uri="{FF2B5EF4-FFF2-40B4-BE49-F238E27FC236}">
                <a16:creationId xmlns:a16="http://schemas.microsoft.com/office/drawing/2014/main" id="{603D0C4F-4F62-48D4-9DC9-99AE0552E0DB}"/>
              </a:ext>
            </a:extLst>
          </p:cNvPr>
          <p:cNvGraphicFramePr>
            <a:graphicFrameLocks noGrp="1"/>
          </p:cNvGraphicFramePr>
          <p:nvPr/>
        </p:nvGraphicFramePr>
        <p:xfrm>
          <a:off x="1924720" y="1836075"/>
          <a:ext cx="8281987" cy="2537832"/>
        </p:xfrm>
        <a:graphic>
          <a:graphicData uri="http://schemas.openxmlformats.org/drawingml/2006/table">
            <a:tbl>
              <a:tblPr firstRow="1" bandRow="1">
                <a:tableStyleId>{5940675A-B579-460E-94D1-54222C63F5DA}</a:tableStyleId>
              </a:tblPr>
              <a:tblGrid>
                <a:gridCol w="793156">
                  <a:extLst>
                    <a:ext uri="{9D8B030D-6E8A-4147-A177-3AD203B41FA5}">
                      <a16:colId xmlns:a16="http://schemas.microsoft.com/office/drawing/2014/main" val="1363962936"/>
                    </a:ext>
                  </a:extLst>
                </a:gridCol>
                <a:gridCol w="5652094">
                  <a:extLst>
                    <a:ext uri="{9D8B030D-6E8A-4147-A177-3AD203B41FA5}">
                      <a16:colId xmlns:a16="http://schemas.microsoft.com/office/drawing/2014/main" val="3047651192"/>
                    </a:ext>
                  </a:extLst>
                </a:gridCol>
                <a:gridCol w="1836737">
                  <a:extLst>
                    <a:ext uri="{9D8B030D-6E8A-4147-A177-3AD203B41FA5}">
                      <a16:colId xmlns:a16="http://schemas.microsoft.com/office/drawing/2014/main" val="3706557866"/>
                    </a:ext>
                  </a:extLst>
                </a:gridCol>
              </a:tblGrid>
              <a:tr h="648072">
                <a:tc gridSpan="2">
                  <a:txBody>
                    <a:bodyPr/>
                    <a:lstStyle/>
                    <a:p>
                      <a:pPr algn="ctr"/>
                      <a:r>
                        <a:rPr lang="pt-BR" sz="2400" b="1" dirty="0"/>
                        <a:t>Substituto na</a:t>
                      </a:r>
                      <a:r>
                        <a:rPr lang="pt-BR" sz="2400" b="1" baseline="0" dirty="0"/>
                        <a:t> </a:t>
                      </a:r>
                      <a:r>
                        <a:rPr lang="pt-BR" sz="2400" b="1" dirty="0"/>
                        <a:t>Intrajornada</a:t>
                      </a:r>
                    </a:p>
                  </a:txBody>
                  <a:tcPr>
                    <a:solidFill>
                      <a:schemeClr val="bg1">
                        <a:lumMod val="65000"/>
                      </a:schemeClr>
                    </a:solidFill>
                  </a:tcPr>
                </a:tc>
                <a:tc hMerge="1">
                  <a:txBody>
                    <a:bodyPr/>
                    <a:lstStyle/>
                    <a:p>
                      <a:endParaRPr lang="pt-BR" dirty="0"/>
                    </a:p>
                  </a:txBody>
                  <a:tcPr/>
                </a:tc>
                <a:tc>
                  <a:txBody>
                    <a:bodyPr/>
                    <a:lstStyle/>
                    <a:p>
                      <a:pPr algn="ctr"/>
                      <a:r>
                        <a:rPr lang="pt-BR" sz="2400" b="1" dirty="0"/>
                        <a:t>VALOR</a:t>
                      </a:r>
                      <a:endParaRPr lang="pt-BR" sz="1600" b="1" dirty="0"/>
                    </a:p>
                  </a:txBody>
                  <a:tcPr>
                    <a:solidFill>
                      <a:schemeClr val="bg1">
                        <a:lumMod val="65000"/>
                      </a:schemeClr>
                    </a:solidFill>
                  </a:tcPr>
                </a:tc>
                <a:extLst>
                  <a:ext uri="{0D108BD9-81ED-4DB2-BD59-A6C34878D82A}">
                    <a16:rowId xmlns:a16="http://schemas.microsoft.com/office/drawing/2014/main" val="1958343602"/>
                  </a:ext>
                </a:extLst>
              </a:tr>
              <a:tr h="461014">
                <a:tc>
                  <a:txBody>
                    <a:bodyPr/>
                    <a:lstStyle/>
                    <a:p>
                      <a:pPr algn="ctr"/>
                      <a:r>
                        <a:rPr lang="pt-BR" sz="2800" b="0" dirty="0"/>
                        <a:t>A</a:t>
                      </a:r>
                    </a:p>
                  </a:txBody>
                  <a:tcPr/>
                </a:tc>
                <a:tc>
                  <a:txBody>
                    <a:bodyPr/>
                    <a:lstStyle/>
                    <a:p>
                      <a:r>
                        <a:rPr lang="pt-BR" sz="2800" b="0" dirty="0"/>
                        <a:t>Substituto na cobertura de Intervalo para repouso ou alimentação</a:t>
                      </a:r>
                    </a:p>
                  </a:txBody>
                  <a:tcPr/>
                </a:tc>
                <a:tc>
                  <a:txBody>
                    <a:bodyPr/>
                    <a:lstStyle/>
                    <a:p>
                      <a:pPr algn="ctr"/>
                      <a:endParaRPr lang="pt-BR" sz="2800" dirty="0"/>
                    </a:p>
                  </a:txBody>
                  <a:tcPr/>
                </a:tc>
                <a:extLst>
                  <a:ext uri="{0D108BD9-81ED-4DB2-BD59-A6C34878D82A}">
                    <a16:rowId xmlns:a16="http://schemas.microsoft.com/office/drawing/2014/main" val="1786166374"/>
                  </a:ext>
                </a:extLst>
              </a:tr>
              <a:tr h="461014">
                <a:tc gridSpan="2">
                  <a:txBody>
                    <a:bodyPr/>
                    <a:lstStyle/>
                    <a:p>
                      <a:pPr algn="ctr"/>
                      <a:r>
                        <a:rPr lang="pt-BR" sz="2800" b="1" dirty="0"/>
                        <a:t>TOTAL</a:t>
                      </a:r>
                    </a:p>
                  </a:txBody>
                  <a:tcPr/>
                </a:tc>
                <a:tc hMerge="1">
                  <a:txBody>
                    <a:bodyPr/>
                    <a:lstStyle/>
                    <a:p>
                      <a:endParaRPr lang="pt-BR" sz="2800" b="1" dirty="0"/>
                    </a:p>
                  </a:txBody>
                  <a:tcPr/>
                </a:tc>
                <a:tc>
                  <a:txBody>
                    <a:bodyPr/>
                    <a:lstStyle/>
                    <a:p>
                      <a:pPr algn="ctr"/>
                      <a:endParaRPr lang="pt-BR" sz="2800" dirty="0"/>
                    </a:p>
                  </a:txBody>
                  <a:tcPr/>
                </a:tc>
                <a:extLst>
                  <a:ext uri="{0D108BD9-81ED-4DB2-BD59-A6C34878D82A}">
                    <a16:rowId xmlns:a16="http://schemas.microsoft.com/office/drawing/2014/main" val="1726782743"/>
                  </a:ext>
                </a:extLst>
              </a:tr>
            </a:tbl>
          </a:graphicData>
        </a:graphic>
      </p:graphicFrame>
    </p:spTree>
    <p:extLst>
      <p:ext uri="{BB962C8B-B14F-4D97-AF65-F5344CB8AC3E}">
        <p14:creationId xmlns:p14="http://schemas.microsoft.com/office/powerpoint/2010/main" val="189050072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F6BF29A7-9C63-42CC-B312-FD538DF28EE2}" type="slidenum">
              <a:rPr lang="pt-BR" sz="1400"/>
              <a:pPr algn="r"/>
              <a:t>215</a:t>
            </a:fld>
            <a:endParaRPr lang="pt-BR" sz="1400" dirty="0"/>
          </a:p>
        </p:txBody>
      </p:sp>
      <p:sp>
        <p:nvSpPr>
          <p:cNvPr id="187396" name="Rectangle 2"/>
          <p:cNvSpPr txBox="1">
            <a:spLocks noChangeArrowheads="1"/>
          </p:cNvSpPr>
          <p:nvPr/>
        </p:nvSpPr>
        <p:spPr bwMode="auto">
          <a:xfrm>
            <a:off x="324740" y="181824"/>
            <a:ext cx="8725256" cy="936104"/>
          </a:xfrm>
          <a:prstGeom prst="rect">
            <a:avLst/>
          </a:prstGeom>
          <a:solidFill>
            <a:schemeClr val="accent1">
              <a:lumMod val="40000"/>
              <a:lumOff val="60000"/>
            </a:schemeClr>
          </a:solidFill>
          <a:ln w="9525">
            <a:noFill/>
            <a:miter lim="800000"/>
            <a:headEnd/>
            <a:tailEnd/>
          </a:ln>
        </p:spPr>
        <p:txBody>
          <a:bodyPr anchor="ctr"/>
          <a:lstStyle/>
          <a:p>
            <a:r>
              <a:rPr lang="pt-BR" sz="3200" b="1" dirty="0">
                <a:solidFill>
                  <a:srgbClr val="0070C0"/>
                </a:solidFill>
                <a:latin typeface="+mj-lt"/>
              </a:rPr>
              <a:t>Substituto na cobertura de Intervalo para Repouso ou Alimentação </a:t>
            </a:r>
          </a:p>
        </p:txBody>
      </p:sp>
      <p:sp>
        <p:nvSpPr>
          <p:cNvPr id="187398" name="Text Box 6"/>
          <p:cNvSpPr txBox="1">
            <a:spLocks noChangeArrowheads="1"/>
          </p:cNvSpPr>
          <p:nvPr/>
        </p:nvSpPr>
        <p:spPr bwMode="auto">
          <a:xfrm>
            <a:off x="324740" y="1557918"/>
            <a:ext cx="11639372" cy="4247317"/>
          </a:xfrm>
          <a:prstGeom prst="rect">
            <a:avLst/>
          </a:prstGeom>
          <a:noFill/>
          <a:ln w="9525">
            <a:noFill/>
            <a:miter lim="800000"/>
            <a:headEnd/>
            <a:tailEnd/>
          </a:ln>
        </p:spPr>
        <p:txBody>
          <a:bodyPr wrap="square">
            <a:spAutoFit/>
          </a:bodyPr>
          <a:lstStyle/>
          <a:p>
            <a:pPr algn="just">
              <a:lnSpc>
                <a:spcPct val="150000"/>
              </a:lnSpc>
            </a:pPr>
            <a:r>
              <a:rPr lang="pt-BR" sz="2800" dirty="0"/>
              <a:t>O </a:t>
            </a:r>
            <a:r>
              <a:rPr lang="pt-BR" sz="2800" b="1" dirty="0">
                <a:solidFill>
                  <a:srgbClr val="0000FF"/>
                </a:solidFill>
              </a:rPr>
              <a:t>Intervalo para repouso ou alimentação </a:t>
            </a:r>
            <a:r>
              <a:rPr lang="pt-BR" sz="2800" dirty="0"/>
              <a:t>é obrigatório em qualquer trabalho contínuo, superior a 6 horas. </a:t>
            </a:r>
          </a:p>
          <a:p>
            <a:pPr algn="just">
              <a:lnSpc>
                <a:spcPct val="150000"/>
              </a:lnSpc>
            </a:pPr>
            <a:endParaRPr lang="pt-BR" sz="1600" dirty="0"/>
          </a:p>
          <a:p>
            <a:pPr algn="just">
              <a:lnSpc>
                <a:spcPct val="150000"/>
              </a:lnSpc>
            </a:pPr>
            <a:r>
              <a:rPr lang="pt-BR" sz="2800" dirty="0"/>
              <a:t>Será provisionado valor caso haja necessidade de profissional extra para cobertura no intervalo para repouso.</a:t>
            </a:r>
          </a:p>
          <a:p>
            <a:pPr algn="just">
              <a:lnSpc>
                <a:spcPct val="150000"/>
              </a:lnSpc>
            </a:pPr>
            <a:endParaRPr lang="pt-BR" sz="2400" dirty="0"/>
          </a:p>
          <a:p>
            <a:pPr algn="just">
              <a:lnSpc>
                <a:spcPct val="150000"/>
              </a:lnSpc>
            </a:pPr>
            <a:r>
              <a:rPr lang="pt-BR" sz="2800" dirty="0"/>
              <a:t>Previsão no art. 71, §§ 1º ao 4º da CLT. (</a:t>
            </a:r>
            <a:r>
              <a:rPr lang="pt-BR" sz="2800" b="1" dirty="0"/>
              <a:t>Súmula TST 437</a:t>
            </a:r>
            <a:r>
              <a:rPr lang="pt-BR" sz="2800" dirty="0"/>
              <a:t>)</a:t>
            </a:r>
            <a:endParaRPr lang="pt-BR" sz="2400" dirty="0"/>
          </a:p>
        </p:txBody>
      </p:sp>
    </p:spTree>
    <p:extLst>
      <p:ext uri="{BB962C8B-B14F-4D97-AF65-F5344CB8AC3E}">
        <p14:creationId xmlns:p14="http://schemas.microsoft.com/office/powerpoint/2010/main" val="229180830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5" name="Rectangle 3"/>
          <p:cNvSpPr>
            <a:spLocks noGrp="1" noChangeArrowheads="1"/>
          </p:cNvSpPr>
          <p:nvPr>
            <p:ph type="subTitle" idx="1"/>
          </p:nvPr>
        </p:nvSpPr>
        <p:spPr>
          <a:xfrm>
            <a:off x="2279577" y="1268760"/>
            <a:ext cx="7704137" cy="3096344"/>
          </a:xfrm>
        </p:spPr>
        <p:txBody>
          <a:bodyPr>
            <a:normAutofit lnSpcReduction="10000"/>
          </a:bodyPr>
          <a:lstStyle/>
          <a:p>
            <a:pPr marL="533400" indent="-533400">
              <a:lnSpc>
                <a:spcPct val="150000"/>
              </a:lnSpc>
              <a:spcBef>
                <a:spcPts val="0"/>
              </a:spcBef>
              <a:spcAft>
                <a:spcPts val="0"/>
              </a:spcAft>
            </a:pPr>
            <a:r>
              <a:rPr lang="pt-BR" sz="4400" b="1" dirty="0">
                <a:solidFill>
                  <a:schemeClr val="tx1"/>
                </a:solidFill>
              </a:rPr>
              <a:t>MÓDULO 5</a:t>
            </a:r>
          </a:p>
          <a:p>
            <a:pPr marL="533400" indent="-533400">
              <a:lnSpc>
                <a:spcPct val="150000"/>
              </a:lnSpc>
              <a:spcBef>
                <a:spcPts val="0"/>
              </a:spcBef>
              <a:spcAft>
                <a:spcPts val="0"/>
              </a:spcAft>
            </a:pPr>
            <a:endParaRPr lang="pt-BR" sz="4400" b="1" dirty="0">
              <a:solidFill>
                <a:schemeClr val="tx1"/>
              </a:solidFill>
            </a:endParaRPr>
          </a:p>
          <a:p>
            <a:pPr>
              <a:lnSpc>
                <a:spcPct val="150000"/>
              </a:lnSpc>
              <a:spcBef>
                <a:spcPts val="0"/>
              </a:spcBef>
              <a:spcAft>
                <a:spcPts val="0"/>
              </a:spcAft>
            </a:pPr>
            <a:r>
              <a:rPr lang="pt-BR" sz="4400" b="1" dirty="0">
                <a:solidFill>
                  <a:srgbClr val="0000FF"/>
                </a:solidFill>
              </a:rPr>
              <a:t>INSUMOS DIVERSOS</a:t>
            </a:r>
            <a:endParaRPr lang="pt-BR" sz="3600" b="1" dirty="0"/>
          </a:p>
          <a:p>
            <a:pPr marL="533400" indent="-533400"/>
            <a:endParaRPr lang="pt-BR" b="1" dirty="0"/>
          </a:p>
          <a:p>
            <a:pPr marL="533400" indent="-533400"/>
            <a:endParaRPr lang="pt-BR" sz="2000" dirty="0"/>
          </a:p>
          <a:p>
            <a:pPr marL="533400" indent="-533400" algn="just">
              <a:buFontTx/>
              <a:buChar char="•"/>
            </a:pPr>
            <a:endParaRPr lang="pt-BR" dirty="0"/>
          </a:p>
        </p:txBody>
      </p:sp>
    </p:spTree>
    <p:extLst>
      <p:ext uri="{BB962C8B-B14F-4D97-AF65-F5344CB8AC3E}">
        <p14:creationId xmlns:p14="http://schemas.microsoft.com/office/powerpoint/2010/main" val="116182737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Rectangle 2"/>
          <p:cNvSpPr txBox="1">
            <a:spLocks noChangeArrowheads="1"/>
          </p:cNvSpPr>
          <p:nvPr/>
        </p:nvSpPr>
        <p:spPr bwMode="auto">
          <a:xfrm>
            <a:off x="162372" y="252580"/>
            <a:ext cx="8793622" cy="576610"/>
          </a:xfrm>
          <a:prstGeom prst="rect">
            <a:avLst/>
          </a:prstGeom>
          <a:solidFill>
            <a:schemeClr val="accent1">
              <a:lumMod val="40000"/>
              <a:lumOff val="60000"/>
            </a:schemeClr>
          </a:solidFill>
          <a:ln w="9525">
            <a:noFill/>
            <a:miter lim="800000"/>
            <a:headEnd/>
            <a:tailEnd/>
          </a:ln>
        </p:spPr>
        <p:txBody>
          <a:bodyPr anchor="ctr"/>
          <a:lstStyle/>
          <a:p>
            <a:r>
              <a:rPr lang="pt-BR" sz="4000" b="1" dirty="0">
                <a:solidFill>
                  <a:srgbClr val="0070C0"/>
                </a:solidFill>
                <a:latin typeface="+mj-lt"/>
              </a:rPr>
              <a:t>Módulo 5</a:t>
            </a:r>
          </a:p>
        </p:txBody>
      </p:sp>
      <p:sp>
        <p:nvSpPr>
          <p:cNvPr id="1433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graphicFrame>
        <p:nvGraphicFramePr>
          <p:cNvPr id="3" name="Tabela 2">
            <a:extLst>
              <a:ext uri="{FF2B5EF4-FFF2-40B4-BE49-F238E27FC236}">
                <a16:creationId xmlns:a16="http://schemas.microsoft.com/office/drawing/2014/main" id="{603D0C4F-4F62-48D4-9DC9-99AE0552E0DB}"/>
              </a:ext>
            </a:extLst>
          </p:cNvPr>
          <p:cNvGraphicFramePr>
            <a:graphicFrameLocks noGrp="1"/>
          </p:cNvGraphicFramePr>
          <p:nvPr/>
        </p:nvGraphicFramePr>
        <p:xfrm>
          <a:off x="1924720" y="1455552"/>
          <a:ext cx="8281987" cy="3238872"/>
        </p:xfrm>
        <a:graphic>
          <a:graphicData uri="http://schemas.openxmlformats.org/drawingml/2006/table">
            <a:tbl>
              <a:tblPr firstRow="1" bandRow="1">
                <a:tableStyleId>{5940675A-B579-460E-94D1-54222C63F5DA}</a:tableStyleId>
              </a:tblPr>
              <a:tblGrid>
                <a:gridCol w="793156">
                  <a:extLst>
                    <a:ext uri="{9D8B030D-6E8A-4147-A177-3AD203B41FA5}">
                      <a16:colId xmlns:a16="http://schemas.microsoft.com/office/drawing/2014/main" val="1363962936"/>
                    </a:ext>
                  </a:extLst>
                </a:gridCol>
                <a:gridCol w="5652094">
                  <a:extLst>
                    <a:ext uri="{9D8B030D-6E8A-4147-A177-3AD203B41FA5}">
                      <a16:colId xmlns:a16="http://schemas.microsoft.com/office/drawing/2014/main" val="3047651192"/>
                    </a:ext>
                  </a:extLst>
                </a:gridCol>
                <a:gridCol w="1836737">
                  <a:extLst>
                    <a:ext uri="{9D8B030D-6E8A-4147-A177-3AD203B41FA5}">
                      <a16:colId xmlns:a16="http://schemas.microsoft.com/office/drawing/2014/main" val="3706557866"/>
                    </a:ext>
                  </a:extLst>
                </a:gridCol>
              </a:tblGrid>
              <a:tr h="648072">
                <a:tc gridSpan="2">
                  <a:txBody>
                    <a:bodyPr/>
                    <a:lstStyle/>
                    <a:p>
                      <a:pPr algn="ctr"/>
                      <a:r>
                        <a:rPr lang="pt-BR" sz="2800" b="1" dirty="0"/>
                        <a:t>Insumos Diversos</a:t>
                      </a:r>
                    </a:p>
                  </a:txBody>
                  <a:tcPr>
                    <a:solidFill>
                      <a:schemeClr val="bg1">
                        <a:lumMod val="65000"/>
                      </a:schemeClr>
                    </a:solidFill>
                  </a:tcPr>
                </a:tc>
                <a:tc hMerge="1">
                  <a:txBody>
                    <a:bodyPr/>
                    <a:lstStyle/>
                    <a:p>
                      <a:endParaRPr lang="pt-BR" dirty="0"/>
                    </a:p>
                  </a:txBody>
                  <a:tcPr/>
                </a:tc>
                <a:tc>
                  <a:txBody>
                    <a:bodyPr/>
                    <a:lstStyle/>
                    <a:p>
                      <a:pPr algn="ctr"/>
                      <a:r>
                        <a:rPr lang="pt-BR" sz="2800" b="1" dirty="0"/>
                        <a:t>VALOR</a:t>
                      </a:r>
                      <a:endParaRPr lang="pt-BR" sz="1600" b="1" dirty="0"/>
                    </a:p>
                  </a:txBody>
                  <a:tcPr>
                    <a:solidFill>
                      <a:schemeClr val="bg1">
                        <a:lumMod val="65000"/>
                      </a:schemeClr>
                    </a:solidFill>
                  </a:tcPr>
                </a:tc>
                <a:extLst>
                  <a:ext uri="{0D108BD9-81ED-4DB2-BD59-A6C34878D82A}">
                    <a16:rowId xmlns:a16="http://schemas.microsoft.com/office/drawing/2014/main" val="1958343602"/>
                  </a:ext>
                </a:extLst>
              </a:tr>
              <a:tr h="461014">
                <a:tc>
                  <a:txBody>
                    <a:bodyPr/>
                    <a:lstStyle/>
                    <a:p>
                      <a:pPr algn="ctr"/>
                      <a:r>
                        <a:rPr lang="pt-BR" sz="2800" b="0" dirty="0"/>
                        <a:t>A</a:t>
                      </a:r>
                    </a:p>
                  </a:txBody>
                  <a:tcPr/>
                </a:tc>
                <a:tc>
                  <a:txBody>
                    <a:bodyPr/>
                    <a:lstStyle/>
                    <a:p>
                      <a:r>
                        <a:rPr lang="pt-BR" sz="2800" b="0" dirty="0"/>
                        <a:t>Uniformes</a:t>
                      </a:r>
                    </a:p>
                  </a:txBody>
                  <a:tcPr/>
                </a:tc>
                <a:tc>
                  <a:txBody>
                    <a:bodyPr/>
                    <a:lstStyle/>
                    <a:p>
                      <a:pPr algn="ctr"/>
                      <a:endParaRPr lang="pt-BR" sz="2800" dirty="0"/>
                    </a:p>
                  </a:txBody>
                  <a:tcPr/>
                </a:tc>
                <a:extLst>
                  <a:ext uri="{0D108BD9-81ED-4DB2-BD59-A6C34878D82A}">
                    <a16:rowId xmlns:a16="http://schemas.microsoft.com/office/drawing/2014/main" val="1786166374"/>
                  </a:ext>
                </a:extLst>
              </a:tr>
              <a:tr h="461014">
                <a:tc>
                  <a:txBody>
                    <a:bodyPr/>
                    <a:lstStyle/>
                    <a:p>
                      <a:pPr algn="ctr"/>
                      <a:r>
                        <a:rPr lang="pt-BR" sz="2800" b="0" dirty="0"/>
                        <a:t>B</a:t>
                      </a:r>
                    </a:p>
                  </a:txBody>
                  <a:tcPr/>
                </a:tc>
                <a:tc>
                  <a:txBody>
                    <a:bodyPr/>
                    <a:lstStyle/>
                    <a:p>
                      <a:r>
                        <a:rPr lang="pt-BR" sz="2800" b="0" dirty="0"/>
                        <a:t>Materiais</a:t>
                      </a:r>
                    </a:p>
                  </a:txBody>
                  <a:tcPr/>
                </a:tc>
                <a:tc>
                  <a:txBody>
                    <a:bodyPr/>
                    <a:lstStyle/>
                    <a:p>
                      <a:pPr algn="ctr"/>
                      <a:endParaRPr lang="pt-BR" sz="2800" dirty="0"/>
                    </a:p>
                  </a:txBody>
                  <a:tcPr/>
                </a:tc>
                <a:extLst>
                  <a:ext uri="{0D108BD9-81ED-4DB2-BD59-A6C34878D82A}">
                    <a16:rowId xmlns:a16="http://schemas.microsoft.com/office/drawing/2014/main" val="3732353822"/>
                  </a:ext>
                </a:extLst>
              </a:tr>
              <a:tr h="461014">
                <a:tc>
                  <a:txBody>
                    <a:bodyPr/>
                    <a:lstStyle/>
                    <a:p>
                      <a:pPr algn="ctr"/>
                      <a:r>
                        <a:rPr lang="pt-BR" sz="2800" b="0" dirty="0"/>
                        <a:t>C</a:t>
                      </a:r>
                    </a:p>
                  </a:txBody>
                  <a:tcPr/>
                </a:tc>
                <a:tc>
                  <a:txBody>
                    <a:bodyPr/>
                    <a:lstStyle/>
                    <a:p>
                      <a:r>
                        <a:rPr lang="pt-BR" sz="2800" b="0" dirty="0"/>
                        <a:t>Equipamentos</a:t>
                      </a:r>
                    </a:p>
                  </a:txBody>
                  <a:tcPr/>
                </a:tc>
                <a:tc>
                  <a:txBody>
                    <a:bodyPr/>
                    <a:lstStyle/>
                    <a:p>
                      <a:pPr algn="ctr"/>
                      <a:endParaRPr lang="pt-BR" sz="2800" dirty="0"/>
                    </a:p>
                  </a:txBody>
                  <a:tcPr/>
                </a:tc>
                <a:extLst>
                  <a:ext uri="{0D108BD9-81ED-4DB2-BD59-A6C34878D82A}">
                    <a16:rowId xmlns:a16="http://schemas.microsoft.com/office/drawing/2014/main" val="2175561995"/>
                  </a:ext>
                </a:extLst>
              </a:tr>
              <a:tr h="461014">
                <a:tc>
                  <a:txBody>
                    <a:bodyPr/>
                    <a:lstStyle/>
                    <a:p>
                      <a:pPr algn="ctr"/>
                      <a:r>
                        <a:rPr lang="pt-BR" sz="2800" b="0" dirty="0"/>
                        <a:t>D</a:t>
                      </a:r>
                    </a:p>
                  </a:txBody>
                  <a:tcPr/>
                </a:tc>
                <a:tc>
                  <a:txBody>
                    <a:bodyPr/>
                    <a:lstStyle/>
                    <a:p>
                      <a:r>
                        <a:rPr lang="pt-BR" sz="2800" b="0" dirty="0"/>
                        <a:t>Outros </a:t>
                      </a:r>
                    </a:p>
                  </a:txBody>
                  <a:tcPr/>
                </a:tc>
                <a:tc>
                  <a:txBody>
                    <a:bodyPr/>
                    <a:lstStyle/>
                    <a:p>
                      <a:pPr algn="ctr"/>
                      <a:endParaRPr lang="pt-BR" sz="2800" dirty="0"/>
                    </a:p>
                  </a:txBody>
                  <a:tcPr/>
                </a:tc>
                <a:extLst>
                  <a:ext uri="{0D108BD9-81ED-4DB2-BD59-A6C34878D82A}">
                    <a16:rowId xmlns:a16="http://schemas.microsoft.com/office/drawing/2014/main" val="27868055"/>
                  </a:ext>
                </a:extLst>
              </a:tr>
              <a:tr h="461014">
                <a:tc gridSpan="2">
                  <a:txBody>
                    <a:bodyPr/>
                    <a:lstStyle/>
                    <a:p>
                      <a:pPr algn="ctr"/>
                      <a:r>
                        <a:rPr lang="pt-BR" sz="2800" b="1" dirty="0"/>
                        <a:t>TOTAL</a:t>
                      </a:r>
                    </a:p>
                  </a:txBody>
                  <a:tcPr/>
                </a:tc>
                <a:tc hMerge="1">
                  <a:txBody>
                    <a:bodyPr/>
                    <a:lstStyle/>
                    <a:p>
                      <a:endParaRPr lang="pt-BR" sz="2800" b="1" dirty="0"/>
                    </a:p>
                  </a:txBody>
                  <a:tcPr/>
                </a:tc>
                <a:tc>
                  <a:txBody>
                    <a:bodyPr/>
                    <a:lstStyle/>
                    <a:p>
                      <a:pPr algn="ctr"/>
                      <a:endParaRPr lang="pt-BR" sz="2800" dirty="0"/>
                    </a:p>
                  </a:txBody>
                  <a:tcPr/>
                </a:tc>
                <a:extLst>
                  <a:ext uri="{0D108BD9-81ED-4DB2-BD59-A6C34878D82A}">
                    <a16:rowId xmlns:a16="http://schemas.microsoft.com/office/drawing/2014/main" val="1726782743"/>
                  </a:ext>
                </a:extLst>
              </a:tr>
            </a:tbl>
          </a:graphicData>
        </a:graphic>
      </p:graphicFrame>
    </p:spTree>
    <p:extLst>
      <p:ext uri="{BB962C8B-B14F-4D97-AF65-F5344CB8AC3E}">
        <p14:creationId xmlns:p14="http://schemas.microsoft.com/office/powerpoint/2010/main" val="116603090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Espaço Reservado para Número de Slide 5"/>
          <p:cNvSpPr txBox="1">
            <a:spLocks noGrp="1"/>
          </p:cNvSpPr>
          <p:nvPr/>
        </p:nvSpPr>
        <p:spPr bwMode="auto">
          <a:xfrm>
            <a:off x="9786359" y="6287954"/>
            <a:ext cx="2133600" cy="476250"/>
          </a:xfrm>
          <a:prstGeom prst="rect">
            <a:avLst/>
          </a:prstGeom>
          <a:noFill/>
          <a:ln w="9525">
            <a:noFill/>
            <a:miter lim="800000"/>
            <a:headEnd/>
            <a:tailEnd/>
          </a:ln>
        </p:spPr>
        <p:txBody>
          <a:bodyPr/>
          <a:lstStyle/>
          <a:p>
            <a:pPr algn="r"/>
            <a:fld id="{5107960D-769A-4645-B504-9FEE3A942115}" type="slidenum">
              <a:rPr lang="pt-BR" sz="1400"/>
              <a:pPr algn="r"/>
              <a:t>218</a:t>
            </a:fld>
            <a:endParaRPr lang="pt-BR" sz="1400" dirty="0"/>
          </a:p>
        </p:txBody>
      </p:sp>
      <p:sp>
        <p:nvSpPr>
          <p:cNvPr id="216068" name="Rectangle 2"/>
          <p:cNvSpPr txBox="1">
            <a:spLocks noChangeArrowheads="1"/>
          </p:cNvSpPr>
          <p:nvPr/>
        </p:nvSpPr>
        <p:spPr bwMode="auto">
          <a:xfrm>
            <a:off x="307650" y="296602"/>
            <a:ext cx="8648343" cy="648618"/>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Uniformes</a:t>
            </a:r>
          </a:p>
        </p:txBody>
      </p:sp>
      <p:sp>
        <p:nvSpPr>
          <p:cNvPr id="216070" name="Text Box 6"/>
          <p:cNvSpPr txBox="1">
            <a:spLocks noChangeArrowheads="1"/>
          </p:cNvSpPr>
          <p:nvPr/>
        </p:nvSpPr>
        <p:spPr bwMode="auto">
          <a:xfrm>
            <a:off x="307650" y="1124744"/>
            <a:ext cx="11511184" cy="4616648"/>
          </a:xfrm>
          <a:prstGeom prst="rect">
            <a:avLst/>
          </a:prstGeom>
          <a:noFill/>
          <a:ln w="9525">
            <a:noFill/>
            <a:miter lim="800000"/>
            <a:headEnd/>
            <a:tailEnd/>
          </a:ln>
        </p:spPr>
        <p:txBody>
          <a:bodyPr wrap="square">
            <a:spAutoFit/>
          </a:bodyPr>
          <a:lstStyle/>
          <a:p>
            <a:pPr algn="just">
              <a:lnSpc>
                <a:spcPct val="150000"/>
              </a:lnSpc>
            </a:pPr>
            <a:r>
              <a:rPr lang="pt-BR" sz="2800" dirty="0"/>
              <a:t>De acordo com TST, se o empregador exigir a utilização de uniformes, o mesmo deverá ser fornecido gratuitamente (</a:t>
            </a:r>
            <a:r>
              <a:rPr lang="pt-BR" sz="2800" b="1" dirty="0"/>
              <a:t>TST -Precedentes Normativos 115). </a:t>
            </a:r>
          </a:p>
          <a:p>
            <a:pPr algn="just">
              <a:lnSpc>
                <a:spcPct val="150000"/>
              </a:lnSpc>
            </a:pPr>
            <a:endParaRPr lang="pt-BR" sz="2800" b="1" dirty="0"/>
          </a:p>
          <a:p>
            <a:pPr algn="just">
              <a:lnSpc>
                <a:spcPct val="150000"/>
              </a:lnSpc>
            </a:pPr>
            <a:r>
              <a:rPr lang="pt-BR" sz="2800" dirty="0"/>
              <a:t>Estimativa com base no TR e nos preços de mercado.</a:t>
            </a:r>
          </a:p>
          <a:p>
            <a:pPr algn="just">
              <a:lnSpc>
                <a:spcPct val="150000"/>
              </a:lnSpc>
            </a:pPr>
            <a:endParaRPr lang="pt-BR" sz="2800" dirty="0"/>
          </a:p>
          <a:p>
            <a:pPr algn="just">
              <a:lnSpc>
                <a:spcPct val="150000"/>
              </a:lnSpc>
            </a:pPr>
            <a:r>
              <a:rPr lang="pt-BR" sz="2800" dirty="0"/>
              <a:t>Alocar o custo na planilha por profissional por mês.</a:t>
            </a:r>
            <a:endParaRPr lang="pt-BR" sz="2400" dirty="0">
              <a:latin typeface="+mj-lt"/>
            </a:endParaRPr>
          </a:p>
        </p:txBody>
      </p:sp>
    </p:spTree>
    <p:extLst>
      <p:ext uri="{BB962C8B-B14F-4D97-AF65-F5344CB8AC3E}">
        <p14:creationId xmlns:p14="http://schemas.microsoft.com/office/powerpoint/2010/main" val="91003717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Espaço Reservado para Número de Slide 5"/>
          <p:cNvSpPr txBox="1">
            <a:spLocks noGrp="1"/>
          </p:cNvSpPr>
          <p:nvPr/>
        </p:nvSpPr>
        <p:spPr bwMode="auto">
          <a:xfrm>
            <a:off x="9719417" y="6305046"/>
            <a:ext cx="2133600" cy="476250"/>
          </a:xfrm>
          <a:prstGeom prst="rect">
            <a:avLst/>
          </a:prstGeom>
          <a:noFill/>
          <a:ln w="9525">
            <a:noFill/>
            <a:miter lim="800000"/>
            <a:headEnd/>
            <a:tailEnd/>
          </a:ln>
        </p:spPr>
        <p:txBody>
          <a:bodyPr/>
          <a:lstStyle/>
          <a:p>
            <a:pPr algn="r"/>
            <a:fld id="{627419ED-3828-441A-911B-AFA169A3F8EC}" type="slidenum">
              <a:rPr lang="pt-BR" sz="1400"/>
              <a:pPr algn="r"/>
              <a:t>219</a:t>
            </a:fld>
            <a:endParaRPr lang="pt-BR" sz="1400" dirty="0"/>
          </a:p>
        </p:txBody>
      </p:sp>
      <p:sp>
        <p:nvSpPr>
          <p:cNvPr id="220164" name="Rectangle 2"/>
          <p:cNvSpPr txBox="1">
            <a:spLocks noChangeArrowheads="1"/>
          </p:cNvSpPr>
          <p:nvPr/>
        </p:nvSpPr>
        <p:spPr bwMode="auto">
          <a:xfrm>
            <a:off x="264920" y="327752"/>
            <a:ext cx="8588523" cy="504602"/>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Materiais</a:t>
            </a:r>
          </a:p>
        </p:txBody>
      </p:sp>
      <p:sp>
        <p:nvSpPr>
          <p:cNvPr id="220165" name="Rectangle 5"/>
          <p:cNvSpPr>
            <a:spLocks noChangeArrowheads="1"/>
          </p:cNvSpPr>
          <p:nvPr/>
        </p:nvSpPr>
        <p:spPr bwMode="auto">
          <a:xfrm>
            <a:off x="282011" y="1124744"/>
            <a:ext cx="11571006" cy="4824398"/>
          </a:xfrm>
          <a:prstGeom prst="rect">
            <a:avLst/>
          </a:prstGeom>
          <a:noFill/>
          <a:ln w="9525">
            <a:noFill/>
            <a:miter lim="800000"/>
            <a:headEnd/>
            <a:tailEnd/>
          </a:ln>
        </p:spPr>
        <p:txBody>
          <a:bodyPr wrap="square">
            <a:spAutoFit/>
          </a:bodyPr>
          <a:lstStyle/>
          <a:p>
            <a:pPr algn="just">
              <a:lnSpc>
                <a:spcPct val="125000"/>
              </a:lnSpc>
            </a:pPr>
            <a:r>
              <a:rPr lang="pt-BR" sz="2000" dirty="0">
                <a:solidFill>
                  <a:schemeClr val="tx2"/>
                </a:solidFill>
              </a:rPr>
              <a:t> </a:t>
            </a:r>
            <a:r>
              <a:rPr lang="pt-BR" sz="2800" dirty="0"/>
              <a:t>Os materiais utilizados diretamente na execução dos serviços devem ser previstos no TR.</a:t>
            </a:r>
          </a:p>
          <a:p>
            <a:pPr algn="just">
              <a:lnSpc>
                <a:spcPct val="125000"/>
              </a:lnSpc>
            </a:pPr>
            <a:endParaRPr lang="pt-BR" sz="1600" dirty="0"/>
          </a:p>
          <a:p>
            <a:pPr algn="just">
              <a:lnSpc>
                <a:spcPct val="125000"/>
              </a:lnSpc>
            </a:pPr>
            <a:r>
              <a:rPr lang="pt-BR" sz="2800" dirty="0"/>
              <a:t> O TR deverá dar subsídios de consumo (quantitativos). </a:t>
            </a:r>
          </a:p>
          <a:p>
            <a:pPr algn="just">
              <a:lnSpc>
                <a:spcPct val="125000"/>
              </a:lnSpc>
            </a:pPr>
            <a:endParaRPr lang="pt-BR" sz="1400" dirty="0"/>
          </a:p>
          <a:p>
            <a:pPr algn="just">
              <a:lnSpc>
                <a:spcPct val="125000"/>
              </a:lnSpc>
            </a:pPr>
            <a:r>
              <a:rPr lang="pt-BR" sz="2800" dirty="0"/>
              <a:t>Alocar custos na planilha com base na divisão por profissionais e pelo número de meses do contrato.</a:t>
            </a:r>
          </a:p>
          <a:p>
            <a:pPr algn="just">
              <a:lnSpc>
                <a:spcPct val="125000"/>
              </a:lnSpc>
            </a:pPr>
            <a:endParaRPr lang="pt-BR" sz="1600" dirty="0"/>
          </a:p>
          <a:p>
            <a:pPr algn="just">
              <a:lnSpc>
                <a:spcPct val="125000"/>
              </a:lnSpc>
            </a:pPr>
            <a:r>
              <a:rPr lang="pt-BR" sz="2800" b="1" dirty="0">
                <a:solidFill>
                  <a:srgbClr val="0000FF"/>
                </a:solidFill>
              </a:rPr>
              <a:t>CADTERC SP: </a:t>
            </a:r>
            <a:r>
              <a:rPr lang="pt-BR" sz="2800" dirty="0"/>
              <a:t>Material = 12% do custo da mão de obra, sem considerar o BDI (módulo 6).</a:t>
            </a:r>
          </a:p>
        </p:txBody>
      </p:sp>
    </p:spTree>
    <p:extLst>
      <p:ext uri="{BB962C8B-B14F-4D97-AF65-F5344CB8AC3E}">
        <p14:creationId xmlns:p14="http://schemas.microsoft.com/office/powerpoint/2010/main" val="3974483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342188" y="177824"/>
            <a:ext cx="7772400" cy="648494"/>
          </a:xfrm>
        </p:spPr>
        <p:txBody>
          <a:bodyPr/>
          <a:lstStyle/>
          <a:p>
            <a:r>
              <a:rPr lang="pt-BR" sz="4000" dirty="0"/>
              <a:t>Bens Permanentes</a:t>
            </a:r>
          </a:p>
        </p:txBody>
      </p:sp>
      <p:sp>
        <p:nvSpPr>
          <p:cNvPr id="29699" name="Rectangle 3"/>
          <p:cNvSpPr>
            <a:spLocks noGrp="1" noChangeArrowheads="1"/>
          </p:cNvSpPr>
          <p:nvPr>
            <p:ph type="subTitle" idx="1"/>
          </p:nvPr>
        </p:nvSpPr>
        <p:spPr>
          <a:xfrm>
            <a:off x="277480" y="961041"/>
            <a:ext cx="11184835" cy="3640199"/>
          </a:xfrm>
        </p:spPr>
        <p:txBody>
          <a:bodyPr>
            <a:noAutofit/>
          </a:bodyPr>
          <a:lstStyle/>
          <a:p>
            <a:pPr marL="533400" indent="-533400" algn="just">
              <a:lnSpc>
                <a:spcPct val="150000"/>
              </a:lnSpc>
              <a:spcBef>
                <a:spcPts val="0"/>
              </a:spcBef>
              <a:spcAft>
                <a:spcPts val="0"/>
              </a:spcAft>
              <a:buFontTx/>
              <a:buChar char="•"/>
            </a:pPr>
            <a:r>
              <a:rPr lang="pt-BR" sz="2800" b="1" dirty="0">
                <a:solidFill>
                  <a:schemeClr val="tx1"/>
                </a:solidFill>
              </a:rPr>
              <a:t>Exemplo: Aquisição de splits</a:t>
            </a:r>
          </a:p>
          <a:p>
            <a:pPr marL="914400" lvl="1" indent="-457200" algn="just">
              <a:lnSpc>
                <a:spcPct val="150000"/>
              </a:lnSpc>
              <a:spcBef>
                <a:spcPts val="0"/>
              </a:spcBef>
              <a:spcAft>
                <a:spcPts val="0"/>
              </a:spcAft>
              <a:buFontTx/>
              <a:buChar char="–"/>
            </a:pPr>
            <a:r>
              <a:rPr lang="pt-BR" sz="2800" b="0" dirty="0">
                <a:solidFill>
                  <a:schemeClr val="tx1"/>
                </a:solidFill>
              </a:rPr>
              <a:t>Analisar provável utilização;</a:t>
            </a:r>
          </a:p>
          <a:p>
            <a:pPr marL="914400" lvl="1" indent="-457200" algn="just">
              <a:lnSpc>
                <a:spcPct val="150000"/>
              </a:lnSpc>
              <a:spcBef>
                <a:spcPts val="0"/>
              </a:spcBef>
              <a:spcAft>
                <a:spcPts val="0"/>
              </a:spcAft>
              <a:buFontTx/>
              <a:buChar char="–"/>
            </a:pPr>
            <a:r>
              <a:rPr lang="pt-BR" sz="2800" dirty="0">
                <a:solidFill>
                  <a:schemeClr val="tx1"/>
                </a:solidFill>
              </a:rPr>
              <a:t>Justificar nos autos com base no local de instalação ou usuário;</a:t>
            </a:r>
          </a:p>
          <a:p>
            <a:pPr marL="914400" lvl="1" indent="-457200" algn="just">
              <a:lnSpc>
                <a:spcPct val="150000"/>
              </a:lnSpc>
              <a:spcBef>
                <a:spcPts val="0"/>
              </a:spcBef>
              <a:spcAft>
                <a:spcPts val="0"/>
              </a:spcAft>
              <a:buFontTx/>
              <a:buChar char="–"/>
            </a:pPr>
            <a:r>
              <a:rPr lang="pt-BR" sz="2800" b="1" dirty="0">
                <a:solidFill>
                  <a:srgbClr val="FF0000"/>
                </a:solidFill>
              </a:rPr>
              <a:t>Posso adquirir mais para armazenar no Almoxarifado e usar em emergências?</a:t>
            </a:r>
          </a:p>
          <a:p>
            <a:pPr lvl="1" algn="just">
              <a:lnSpc>
                <a:spcPct val="150000"/>
              </a:lnSpc>
              <a:spcBef>
                <a:spcPts val="0"/>
              </a:spcBef>
              <a:spcAft>
                <a:spcPts val="0"/>
              </a:spcAft>
            </a:pPr>
            <a:endParaRPr lang="pt-BR" sz="2800" dirty="0">
              <a:solidFill>
                <a:schemeClr val="tx1"/>
              </a:solidFill>
            </a:endParaRPr>
          </a:p>
          <a:p>
            <a:pPr marL="914400" lvl="1" indent="-457200" algn="just">
              <a:lnSpc>
                <a:spcPct val="150000"/>
              </a:lnSpc>
              <a:spcBef>
                <a:spcPts val="0"/>
              </a:spcBef>
              <a:spcAft>
                <a:spcPts val="0"/>
              </a:spcAft>
              <a:buFontTx/>
              <a:buChar char="–"/>
            </a:pPr>
            <a:endParaRPr lang="pt-BR" sz="2800" b="0" dirty="0">
              <a:solidFill>
                <a:schemeClr val="tx1"/>
              </a:solidFill>
            </a:endParaRPr>
          </a:p>
          <a:p>
            <a:pPr marL="914400" lvl="1" indent="-457200" algn="just">
              <a:lnSpc>
                <a:spcPct val="150000"/>
              </a:lnSpc>
              <a:spcBef>
                <a:spcPts val="0"/>
              </a:spcBef>
              <a:spcAft>
                <a:spcPts val="0"/>
              </a:spcAft>
              <a:buFontTx/>
              <a:buChar char="–"/>
            </a:pPr>
            <a:endParaRPr lang="pt-BR" sz="2800" b="0" dirty="0">
              <a:solidFill>
                <a:schemeClr val="tx1"/>
              </a:solidFill>
            </a:endParaRPr>
          </a:p>
          <a:p>
            <a:pPr marL="533400" indent="-533400" algn="just">
              <a:lnSpc>
                <a:spcPct val="150000"/>
              </a:lnSpc>
              <a:spcBef>
                <a:spcPts val="0"/>
              </a:spcBef>
              <a:spcAft>
                <a:spcPts val="0"/>
              </a:spcAft>
            </a:pPr>
            <a:endParaRPr lang="pt-BR" sz="2800" b="1" dirty="0">
              <a:solidFill>
                <a:schemeClr val="accent2"/>
              </a:solidFill>
            </a:endParaRPr>
          </a:p>
          <a:p>
            <a:pPr marL="533400" indent="-533400">
              <a:lnSpc>
                <a:spcPct val="150000"/>
              </a:lnSpc>
              <a:spcBef>
                <a:spcPts val="0"/>
              </a:spcBef>
              <a:spcAft>
                <a:spcPts val="0"/>
              </a:spcAft>
            </a:pPr>
            <a:endParaRPr lang="pt-BR" sz="2800" b="1" dirty="0"/>
          </a:p>
          <a:p>
            <a:pPr marL="533400" indent="-533400">
              <a:lnSpc>
                <a:spcPct val="150000"/>
              </a:lnSpc>
              <a:spcBef>
                <a:spcPts val="0"/>
              </a:spcBef>
              <a:spcAft>
                <a:spcPts val="0"/>
              </a:spcAft>
            </a:pPr>
            <a:endParaRPr lang="pt-BR" sz="2800" b="1" dirty="0"/>
          </a:p>
        </p:txBody>
      </p:sp>
      <p:sp>
        <p:nvSpPr>
          <p:cNvPr id="5" name="Espaço Reservado para Número de Slide 5"/>
          <p:cNvSpPr>
            <a:spLocks noGrp="1"/>
          </p:cNvSpPr>
          <p:nvPr>
            <p:ph type="sldNum" sz="quarter" idx="12"/>
          </p:nvPr>
        </p:nvSpPr>
        <p:spPr/>
        <p:txBody>
          <a:bodyPr/>
          <a:lstStyle/>
          <a:p>
            <a:pPr algn="r"/>
            <a:fld id="{D1EE4ACD-9773-456E-BFE5-93E3626FD901}" type="slidenum">
              <a:rPr lang="pt-BR" sz="1400"/>
              <a:pPr algn="r"/>
              <a:t>22</a:t>
            </a:fld>
            <a:endParaRPr lang="pt-BR" dirty="0"/>
          </a:p>
        </p:txBody>
      </p:sp>
      <p:sp>
        <p:nvSpPr>
          <p:cNvPr id="6" name="Rectangle 3">
            <a:extLst>
              <a:ext uri="{FF2B5EF4-FFF2-40B4-BE49-F238E27FC236}">
                <a16:creationId xmlns:a16="http://schemas.microsoft.com/office/drawing/2014/main" id="{5BC2341A-1716-4CDD-AD59-057E0760345B}"/>
              </a:ext>
            </a:extLst>
          </p:cNvPr>
          <p:cNvSpPr txBox="1">
            <a:spLocks noChangeArrowheads="1"/>
          </p:cNvSpPr>
          <p:nvPr/>
        </p:nvSpPr>
        <p:spPr bwMode="auto">
          <a:xfrm>
            <a:off x="4074227" y="4273720"/>
            <a:ext cx="3591340" cy="1623239"/>
          </a:xfrm>
          <a:custGeom>
            <a:avLst/>
            <a:gdLst>
              <a:gd name="connsiteX0" fmla="*/ 0 w 3591340"/>
              <a:gd name="connsiteY0" fmla="*/ 0 h 1623239"/>
              <a:gd name="connsiteX1" fmla="*/ 562643 w 3591340"/>
              <a:gd name="connsiteY1" fmla="*/ 0 h 1623239"/>
              <a:gd name="connsiteX2" fmla="*/ 1053460 w 3591340"/>
              <a:gd name="connsiteY2" fmla="*/ 0 h 1623239"/>
              <a:gd name="connsiteX3" fmla="*/ 1723843 w 3591340"/>
              <a:gd name="connsiteY3" fmla="*/ 0 h 1623239"/>
              <a:gd name="connsiteX4" fmla="*/ 2286486 w 3591340"/>
              <a:gd name="connsiteY4" fmla="*/ 0 h 1623239"/>
              <a:gd name="connsiteX5" fmla="*/ 2849130 w 3591340"/>
              <a:gd name="connsiteY5" fmla="*/ 0 h 1623239"/>
              <a:gd name="connsiteX6" fmla="*/ 3591340 w 3591340"/>
              <a:gd name="connsiteY6" fmla="*/ 0 h 1623239"/>
              <a:gd name="connsiteX7" fmla="*/ 3591340 w 3591340"/>
              <a:gd name="connsiteY7" fmla="*/ 508615 h 1623239"/>
              <a:gd name="connsiteX8" fmla="*/ 3591340 w 3591340"/>
              <a:gd name="connsiteY8" fmla="*/ 1049695 h 1623239"/>
              <a:gd name="connsiteX9" fmla="*/ 3591340 w 3591340"/>
              <a:gd name="connsiteY9" fmla="*/ 1623239 h 1623239"/>
              <a:gd name="connsiteX10" fmla="*/ 3064610 w 3591340"/>
              <a:gd name="connsiteY10" fmla="*/ 1623239 h 1623239"/>
              <a:gd name="connsiteX11" fmla="*/ 2466053 w 3591340"/>
              <a:gd name="connsiteY11" fmla="*/ 1623239 h 1623239"/>
              <a:gd name="connsiteX12" fmla="*/ 1903410 w 3591340"/>
              <a:gd name="connsiteY12" fmla="*/ 1623239 h 1623239"/>
              <a:gd name="connsiteX13" fmla="*/ 1233027 w 3591340"/>
              <a:gd name="connsiteY13" fmla="*/ 1623239 h 1623239"/>
              <a:gd name="connsiteX14" fmla="*/ 562643 w 3591340"/>
              <a:gd name="connsiteY14" fmla="*/ 1623239 h 1623239"/>
              <a:gd name="connsiteX15" fmla="*/ 0 w 3591340"/>
              <a:gd name="connsiteY15" fmla="*/ 1623239 h 1623239"/>
              <a:gd name="connsiteX16" fmla="*/ 0 w 3591340"/>
              <a:gd name="connsiteY16" fmla="*/ 1082159 h 1623239"/>
              <a:gd name="connsiteX17" fmla="*/ 0 w 3591340"/>
              <a:gd name="connsiteY17" fmla="*/ 557312 h 1623239"/>
              <a:gd name="connsiteX18" fmla="*/ 0 w 3591340"/>
              <a:gd name="connsiteY18" fmla="*/ 0 h 162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91340" h="1623239" extrusionOk="0">
                <a:moveTo>
                  <a:pt x="0" y="0"/>
                </a:moveTo>
                <a:cubicBezTo>
                  <a:pt x="136665" y="-26686"/>
                  <a:pt x="400214" y="13204"/>
                  <a:pt x="562643" y="0"/>
                </a:cubicBezTo>
                <a:cubicBezTo>
                  <a:pt x="725072" y="-13204"/>
                  <a:pt x="835873" y="35755"/>
                  <a:pt x="1053460" y="0"/>
                </a:cubicBezTo>
                <a:cubicBezTo>
                  <a:pt x="1271047" y="-35755"/>
                  <a:pt x="1410937" y="60463"/>
                  <a:pt x="1723843" y="0"/>
                </a:cubicBezTo>
                <a:cubicBezTo>
                  <a:pt x="2036749" y="-60463"/>
                  <a:pt x="2096046" y="22102"/>
                  <a:pt x="2286486" y="0"/>
                </a:cubicBezTo>
                <a:cubicBezTo>
                  <a:pt x="2476926" y="-22102"/>
                  <a:pt x="2571624" y="28718"/>
                  <a:pt x="2849130" y="0"/>
                </a:cubicBezTo>
                <a:cubicBezTo>
                  <a:pt x="3126636" y="-28718"/>
                  <a:pt x="3269307" y="71132"/>
                  <a:pt x="3591340" y="0"/>
                </a:cubicBezTo>
                <a:cubicBezTo>
                  <a:pt x="3617275" y="166102"/>
                  <a:pt x="3564409" y="326878"/>
                  <a:pt x="3591340" y="508615"/>
                </a:cubicBezTo>
                <a:cubicBezTo>
                  <a:pt x="3618271" y="690353"/>
                  <a:pt x="3584421" y="925900"/>
                  <a:pt x="3591340" y="1049695"/>
                </a:cubicBezTo>
                <a:cubicBezTo>
                  <a:pt x="3598259" y="1173490"/>
                  <a:pt x="3539738" y="1427652"/>
                  <a:pt x="3591340" y="1623239"/>
                </a:cubicBezTo>
                <a:cubicBezTo>
                  <a:pt x="3340527" y="1633054"/>
                  <a:pt x="3240806" y="1569195"/>
                  <a:pt x="3064610" y="1623239"/>
                </a:cubicBezTo>
                <a:cubicBezTo>
                  <a:pt x="2888414" y="1677283"/>
                  <a:pt x="2748643" y="1592215"/>
                  <a:pt x="2466053" y="1623239"/>
                </a:cubicBezTo>
                <a:cubicBezTo>
                  <a:pt x="2183463" y="1654263"/>
                  <a:pt x="2166628" y="1614865"/>
                  <a:pt x="1903410" y="1623239"/>
                </a:cubicBezTo>
                <a:cubicBezTo>
                  <a:pt x="1640192" y="1631613"/>
                  <a:pt x="1562477" y="1609985"/>
                  <a:pt x="1233027" y="1623239"/>
                </a:cubicBezTo>
                <a:cubicBezTo>
                  <a:pt x="903577" y="1636493"/>
                  <a:pt x="757980" y="1614017"/>
                  <a:pt x="562643" y="1623239"/>
                </a:cubicBezTo>
                <a:cubicBezTo>
                  <a:pt x="367306" y="1632461"/>
                  <a:pt x="249817" y="1568772"/>
                  <a:pt x="0" y="1623239"/>
                </a:cubicBezTo>
                <a:cubicBezTo>
                  <a:pt x="-6971" y="1420663"/>
                  <a:pt x="8966" y="1327485"/>
                  <a:pt x="0" y="1082159"/>
                </a:cubicBezTo>
                <a:cubicBezTo>
                  <a:pt x="-8966" y="836833"/>
                  <a:pt x="8662" y="782510"/>
                  <a:pt x="0" y="557312"/>
                </a:cubicBezTo>
                <a:cubicBezTo>
                  <a:pt x="-8662" y="332114"/>
                  <a:pt x="39206" y="130412"/>
                  <a:pt x="0" y="0"/>
                </a:cubicBezTo>
                <a:close/>
              </a:path>
            </a:pathLst>
          </a:custGeom>
          <a:noFill/>
          <a:ln w="63500" cap="rnd" cmpd="thickThin">
            <a:solidFill>
              <a:srgbClr val="FFC000"/>
            </a:solidFill>
            <a:miter lim="800000"/>
            <a:headEnd/>
            <a:tailEnd/>
            <a:extLst>
              <a:ext uri="{C807C97D-BFC1-408E-A445-0C87EB9F89A2}">
                <ask:lineSketchStyleProps xmlns:ask="http://schemas.microsoft.com/office/drawing/2018/sketchyshapes" sd="1219033472">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3600" b="1" dirty="0">
                <a:solidFill>
                  <a:srgbClr val="0000FF"/>
                </a:solidFill>
              </a:rPr>
              <a:t>Uma solução:</a:t>
            </a:r>
          </a:p>
          <a:p>
            <a:r>
              <a:rPr lang="pt-BR" sz="3600" b="1" dirty="0">
                <a:solidFill>
                  <a:srgbClr val="0000FF"/>
                </a:solidFill>
              </a:rPr>
              <a:t> </a:t>
            </a:r>
            <a:r>
              <a:rPr lang="pt-BR" sz="6000" b="1" dirty="0">
                <a:solidFill>
                  <a:srgbClr val="0000FF"/>
                </a:solidFill>
              </a:rPr>
              <a:t>SRP</a:t>
            </a:r>
          </a:p>
          <a:p>
            <a:pPr marL="533400" indent="-533400" algn="just">
              <a:buFontTx/>
              <a:buChar char="•"/>
            </a:pPr>
            <a:endParaRPr lang="pt-BR" sz="6000" dirty="0">
              <a:solidFill>
                <a:schemeClr val="tx1"/>
              </a:solidFill>
            </a:endParaRPr>
          </a:p>
          <a:p>
            <a:pPr lvl="1" algn="just"/>
            <a:endParaRPr lang="pt-BR" sz="6000" dirty="0">
              <a:solidFill>
                <a:schemeClr val="tx1"/>
              </a:solidFill>
            </a:endParaRPr>
          </a:p>
          <a:p>
            <a:pPr marL="914400" lvl="1" indent="-457200" algn="just">
              <a:buFontTx/>
              <a:buChar char="–"/>
            </a:pPr>
            <a:endParaRPr lang="pt-BR" sz="6000" dirty="0">
              <a:solidFill>
                <a:schemeClr val="tx1"/>
              </a:solidFill>
            </a:endParaRPr>
          </a:p>
          <a:p>
            <a:pPr marL="914400" lvl="1" indent="-457200" algn="just">
              <a:buFontTx/>
              <a:buChar char="–"/>
            </a:pPr>
            <a:endParaRPr lang="pt-BR" sz="6000" dirty="0">
              <a:solidFill>
                <a:schemeClr val="tx1"/>
              </a:solidFill>
            </a:endParaRPr>
          </a:p>
          <a:p>
            <a:pPr marL="533400" indent="-533400" algn="just"/>
            <a:endParaRPr lang="pt-BR" sz="6000" b="1" dirty="0">
              <a:solidFill>
                <a:schemeClr val="accent2"/>
              </a:solidFill>
            </a:endParaRPr>
          </a:p>
          <a:p>
            <a:pPr marL="533400" indent="-533400"/>
            <a:endParaRPr lang="pt-BR" sz="6000" b="1" dirty="0"/>
          </a:p>
          <a:p>
            <a:pPr marL="533400" indent="-533400"/>
            <a:endParaRPr lang="pt-BR" sz="6000" b="1" dirty="0"/>
          </a:p>
        </p:txBody>
      </p:sp>
    </p:spTree>
    <p:extLst>
      <p:ext uri="{BB962C8B-B14F-4D97-AF65-F5344CB8AC3E}">
        <p14:creationId xmlns:p14="http://schemas.microsoft.com/office/powerpoint/2010/main" val="261002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Espaço Reservado para Número de Slide 5"/>
          <p:cNvSpPr txBox="1">
            <a:spLocks noGrp="1"/>
          </p:cNvSpPr>
          <p:nvPr/>
        </p:nvSpPr>
        <p:spPr bwMode="auto">
          <a:xfrm>
            <a:off x="9769267" y="6287954"/>
            <a:ext cx="2133600" cy="476250"/>
          </a:xfrm>
          <a:prstGeom prst="rect">
            <a:avLst/>
          </a:prstGeom>
          <a:noFill/>
          <a:ln w="9525">
            <a:noFill/>
            <a:miter lim="800000"/>
            <a:headEnd/>
            <a:tailEnd/>
          </a:ln>
        </p:spPr>
        <p:txBody>
          <a:bodyPr/>
          <a:lstStyle/>
          <a:p>
            <a:pPr algn="r"/>
            <a:fld id="{1054D365-E819-493A-A3CA-A72DDD6B21AB}" type="slidenum">
              <a:rPr lang="pt-BR" sz="1400"/>
              <a:pPr algn="r"/>
              <a:t>220</a:t>
            </a:fld>
            <a:endParaRPr lang="pt-BR" sz="1400" dirty="0"/>
          </a:p>
        </p:txBody>
      </p:sp>
      <p:sp>
        <p:nvSpPr>
          <p:cNvPr id="228356" name="Rectangle 2"/>
          <p:cNvSpPr txBox="1">
            <a:spLocks noChangeArrowheads="1"/>
          </p:cNvSpPr>
          <p:nvPr/>
        </p:nvSpPr>
        <p:spPr bwMode="auto">
          <a:xfrm>
            <a:off x="418743" y="339042"/>
            <a:ext cx="8579978" cy="490522"/>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Equipamentos</a:t>
            </a:r>
          </a:p>
        </p:txBody>
      </p:sp>
      <p:sp>
        <p:nvSpPr>
          <p:cNvPr id="228357" name="Rectangle 5"/>
          <p:cNvSpPr>
            <a:spLocks noChangeArrowheads="1"/>
          </p:cNvSpPr>
          <p:nvPr/>
        </p:nvSpPr>
        <p:spPr bwMode="auto">
          <a:xfrm>
            <a:off x="418743" y="1088852"/>
            <a:ext cx="11408635" cy="4939814"/>
          </a:xfrm>
          <a:prstGeom prst="rect">
            <a:avLst/>
          </a:prstGeom>
          <a:noFill/>
          <a:ln w="9525">
            <a:noFill/>
            <a:miter lim="800000"/>
            <a:headEnd/>
            <a:tailEnd/>
          </a:ln>
        </p:spPr>
        <p:txBody>
          <a:bodyPr wrap="square">
            <a:spAutoFit/>
          </a:bodyPr>
          <a:lstStyle/>
          <a:p>
            <a:pPr algn="just">
              <a:lnSpc>
                <a:spcPct val="125000"/>
              </a:lnSpc>
            </a:pPr>
            <a:r>
              <a:rPr lang="pt-BR" sz="2800" dirty="0"/>
              <a:t>O TR deverá indicar máquinas, equipamentos e utensílios a serem utilizados.</a:t>
            </a:r>
          </a:p>
          <a:p>
            <a:pPr algn="just">
              <a:lnSpc>
                <a:spcPct val="125000"/>
              </a:lnSpc>
            </a:pPr>
            <a:endParaRPr lang="pt-BR" sz="2800" dirty="0"/>
          </a:p>
          <a:p>
            <a:pPr algn="just">
              <a:lnSpc>
                <a:spcPct val="125000"/>
              </a:lnSpc>
            </a:pPr>
            <a:r>
              <a:rPr lang="pt-BR" sz="2800" dirty="0"/>
              <a:t>Realizar pesquisa de preços no mercado, para calcular os custos estimados dos equipamentos.</a:t>
            </a:r>
          </a:p>
          <a:p>
            <a:pPr algn="just">
              <a:lnSpc>
                <a:spcPct val="125000"/>
              </a:lnSpc>
            </a:pPr>
            <a:endParaRPr lang="pt-BR" sz="2800" dirty="0">
              <a:solidFill>
                <a:schemeClr val="tx2"/>
              </a:solidFill>
            </a:endParaRPr>
          </a:p>
          <a:p>
            <a:pPr algn="just">
              <a:lnSpc>
                <a:spcPct val="125000"/>
              </a:lnSpc>
            </a:pPr>
            <a:r>
              <a:rPr lang="pt-BR" sz="2800" dirty="0"/>
              <a:t>Apropriar na planilha o custo de depreciação do equipamento </a:t>
            </a:r>
            <a:r>
              <a:rPr lang="pt-BR" sz="2800" dirty="0">
                <a:solidFill>
                  <a:schemeClr val="tx2"/>
                </a:solidFill>
              </a:rPr>
              <a:t>(</a:t>
            </a:r>
            <a:r>
              <a:rPr lang="pt-BR" sz="2800" b="1" dirty="0">
                <a:solidFill>
                  <a:srgbClr val="FF0000"/>
                </a:solidFill>
              </a:rPr>
              <a:t>IN SRF 1700/17</a:t>
            </a:r>
            <a:r>
              <a:rPr lang="pt-BR" sz="2800" dirty="0">
                <a:solidFill>
                  <a:schemeClr val="tx2"/>
                </a:solidFill>
              </a:rPr>
              <a:t>), </a:t>
            </a:r>
            <a:r>
              <a:rPr lang="pt-BR" sz="2800" dirty="0"/>
              <a:t>sendo rateado por empregado e pelo número de meses do contrato.</a:t>
            </a:r>
            <a:endParaRPr lang="pt-BR" sz="2800" dirty="0">
              <a:solidFill>
                <a:schemeClr val="tx2"/>
              </a:solidFill>
            </a:endParaRPr>
          </a:p>
        </p:txBody>
      </p:sp>
    </p:spTree>
    <p:extLst>
      <p:ext uri="{BB962C8B-B14F-4D97-AF65-F5344CB8AC3E}">
        <p14:creationId xmlns:p14="http://schemas.microsoft.com/office/powerpoint/2010/main" val="277708663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5" name="Rectangle 3"/>
          <p:cNvSpPr>
            <a:spLocks noGrp="1" noChangeArrowheads="1"/>
          </p:cNvSpPr>
          <p:nvPr>
            <p:ph type="subTitle" idx="1"/>
          </p:nvPr>
        </p:nvSpPr>
        <p:spPr>
          <a:xfrm>
            <a:off x="2279577" y="1268759"/>
            <a:ext cx="7704137" cy="3610889"/>
          </a:xfrm>
        </p:spPr>
        <p:txBody>
          <a:bodyPr>
            <a:normAutofit fontScale="85000" lnSpcReduction="10000"/>
          </a:bodyPr>
          <a:lstStyle/>
          <a:p>
            <a:pPr marL="533400" indent="-533400">
              <a:lnSpc>
                <a:spcPct val="150000"/>
              </a:lnSpc>
              <a:spcBef>
                <a:spcPts val="0"/>
              </a:spcBef>
              <a:spcAft>
                <a:spcPts val="0"/>
              </a:spcAft>
            </a:pPr>
            <a:r>
              <a:rPr lang="pt-BR" sz="4400" b="1" dirty="0">
                <a:solidFill>
                  <a:schemeClr val="tx1"/>
                </a:solidFill>
              </a:rPr>
              <a:t>MÓDULO 6</a:t>
            </a:r>
          </a:p>
          <a:p>
            <a:pPr marL="533400" indent="-533400">
              <a:lnSpc>
                <a:spcPct val="150000"/>
              </a:lnSpc>
              <a:spcBef>
                <a:spcPts val="0"/>
              </a:spcBef>
              <a:spcAft>
                <a:spcPts val="0"/>
              </a:spcAft>
            </a:pPr>
            <a:endParaRPr lang="pt-BR" sz="4400" b="1" dirty="0">
              <a:solidFill>
                <a:schemeClr val="tx1"/>
              </a:solidFill>
            </a:endParaRPr>
          </a:p>
          <a:p>
            <a:pPr>
              <a:lnSpc>
                <a:spcPct val="150000"/>
              </a:lnSpc>
              <a:spcBef>
                <a:spcPts val="0"/>
              </a:spcBef>
              <a:spcAft>
                <a:spcPts val="0"/>
              </a:spcAft>
            </a:pPr>
            <a:r>
              <a:rPr lang="pt-BR" sz="4400" b="1" dirty="0">
                <a:solidFill>
                  <a:srgbClr val="0000FF"/>
                </a:solidFill>
              </a:rPr>
              <a:t>CUSTOS INDIRETOS, TRIBUTOS </a:t>
            </a:r>
          </a:p>
          <a:p>
            <a:pPr>
              <a:lnSpc>
                <a:spcPct val="150000"/>
              </a:lnSpc>
              <a:spcBef>
                <a:spcPts val="0"/>
              </a:spcBef>
              <a:spcAft>
                <a:spcPts val="0"/>
              </a:spcAft>
            </a:pPr>
            <a:r>
              <a:rPr lang="pt-BR" sz="4400" b="1" dirty="0">
                <a:solidFill>
                  <a:srgbClr val="0000FF"/>
                </a:solidFill>
              </a:rPr>
              <a:t>E LUCROS</a:t>
            </a:r>
            <a:endParaRPr lang="pt-BR" sz="3600" b="1" dirty="0"/>
          </a:p>
          <a:p>
            <a:pPr marL="533400" indent="-533400"/>
            <a:endParaRPr lang="pt-BR" b="1" dirty="0"/>
          </a:p>
          <a:p>
            <a:pPr marL="533400" indent="-533400"/>
            <a:endParaRPr lang="pt-BR" sz="2000" dirty="0"/>
          </a:p>
          <a:p>
            <a:pPr marL="533400" indent="-533400" algn="just">
              <a:buFontTx/>
              <a:buChar char="•"/>
            </a:pPr>
            <a:endParaRPr lang="pt-BR" dirty="0"/>
          </a:p>
        </p:txBody>
      </p:sp>
    </p:spTree>
    <p:extLst>
      <p:ext uri="{BB962C8B-B14F-4D97-AF65-F5344CB8AC3E}">
        <p14:creationId xmlns:p14="http://schemas.microsoft.com/office/powerpoint/2010/main" val="82056392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Rectangle 2"/>
          <p:cNvSpPr txBox="1">
            <a:spLocks noChangeArrowheads="1"/>
          </p:cNvSpPr>
          <p:nvPr/>
        </p:nvSpPr>
        <p:spPr bwMode="auto">
          <a:xfrm>
            <a:off x="230738" y="233748"/>
            <a:ext cx="8195416" cy="576610"/>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Módulo 6</a:t>
            </a:r>
          </a:p>
        </p:txBody>
      </p:sp>
      <p:sp>
        <p:nvSpPr>
          <p:cNvPr id="14336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graphicFrame>
        <p:nvGraphicFramePr>
          <p:cNvPr id="3" name="Tabela 2">
            <a:extLst>
              <a:ext uri="{FF2B5EF4-FFF2-40B4-BE49-F238E27FC236}">
                <a16:creationId xmlns:a16="http://schemas.microsoft.com/office/drawing/2014/main" id="{603D0C4F-4F62-48D4-9DC9-99AE0552E0DB}"/>
              </a:ext>
            </a:extLst>
          </p:cNvPr>
          <p:cNvGraphicFramePr>
            <a:graphicFrameLocks noGrp="1"/>
          </p:cNvGraphicFramePr>
          <p:nvPr/>
        </p:nvGraphicFramePr>
        <p:xfrm>
          <a:off x="1955007" y="1291404"/>
          <a:ext cx="8281987" cy="4450080"/>
        </p:xfrm>
        <a:graphic>
          <a:graphicData uri="http://schemas.openxmlformats.org/drawingml/2006/table">
            <a:tbl>
              <a:tblPr firstRow="1" bandRow="1">
                <a:tableStyleId>{5940675A-B579-460E-94D1-54222C63F5DA}</a:tableStyleId>
              </a:tblPr>
              <a:tblGrid>
                <a:gridCol w="793156">
                  <a:extLst>
                    <a:ext uri="{9D8B030D-6E8A-4147-A177-3AD203B41FA5}">
                      <a16:colId xmlns:a16="http://schemas.microsoft.com/office/drawing/2014/main" val="1363962936"/>
                    </a:ext>
                  </a:extLst>
                </a:gridCol>
                <a:gridCol w="4170212">
                  <a:extLst>
                    <a:ext uri="{9D8B030D-6E8A-4147-A177-3AD203B41FA5}">
                      <a16:colId xmlns:a16="http://schemas.microsoft.com/office/drawing/2014/main" val="3047651192"/>
                    </a:ext>
                  </a:extLst>
                </a:gridCol>
                <a:gridCol w="1481882">
                  <a:extLst>
                    <a:ext uri="{9D8B030D-6E8A-4147-A177-3AD203B41FA5}">
                      <a16:colId xmlns:a16="http://schemas.microsoft.com/office/drawing/2014/main" val="2228128164"/>
                    </a:ext>
                  </a:extLst>
                </a:gridCol>
                <a:gridCol w="1836737">
                  <a:extLst>
                    <a:ext uri="{9D8B030D-6E8A-4147-A177-3AD203B41FA5}">
                      <a16:colId xmlns:a16="http://schemas.microsoft.com/office/drawing/2014/main" val="3706557866"/>
                    </a:ext>
                  </a:extLst>
                </a:gridCol>
              </a:tblGrid>
              <a:tr h="648072">
                <a:tc gridSpan="2">
                  <a:txBody>
                    <a:bodyPr/>
                    <a:lstStyle/>
                    <a:p>
                      <a:pPr algn="ctr"/>
                      <a:r>
                        <a:rPr lang="pt-BR" sz="2400" b="1" dirty="0"/>
                        <a:t>Custos Indiretos, Tributos e Lucro</a:t>
                      </a:r>
                    </a:p>
                  </a:txBody>
                  <a:tcPr>
                    <a:solidFill>
                      <a:schemeClr val="bg1">
                        <a:lumMod val="65000"/>
                      </a:schemeClr>
                    </a:solidFill>
                  </a:tcPr>
                </a:tc>
                <a:tc hMerge="1">
                  <a:txBody>
                    <a:bodyPr/>
                    <a:lstStyle/>
                    <a:p>
                      <a:endParaRPr lang="pt-BR" dirty="0"/>
                    </a:p>
                  </a:txBody>
                  <a:tcPr/>
                </a:tc>
                <a:tc>
                  <a:txBody>
                    <a:bodyPr/>
                    <a:lstStyle/>
                    <a:p>
                      <a:pPr algn="ctr"/>
                      <a:r>
                        <a:rPr lang="pt-BR" sz="2400" b="1" dirty="0"/>
                        <a:t>%</a:t>
                      </a:r>
                    </a:p>
                  </a:txBody>
                  <a:tcPr>
                    <a:solidFill>
                      <a:schemeClr val="bg1">
                        <a:lumMod val="65000"/>
                      </a:schemeClr>
                    </a:solidFill>
                  </a:tcPr>
                </a:tc>
                <a:tc>
                  <a:txBody>
                    <a:bodyPr/>
                    <a:lstStyle/>
                    <a:p>
                      <a:pPr algn="ctr"/>
                      <a:r>
                        <a:rPr lang="pt-BR" sz="2400" b="1" dirty="0"/>
                        <a:t>VALOR</a:t>
                      </a:r>
                      <a:endParaRPr lang="pt-BR" sz="1600" b="1" dirty="0"/>
                    </a:p>
                  </a:txBody>
                  <a:tcPr>
                    <a:solidFill>
                      <a:schemeClr val="bg1">
                        <a:lumMod val="65000"/>
                      </a:schemeClr>
                    </a:solidFill>
                  </a:tcPr>
                </a:tc>
                <a:extLst>
                  <a:ext uri="{0D108BD9-81ED-4DB2-BD59-A6C34878D82A}">
                    <a16:rowId xmlns:a16="http://schemas.microsoft.com/office/drawing/2014/main" val="1958343602"/>
                  </a:ext>
                </a:extLst>
              </a:tr>
              <a:tr h="461014">
                <a:tc>
                  <a:txBody>
                    <a:bodyPr/>
                    <a:lstStyle/>
                    <a:p>
                      <a:pPr algn="ctr"/>
                      <a:r>
                        <a:rPr lang="pt-BR" sz="2800" b="0" dirty="0"/>
                        <a:t>A</a:t>
                      </a:r>
                    </a:p>
                  </a:txBody>
                  <a:tcPr/>
                </a:tc>
                <a:tc>
                  <a:txBody>
                    <a:bodyPr/>
                    <a:lstStyle/>
                    <a:p>
                      <a:r>
                        <a:rPr lang="pt-BR" sz="2800" b="0" dirty="0"/>
                        <a:t>Custos Indiretos</a:t>
                      </a:r>
                    </a:p>
                  </a:txBody>
                  <a:tcPr/>
                </a:tc>
                <a:tc>
                  <a:txBody>
                    <a:bodyPr/>
                    <a:lstStyle/>
                    <a:p>
                      <a:pPr algn="ctr"/>
                      <a:endParaRPr lang="pt-BR" sz="2400" b="0" dirty="0"/>
                    </a:p>
                  </a:txBody>
                  <a:tcPr/>
                </a:tc>
                <a:tc>
                  <a:txBody>
                    <a:bodyPr/>
                    <a:lstStyle/>
                    <a:p>
                      <a:pPr algn="ctr"/>
                      <a:endParaRPr lang="pt-BR" sz="2800" dirty="0"/>
                    </a:p>
                  </a:txBody>
                  <a:tcPr/>
                </a:tc>
                <a:extLst>
                  <a:ext uri="{0D108BD9-81ED-4DB2-BD59-A6C34878D82A}">
                    <a16:rowId xmlns:a16="http://schemas.microsoft.com/office/drawing/2014/main" val="1786166374"/>
                  </a:ext>
                </a:extLst>
              </a:tr>
              <a:tr h="461014">
                <a:tc>
                  <a:txBody>
                    <a:bodyPr/>
                    <a:lstStyle/>
                    <a:p>
                      <a:pPr algn="ctr"/>
                      <a:r>
                        <a:rPr lang="pt-BR" sz="2800" b="0" dirty="0"/>
                        <a:t>B</a:t>
                      </a:r>
                    </a:p>
                  </a:txBody>
                  <a:tcPr/>
                </a:tc>
                <a:tc>
                  <a:txBody>
                    <a:bodyPr/>
                    <a:lstStyle/>
                    <a:p>
                      <a:r>
                        <a:rPr lang="pt-BR" sz="2800" b="0" dirty="0"/>
                        <a:t>Lucro</a:t>
                      </a:r>
                    </a:p>
                  </a:txBody>
                  <a:tcPr/>
                </a:tc>
                <a:tc>
                  <a:txBody>
                    <a:bodyPr/>
                    <a:lstStyle/>
                    <a:p>
                      <a:pPr algn="ctr"/>
                      <a:endParaRPr lang="pt-BR" sz="2400" b="0" dirty="0"/>
                    </a:p>
                  </a:txBody>
                  <a:tcPr/>
                </a:tc>
                <a:tc>
                  <a:txBody>
                    <a:bodyPr/>
                    <a:lstStyle/>
                    <a:p>
                      <a:pPr algn="ctr"/>
                      <a:endParaRPr lang="pt-BR" sz="2800" dirty="0"/>
                    </a:p>
                  </a:txBody>
                  <a:tcPr/>
                </a:tc>
                <a:extLst>
                  <a:ext uri="{0D108BD9-81ED-4DB2-BD59-A6C34878D82A}">
                    <a16:rowId xmlns:a16="http://schemas.microsoft.com/office/drawing/2014/main" val="3732353822"/>
                  </a:ext>
                </a:extLst>
              </a:tr>
              <a:tr h="461014">
                <a:tc>
                  <a:txBody>
                    <a:bodyPr/>
                    <a:lstStyle/>
                    <a:p>
                      <a:pPr algn="ctr"/>
                      <a:r>
                        <a:rPr lang="pt-BR" sz="2800" b="0" dirty="0"/>
                        <a:t>C</a:t>
                      </a:r>
                    </a:p>
                  </a:txBody>
                  <a:tcPr/>
                </a:tc>
                <a:tc>
                  <a:txBody>
                    <a:bodyPr/>
                    <a:lstStyle/>
                    <a:p>
                      <a:r>
                        <a:rPr lang="pt-BR" sz="2800" b="0" dirty="0"/>
                        <a:t>Tributos</a:t>
                      </a:r>
                    </a:p>
                  </a:txBody>
                  <a:tcPr/>
                </a:tc>
                <a:tc>
                  <a:txBody>
                    <a:bodyPr/>
                    <a:lstStyle/>
                    <a:p>
                      <a:pPr algn="ctr"/>
                      <a:endParaRPr lang="pt-BR" sz="2400" b="0" dirty="0"/>
                    </a:p>
                  </a:txBody>
                  <a:tcPr/>
                </a:tc>
                <a:tc>
                  <a:txBody>
                    <a:bodyPr/>
                    <a:lstStyle/>
                    <a:p>
                      <a:pPr algn="ctr"/>
                      <a:endParaRPr lang="pt-BR" sz="2800" dirty="0"/>
                    </a:p>
                  </a:txBody>
                  <a:tcPr/>
                </a:tc>
                <a:extLst>
                  <a:ext uri="{0D108BD9-81ED-4DB2-BD59-A6C34878D82A}">
                    <a16:rowId xmlns:a16="http://schemas.microsoft.com/office/drawing/2014/main" val="2175561995"/>
                  </a:ext>
                </a:extLst>
              </a:tr>
              <a:tr h="461014">
                <a:tc>
                  <a:txBody>
                    <a:bodyPr/>
                    <a:lstStyle/>
                    <a:p>
                      <a:pPr algn="ctr"/>
                      <a:endParaRPr lang="pt-BR" sz="2800" b="0" dirty="0"/>
                    </a:p>
                  </a:txBody>
                  <a:tcPr/>
                </a:tc>
                <a:tc>
                  <a:txBody>
                    <a:bodyPr/>
                    <a:lstStyle/>
                    <a:p>
                      <a:r>
                        <a:rPr lang="pt-BR" sz="2800" b="0" dirty="0"/>
                        <a:t>C1. tributos federais</a:t>
                      </a:r>
                    </a:p>
                  </a:txBody>
                  <a:tcPr/>
                </a:tc>
                <a:tc>
                  <a:txBody>
                    <a:bodyPr/>
                    <a:lstStyle/>
                    <a:p>
                      <a:pPr algn="ctr"/>
                      <a:endParaRPr lang="pt-BR" sz="2400" b="0" dirty="0"/>
                    </a:p>
                  </a:txBody>
                  <a:tcPr/>
                </a:tc>
                <a:tc>
                  <a:txBody>
                    <a:bodyPr/>
                    <a:lstStyle/>
                    <a:p>
                      <a:pPr algn="ctr"/>
                      <a:endParaRPr lang="pt-BR" sz="2800" dirty="0"/>
                    </a:p>
                  </a:txBody>
                  <a:tcPr/>
                </a:tc>
                <a:extLst>
                  <a:ext uri="{0D108BD9-81ED-4DB2-BD59-A6C34878D82A}">
                    <a16:rowId xmlns:a16="http://schemas.microsoft.com/office/drawing/2014/main" val="27868055"/>
                  </a:ext>
                </a:extLst>
              </a:tr>
              <a:tr h="461014">
                <a:tc>
                  <a:txBody>
                    <a:bodyPr/>
                    <a:lstStyle/>
                    <a:p>
                      <a:pPr algn="ctr"/>
                      <a:endParaRPr lang="pt-BR" sz="2800" b="0" dirty="0"/>
                    </a:p>
                  </a:txBody>
                  <a:tcPr/>
                </a:tc>
                <a:tc>
                  <a:txBody>
                    <a:bodyPr/>
                    <a:lstStyle/>
                    <a:p>
                      <a:r>
                        <a:rPr lang="pt-BR" sz="2800" b="0" dirty="0"/>
                        <a:t>C2. tributos estaduais</a:t>
                      </a:r>
                    </a:p>
                  </a:txBody>
                  <a:tcPr/>
                </a:tc>
                <a:tc>
                  <a:txBody>
                    <a:bodyPr/>
                    <a:lstStyle/>
                    <a:p>
                      <a:pPr algn="ctr"/>
                      <a:endParaRPr lang="pt-BR" sz="2400" b="0" dirty="0"/>
                    </a:p>
                  </a:txBody>
                  <a:tcPr/>
                </a:tc>
                <a:tc>
                  <a:txBody>
                    <a:bodyPr/>
                    <a:lstStyle/>
                    <a:p>
                      <a:pPr algn="ctr"/>
                      <a:endParaRPr lang="pt-BR" sz="2800" dirty="0"/>
                    </a:p>
                  </a:txBody>
                  <a:tcPr/>
                </a:tc>
                <a:extLst>
                  <a:ext uri="{0D108BD9-81ED-4DB2-BD59-A6C34878D82A}">
                    <a16:rowId xmlns:a16="http://schemas.microsoft.com/office/drawing/2014/main" val="3105841482"/>
                  </a:ext>
                </a:extLst>
              </a:tr>
              <a:tr h="461014">
                <a:tc>
                  <a:txBody>
                    <a:bodyPr/>
                    <a:lstStyle/>
                    <a:p>
                      <a:pPr algn="ctr"/>
                      <a:endParaRPr lang="pt-BR" sz="2800" b="0" dirty="0"/>
                    </a:p>
                  </a:txBody>
                  <a:tcPr/>
                </a:tc>
                <a:tc>
                  <a:txBody>
                    <a:bodyPr/>
                    <a:lstStyle/>
                    <a:p>
                      <a:r>
                        <a:rPr lang="pt-BR" sz="2800" b="0" dirty="0"/>
                        <a:t>C3. tributos municipais</a:t>
                      </a:r>
                    </a:p>
                  </a:txBody>
                  <a:tcPr/>
                </a:tc>
                <a:tc>
                  <a:txBody>
                    <a:bodyPr/>
                    <a:lstStyle/>
                    <a:p>
                      <a:pPr algn="ctr"/>
                      <a:endParaRPr lang="pt-BR" sz="2400" b="0" dirty="0"/>
                    </a:p>
                  </a:txBody>
                  <a:tcPr/>
                </a:tc>
                <a:tc>
                  <a:txBody>
                    <a:bodyPr/>
                    <a:lstStyle/>
                    <a:p>
                      <a:pPr algn="ctr"/>
                      <a:endParaRPr lang="pt-BR" sz="2800" dirty="0"/>
                    </a:p>
                  </a:txBody>
                  <a:tcPr/>
                </a:tc>
                <a:extLst>
                  <a:ext uri="{0D108BD9-81ED-4DB2-BD59-A6C34878D82A}">
                    <a16:rowId xmlns:a16="http://schemas.microsoft.com/office/drawing/2014/main" val="2575798773"/>
                  </a:ext>
                </a:extLst>
              </a:tr>
              <a:tr h="461014">
                <a:tc gridSpan="2">
                  <a:txBody>
                    <a:bodyPr/>
                    <a:lstStyle/>
                    <a:p>
                      <a:pPr algn="ctr"/>
                      <a:r>
                        <a:rPr lang="pt-BR" sz="2800" b="1" dirty="0"/>
                        <a:t>TOTAL</a:t>
                      </a:r>
                    </a:p>
                  </a:txBody>
                  <a:tcPr/>
                </a:tc>
                <a:tc hMerge="1">
                  <a:txBody>
                    <a:bodyPr/>
                    <a:lstStyle/>
                    <a:p>
                      <a:endParaRPr lang="pt-BR" sz="2800" b="1" dirty="0"/>
                    </a:p>
                  </a:txBody>
                  <a:tcPr/>
                </a:tc>
                <a:tc>
                  <a:txBody>
                    <a:bodyPr/>
                    <a:lstStyle/>
                    <a:p>
                      <a:pPr algn="ctr"/>
                      <a:endParaRPr lang="pt-BR" sz="2800" b="1" dirty="0"/>
                    </a:p>
                  </a:txBody>
                  <a:tcPr/>
                </a:tc>
                <a:tc>
                  <a:txBody>
                    <a:bodyPr/>
                    <a:lstStyle/>
                    <a:p>
                      <a:pPr algn="ctr"/>
                      <a:endParaRPr lang="pt-BR" sz="2800" dirty="0"/>
                    </a:p>
                  </a:txBody>
                  <a:tcPr/>
                </a:tc>
                <a:extLst>
                  <a:ext uri="{0D108BD9-81ED-4DB2-BD59-A6C34878D82A}">
                    <a16:rowId xmlns:a16="http://schemas.microsoft.com/office/drawing/2014/main" val="1726782743"/>
                  </a:ext>
                </a:extLst>
              </a:tr>
            </a:tbl>
          </a:graphicData>
        </a:graphic>
      </p:graphicFrame>
    </p:spTree>
    <p:extLst>
      <p:ext uri="{BB962C8B-B14F-4D97-AF65-F5344CB8AC3E}">
        <p14:creationId xmlns:p14="http://schemas.microsoft.com/office/powerpoint/2010/main" val="329129208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6"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340998" name="Rectangle 2"/>
          <p:cNvSpPr txBox="1">
            <a:spLocks noChangeArrowheads="1"/>
          </p:cNvSpPr>
          <p:nvPr/>
        </p:nvSpPr>
        <p:spPr bwMode="auto">
          <a:xfrm>
            <a:off x="256373" y="119011"/>
            <a:ext cx="8631253" cy="720080"/>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Custos Indiretos</a:t>
            </a:r>
            <a:endParaRPr lang="pt-BR" sz="3200" b="1" dirty="0">
              <a:solidFill>
                <a:srgbClr val="0070C0"/>
              </a:solidFill>
              <a:latin typeface="+mj-lt"/>
            </a:endParaRPr>
          </a:p>
        </p:txBody>
      </p:sp>
      <p:sp>
        <p:nvSpPr>
          <p:cNvPr id="340999"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41000" name="Text Box 8"/>
          <p:cNvSpPr txBox="1">
            <a:spLocks noChangeArrowheads="1"/>
          </p:cNvSpPr>
          <p:nvPr/>
        </p:nvSpPr>
        <p:spPr bwMode="auto">
          <a:xfrm>
            <a:off x="256373" y="1182162"/>
            <a:ext cx="11579551" cy="4708981"/>
          </a:xfrm>
          <a:prstGeom prst="rect">
            <a:avLst/>
          </a:prstGeom>
          <a:noFill/>
          <a:ln w="9525">
            <a:noFill/>
            <a:miter lim="800000"/>
            <a:headEnd/>
            <a:tailEnd/>
          </a:ln>
        </p:spPr>
        <p:txBody>
          <a:bodyPr wrap="square">
            <a:spAutoFit/>
          </a:bodyPr>
          <a:lstStyle/>
          <a:p>
            <a:pPr algn="just"/>
            <a:r>
              <a:rPr lang="pt-BR" sz="2400" dirty="0"/>
              <a:t>Compõem os custos indiretos aqueles relativos a: </a:t>
            </a:r>
          </a:p>
          <a:p>
            <a:pPr algn="just"/>
            <a:endParaRPr lang="pt-BR" sz="2400" dirty="0"/>
          </a:p>
          <a:p>
            <a:pPr marL="457200" indent="-457200" algn="just">
              <a:buAutoNum type="alphaLcParenR"/>
            </a:pPr>
            <a:r>
              <a:rPr lang="pt-BR" sz="2400" dirty="0"/>
              <a:t>funcionamento e manutenção da sede, tais como aluguel, água, luz, telefone, o Imposto Predial Territorial Urbano – IPTU, dentre outros; </a:t>
            </a:r>
          </a:p>
          <a:p>
            <a:pPr algn="just"/>
            <a:r>
              <a:rPr lang="pt-BR" sz="2400" dirty="0"/>
              <a:t>b) pessoal administrativo; </a:t>
            </a:r>
          </a:p>
          <a:p>
            <a:pPr algn="just"/>
            <a:r>
              <a:rPr lang="pt-BR" sz="2400" dirty="0"/>
              <a:t>c) material e equipamentos de escritório; </a:t>
            </a:r>
          </a:p>
          <a:p>
            <a:pPr algn="just"/>
            <a:r>
              <a:rPr lang="pt-BR" sz="2400" dirty="0"/>
              <a:t>d) supervisão de serviços; </a:t>
            </a:r>
          </a:p>
          <a:p>
            <a:pPr algn="just"/>
            <a:r>
              <a:rPr lang="pt-BR" sz="2400" dirty="0"/>
              <a:t>e) seguros. </a:t>
            </a:r>
          </a:p>
          <a:p>
            <a:pPr algn="just"/>
            <a:endParaRPr lang="pt-BR" sz="2400" dirty="0"/>
          </a:p>
          <a:p>
            <a:pPr algn="just"/>
            <a:r>
              <a:rPr lang="pt-BR" sz="2800" dirty="0"/>
              <a:t>O manual de orientação do MPOG estabelece como valores limites para os</a:t>
            </a:r>
            <a:r>
              <a:rPr lang="pt-BR" sz="2800" b="1" dirty="0"/>
              <a:t> </a:t>
            </a:r>
            <a:r>
              <a:rPr lang="pt-BR" sz="2800" b="1" dirty="0">
                <a:solidFill>
                  <a:srgbClr val="0000FF"/>
                </a:solidFill>
              </a:rPr>
              <a:t>serviços de vigilância </a:t>
            </a:r>
            <a:r>
              <a:rPr lang="pt-BR" sz="2800" b="1" dirty="0"/>
              <a:t>e </a:t>
            </a:r>
            <a:r>
              <a:rPr lang="pt-BR" sz="2800" b="1" dirty="0">
                <a:solidFill>
                  <a:srgbClr val="00B050"/>
                </a:solidFill>
              </a:rPr>
              <a:t>limpeza</a:t>
            </a:r>
            <a:r>
              <a:rPr lang="pt-BR" sz="2800" b="1" dirty="0"/>
              <a:t> </a:t>
            </a:r>
            <a:r>
              <a:rPr lang="pt-BR" sz="2800" dirty="0"/>
              <a:t>os percentuais de </a:t>
            </a:r>
            <a:r>
              <a:rPr lang="pt-BR" sz="2800" b="1" dirty="0">
                <a:solidFill>
                  <a:srgbClr val="0000FF"/>
                </a:solidFill>
              </a:rPr>
              <a:t>6%</a:t>
            </a:r>
            <a:r>
              <a:rPr lang="pt-BR" sz="2800" b="1" dirty="0"/>
              <a:t> e </a:t>
            </a:r>
            <a:r>
              <a:rPr lang="pt-BR" sz="2800" b="1" dirty="0">
                <a:solidFill>
                  <a:srgbClr val="00B050"/>
                </a:solidFill>
              </a:rPr>
              <a:t>3%</a:t>
            </a:r>
            <a:r>
              <a:rPr lang="pt-BR" sz="2800" b="1" dirty="0"/>
              <a:t>, respectivamente.</a:t>
            </a:r>
            <a:endParaRPr lang="pt-BR" sz="2800" dirty="0"/>
          </a:p>
        </p:txBody>
      </p:sp>
    </p:spTree>
    <p:extLst>
      <p:ext uri="{BB962C8B-B14F-4D97-AF65-F5344CB8AC3E}">
        <p14:creationId xmlns:p14="http://schemas.microsoft.com/office/powerpoint/2010/main" val="427528578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10" name="Rectangle 2"/>
          <p:cNvSpPr txBox="1">
            <a:spLocks noChangeArrowheads="1"/>
          </p:cNvSpPr>
          <p:nvPr/>
        </p:nvSpPr>
        <p:spPr bwMode="auto">
          <a:xfrm>
            <a:off x="256373" y="260648"/>
            <a:ext cx="8631253" cy="792088"/>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Lucro</a:t>
            </a:r>
          </a:p>
        </p:txBody>
      </p:sp>
      <p:sp>
        <p:nvSpPr>
          <p:cNvPr id="354311"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54312" name="Text Box 8"/>
          <p:cNvSpPr txBox="1">
            <a:spLocks noChangeArrowheads="1"/>
          </p:cNvSpPr>
          <p:nvPr/>
        </p:nvSpPr>
        <p:spPr bwMode="auto">
          <a:xfrm>
            <a:off x="256373" y="1182162"/>
            <a:ext cx="11605189" cy="4616648"/>
          </a:xfrm>
          <a:prstGeom prst="rect">
            <a:avLst/>
          </a:prstGeom>
          <a:noFill/>
          <a:ln w="9525">
            <a:noFill/>
            <a:miter lim="800000"/>
            <a:headEnd/>
            <a:tailEnd/>
          </a:ln>
        </p:spPr>
        <p:txBody>
          <a:bodyPr wrap="square">
            <a:spAutoFit/>
          </a:bodyPr>
          <a:lstStyle/>
          <a:p>
            <a:pPr algn="just">
              <a:lnSpc>
                <a:spcPct val="150000"/>
              </a:lnSpc>
            </a:pPr>
            <a:r>
              <a:rPr lang="pt-BR" sz="2800" b="1" dirty="0"/>
              <a:t>IN 05/2017 – Anexo I</a:t>
            </a:r>
          </a:p>
          <a:p>
            <a:pPr algn="just">
              <a:lnSpc>
                <a:spcPct val="150000"/>
              </a:lnSpc>
            </a:pPr>
            <a:endParaRPr lang="pt-BR" sz="2800" dirty="0"/>
          </a:p>
          <a:p>
            <a:pPr algn="just">
              <a:lnSpc>
                <a:spcPct val="150000"/>
              </a:lnSpc>
            </a:pPr>
            <a:r>
              <a:rPr lang="pt-BR" sz="2800" dirty="0"/>
              <a:t>XI – Lucro: ganho decorrente da exploração de atividade econômica, calculado mediante incidência percentual sobre o efetivamente executado pela empresa, a exemplo de remuneração, benefícios mensais e diários, encargos sociais e trabalhistas, insumos diversos e custos indiretos.</a:t>
            </a:r>
            <a:endParaRPr lang="pt-BR" sz="2800" dirty="0">
              <a:latin typeface="+mj-lt"/>
            </a:endParaRPr>
          </a:p>
        </p:txBody>
      </p:sp>
    </p:spTree>
    <p:extLst>
      <p:ext uri="{BB962C8B-B14F-4D97-AF65-F5344CB8AC3E}">
        <p14:creationId xmlns:p14="http://schemas.microsoft.com/office/powerpoint/2010/main" val="26408027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10" name="Rectangle 2"/>
          <p:cNvSpPr txBox="1">
            <a:spLocks noChangeArrowheads="1"/>
          </p:cNvSpPr>
          <p:nvPr/>
        </p:nvSpPr>
        <p:spPr bwMode="auto">
          <a:xfrm>
            <a:off x="324739" y="260648"/>
            <a:ext cx="8588525" cy="792088"/>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Lucro</a:t>
            </a:r>
          </a:p>
        </p:txBody>
      </p:sp>
      <p:sp>
        <p:nvSpPr>
          <p:cNvPr id="354311"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54312" name="Text Box 8"/>
          <p:cNvSpPr txBox="1">
            <a:spLocks noChangeArrowheads="1"/>
          </p:cNvSpPr>
          <p:nvPr/>
        </p:nvSpPr>
        <p:spPr bwMode="auto">
          <a:xfrm>
            <a:off x="324739" y="1182162"/>
            <a:ext cx="11502639" cy="4616648"/>
          </a:xfrm>
          <a:prstGeom prst="rect">
            <a:avLst/>
          </a:prstGeom>
          <a:noFill/>
          <a:ln w="9525">
            <a:noFill/>
            <a:miter lim="800000"/>
            <a:headEnd/>
            <a:tailEnd/>
          </a:ln>
        </p:spPr>
        <p:txBody>
          <a:bodyPr wrap="square">
            <a:spAutoFit/>
          </a:bodyPr>
          <a:lstStyle/>
          <a:p>
            <a:pPr algn="just">
              <a:lnSpc>
                <a:spcPct val="150000"/>
              </a:lnSpc>
            </a:pPr>
            <a:r>
              <a:rPr lang="pt-BR" sz="2800" dirty="0"/>
              <a:t>No cálculo dos valores limites dos serviços de vigilância e limpeza o manual estabeleceu o percentual de </a:t>
            </a:r>
            <a:r>
              <a:rPr lang="pt-BR" sz="2800" b="1" dirty="0"/>
              <a:t>6,79%</a:t>
            </a:r>
            <a:r>
              <a:rPr lang="pt-BR" sz="2800" dirty="0"/>
              <a:t>. </a:t>
            </a:r>
          </a:p>
          <a:p>
            <a:pPr algn="just">
              <a:lnSpc>
                <a:spcPct val="150000"/>
              </a:lnSpc>
            </a:pPr>
            <a:endParaRPr lang="pt-BR" sz="2800" dirty="0"/>
          </a:p>
          <a:p>
            <a:pPr algn="just">
              <a:lnSpc>
                <a:spcPct val="150000"/>
              </a:lnSpc>
            </a:pPr>
            <a:r>
              <a:rPr lang="pt-BR" sz="2800" dirty="0"/>
              <a:t>(Quadro demonstrativo do CITL – Serviços de limpeza e vigilância).</a:t>
            </a:r>
          </a:p>
          <a:p>
            <a:pPr algn="just">
              <a:lnSpc>
                <a:spcPct val="150000"/>
              </a:lnSpc>
            </a:pPr>
            <a:endParaRPr lang="pt-BR" sz="2800" dirty="0"/>
          </a:p>
          <a:p>
            <a:pPr algn="ctr">
              <a:lnSpc>
                <a:spcPct val="150000"/>
              </a:lnSpc>
            </a:pPr>
            <a:r>
              <a:rPr lang="pt-BR" sz="2800" b="1" dirty="0"/>
              <a:t>Lucro Real X Lucro Presumido</a:t>
            </a:r>
          </a:p>
          <a:p>
            <a:pPr algn="ctr">
              <a:lnSpc>
                <a:spcPct val="150000"/>
              </a:lnSpc>
            </a:pPr>
            <a:r>
              <a:rPr lang="pt-BR" sz="2800" b="1" dirty="0"/>
              <a:t>Decreto Federal 3000/99</a:t>
            </a:r>
          </a:p>
        </p:txBody>
      </p:sp>
    </p:spTree>
    <p:extLst>
      <p:ext uri="{BB962C8B-B14F-4D97-AF65-F5344CB8AC3E}">
        <p14:creationId xmlns:p14="http://schemas.microsoft.com/office/powerpoint/2010/main" val="387173576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345094" name="Rectangle 2"/>
          <p:cNvSpPr txBox="1">
            <a:spLocks noChangeArrowheads="1"/>
          </p:cNvSpPr>
          <p:nvPr/>
        </p:nvSpPr>
        <p:spPr bwMode="auto">
          <a:xfrm>
            <a:off x="264920" y="260648"/>
            <a:ext cx="8520158" cy="683492"/>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Tributos</a:t>
            </a:r>
          </a:p>
        </p:txBody>
      </p:sp>
      <p:sp>
        <p:nvSpPr>
          <p:cNvPr id="34509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45096" name="Text Box 8"/>
          <p:cNvSpPr txBox="1">
            <a:spLocks noChangeArrowheads="1"/>
          </p:cNvSpPr>
          <p:nvPr/>
        </p:nvSpPr>
        <p:spPr bwMode="auto">
          <a:xfrm>
            <a:off x="264919" y="1028275"/>
            <a:ext cx="11656463" cy="4616648"/>
          </a:xfrm>
          <a:prstGeom prst="rect">
            <a:avLst/>
          </a:prstGeom>
          <a:noFill/>
          <a:ln w="9525">
            <a:noFill/>
            <a:miter lim="800000"/>
            <a:headEnd/>
            <a:tailEnd/>
          </a:ln>
        </p:spPr>
        <p:txBody>
          <a:bodyPr wrap="square">
            <a:spAutoFit/>
          </a:bodyPr>
          <a:lstStyle/>
          <a:p>
            <a:pPr algn="just">
              <a:lnSpc>
                <a:spcPct val="150000"/>
              </a:lnSpc>
            </a:pPr>
            <a:r>
              <a:rPr lang="pt-BR" sz="2800" dirty="0"/>
              <a:t>Os tributos são impostos, taxas e contribuições de melhoria. (art. 3º - CTN – Lei nº 5.172/66).</a:t>
            </a:r>
          </a:p>
          <a:p>
            <a:pPr algn="just">
              <a:lnSpc>
                <a:spcPct val="150000"/>
              </a:lnSpc>
            </a:pPr>
            <a:endParaRPr lang="pt-BR" sz="2800" dirty="0"/>
          </a:p>
          <a:p>
            <a:pPr algn="just">
              <a:lnSpc>
                <a:spcPct val="150000"/>
              </a:lnSpc>
              <a:buFont typeface="Wingdings" pitchFamily="2" charset="2"/>
              <a:buChar char="Ø"/>
            </a:pPr>
            <a:r>
              <a:rPr lang="pt-BR" sz="2800" b="1" dirty="0"/>
              <a:t>PIS</a:t>
            </a:r>
            <a:r>
              <a:rPr lang="pt-BR" sz="2800" dirty="0"/>
              <a:t> – Programa de Integração Social e Formação do Patrimônio do Servidor Público</a:t>
            </a:r>
          </a:p>
          <a:p>
            <a:pPr algn="just">
              <a:lnSpc>
                <a:spcPct val="150000"/>
              </a:lnSpc>
              <a:buFont typeface="Wingdings" pitchFamily="2" charset="2"/>
              <a:buChar char="Ø"/>
            </a:pPr>
            <a:r>
              <a:rPr lang="pt-BR" sz="2800" b="1" dirty="0"/>
              <a:t>COFINS</a:t>
            </a:r>
            <a:r>
              <a:rPr lang="pt-BR" sz="2800" dirty="0"/>
              <a:t> – Contribuição para o Financiamento da Seguridade Social</a:t>
            </a:r>
          </a:p>
          <a:p>
            <a:pPr algn="just">
              <a:lnSpc>
                <a:spcPct val="150000"/>
              </a:lnSpc>
              <a:buFont typeface="Wingdings" pitchFamily="2" charset="2"/>
              <a:buChar char="Ø"/>
            </a:pPr>
            <a:r>
              <a:rPr lang="pt-BR" sz="2800" b="1" dirty="0"/>
              <a:t>ISS</a:t>
            </a:r>
            <a:r>
              <a:rPr lang="pt-BR" sz="2800" dirty="0"/>
              <a:t> – Imposto sobre Serviços de Qualquer Natureza</a:t>
            </a:r>
          </a:p>
        </p:txBody>
      </p:sp>
    </p:spTree>
    <p:extLst>
      <p:ext uri="{BB962C8B-B14F-4D97-AF65-F5344CB8AC3E}">
        <p14:creationId xmlns:p14="http://schemas.microsoft.com/office/powerpoint/2010/main" val="226075274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8"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349190" name="Rectangle 2"/>
          <p:cNvSpPr txBox="1">
            <a:spLocks noChangeArrowheads="1"/>
          </p:cNvSpPr>
          <p:nvPr/>
        </p:nvSpPr>
        <p:spPr bwMode="auto">
          <a:xfrm>
            <a:off x="264919" y="188640"/>
            <a:ext cx="8921810" cy="792088"/>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PIS</a:t>
            </a:r>
          </a:p>
        </p:txBody>
      </p:sp>
      <p:sp>
        <p:nvSpPr>
          <p:cNvPr id="349191"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49192" name="Text Box 8"/>
          <p:cNvSpPr txBox="1">
            <a:spLocks noChangeArrowheads="1"/>
          </p:cNvSpPr>
          <p:nvPr/>
        </p:nvSpPr>
        <p:spPr bwMode="auto">
          <a:xfrm>
            <a:off x="264919" y="1268761"/>
            <a:ext cx="11596643" cy="4801314"/>
          </a:xfrm>
          <a:prstGeom prst="rect">
            <a:avLst/>
          </a:prstGeom>
          <a:noFill/>
          <a:ln w="9525">
            <a:noFill/>
            <a:miter lim="800000"/>
            <a:headEnd/>
            <a:tailEnd/>
          </a:ln>
        </p:spPr>
        <p:txBody>
          <a:bodyPr wrap="square">
            <a:spAutoFit/>
          </a:bodyPr>
          <a:lstStyle/>
          <a:p>
            <a:pPr algn="just">
              <a:lnSpc>
                <a:spcPct val="150000"/>
              </a:lnSpc>
            </a:pPr>
            <a:r>
              <a:rPr lang="pt-BR" sz="2800" b="1" dirty="0"/>
              <a:t>Contribuintes:</a:t>
            </a:r>
            <a:r>
              <a:rPr lang="pt-BR" sz="2800" dirty="0"/>
              <a:t> pessoas jurídicas de direito privado de fins lucrativos e as que lhes são equiparadas pela legislação</a:t>
            </a:r>
          </a:p>
          <a:p>
            <a:pPr algn="just">
              <a:lnSpc>
                <a:spcPct val="150000"/>
              </a:lnSpc>
            </a:pPr>
            <a:endParaRPr lang="pt-BR" dirty="0"/>
          </a:p>
          <a:p>
            <a:pPr algn="just">
              <a:lnSpc>
                <a:spcPct val="150000"/>
              </a:lnSpc>
            </a:pPr>
            <a:r>
              <a:rPr lang="pt-BR" sz="2800" b="1" dirty="0"/>
              <a:t>Base de Cálculo:</a:t>
            </a:r>
            <a:r>
              <a:rPr lang="pt-BR" sz="2800" dirty="0"/>
              <a:t> receita bruta mensal, assim entendida a totalidade das receitas auferidas pela pessoa jurídica.</a:t>
            </a:r>
          </a:p>
          <a:p>
            <a:pPr algn="just">
              <a:lnSpc>
                <a:spcPct val="150000"/>
              </a:lnSpc>
            </a:pPr>
            <a:endParaRPr lang="pt-BR" dirty="0"/>
          </a:p>
          <a:p>
            <a:pPr algn="just">
              <a:lnSpc>
                <a:spcPct val="150000"/>
              </a:lnSpc>
            </a:pPr>
            <a:r>
              <a:rPr lang="pt-BR" sz="2800" b="1" dirty="0"/>
              <a:t>Alíquota: </a:t>
            </a:r>
            <a:r>
              <a:rPr lang="pt-BR" sz="2800" dirty="0"/>
              <a:t>1,65% para Limpeza e 0,65% para Vigilância, conforme previsto no artigo 2º da Lei nº 10.637/02. </a:t>
            </a:r>
          </a:p>
        </p:txBody>
      </p:sp>
    </p:spTree>
    <p:extLst>
      <p:ext uri="{BB962C8B-B14F-4D97-AF65-F5344CB8AC3E}">
        <p14:creationId xmlns:p14="http://schemas.microsoft.com/office/powerpoint/2010/main" val="157407054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2"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350214" name="Rectangle 2"/>
          <p:cNvSpPr txBox="1">
            <a:spLocks noChangeArrowheads="1"/>
          </p:cNvSpPr>
          <p:nvPr/>
        </p:nvSpPr>
        <p:spPr bwMode="auto">
          <a:xfrm>
            <a:off x="247827" y="260648"/>
            <a:ext cx="8716711" cy="670229"/>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COFINS</a:t>
            </a:r>
          </a:p>
        </p:txBody>
      </p:sp>
      <p:sp>
        <p:nvSpPr>
          <p:cNvPr id="35021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50216" name="Text Box 8"/>
          <p:cNvSpPr txBox="1">
            <a:spLocks noChangeArrowheads="1"/>
          </p:cNvSpPr>
          <p:nvPr/>
        </p:nvSpPr>
        <p:spPr bwMode="auto">
          <a:xfrm>
            <a:off x="247827" y="930877"/>
            <a:ext cx="11605189" cy="5355312"/>
          </a:xfrm>
          <a:prstGeom prst="rect">
            <a:avLst/>
          </a:prstGeom>
          <a:noFill/>
          <a:ln w="9525">
            <a:noFill/>
            <a:miter lim="800000"/>
            <a:headEnd/>
            <a:tailEnd/>
          </a:ln>
        </p:spPr>
        <p:txBody>
          <a:bodyPr wrap="square">
            <a:spAutoFit/>
          </a:bodyPr>
          <a:lstStyle/>
          <a:p>
            <a:pPr algn="just">
              <a:lnSpc>
                <a:spcPct val="150000"/>
              </a:lnSpc>
            </a:pPr>
            <a:r>
              <a:rPr lang="pt-BR" sz="2800" b="1" dirty="0"/>
              <a:t>Contribuintes:</a:t>
            </a:r>
            <a:r>
              <a:rPr lang="pt-BR" sz="2800" dirty="0"/>
              <a:t> pessoas jurídicas de direito privado de fins lucrativos e as que lhes são equiparadas pela legislação</a:t>
            </a:r>
          </a:p>
          <a:p>
            <a:pPr algn="just">
              <a:lnSpc>
                <a:spcPct val="150000"/>
              </a:lnSpc>
            </a:pPr>
            <a:endParaRPr lang="pt-BR" sz="1600" dirty="0"/>
          </a:p>
          <a:p>
            <a:pPr algn="just">
              <a:lnSpc>
                <a:spcPct val="150000"/>
              </a:lnSpc>
            </a:pPr>
            <a:r>
              <a:rPr lang="pt-BR" sz="2800" b="1" dirty="0"/>
              <a:t>Base de Cálculo: </a:t>
            </a:r>
            <a:r>
              <a:rPr lang="pt-BR" sz="2800" dirty="0"/>
              <a:t>Composta pela totalidade das receitas auferidas pela pessoa jurídica.</a:t>
            </a:r>
            <a:endParaRPr lang="pt-BR" sz="2800" b="1" dirty="0"/>
          </a:p>
          <a:p>
            <a:pPr algn="just">
              <a:lnSpc>
                <a:spcPct val="150000"/>
              </a:lnSpc>
            </a:pPr>
            <a:endParaRPr lang="pt-BR" sz="1600" b="1" dirty="0"/>
          </a:p>
          <a:p>
            <a:pPr algn="just">
              <a:lnSpc>
                <a:spcPct val="150000"/>
              </a:lnSpc>
            </a:pPr>
            <a:r>
              <a:rPr lang="pt-BR" sz="2800" b="1" dirty="0"/>
              <a:t>Alíquota: </a:t>
            </a:r>
            <a:r>
              <a:rPr lang="pt-BR" sz="2800" dirty="0"/>
              <a:t>7,60% (Art. 2º da Lei 10.833, de 29/12/03). No caso de Vigilância, a alíquota é de 3,00%, conforme previsto no artigo 10, inciso I da Lei Federal nº 10.833/03. </a:t>
            </a:r>
          </a:p>
        </p:txBody>
      </p:sp>
    </p:spTree>
    <p:extLst>
      <p:ext uri="{BB962C8B-B14F-4D97-AF65-F5344CB8AC3E}">
        <p14:creationId xmlns:p14="http://schemas.microsoft.com/office/powerpoint/2010/main" val="69942885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4" name="Rectangle 2"/>
          <p:cNvSpPr txBox="1">
            <a:spLocks noChangeArrowheads="1"/>
          </p:cNvSpPr>
          <p:nvPr/>
        </p:nvSpPr>
        <p:spPr bwMode="auto">
          <a:xfrm>
            <a:off x="213646" y="404665"/>
            <a:ext cx="8725256" cy="564327"/>
          </a:xfrm>
          <a:prstGeom prst="rect">
            <a:avLst/>
          </a:prstGeom>
          <a:solidFill>
            <a:schemeClr val="accent1">
              <a:lumMod val="40000"/>
              <a:lumOff val="60000"/>
            </a:schemeClr>
          </a:solidFill>
          <a:ln w="9525">
            <a:noFill/>
            <a:miter lim="800000"/>
            <a:headEnd/>
            <a:tailEnd/>
          </a:ln>
        </p:spPr>
        <p:txBody>
          <a:bodyPr anchor="ctr"/>
          <a:lstStyle/>
          <a:p>
            <a:r>
              <a:rPr lang="pt-BR" sz="3200" b="1" dirty="0">
                <a:solidFill>
                  <a:srgbClr val="0070C0"/>
                </a:solidFill>
              </a:rPr>
              <a:t>PIS e COFINS</a:t>
            </a:r>
          </a:p>
        </p:txBody>
      </p:sp>
      <p:sp>
        <p:nvSpPr>
          <p:cNvPr id="34509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graphicFrame>
        <p:nvGraphicFramePr>
          <p:cNvPr id="6" name="Group 22"/>
          <p:cNvGraphicFramePr>
            <a:graphicFrameLocks noGrp="1"/>
          </p:cNvGraphicFramePr>
          <p:nvPr>
            <p:extLst>
              <p:ext uri="{D42A27DB-BD31-4B8C-83A1-F6EECF244321}">
                <p14:modId xmlns:p14="http://schemas.microsoft.com/office/powerpoint/2010/main" val="1476754223"/>
              </p:ext>
            </p:extLst>
          </p:nvPr>
        </p:nvGraphicFramePr>
        <p:xfrm>
          <a:off x="2356488" y="1171684"/>
          <a:ext cx="7632848" cy="4829550"/>
        </p:xfrm>
        <a:graphic>
          <a:graphicData uri="http://schemas.openxmlformats.org/drawingml/2006/table">
            <a:tbl>
              <a:tblPr/>
              <a:tblGrid>
                <a:gridCol w="2544860">
                  <a:extLst>
                    <a:ext uri="{9D8B030D-6E8A-4147-A177-3AD203B41FA5}">
                      <a16:colId xmlns:a16="http://schemas.microsoft.com/office/drawing/2014/main" val="20000"/>
                    </a:ext>
                  </a:extLst>
                </a:gridCol>
                <a:gridCol w="2543127">
                  <a:extLst>
                    <a:ext uri="{9D8B030D-6E8A-4147-A177-3AD203B41FA5}">
                      <a16:colId xmlns:a16="http://schemas.microsoft.com/office/drawing/2014/main" val="20001"/>
                    </a:ext>
                  </a:extLst>
                </a:gridCol>
                <a:gridCol w="2544861">
                  <a:extLst>
                    <a:ext uri="{9D8B030D-6E8A-4147-A177-3AD203B41FA5}">
                      <a16:colId xmlns:a16="http://schemas.microsoft.com/office/drawing/2014/main" val="20002"/>
                    </a:ext>
                  </a:extLst>
                </a:gridCol>
              </a:tblGrid>
              <a:tr h="1549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dirty="0">
                        <a:ln>
                          <a:noFill/>
                        </a:ln>
                        <a:solidFill>
                          <a:schemeClr val="tx2"/>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800" b="1" i="0" u="none" strike="noStrike" cap="none" normalizeH="0" baseline="0" dirty="0">
                          <a:ln>
                            <a:noFill/>
                          </a:ln>
                          <a:solidFill>
                            <a:schemeClr val="tx1"/>
                          </a:solidFill>
                          <a:effectLst/>
                          <a:latin typeface="+mj-lt"/>
                        </a:rPr>
                        <a:t>Regime de Tributação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dirty="0">
                        <a:ln>
                          <a:noFill/>
                        </a:ln>
                        <a:solidFill>
                          <a:srgbClr val="0000FF"/>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dirty="0">
                          <a:ln>
                            <a:noFill/>
                          </a:ln>
                          <a:solidFill>
                            <a:srgbClr val="0000FF"/>
                          </a:solidFill>
                          <a:effectLst/>
                          <a:latin typeface="+mj-lt"/>
                        </a:rPr>
                        <a:t>PIS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dirty="0">
                        <a:ln>
                          <a:noFill/>
                        </a:ln>
                        <a:solidFill>
                          <a:srgbClr val="0000FF"/>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dirty="0">
                          <a:ln>
                            <a:noFill/>
                          </a:ln>
                          <a:solidFill>
                            <a:srgbClr val="0000FF"/>
                          </a:solidFill>
                          <a:effectLst/>
                          <a:latin typeface="+mj-lt"/>
                        </a:rPr>
                        <a:t>COFINS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40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dirty="0">
                        <a:ln>
                          <a:noFill/>
                        </a:ln>
                        <a:solidFill>
                          <a:srgbClr val="0000FF"/>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dirty="0">
                          <a:ln>
                            <a:noFill/>
                          </a:ln>
                          <a:solidFill>
                            <a:srgbClr val="0000FF"/>
                          </a:solidFill>
                          <a:effectLst/>
                          <a:latin typeface="+mj-lt"/>
                        </a:rPr>
                        <a:t>Lucro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dirty="0">
                          <a:ln>
                            <a:noFill/>
                          </a:ln>
                          <a:solidFill>
                            <a:srgbClr val="0000FF"/>
                          </a:solidFill>
                          <a:effectLst/>
                          <a:latin typeface="+mj-lt"/>
                        </a:rPr>
                        <a:t>Presumido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dirty="0">
                        <a:ln>
                          <a:noFill/>
                        </a:ln>
                        <a:solidFill>
                          <a:schemeClr val="tx1"/>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dirty="0">
                          <a:ln>
                            <a:noFill/>
                          </a:ln>
                          <a:solidFill>
                            <a:schemeClr val="tx1"/>
                          </a:solidFill>
                          <a:effectLst/>
                          <a:latin typeface="+mj-lt"/>
                        </a:rPr>
                        <a:t>0,65%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dirty="0">
                        <a:ln>
                          <a:noFill/>
                        </a:ln>
                        <a:solidFill>
                          <a:schemeClr val="tx1"/>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dirty="0">
                          <a:ln>
                            <a:noFill/>
                          </a:ln>
                          <a:solidFill>
                            <a:schemeClr val="tx1"/>
                          </a:solidFill>
                          <a:effectLst/>
                          <a:latin typeface="+mj-lt"/>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40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dirty="0">
                        <a:ln>
                          <a:noFill/>
                        </a:ln>
                        <a:solidFill>
                          <a:srgbClr val="0000FF"/>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dirty="0">
                          <a:ln>
                            <a:noFill/>
                          </a:ln>
                          <a:solidFill>
                            <a:srgbClr val="0000FF"/>
                          </a:solidFill>
                          <a:effectLst/>
                          <a:latin typeface="+mj-lt"/>
                        </a:rPr>
                        <a:t>Lucro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dirty="0">
                          <a:ln>
                            <a:noFill/>
                          </a:ln>
                          <a:solidFill>
                            <a:srgbClr val="0000FF"/>
                          </a:solidFill>
                          <a:effectLst/>
                          <a:latin typeface="+mj-lt"/>
                        </a:rPr>
                        <a:t>Real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a:ln>
                          <a:noFill/>
                        </a:ln>
                        <a:solidFill>
                          <a:schemeClr val="tx1"/>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a:ln>
                            <a:noFill/>
                          </a:ln>
                          <a:solidFill>
                            <a:schemeClr val="tx1"/>
                          </a:solidFill>
                          <a:effectLst/>
                          <a:latin typeface="+mj-lt"/>
                        </a:rPr>
                        <a:t>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dirty="0">
                        <a:ln>
                          <a:noFill/>
                        </a:ln>
                        <a:solidFill>
                          <a:schemeClr val="tx1"/>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dirty="0">
                          <a:ln>
                            <a:noFill/>
                          </a:ln>
                          <a:solidFill>
                            <a:schemeClr val="tx1"/>
                          </a:solidFill>
                          <a:effectLst/>
                          <a:latin typeface="+mj-lt"/>
                        </a:rPr>
                        <a:t>7,60%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14329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91436" y="285204"/>
            <a:ext cx="7772400" cy="648494"/>
          </a:xfrm>
        </p:spPr>
        <p:txBody>
          <a:bodyPr/>
          <a:lstStyle/>
          <a:p>
            <a:r>
              <a:rPr lang="pt-BR" sz="4000" dirty="0"/>
              <a:t>Forma de entrega</a:t>
            </a:r>
          </a:p>
        </p:txBody>
      </p:sp>
      <p:sp>
        <p:nvSpPr>
          <p:cNvPr id="30723" name="Rectangle 3"/>
          <p:cNvSpPr>
            <a:spLocks noGrp="1" noChangeArrowheads="1"/>
          </p:cNvSpPr>
          <p:nvPr>
            <p:ph type="subTitle" idx="1"/>
          </p:nvPr>
        </p:nvSpPr>
        <p:spPr>
          <a:xfrm>
            <a:off x="691437" y="1124744"/>
            <a:ext cx="11102998" cy="1728192"/>
          </a:xfrm>
        </p:spPr>
        <p:txBody>
          <a:bodyPr>
            <a:noAutofit/>
          </a:bodyPr>
          <a:lstStyle/>
          <a:p>
            <a:pPr algn="just">
              <a:lnSpc>
                <a:spcPct val="90000"/>
              </a:lnSpc>
            </a:pPr>
            <a:endParaRPr lang="pt-BR" sz="3200" b="0" dirty="0">
              <a:solidFill>
                <a:schemeClr val="tx1"/>
              </a:solidFill>
            </a:endParaRPr>
          </a:p>
          <a:p>
            <a:pPr algn="just">
              <a:lnSpc>
                <a:spcPct val="90000"/>
              </a:lnSpc>
            </a:pPr>
            <a:r>
              <a:rPr lang="pt-BR" sz="3200" b="0" dirty="0">
                <a:solidFill>
                  <a:schemeClr val="tx1"/>
                </a:solidFill>
              </a:rPr>
              <a:t>Nos casos de compras, a </a:t>
            </a:r>
            <a:r>
              <a:rPr lang="pt-BR" sz="3200" b="0" u="sng" dirty="0">
                <a:solidFill>
                  <a:schemeClr val="tx1"/>
                </a:solidFill>
              </a:rPr>
              <a:t>forma de entrega</a:t>
            </a:r>
            <a:r>
              <a:rPr lang="pt-BR" sz="3200" b="0" dirty="0">
                <a:solidFill>
                  <a:schemeClr val="tx1"/>
                </a:solidFill>
              </a:rPr>
              <a:t> </a:t>
            </a:r>
            <a:r>
              <a:rPr lang="pt-BR" sz="3200" b="1" dirty="0">
                <a:solidFill>
                  <a:srgbClr val="0000FF"/>
                </a:solidFill>
              </a:rPr>
              <a:t>IMPACTA DIRETAMENTE</a:t>
            </a:r>
            <a:r>
              <a:rPr lang="pt-BR" sz="3200" b="0" dirty="0">
                <a:solidFill>
                  <a:schemeClr val="tx1"/>
                </a:solidFill>
              </a:rPr>
              <a:t> o preço final contratado.</a:t>
            </a:r>
          </a:p>
          <a:p>
            <a:pPr algn="just">
              <a:lnSpc>
                <a:spcPct val="90000"/>
              </a:lnSpc>
            </a:pPr>
            <a:endParaRPr lang="pt-BR" sz="3200" b="0" dirty="0">
              <a:solidFill>
                <a:schemeClr val="tx1"/>
              </a:solidFill>
            </a:endParaRPr>
          </a:p>
          <a:p>
            <a:pPr algn="just">
              <a:lnSpc>
                <a:spcPct val="90000"/>
              </a:lnSpc>
            </a:pPr>
            <a:endParaRPr lang="pt-BR" sz="3200" dirty="0">
              <a:solidFill>
                <a:schemeClr val="tx1"/>
              </a:solidFill>
            </a:endParaRPr>
          </a:p>
          <a:p>
            <a:pPr>
              <a:lnSpc>
                <a:spcPct val="90000"/>
              </a:lnSpc>
            </a:pPr>
            <a:endParaRPr lang="pt-BR" sz="3200" b="0" dirty="0">
              <a:solidFill>
                <a:schemeClr val="tx1"/>
              </a:solidFill>
            </a:endParaRPr>
          </a:p>
          <a:p>
            <a:pPr marL="533400" indent="-533400" algn="just">
              <a:lnSpc>
                <a:spcPct val="90000"/>
              </a:lnSpc>
              <a:buFontTx/>
              <a:buChar char="•"/>
            </a:pPr>
            <a:endParaRPr lang="pt-BR" sz="3200" dirty="0">
              <a:solidFill>
                <a:schemeClr val="tx1"/>
              </a:solidFill>
            </a:endParaRPr>
          </a:p>
          <a:p>
            <a:pPr marL="533400" indent="-533400" algn="just">
              <a:lnSpc>
                <a:spcPct val="90000"/>
              </a:lnSpc>
              <a:buFontTx/>
              <a:buChar char="•"/>
            </a:pPr>
            <a:endParaRPr lang="pt-BR" sz="3200" dirty="0"/>
          </a:p>
          <a:p>
            <a:pPr marL="533400" indent="-533400">
              <a:lnSpc>
                <a:spcPct val="90000"/>
              </a:lnSpc>
            </a:pPr>
            <a:endParaRPr lang="pt-BR" sz="3200" dirty="0"/>
          </a:p>
          <a:p>
            <a:pPr marL="533400" indent="-533400">
              <a:lnSpc>
                <a:spcPct val="90000"/>
              </a:lnSpc>
            </a:pPr>
            <a:endParaRPr lang="pt-BR" sz="3200" b="1" dirty="0"/>
          </a:p>
        </p:txBody>
      </p:sp>
      <p:sp>
        <p:nvSpPr>
          <p:cNvPr id="5" name="Espaço Reservado para Número de Slide 5"/>
          <p:cNvSpPr>
            <a:spLocks noGrp="1"/>
          </p:cNvSpPr>
          <p:nvPr>
            <p:ph type="sldNum" sz="quarter" idx="12"/>
          </p:nvPr>
        </p:nvSpPr>
        <p:spPr/>
        <p:txBody>
          <a:bodyPr/>
          <a:lstStyle/>
          <a:p>
            <a:pPr algn="r"/>
            <a:fld id="{EF7A70DD-058D-48F5-8B43-1291C174BA5C}" type="slidenum">
              <a:rPr lang="pt-BR" sz="1400"/>
              <a:pPr algn="r"/>
              <a:t>23</a:t>
            </a:fld>
            <a:endParaRPr lang="pt-BR" dirty="0"/>
          </a:p>
        </p:txBody>
      </p:sp>
      <p:sp>
        <p:nvSpPr>
          <p:cNvPr id="6" name="Rectangle 3">
            <a:extLst>
              <a:ext uri="{FF2B5EF4-FFF2-40B4-BE49-F238E27FC236}">
                <a16:creationId xmlns:a16="http://schemas.microsoft.com/office/drawing/2014/main" id="{7F4B4770-3E57-4384-9C2E-55EFE393C4F7}"/>
              </a:ext>
            </a:extLst>
          </p:cNvPr>
          <p:cNvSpPr txBox="1">
            <a:spLocks noChangeArrowheads="1"/>
          </p:cNvSpPr>
          <p:nvPr/>
        </p:nvSpPr>
        <p:spPr bwMode="auto">
          <a:xfrm>
            <a:off x="1572874" y="3281125"/>
            <a:ext cx="8712967"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pPr>
            <a:r>
              <a:rPr lang="pt-BR" b="1" dirty="0">
                <a:solidFill>
                  <a:srgbClr val="00B050"/>
                </a:solidFill>
              </a:rPr>
              <a:t>Entrega Imediata e Integral</a:t>
            </a:r>
          </a:p>
          <a:p>
            <a:pPr algn="just">
              <a:lnSpc>
                <a:spcPct val="90000"/>
              </a:lnSpc>
            </a:pPr>
            <a:endParaRPr lang="pt-BR" dirty="0">
              <a:solidFill>
                <a:schemeClr val="tx1"/>
              </a:solidFill>
            </a:endParaRPr>
          </a:p>
          <a:p>
            <a:pPr>
              <a:lnSpc>
                <a:spcPct val="90000"/>
              </a:lnSpc>
            </a:pPr>
            <a:endParaRPr lang="pt-BR" dirty="0">
              <a:solidFill>
                <a:schemeClr val="tx1"/>
              </a:solidFill>
            </a:endParaRPr>
          </a:p>
          <a:p>
            <a:pPr marL="533400" indent="-533400" algn="just">
              <a:lnSpc>
                <a:spcPct val="90000"/>
              </a:lnSpc>
              <a:buFontTx/>
              <a:buChar char="•"/>
            </a:pPr>
            <a:endParaRPr lang="pt-BR" sz="2800" dirty="0">
              <a:solidFill>
                <a:schemeClr val="tx1"/>
              </a:solidFill>
            </a:endParaRPr>
          </a:p>
          <a:p>
            <a:pPr marL="533400" indent="-533400" algn="just">
              <a:lnSpc>
                <a:spcPct val="90000"/>
              </a:lnSpc>
              <a:buFontTx/>
              <a:buChar char="•"/>
            </a:pPr>
            <a:endParaRPr lang="pt-BR" sz="2000" dirty="0"/>
          </a:p>
          <a:p>
            <a:pPr marL="533400" indent="-533400">
              <a:lnSpc>
                <a:spcPct val="90000"/>
              </a:lnSpc>
            </a:pPr>
            <a:endParaRPr lang="pt-BR" sz="2000" dirty="0"/>
          </a:p>
          <a:p>
            <a:pPr marL="533400" indent="-533400">
              <a:lnSpc>
                <a:spcPct val="90000"/>
              </a:lnSpc>
            </a:pPr>
            <a:endParaRPr lang="pt-BR" sz="2000" b="1" dirty="0"/>
          </a:p>
        </p:txBody>
      </p:sp>
      <p:sp>
        <p:nvSpPr>
          <p:cNvPr id="7" name="Rectangle 3">
            <a:extLst>
              <a:ext uri="{FF2B5EF4-FFF2-40B4-BE49-F238E27FC236}">
                <a16:creationId xmlns:a16="http://schemas.microsoft.com/office/drawing/2014/main" id="{1D4D5B88-58DA-46F0-A24C-6614C5958350}"/>
              </a:ext>
            </a:extLst>
          </p:cNvPr>
          <p:cNvSpPr txBox="1">
            <a:spLocks noChangeArrowheads="1"/>
          </p:cNvSpPr>
          <p:nvPr/>
        </p:nvSpPr>
        <p:spPr bwMode="auto">
          <a:xfrm>
            <a:off x="1132155" y="4573410"/>
            <a:ext cx="95944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pPr>
            <a:r>
              <a:rPr lang="pt-BR" b="1" dirty="0">
                <a:solidFill>
                  <a:schemeClr val="accent6">
                    <a:lumMod val="75000"/>
                  </a:schemeClr>
                </a:solidFill>
              </a:rPr>
              <a:t>Entrega parcelada = Cronograma de Entrega</a:t>
            </a:r>
          </a:p>
          <a:p>
            <a:pPr algn="just">
              <a:lnSpc>
                <a:spcPct val="90000"/>
              </a:lnSpc>
            </a:pPr>
            <a:endParaRPr lang="pt-BR" dirty="0">
              <a:solidFill>
                <a:schemeClr val="tx1"/>
              </a:solidFill>
            </a:endParaRPr>
          </a:p>
          <a:p>
            <a:pPr>
              <a:lnSpc>
                <a:spcPct val="90000"/>
              </a:lnSpc>
            </a:pPr>
            <a:endParaRPr lang="pt-BR" dirty="0">
              <a:solidFill>
                <a:schemeClr val="tx1"/>
              </a:solidFill>
            </a:endParaRPr>
          </a:p>
          <a:p>
            <a:pPr marL="533400" indent="-533400" algn="just">
              <a:lnSpc>
                <a:spcPct val="90000"/>
              </a:lnSpc>
              <a:buFontTx/>
              <a:buChar char="•"/>
            </a:pPr>
            <a:endParaRPr lang="pt-BR" sz="2800" dirty="0">
              <a:solidFill>
                <a:schemeClr val="tx1"/>
              </a:solidFill>
            </a:endParaRPr>
          </a:p>
          <a:p>
            <a:pPr marL="533400" indent="-533400" algn="just">
              <a:lnSpc>
                <a:spcPct val="90000"/>
              </a:lnSpc>
              <a:buFontTx/>
              <a:buChar char="•"/>
            </a:pPr>
            <a:endParaRPr lang="pt-BR" sz="2000" dirty="0"/>
          </a:p>
          <a:p>
            <a:pPr marL="533400" indent="-533400">
              <a:lnSpc>
                <a:spcPct val="90000"/>
              </a:lnSpc>
            </a:pPr>
            <a:endParaRPr lang="pt-BR" sz="2000" dirty="0"/>
          </a:p>
          <a:p>
            <a:pPr marL="533400" indent="-533400">
              <a:lnSpc>
                <a:spcPct val="90000"/>
              </a:lnSpc>
            </a:pPr>
            <a:endParaRPr lang="pt-BR" sz="2000" b="1" dirty="0"/>
          </a:p>
        </p:txBody>
      </p:sp>
    </p:spTree>
    <p:extLst>
      <p:ext uri="{BB962C8B-B14F-4D97-AF65-F5344CB8AC3E}">
        <p14:creationId xmlns:p14="http://schemas.microsoft.com/office/powerpoint/2010/main" val="35323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2"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350214" name="Rectangle 2"/>
          <p:cNvSpPr txBox="1">
            <a:spLocks noChangeArrowheads="1"/>
          </p:cNvSpPr>
          <p:nvPr/>
        </p:nvSpPr>
        <p:spPr bwMode="auto">
          <a:xfrm>
            <a:off x="367469" y="260648"/>
            <a:ext cx="8417608" cy="611023"/>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PIS e COFINS</a:t>
            </a:r>
          </a:p>
        </p:txBody>
      </p:sp>
      <p:sp>
        <p:nvSpPr>
          <p:cNvPr id="35021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50216" name="Text Box 8"/>
          <p:cNvSpPr txBox="1">
            <a:spLocks noChangeArrowheads="1"/>
          </p:cNvSpPr>
          <p:nvPr/>
        </p:nvSpPr>
        <p:spPr bwMode="auto">
          <a:xfrm>
            <a:off x="367469" y="1340769"/>
            <a:ext cx="11502639" cy="4093428"/>
          </a:xfrm>
          <a:prstGeom prst="rect">
            <a:avLst/>
          </a:prstGeom>
          <a:noFill/>
          <a:ln w="9525">
            <a:noFill/>
            <a:miter lim="800000"/>
            <a:headEnd/>
            <a:tailEnd/>
          </a:ln>
        </p:spPr>
        <p:txBody>
          <a:bodyPr wrap="square">
            <a:spAutoFit/>
          </a:bodyPr>
          <a:lstStyle/>
          <a:p>
            <a:pPr algn="ctr"/>
            <a:endParaRPr lang="pt-BR" sz="1600" b="1" dirty="0"/>
          </a:p>
          <a:p>
            <a:pPr algn="just"/>
            <a:r>
              <a:rPr lang="pt-BR" sz="2800" dirty="0"/>
              <a:t>As empresas tributadas pelo </a:t>
            </a:r>
            <a:r>
              <a:rPr lang="pt-BR" sz="2800" b="1" dirty="0"/>
              <a:t>LUCRO REAL </a:t>
            </a:r>
            <a:r>
              <a:rPr lang="pt-BR" sz="2800" dirty="0"/>
              <a:t>podem apresentar percentuais diferentes nos dois tributos, devido à possibilidade de descontos e/ou compensações previstas na legislação específica.</a:t>
            </a:r>
          </a:p>
          <a:p>
            <a:pPr algn="just"/>
            <a:endParaRPr lang="pt-BR" sz="2800" dirty="0"/>
          </a:p>
          <a:p>
            <a:pPr algn="just"/>
            <a:r>
              <a:rPr lang="pt-BR" sz="2800" dirty="0"/>
              <a:t>Nesses casos, deverão ser justificadas pela empresa as alíquotas indicadas.</a:t>
            </a:r>
          </a:p>
          <a:p>
            <a:pPr algn="just"/>
            <a:endParaRPr lang="pt-BR" sz="2800" dirty="0"/>
          </a:p>
          <a:p>
            <a:pPr algn="ctr"/>
            <a:r>
              <a:rPr lang="pt-BR" sz="2800" b="1" dirty="0"/>
              <a:t>Acórdão TCU 1619/2008 – Plenário</a:t>
            </a:r>
            <a:r>
              <a:rPr lang="pt-BR" sz="2800" dirty="0"/>
              <a:t> </a:t>
            </a:r>
          </a:p>
          <a:p>
            <a:pPr algn="just"/>
            <a:endParaRPr lang="pt-BR" sz="2000" b="1" dirty="0">
              <a:solidFill>
                <a:schemeClr val="tx2"/>
              </a:solidFill>
            </a:endParaRPr>
          </a:p>
        </p:txBody>
      </p:sp>
    </p:spTree>
    <p:extLst>
      <p:ext uri="{BB962C8B-B14F-4D97-AF65-F5344CB8AC3E}">
        <p14:creationId xmlns:p14="http://schemas.microsoft.com/office/powerpoint/2010/main" val="229574035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60"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352262" name="Rectangle 2"/>
          <p:cNvSpPr txBox="1">
            <a:spLocks noChangeArrowheads="1"/>
          </p:cNvSpPr>
          <p:nvPr/>
        </p:nvSpPr>
        <p:spPr bwMode="auto">
          <a:xfrm>
            <a:off x="264921" y="238836"/>
            <a:ext cx="8511610" cy="669884"/>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ISS</a:t>
            </a:r>
          </a:p>
        </p:txBody>
      </p:sp>
      <p:sp>
        <p:nvSpPr>
          <p:cNvPr id="352263"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52264" name="Text Box 8"/>
          <p:cNvSpPr txBox="1">
            <a:spLocks noChangeArrowheads="1"/>
          </p:cNvSpPr>
          <p:nvPr/>
        </p:nvSpPr>
        <p:spPr bwMode="auto">
          <a:xfrm>
            <a:off x="264921" y="908720"/>
            <a:ext cx="11588096" cy="5232202"/>
          </a:xfrm>
          <a:prstGeom prst="rect">
            <a:avLst/>
          </a:prstGeom>
          <a:noFill/>
          <a:ln w="9525">
            <a:noFill/>
            <a:miter lim="800000"/>
            <a:headEnd/>
            <a:tailEnd/>
          </a:ln>
        </p:spPr>
        <p:txBody>
          <a:bodyPr wrap="square">
            <a:spAutoFit/>
          </a:bodyPr>
          <a:lstStyle/>
          <a:p>
            <a:pPr algn="just"/>
            <a:r>
              <a:rPr lang="pt-BR" sz="2800" b="1" dirty="0"/>
              <a:t>Contribuintes:</a:t>
            </a:r>
            <a:r>
              <a:rPr lang="pt-BR" sz="2800" dirty="0"/>
              <a:t> pessoas jurídicas de direito privado de fins lucrativos e as que lhes são equiparadas pela legislação</a:t>
            </a:r>
          </a:p>
          <a:p>
            <a:pPr algn="just"/>
            <a:endParaRPr lang="pt-BR" dirty="0"/>
          </a:p>
          <a:p>
            <a:pPr algn="just"/>
            <a:r>
              <a:rPr lang="pt-BR" sz="2800" b="1" dirty="0"/>
              <a:t>Base de Cálculo: </a:t>
            </a:r>
            <a:r>
              <a:rPr lang="pt-BR" sz="2800" dirty="0"/>
              <a:t>composta pela totalidade das receitas auferidas com prestação de serviços pela pessoa jurídica. </a:t>
            </a:r>
            <a:endParaRPr lang="pt-BR" sz="2800" b="1" dirty="0"/>
          </a:p>
          <a:p>
            <a:pPr algn="just"/>
            <a:endParaRPr lang="pt-BR" b="1" dirty="0"/>
          </a:p>
          <a:p>
            <a:pPr algn="just"/>
            <a:r>
              <a:rPr lang="pt-BR" sz="2800" b="1" dirty="0"/>
              <a:t>Alíquota:</a:t>
            </a:r>
            <a:r>
              <a:rPr lang="pt-BR" sz="2800" dirty="0"/>
              <a:t> Segundo o CTN, até 5% de acordo com o serviço.</a:t>
            </a:r>
          </a:p>
          <a:p>
            <a:pPr algn="just"/>
            <a:endParaRPr lang="pt-BR" dirty="0"/>
          </a:p>
          <a:p>
            <a:pPr algn="just"/>
            <a:r>
              <a:rPr lang="pt-BR" sz="2800" b="1" dirty="0"/>
              <a:t>Local de tributação: </a:t>
            </a:r>
            <a:r>
              <a:rPr lang="pt-BR" sz="2800" dirty="0"/>
              <a:t>art. 3º, inciso XX da LC 116/2003 – imposto devido no local do estabelecimento do tomador da mão-de-obra ou, na falta de estabelecimento, onde ele estiver domiciliado, no caso dos serviços descritos pelo subitem 17.05 da lista anexa. (fornecimento de mão de obra).</a:t>
            </a:r>
          </a:p>
        </p:txBody>
      </p:sp>
    </p:spTree>
    <p:extLst>
      <p:ext uri="{BB962C8B-B14F-4D97-AF65-F5344CB8AC3E}">
        <p14:creationId xmlns:p14="http://schemas.microsoft.com/office/powerpoint/2010/main" val="2014546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345094" name="Rectangle 2"/>
          <p:cNvSpPr txBox="1">
            <a:spLocks noChangeArrowheads="1"/>
          </p:cNvSpPr>
          <p:nvPr/>
        </p:nvSpPr>
        <p:spPr bwMode="auto">
          <a:xfrm>
            <a:off x="350379" y="332656"/>
            <a:ext cx="8306512" cy="576064"/>
          </a:xfrm>
          <a:prstGeom prst="rect">
            <a:avLst/>
          </a:prstGeom>
          <a:solidFill>
            <a:schemeClr val="accent1">
              <a:lumMod val="40000"/>
              <a:lumOff val="60000"/>
            </a:schemeClr>
          </a:solidFill>
          <a:ln w="9525">
            <a:noFill/>
            <a:miter lim="800000"/>
            <a:headEnd/>
            <a:tailEnd/>
          </a:ln>
        </p:spPr>
        <p:txBody>
          <a:bodyPr anchor="ctr"/>
          <a:lstStyle/>
          <a:p>
            <a:r>
              <a:rPr lang="pt-BR" sz="3200" b="1" dirty="0">
                <a:solidFill>
                  <a:srgbClr val="0070C0"/>
                </a:solidFill>
              </a:rPr>
              <a:t>Tributos</a:t>
            </a:r>
          </a:p>
        </p:txBody>
      </p:sp>
      <p:sp>
        <p:nvSpPr>
          <p:cNvPr id="34509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45096" name="Text Box 8"/>
          <p:cNvSpPr txBox="1">
            <a:spLocks noChangeArrowheads="1"/>
          </p:cNvSpPr>
          <p:nvPr/>
        </p:nvSpPr>
        <p:spPr bwMode="auto">
          <a:xfrm>
            <a:off x="350378" y="1124745"/>
            <a:ext cx="11579551" cy="4939814"/>
          </a:xfrm>
          <a:prstGeom prst="rect">
            <a:avLst/>
          </a:prstGeom>
          <a:noFill/>
          <a:ln w="9525">
            <a:noFill/>
            <a:miter lim="800000"/>
            <a:headEnd/>
            <a:tailEnd/>
          </a:ln>
        </p:spPr>
        <p:txBody>
          <a:bodyPr wrap="square">
            <a:spAutoFit/>
          </a:bodyPr>
          <a:lstStyle/>
          <a:p>
            <a:pPr algn="just">
              <a:lnSpc>
                <a:spcPct val="150000"/>
              </a:lnSpc>
            </a:pPr>
            <a:r>
              <a:rPr lang="pt-BR" sz="2400" b="1" dirty="0"/>
              <a:t>Acórdão TCU 950/2007:</a:t>
            </a:r>
          </a:p>
          <a:p>
            <a:pPr algn="just">
              <a:lnSpc>
                <a:spcPct val="150000"/>
              </a:lnSpc>
            </a:pPr>
            <a:endParaRPr lang="pt-BR" b="1" dirty="0"/>
          </a:p>
          <a:p>
            <a:pPr algn="just">
              <a:lnSpc>
                <a:spcPct val="150000"/>
              </a:lnSpc>
            </a:pPr>
            <a:r>
              <a:rPr lang="pt-BR" sz="2400" dirty="0">
                <a:solidFill>
                  <a:schemeClr val="bg1">
                    <a:lumMod val="10000"/>
                  </a:schemeClr>
                </a:solidFill>
              </a:rPr>
              <a:t>Parcelas relativas a gastos com os tributos </a:t>
            </a:r>
            <a:r>
              <a:rPr lang="pt-BR" sz="2400" b="1" dirty="0">
                <a:solidFill>
                  <a:srgbClr val="FF0000"/>
                </a:solidFill>
              </a:rPr>
              <a:t>IRPJ e CSLL </a:t>
            </a:r>
            <a:r>
              <a:rPr lang="pt-BR" sz="2400" dirty="0">
                <a:solidFill>
                  <a:schemeClr val="bg1">
                    <a:lumMod val="10000"/>
                  </a:schemeClr>
                </a:solidFill>
              </a:rPr>
              <a:t>não devem constar dos orçamentos básicos das licitações, dos formulários para proposta de preços constantes dos editais e das justificativas de preço a que se refere o art. 26, inciso III, da Lei 8.666/1993, inclusive para os casos de dispensa e inexigibilidade de licitação, não podendo ser aceitas também propostas de preços contendo custos relativos aos tributos citados, seja na composição do BDI, seja como item específico da planilha ou orçamento.</a:t>
            </a:r>
            <a:endParaRPr lang="pt-BR" sz="2400" dirty="0">
              <a:solidFill>
                <a:schemeClr val="tx2"/>
              </a:solidFill>
            </a:endParaRPr>
          </a:p>
        </p:txBody>
      </p:sp>
    </p:spTree>
    <p:extLst>
      <p:ext uri="{BB962C8B-B14F-4D97-AF65-F5344CB8AC3E}">
        <p14:creationId xmlns:p14="http://schemas.microsoft.com/office/powerpoint/2010/main" val="179323276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345094" name="Rectangle 2"/>
          <p:cNvSpPr txBox="1">
            <a:spLocks noChangeArrowheads="1"/>
          </p:cNvSpPr>
          <p:nvPr/>
        </p:nvSpPr>
        <p:spPr bwMode="auto">
          <a:xfrm>
            <a:off x="247830" y="177375"/>
            <a:ext cx="8280874" cy="648072"/>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Tributos</a:t>
            </a:r>
          </a:p>
        </p:txBody>
      </p:sp>
      <p:sp>
        <p:nvSpPr>
          <p:cNvPr id="34509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graphicFrame>
        <p:nvGraphicFramePr>
          <p:cNvPr id="6" name="Tabela 5"/>
          <p:cNvGraphicFramePr>
            <a:graphicFrameLocks noGrp="1"/>
          </p:cNvGraphicFramePr>
          <p:nvPr>
            <p:extLst>
              <p:ext uri="{D42A27DB-BD31-4B8C-83A1-F6EECF244321}">
                <p14:modId xmlns:p14="http://schemas.microsoft.com/office/powerpoint/2010/main" val="2693393219"/>
              </p:ext>
            </p:extLst>
          </p:nvPr>
        </p:nvGraphicFramePr>
        <p:xfrm>
          <a:off x="1663730" y="825447"/>
          <a:ext cx="8642348" cy="5554717"/>
        </p:xfrm>
        <a:graphic>
          <a:graphicData uri="http://schemas.openxmlformats.org/drawingml/2006/table">
            <a:tbl>
              <a:tblPr/>
              <a:tblGrid>
                <a:gridCol w="1403238">
                  <a:extLst>
                    <a:ext uri="{9D8B030D-6E8A-4147-A177-3AD203B41FA5}">
                      <a16:colId xmlns:a16="http://schemas.microsoft.com/office/drawing/2014/main" val="20000"/>
                    </a:ext>
                  </a:extLst>
                </a:gridCol>
                <a:gridCol w="701620">
                  <a:extLst>
                    <a:ext uri="{9D8B030D-6E8A-4147-A177-3AD203B41FA5}">
                      <a16:colId xmlns:a16="http://schemas.microsoft.com/office/drawing/2014/main" val="20001"/>
                    </a:ext>
                  </a:extLst>
                </a:gridCol>
                <a:gridCol w="701620">
                  <a:extLst>
                    <a:ext uri="{9D8B030D-6E8A-4147-A177-3AD203B41FA5}">
                      <a16:colId xmlns:a16="http://schemas.microsoft.com/office/drawing/2014/main" val="20002"/>
                    </a:ext>
                  </a:extLst>
                </a:gridCol>
                <a:gridCol w="701620">
                  <a:extLst>
                    <a:ext uri="{9D8B030D-6E8A-4147-A177-3AD203B41FA5}">
                      <a16:colId xmlns:a16="http://schemas.microsoft.com/office/drawing/2014/main" val="20003"/>
                    </a:ext>
                  </a:extLst>
                </a:gridCol>
                <a:gridCol w="701620">
                  <a:extLst>
                    <a:ext uri="{9D8B030D-6E8A-4147-A177-3AD203B41FA5}">
                      <a16:colId xmlns:a16="http://schemas.microsoft.com/office/drawing/2014/main" val="20004"/>
                    </a:ext>
                  </a:extLst>
                </a:gridCol>
                <a:gridCol w="701620">
                  <a:extLst>
                    <a:ext uri="{9D8B030D-6E8A-4147-A177-3AD203B41FA5}">
                      <a16:colId xmlns:a16="http://schemas.microsoft.com/office/drawing/2014/main" val="20005"/>
                    </a:ext>
                  </a:extLst>
                </a:gridCol>
                <a:gridCol w="2006194">
                  <a:extLst>
                    <a:ext uri="{9D8B030D-6E8A-4147-A177-3AD203B41FA5}">
                      <a16:colId xmlns:a16="http://schemas.microsoft.com/office/drawing/2014/main" val="20006"/>
                    </a:ext>
                  </a:extLst>
                </a:gridCol>
                <a:gridCol w="803940">
                  <a:extLst>
                    <a:ext uri="{9D8B030D-6E8A-4147-A177-3AD203B41FA5}">
                      <a16:colId xmlns:a16="http://schemas.microsoft.com/office/drawing/2014/main" val="20007"/>
                    </a:ext>
                  </a:extLst>
                </a:gridCol>
                <a:gridCol w="920876">
                  <a:extLst>
                    <a:ext uri="{9D8B030D-6E8A-4147-A177-3AD203B41FA5}">
                      <a16:colId xmlns:a16="http://schemas.microsoft.com/office/drawing/2014/main" val="20008"/>
                    </a:ext>
                  </a:extLst>
                </a:gridCol>
              </a:tblGrid>
              <a:tr h="488554">
                <a:tc gridSpan="7">
                  <a:txBody>
                    <a:bodyPr/>
                    <a:lstStyle/>
                    <a:p>
                      <a:pPr algn="ctr" fontAlgn="b"/>
                      <a:r>
                        <a:rPr lang="pt-BR" sz="1800" b="1" i="0" u="none" strike="noStrike" dirty="0">
                          <a:latin typeface="Arial"/>
                        </a:rPr>
                        <a:t>Módulo 6 - CUSTOS INDIRETOS, TRIBUTOS E LUCRO</a:t>
                      </a:r>
                    </a:p>
                  </a:txBody>
                  <a:tcPr marL="7736" marR="7736" marT="77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b"/>
                      <a:r>
                        <a:rPr lang="pt-BR" sz="1800" b="1" i="0" u="none" strike="noStrike" dirty="0">
                          <a:latin typeface="Arial"/>
                        </a:rPr>
                        <a:t>%</a:t>
                      </a:r>
                    </a:p>
                  </a:txBody>
                  <a:tcPr marL="7736" marR="7736" marT="77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800" b="1" i="0" u="none" strike="noStrike" dirty="0">
                          <a:latin typeface="Arial"/>
                        </a:rPr>
                        <a:t>VALOR (R$)</a:t>
                      </a:r>
                    </a:p>
                  </a:txBody>
                  <a:tcPr marL="7736" marR="7736" marT="77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8627">
                <a:tc>
                  <a:txBody>
                    <a:bodyPr/>
                    <a:lstStyle/>
                    <a:p>
                      <a:pPr algn="ctr" fontAlgn="b"/>
                      <a:r>
                        <a:rPr lang="pt-BR" sz="1800" b="1" i="0" u="none" strike="noStrike" dirty="0">
                          <a:latin typeface="Arial"/>
                        </a:rPr>
                        <a:t>A</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b"/>
                      <a:r>
                        <a:rPr lang="pt-BR" sz="1800" b="0" i="0" u="none" strike="noStrike" dirty="0">
                          <a:latin typeface="Arial"/>
                        </a:rPr>
                        <a:t>Custos Indiretos</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fontAlgn="b"/>
                      <a:r>
                        <a:rPr lang="pt-BR" sz="1800" b="0" i="0" u="none" strike="noStrike">
                          <a:latin typeface="Arial"/>
                        </a:rPr>
                        <a:t>3%</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800" b="0" i="0" u="none" strike="noStrike" dirty="0">
                          <a:latin typeface="Arial"/>
                        </a:rPr>
                        <a:t>50,09</a:t>
                      </a:r>
                    </a:p>
                  </a:txBody>
                  <a:tcPr marL="7736" marR="7736" marT="77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8627">
                <a:tc>
                  <a:txBody>
                    <a:bodyPr/>
                    <a:lstStyle/>
                    <a:p>
                      <a:pPr algn="ctr" fontAlgn="b"/>
                      <a:r>
                        <a:rPr lang="pt-BR" sz="1800" b="1" i="0" u="none" strike="noStrike" dirty="0">
                          <a:latin typeface="Arial"/>
                        </a:rPr>
                        <a:t>B</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b"/>
                      <a:r>
                        <a:rPr lang="pt-BR" sz="1800" b="0" i="0" u="none" strike="noStrike" dirty="0">
                          <a:latin typeface="Arial"/>
                        </a:rPr>
                        <a:t>Lucro</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fontAlgn="b"/>
                      <a:r>
                        <a:rPr lang="pt-BR" sz="1800" b="0" i="0" u="none" strike="noStrike">
                          <a:latin typeface="Arial"/>
                        </a:rPr>
                        <a:t>6,79%</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800" b="0" i="0" u="none" strike="noStrike" dirty="0">
                          <a:latin typeface="Arial"/>
                        </a:rPr>
                        <a:t>116,78</a:t>
                      </a:r>
                    </a:p>
                  </a:txBody>
                  <a:tcPr marL="7736" marR="7736" marT="77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8627">
                <a:tc>
                  <a:txBody>
                    <a:bodyPr/>
                    <a:lstStyle/>
                    <a:p>
                      <a:pPr algn="ctr" fontAlgn="b"/>
                      <a:r>
                        <a:rPr lang="pt-BR" sz="1800" b="1" i="0" u="none" strike="noStrike" dirty="0">
                          <a:latin typeface="Arial"/>
                        </a:rPr>
                        <a:t>C</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b"/>
                      <a:r>
                        <a:rPr lang="pt-BR" sz="1800" b="1" i="0" u="none" strike="noStrike" dirty="0">
                          <a:latin typeface="Arial"/>
                        </a:rPr>
                        <a:t>TRIBUTOS</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800" b="0" i="0" u="none" strike="noStrike">
                          <a:latin typeface="Arial"/>
                        </a:rPr>
                        <a:t> </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dirty="0">
                          <a:latin typeface="Arial"/>
                        </a:rPr>
                        <a:t> </a:t>
                      </a:r>
                    </a:p>
                  </a:txBody>
                  <a:tcPr marL="7736" marR="7736" marT="77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8627">
                <a:tc>
                  <a:txBody>
                    <a:bodyPr/>
                    <a:lstStyle/>
                    <a:p>
                      <a:pPr algn="ctr" fontAlgn="b"/>
                      <a:r>
                        <a:rPr lang="pt-BR" sz="1800" b="1" i="0" u="none" strike="noStrike" dirty="0">
                          <a:latin typeface="Arial"/>
                        </a:rPr>
                        <a:t>C.1</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b"/>
                      <a:r>
                        <a:rPr lang="pt-BR" sz="1800" b="0" i="0" u="none" strike="noStrike" dirty="0">
                          <a:latin typeface="Arial"/>
                        </a:rPr>
                        <a:t>PIS</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fontAlgn="b"/>
                      <a:r>
                        <a:rPr lang="pt-BR" sz="1800" b="0" i="0" u="none" strike="noStrike">
                          <a:latin typeface="Arial"/>
                        </a:rPr>
                        <a:t>1,65%</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800" b="0" i="0" u="none" strike="noStrike" dirty="0">
                          <a:latin typeface="Arial"/>
                        </a:rPr>
                        <a:t>35,34</a:t>
                      </a:r>
                    </a:p>
                  </a:txBody>
                  <a:tcPr marL="7736" marR="7736" marT="77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8627">
                <a:tc>
                  <a:txBody>
                    <a:bodyPr/>
                    <a:lstStyle/>
                    <a:p>
                      <a:pPr algn="ctr" fontAlgn="b"/>
                      <a:r>
                        <a:rPr lang="pt-BR" sz="1800" b="1" i="0" u="none" strike="noStrike" dirty="0">
                          <a:latin typeface="Arial"/>
                        </a:rPr>
                        <a:t>C.2</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b"/>
                      <a:r>
                        <a:rPr lang="pt-BR" sz="1800" b="0" i="0" u="none" strike="noStrike" dirty="0">
                          <a:latin typeface="Arial"/>
                        </a:rPr>
                        <a:t>COFINS</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fontAlgn="b"/>
                      <a:r>
                        <a:rPr lang="pt-BR" sz="1800" b="0" i="0" u="none" strike="noStrike" dirty="0">
                          <a:latin typeface="Arial"/>
                        </a:rPr>
                        <a:t>7,6%</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800" b="0" i="0" u="none" strike="noStrike" dirty="0">
                          <a:latin typeface="Arial"/>
                        </a:rPr>
                        <a:t>162,78</a:t>
                      </a:r>
                    </a:p>
                  </a:txBody>
                  <a:tcPr marL="7736" marR="7736" marT="77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8627">
                <a:tc>
                  <a:txBody>
                    <a:bodyPr/>
                    <a:lstStyle/>
                    <a:p>
                      <a:pPr algn="ctr" fontAlgn="b"/>
                      <a:r>
                        <a:rPr lang="pt-BR" sz="1800" b="1" i="0" u="none" strike="noStrike" dirty="0">
                          <a:latin typeface="Arial"/>
                        </a:rPr>
                        <a:t>C.3</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b"/>
                      <a:r>
                        <a:rPr lang="pt-BR" sz="1800" b="0" i="0" u="none" strike="noStrike" dirty="0">
                          <a:latin typeface="Arial"/>
                        </a:rPr>
                        <a:t>ISS</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fontAlgn="b"/>
                      <a:r>
                        <a:rPr lang="pt-BR" sz="1800" b="0" i="0" u="none" strike="noStrike" dirty="0">
                          <a:latin typeface="Arial"/>
                        </a:rPr>
                        <a:t>5%</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800" b="0" i="0" u="none" strike="noStrike" dirty="0">
                          <a:latin typeface="Arial"/>
                        </a:rPr>
                        <a:t>107,09</a:t>
                      </a:r>
                    </a:p>
                  </a:txBody>
                  <a:tcPr marL="7736" marR="7736" marT="77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819">
                <a:tc>
                  <a:txBody>
                    <a:bodyPr/>
                    <a:lstStyle/>
                    <a:p>
                      <a:pPr algn="ctr" fontAlgn="b"/>
                      <a:r>
                        <a:rPr lang="pt-BR" sz="800" b="1" i="0" u="none" strike="noStrike">
                          <a:latin typeface="Arial"/>
                        </a:rPr>
                        <a:t> </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l" fontAlgn="b"/>
                      <a:r>
                        <a:rPr lang="pt-BR" sz="1400" b="0" i="0" u="none" strike="noStrike">
                          <a:latin typeface="Arial"/>
                        </a:rPr>
                        <a:t> </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800" b="0" i="0" u="none" strike="noStrike">
                          <a:latin typeface="Arial"/>
                        </a:rPr>
                        <a:t> </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800" b="0" i="0" u="none" strike="noStrike" dirty="0">
                          <a:latin typeface="Arial"/>
                        </a:rPr>
                        <a:t> </a:t>
                      </a:r>
                    </a:p>
                  </a:txBody>
                  <a:tcPr marL="7736" marR="7736" marT="77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819">
                <a:tc gridSpan="7">
                  <a:txBody>
                    <a:bodyPr/>
                    <a:lstStyle/>
                    <a:p>
                      <a:pPr algn="ctr" fontAlgn="b"/>
                      <a:r>
                        <a:rPr lang="pt-BR" sz="1400" b="0" i="0" u="none" strike="noStrike">
                          <a:latin typeface="Arial"/>
                        </a:rPr>
                        <a:t>TOTAL</a:t>
                      </a:r>
                    </a:p>
                  </a:txBody>
                  <a:tcPr marL="7736" marR="7736" marT="77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fontAlgn="b"/>
                      <a:r>
                        <a:rPr lang="pt-BR" sz="1800" b="0" i="0" u="none" strike="noStrike">
                          <a:latin typeface="Arial"/>
                        </a:rPr>
                        <a:t>24,04%</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800" b="1" i="0" u="none" strike="noStrike" dirty="0">
                          <a:latin typeface="Arial"/>
                        </a:rPr>
                        <a:t>472,09</a:t>
                      </a:r>
                    </a:p>
                  </a:txBody>
                  <a:tcPr marL="7736" marR="7736" marT="77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1605">
                <a:tc>
                  <a:txBody>
                    <a:bodyPr/>
                    <a:lstStyle/>
                    <a:p>
                      <a:pPr algn="ctr" fontAlgn="b"/>
                      <a:endParaRPr lang="pt-BR" sz="800" b="0" i="0" u="none" strike="noStrike">
                        <a:latin typeface="Arial"/>
                      </a:endParaRPr>
                    </a:p>
                  </a:txBody>
                  <a:tcPr marL="7736" marR="7736" marT="773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l" fontAlgn="b"/>
                      <a:r>
                        <a:rPr lang="pt-BR" sz="800" b="0" i="0" u="none" strike="noStrike">
                          <a:latin typeface="Arial"/>
                        </a:rPr>
                        <a:t> </a:t>
                      </a:r>
                    </a:p>
                  </a:txBody>
                  <a:tcPr marL="7736" marR="7736" marT="773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9"/>
                  </a:ext>
                </a:extLst>
              </a:tr>
              <a:tr h="248627">
                <a:tc>
                  <a:txBody>
                    <a:bodyPr/>
                    <a:lstStyle/>
                    <a:p>
                      <a:pPr algn="ctr" fontAlgn="b"/>
                      <a:r>
                        <a:rPr lang="pt-BR" sz="1600" b="1" i="0" u="none" strike="noStrike" dirty="0">
                          <a:solidFill>
                            <a:srgbClr val="FF0000"/>
                          </a:solidFill>
                          <a:latin typeface="Arial"/>
                        </a:rPr>
                        <a:t>a)</a:t>
                      </a:r>
                    </a:p>
                  </a:txBody>
                  <a:tcPr marL="7736" marR="7736" marT="77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6">
                  <a:txBody>
                    <a:bodyPr/>
                    <a:lstStyle/>
                    <a:p>
                      <a:pPr algn="l" fontAlgn="b"/>
                      <a:r>
                        <a:rPr lang="pt-BR" sz="1600" b="1" i="0" u="none" strike="noStrike" dirty="0">
                          <a:solidFill>
                            <a:srgbClr val="FF0000"/>
                          </a:solidFill>
                          <a:latin typeface="Arial"/>
                        </a:rPr>
                        <a:t>Tributos % = To = .............................................................</a:t>
                      </a:r>
                    </a:p>
                  </a:txBody>
                  <a:tcPr marL="7736" marR="7736" marT="773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fontAlgn="b"/>
                      <a:r>
                        <a:rPr lang="pt-BR" sz="1600" b="1" i="0" u="none" strike="noStrike">
                          <a:solidFill>
                            <a:srgbClr val="FF0000"/>
                          </a:solidFill>
                          <a:latin typeface="Arial"/>
                        </a:rPr>
                        <a:t>14,25%</a:t>
                      </a:r>
                    </a:p>
                  </a:txBody>
                  <a:tcPr marL="7736" marR="7736" marT="77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pt-BR" sz="1600" b="1" i="0" u="none" strike="noStrike">
                          <a:solidFill>
                            <a:srgbClr val="FF0000"/>
                          </a:solidFill>
                          <a:latin typeface="Arial"/>
                        </a:rPr>
                        <a:t> </a:t>
                      </a:r>
                    </a:p>
                  </a:txBody>
                  <a:tcPr marL="7736" marR="7736" marT="77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248627">
                <a:tc>
                  <a:txBody>
                    <a:bodyPr/>
                    <a:lstStyle/>
                    <a:p>
                      <a:pPr algn="ctr" fontAlgn="b"/>
                      <a:r>
                        <a:rPr lang="pt-BR" sz="1600" b="1" i="0" u="none" strike="noStrike">
                          <a:solidFill>
                            <a:srgbClr val="FF0000"/>
                          </a:solidFill>
                          <a:latin typeface="Arial"/>
                        </a:rPr>
                        <a:t> </a:t>
                      </a:r>
                    </a:p>
                  </a:txBody>
                  <a:tcPr marL="7736" marR="7736" marT="7736" marB="0" anchor="b">
                    <a:lnL w="635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b"/>
                      <a:r>
                        <a:rPr lang="pt-BR" sz="1600" b="1" i="0" u="none" strike="noStrike" dirty="0">
                          <a:solidFill>
                            <a:srgbClr val="FF0000"/>
                          </a:solidFill>
                          <a:latin typeface="Arial"/>
                        </a:rPr>
                        <a:t>     100</a:t>
                      </a:r>
                    </a:p>
                  </a:txBody>
                  <a:tcPr marL="7736" marR="7736" marT="7736" marB="0" anchor="b">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r>
                        <a:rPr lang="pt-BR" sz="1600" b="1" i="0" u="none" strike="noStrike">
                          <a:solidFill>
                            <a:srgbClr val="FF0000"/>
                          </a:solidFill>
                          <a:latin typeface="Arial"/>
                        </a:rPr>
                        <a:t> </a:t>
                      </a:r>
                    </a:p>
                  </a:txBody>
                  <a:tcPr marL="7736" marR="7736" marT="773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48627">
                <a:tc>
                  <a:txBody>
                    <a:bodyPr/>
                    <a:lstStyle/>
                    <a:p>
                      <a:pPr algn="l" fontAlgn="b"/>
                      <a:r>
                        <a:rPr lang="pt-BR" sz="1600" b="0" i="0" u="none" strike="noStrike">
                          <a:solidFill>
                            <a:srgbClr val="FF0000"/>
                          </a:solidFill>
                          <a:latin typeface="Arial"/>
                        </a:rPr>
                        <a:t> </a:t>
                      </a:r>
                    </a:p>
                  </a:txBody>
                  <a:tcPr marL="7736" marR="7736" marT="773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dirty="0">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dirty="0">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r>
                        <a:rPr lang="pt-BR" sz="1600" b="1" i="0" u="none" strike="noStrike">
                          <a:solidFill>
                            <a:srgbClr val="FF0000"/>
                          </a:solidFill>
                          <a:latin typeface="Arial"/>
                        </a:rPr>
                        <a:t> </a:t>
                      </a:r>
                    </a:p>
                  </a:txBody>
                  <a:tcPr marL="7736" marR="7736" marT="773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488554">
                <a:tc>
                  <a:txBody>
                    <a:bodyPr/>
                    <a:lstStyle/>
                    <a:p>
                      <a:pPr algn="ctr" fontAlgn="b"/>
                      <a:r>
                        <a:rPr lang="pt-BR" sz="1600" b="1" i="0" u="none" strike="noStrike">
                          <a:solidFill>
                            <a:srgbClr val="FF0000"/>
                          </a:solidFill>
                          <a:latin typeface="Arial"/>
                        </a:rPr>
                        <a:t>b)</a:t>
                      </a:r>
                    </a:p>
                  </a:txBody>
                  <a:tcPr marL="7736" marR="7736" marT="7736" marB="0" anchor="b">
                    <a:lnL w="635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b"/>
                      <a:r>
                        <a:rPr lang="pt-BR" sz="1600" b="1" i="0" u="none" strike="noStrike" dirty="0">
                          <a:solidFill>
                            <a:srgbClr val="FF0000"/>
                          </a:solidFill>
                          <a:latin typeface="Arial"/>
                        </a:rPr>
                        <a:t>(Total dos Módulos 1, 2, 3, 4 e 5 + Custos indiretos + lucro)= </a:t>
                      </a:r>
                      <a:r>
                        <a:rPr lang="pt-BR" sz="1600" b="1" i="0" u="none" strike="noStrike" dirty="0" err="1">
                          <a:solidFill>
                            <a:srgbClr val="FF0000"/>
                          </a:solidFill>
                          <a:latin typeface="Arial"/>
                        </a:rPr>
                        <a:t>Po</a:t>
                      </a:r>
                      <a:r>
                        <a:rPr lang="pt-BR" sz="1600" b="1" i="0" u="none" strike="noStrike" dirty="0">
                          <a:solidFill>
                            <a:srgbClr val="FF0000"/>
                          </a:solidFill>
                          <a:latin typeface="Arial"/>
                        </a:rPr>
                        <a:t> = ...................................</a:t>
                      </a:r>
                    </a:p>
                  </a:txBody>
                  <a:tcPr marL="7736" marR="7736" marT="7736" marB="0" anchor="b">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endParaRPr lang="pt-BR" sz="1600" b="1" i="0" u="none" strike="noStrike" dirty="0">
                        <a:solidFill>
                          <a:srgbClr val="FF0000"/>
                        </a:solidFill>
                        <a:latin typeface="Arial"/>
                      </a:endParaRPr>
                    </a:p>
                  </a:txBody>
                  <a:tcPr marL="7736" marR="7736" marT="7736" marB="0" anchor="b">
                    <a:lnL>
                      <a:noFill/>
                    </a:lnL>
                    <a:lnR>
                      <a:noFill/>
                    </a:lnR>
                    <a:lnT>
                      <a:noFill/>
                    </a:lnT>
                    <a:lnB>
                      <a:noFill/>
                    </a:lnB>
                  </a:tcPr>
                </a:tc>
                <a:tc>
                  <a:txBody>
                    <a:bodyPr/>
                    <a:lstStyle/>
                    <a:p>
                      <a:pPr algn="r" fontAlgn="b"/>
                      <a:r>
                        <a:rPr lang="pt-BR" sz="1600" b="1" i="0" u="none" strike="noStrike" dirty="0">
                          <a:solidFill>
                            <a:srgbClr val="FF0000"/>
                          </a:solidFill>
                          <a:latin typeface="Arial"/>
                        </a:rPr>
                        <a:t>1836,64</a:t>
                      </a:r>
                    </a:p>
                  </a:txBody>
                  <a:tcPr marL="7736" marR="7736" marT="773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48627">
                <a:tc>
                  <a:txBody>
                    <a:bodyPr/>
                    <a:lstStyle/>
                    <a:p>
                      <a:pPr algn="ctr" fontAlgn="b"/>
                      <a:r>
                        <a:rPr lang="pt-BR" sz="1600" b="1" i="0" u="none" strike="noStrike">
                          <a:solidFill>
                            <a:srgbClr val="FF0000"/>
                          </a:solidFill>
                          <a:latin typeface="Arial"/>
                        </a:rPr>
                        <a:t> </a:t>
                      </a:r>
                    </a:p>
                  </a:txBody>
                  <a:tcPr marL="7736" marR="7736" marT="773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dirty="0">
                        <a:solidFill>
                          <a:srgbClr val="FF0000"/>
                        </a:solidFill>
                        <a:latin typeface="Arial"/>
                      </a:endParaRPr>
                    </a:p>
                  </a:txBody>
                  <a:tcPr marL="7736" marR="7736" marT="7736" marB="0" anchor="b">
                    <a:lnL>
                      <a:noFill/>
                    </a:lnL>
                    <a:lnR>
                      <a:noFill/>
                    </a:lnR>
                    <a:lnT>
                      <a:noFill/>
                    </a:lnT>
                    <a:lnB>
                      <a:noFill/>
                    </a:lnB>
                  </a:tcPr>
                </a:tc>
                <a:tc>
                  <a:txBody>
                    <a:bodyPr/>
                    <a:lstStyle/>
                    <a:p>
                      <a:pPr algn="l" fontAlgn="b"/>
                      <a:r>
                        <a:rPr lang="pt-BR" sz="1600" b="1" i="0" u="none" strike="noStrike" dirty="0">
                          <a:solidFill>
                            <a:srgbClr val="FF0000"/>
                          </a:solidFill>
                          <a:latin typeface="Arial"/>
                        </a:rPr>
                        <a:t> </a:t>
                      </a:r>
                    </a:p>
                  </a:txBody>
                  <a:tcPr marL="7736" marR="7736" marT="773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488554">
                <a:tc>
                  <a:txBody>
                    <a:bodyPr/>
                    <a:lstStyle/>
                    <a:p>
                      <a:pPr algn="ctr" fontAlgn="b"/>
                      <a:r>
                        <a:rPr lang="pt-BR" sz="1600" b="1" i="0" u="none" strike="noStrike">
                          <a:solidFill>
                            <a:srgbClr val="FF0000"/>
                          </a:solidFill>
                          <a:latin typeface="Arial"/>
                        </a:rPr>
                        <a:t>c)</a:t>
                      </a:r>
                    </a:p>
                  </a:txBody>
                  <a:tcPr marL="7736" marR="7736" marT="7736" marB="0" anchor="b">
                    <a:lnL w="635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b"/>
                      <a:r>
                        <a:rPr lang="pt-BR" sz="1600" b="1" i="0" u="none" strike="noStrike">
                          <a:solidFill>
                            <a:srgbClr val="FF0000"/>
                          </a:solidFill>
                          <a:latin typeface="Arial"/>
                        </a:rPr>
                        <a:t>Po / (1 - To) = P1 = ..............................................................................</a:t>
                      </a:r>
                    </a:p>
                  </a:txBody>
                  <a:tcPr marL="7736" marR="7736" marT="7736" marB="0" anchor="b">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r" fontAlgn="b"/>
                      <a:r>
                        <a:rPr lang="pt-BR" sz="1600" b="1" i="0" u="none" strike="noStrike" dirty="0">
                          <a:solidFill>
                            <a:srgbClr val="FF0000"/>
                          </a:solidFill>
                          <a:latin typeface="Arial"/>
                        </a:rPr>
                        <a:t>2141,85</a:t>
                      </a:r>
                    </a:p>
                  </a:txBody>
                  <a:tcPr marL="7736" marR="7736" marT="773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48627">
                <a:tc>
                  <a:txBody>
                    <a:bodyPr/>
                    <a:lstStyle/>
                    <a:p>
                      <a:pPr algn="ctr" fontAlgn="b"/>
                      <a:r>
                        <a:rPr lang="pt-BR" sz="1600" b="1" i="0" u="none" strike="noStrike">
                          <a:solidFill>
                            <a:srgbClr val="FF0000"/>
                          </a:solidFill>
                          <a:latin typeface="Arial"/>
                        </a:rPr>
                        <a:t> </a:t>
                      </a:r>
                    </a:p>
                  </a:txBody>
                  <a:tcPr marL="7736" marR="7736" marT="773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endParaRPr lang="pt-BR" sz="1600" b="1" i="0" u="none" strike="noStrike">
                        <a:solidFill>
                          <a:srgbClr val="FF0000"/>
                        </a:solidFill>
                        <a:latin typeface="Arial"/>
                      </a:endParaRPr>
                    </a:p>
                  </a:txBody>
                  <a:tcPr marL="7736" marR="7736" marT="7736" marB="0" anchor="b">
                    <a:lnL>
                      <a:noFill/>
                    </a:lnL>
                    <a:lnR>
                      <a:noFill/>
                    </a:lnR>
                    <a:lnT>
                      <a:noFill/>
                    </a:lnT>
                    <a:lnB>
                      <a:noFill/>
                    </a:lnB>
                  </a:tcPr>
                </a:tc>
                <a:tc>
                  <a:txBody>
                    <a:bodyPr/>
                    <a:lstStyle/>
                    <a:p>
                      <a:pPr algn="l" fontAlgn="b"/>
                      <a:r>
                        <a:rPr lang="pt-BR" sz="1600" b="1" i="0" u="none" strike="noStrike" dirty="0">
                          <a:solidFill>
                            <a:srgbClr val="FF0000"/>
                          </a:solidFill>
                          <a:latin typeface="Arial"/>
                        </a:rPr>
                        <a:t> </a:t>
                      </a:r>
                    </a:p>
                  </a:txBody>
                  <a:tcPr marL="7736" marR="7736" marT="773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48627">
                <a:tc>
                  <a:txBody>
                    <a:bodyPr/>
                    <a:lstStyle/>
                    <a:p>
                      <a:pPr algn="ctr" fontAlgn="b"/>
                      <a:r>
                        <a:rPr lang="pt-BR" sz="1600" b="1" i="0" u="none" strike="noStrike">
                          <a:solidFill>
                            <a:srgbClr val="FF0000"/>
                          </a:solidFill>
                          <a:latin typeface="Arial"/>
                        </a:rPr>
                        <a:t> </a:t>
                      </a:r>
                    </a:p>
                  </a:txBody>
                  <a:tcPr marL="7736" marR="7736" marT="773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6">
                  <a:txBody>
                    <a:bodyPr/>
                    <a:lstStyle/>
                    <a:p>
                      <a:pPr algn="l" fontAlgn="b"/>
                      <a:r>
                        <a:rPr lang="pt-BR" sz="1600" b="1" i="0" u="none" strike="noStrike" dirty="0">
                          <a:solidFill>
                            <a:srgbClr val="FF0000"/>
                          </a:solidFill>
                          <a:latin typeface="Arial"/>
                        </a:rPr>
                        <a:t>Valor dos Tributos = P1 - </a:t>
                      </a:r>
                      <a:r>
                        <a:rPr lang="pt-BR" sz="1600" b="1" i="0" u="none" strike="noStrike" dirty="0" err="1">
                          <a:solidFill>
                            <a:srgbClr val="FF0000"/>
                          </a:solidFill>
                          <a:latin typeface="Arial"/>
                        </a:rPr>
                        <a:t>Po</a:t>
                      </a:r>
                      <a:endParaRPr lang="pt-BR" sz="1600" b="1" i="0" u="none" strike="noStrike" dirty="0">
                        <a:solidFill>
                          <a:srgbClr val="FF0000"/>
                        </a:solidFill>
                        <a:latin typeface="Arial"/>
                      </a:endParaRPr>
                    </a:p>
                  </a:txBody>
                  <a:tcPr marL="7736" marR="7736" marT="773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600" b="1" i="0" u="none" strike="noStrike">
                          <a:solidFill>
                            <a:srgbClr val="FF0000"/>
                          </a:solidFill>
                          <a:latin typeface="Arial"/>
                        </a:rPr>
                        <a:t> </a:t>
                      </a:r>
                    </a:p>
                  </a:txBody>
                  <a:tcPr marL="7736" marR="7736" marT="77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600" b="1" i="0" u="none" strike="noStrike" dirty="0">
                          <a:solidFill>
                            <a:srgbClr val="FF0000"/>
                          </a:solidFill>
                          <a:latin typeface="Arial"/>
                        </a:rPr>
                        <a:t>305,21</a:t>
                      </a:r>
                    </a:p>
                  </a:txBody>
                  <a:tcPr marL="7736" marR="7736" marT="773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44148234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24781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536144" cy="6086901"/>
          </a:xfrm>
          <a:prstGeom prst="rect">
            <a:avLst/>
          </a:prstGeom>
        </p:spPr>
      </p:pic>
    </p:spTree>
    <p:extLst>
      <p:ext uri="{BB962C8B-B14F-4D97-AF65-F5344CB8AC3E}">
        <p14:creationId xmlns:p14="http://schemas.microsoft.com/office/powerpoint/2010/main" val="24060142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247814" name="Rectangle 2"/>
          <p:cNvSpPr txBox="1">
            <a:spLocks noChangeArrowheads="1"/>
          </p:cNvSpPr>
          <p:nvPr/>
        </p:nvSpPr>
        <p:spPr bwMode="auto">
          <a:xfrm>
            <a:off x="247829" y="182833"/>
            <a:ext cx="8426152" cy="576064"/>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Simples Nacional</a:t>
            </a:r>
          </a:p>
        </p:txBody>
      </p:sp>
      <p:sp>
        <p:nvSpPr>
          <p:cNvPr id="24781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47816" name="Text Box 8"/>
          <p:cNvSpPr txBox="1">
            <a:spLocks noChangeArrowheads="1"/>
          </p:cNvSpPr>
          <p:nvPr/>
        </p:nvSpPr>
        <p:spPr bwMode="auto">
          <a:xfrm>
            <a:off x="247829" y="937617"/>
            <a:ext cx="11665008" cy="4662815"/>
          </a:xfrm>
          <a:prstGeom prst="rect">
            <a:avLst/>
          </a:prstGeom>
          <a:noFill/>
          <a:ln w="9525">
            <a:noFill/>
            <a:miter lim="800000"/>
            <a:headEnd/>
            <a:tailEnd/>
          </a:ln>
        </p:spPr>
        <p:txBody>
          <a:bodyPr wrap="square">
            <a:spAutoFit/>
          </a:bodyPr>
          <a:lstStyle/>
          <a:p>
            <a:pPr algn="just"/>
            <a:r>
              <a:rPr lang="pt-BR" sz="2400" dirty="0"/>
              <a:t>Somente empresas com faturamento bruto anual até </a:t>
            </a:r>
            <a:br>
              <a:rPr lang="pt-BR" sz="2400" dirty="0"/>
            </a:br>
            <a:r>
              <a:rPr lang="pt-BR" sz="2400" dirty="0"/>
              <a:t>R$ 4.800.000,00 poderão optar pelo Simples Nacional, devendo ser observadas as restrições de acordo com as atividades de cada empresa.</a:t>
            </a:r>
          </a:p>
          <a:p>
            <a:pPr algn="just"/>
            <a:endParaRPr lang="pt-BR" sz="1200" dirty="0"/>
          </a:p>
          <a:p>
            <a:pPr algn="just">
              <a:lnSpc>
                <a:spcPct val="150000"/>
              </a:lnSpc>
            </a:pPr>
            <a:r>
              <a:rPr lang="pt-BR" sz="2400" dirty="0"/>
              <a:t>Art. 3º da LC 123/06:</a:t>
            </a:r>
          </a:p>
          <a:p>
            <a:pPr marL="914400" lvl="1" indent="-457200" algn="just">
              <a:lnSpc>
                <a:spcPct val="150000"/>
              </a:lnSpc>
              <a:buFontTx/>
              <a:buChar char="–"/>
            </a:pPr>
            <a:r>
              <a:rPr lang="pt-BR" sz="2400" dirty="0"/>
              <a:t>ME: Receita bruta anual &lt;=R$ 360.000,00;</a:t>
            </a:r>
          </a:p>
          <a:p>
            <a:pPr marL="914400" lvl="1" indent="-457200" algn="just">
              <a:lnSpc>
                <a:spcPct val="150000"/>
              </a:lnSpc>
              <a:buFontTx/>
              <a:buChar char="–"/>
            </a:pPr>
            <a:r>
              <a:rPr lang="pt-BR" sz="2400" dirty="0"/>
              <a:t>EPP : 360.000,00&lt;receita bruta anual&lt;=R$ 4.800.000,00</a:t>
            </a:r>
          </a:p>
          <a:p>
            <a:pPr marL="914400" lvl="1" indent="-457200" algn="just">
              <a:lnSpc>
                <a:spcPct val="150000"/>
              </a:lnSpc>
              <a:buFontTx/>
              <a:buChar char="–"/>
            </a:pPr>
            <a:endParaRPr lang="pt-BR" sz="1400" dirty="0">
              <a:solidFill>
                <a:schemeClr val="tx2"/>
              </a:solidFill>
            </a:endParaRPr>
          </a:p>
          <a:p>
            <a:pPr algn="just">
              <a:lnSpc>
                <a:spcPct val="150000"/>
              </a:lnSpc>
            </a:pPr>
            <a:r>
              <a:rPr lang="pt-BR" sz="2800" b="1" dirty="0">
                <a:solidFill>
                  <a:srgbClr val="FF0000"/>
                </a:solidFill>
              </a:rPr>
              <a:t>Me ou EPP, optante pelo SIMPLES, pode ser contratada para prestar serviço com dedicação exclusiva de mão de obra?</a:t>
            </a:r>
            <a:endParaRPr lang="pt-BR" sz="2800" b="1" i="1" u="sng" dirty="0">
              <a:solidFill>
                <a:schemeClr val="tx2"/>
              </a:solidFill>
            </a:endParaRPr>
          </a:p>
        </p:txBody>
      </p:sp>
    </p:spTree>
    <p:extLst>
      <p:ext uri="{BB962C8B-B14F-4D97-AF65-F5344CB8AC3E}">
        <p14:creationId xmlns:p14="http://schemas.microsoft.com/office/powerpoint/2010/main" val="396180432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6" name="Rectangle 2"/>
          <p:cNvSpPr txBox="1">
            <a:spLocks noChangeArrowheads="1"/>
          </p:cNvSpPr>
          <p:nvPr/>
        </p:nvSpPr>
        <p:spPr bwMode="auto">
          <a:xfrm>
            <a:off x="282011" y="264289"/>
            <a:ext cx="8400516" cy="504602"/>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Simples Nacional</a:t>
            </a:r>
          </a:p>
        </p:txBody>
      </p:sp>
      <p:sp>
        <p:nvSpPr>
          <p:cNvPr id="240647"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40648" name="Text Box 8"/>
          <p:cNvSpPr txBox="1">
            <a:spLocks noChangeArrowheads="1"/>
          </p:cNvSpPr>
          <p:nvPr/>
        </p:nvSpPr>
        <p:spPr bwMode="auto">
          <a:xfrm>
            <a:off x="282011" y="980728"/>
            <a:ext cx="11519731" cy="4955203"/>
          </a:xfrm>
          <a:prstGeom prst="rect">
            <a:avLst/>
          </a:prstGeom>
          <a:noFill/>
          <a:ln w="9525">
            <a:noFill/>
            <a:miter lim="800000"/>
            <a:headEnd/>
            <a:tailEnd/>
          </a:ln>
        </p:spPr>
        <p:txBody>
          <a:bodyPr wrap="square">
            <a:spAutoFit/>
          </a:bodyPr>
          <a:lstStyle/>
          <a:p>
            <a:pPr algn="ctr"/>
            <a:r>
              <a:rPr lang="pt-BR" sz="2400" b="1" dirty="0"/>
              <a:t>A QUESTÃO DO ENQUADRAMENTO NO SIMPLES NACIONAL</a:t>
            </a:r>
          </a:p>
          <a:p>
            <a:pPr algn="ctr"/>
            <a:endParaRPr lang="pt-BR" sz="2400" b="1" u="sng" dirty="0"/>
          </a:p>
          <a:p>
            <a:pPr algn="just"/>
            <a:r>
              <a:rPr lang="pt-BR" sz="2400" dirty="0"/>
              <a:t>O tema é relativamente complexo, uma vez que o art. 17 da Lei Complementar nº 123/2006 estabelece que:</a:t>
            </a:r>
          </a:p>
          <a:p>
            <a:pPr algn="just"/>
            <a:endParaRPr lang="pt-BR" sz="2400" dirty="0"/>
          </a:p>
          <a:p>
            <a:pPr algn="just"/>
            <a:r>
              <a:rPr lang="pt-BR" sz="2400" dirty="0"/>
              <a:t>Art. 17. Não poderão recolher os impostos e contribuições na forma do Simples Nacional a microempresa ou a empresa de pequeno porte:</a:t>
            </a:r>
          </a:p>
          <a:p>
            <a:pPr algn="just"/>
            <a:r>
              <a:rPr lang="pt-BR" sz="2400" dirty="0"/>
              <a:t>(...)</a:t>
            </a:r>
          </a:p>
          <a:p>
            <a:pPr algn="just"/>
            <a:r>
              <a:rPr lang="pt-BR" sz="2400" b="1" dirty="0"/>
              <a:t>XII - que realize cessão ou locação de mão-de-obra;</a:t>
            </a:r>
          </a:p>
          <a:p>
            <a:pPr algn="just"/>
            <a:endParaRPr lang="pt-BR" sz="2400" dirty="0"/>
          </a:p>
          <a:p>
            <a:pPr algn="just"/>
            <a:r>
              <a:rPr lang="pt-BR" sz="2800" dirty="0">
                <a:solidFill>
                  <a:srgbClr val="FF0000"/>
                </a:solidFill>
              </a:rPr>
              <a:t>Contudo, existem exceções às vedações, conforme § 1º do art. 17 da Lei Complementar nº 123/2006.</a:t>
            </a:r>
            <a:endParaRPr lang="pt-BR" sz="2800" b="1" dirty="0">
              <a:solidFill>
                <a:srgbClr val="FF0000"/>
              </a:solidFill>
            </a:endParaRPr>
          </a:p>
          <a:p>
            <a:pPr algn="just"/>
            <a:endParaRPr lang="pt-BR" sz="2000" b="1" dirty="0">
              <a:solidFill>
                <a:schemeClr val="tx2"/>
              </a:solidFill>
            </a:endParaRPr>
          </a:p>
        </p:txBody>
      </p:sp>
    </p:spTree>
    <p:extLst>
      <p:ext uri="{BB962C8B-B14F-4D97-AF65-F5344CB8AC3E}">
        <p14:creationId xmlns:p14="http://schemas.microsoft.com/office/powerpoint/2010/main" val="397058922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241670" name="Rectangle 2"/>
          <p:cNvSpPr txBox="1">
            <a:spLocks noChangeArrowheads="1"/>
          </p:cNvSpPr>
          <p:nvPr/>
        </p:nvSpPr>
        <p:spPr bwMode="auto">
          <a:xfrm>
            <a:off x="330999" y="223459"/>
            <a:ext cx="8744635" cy="504602"/>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Simples Nacional</a:t>
            </a:r>
          </a:p>
        </p:txBody>
      </p:sp>
      <p:sp>
        <p:nvSpPr>
          <p:cNvPr id="241671"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41672" name="Text Box 8"/>
          <p:cNvSpPr txBox="1">
            <a:spLocks noChangeArrowheads="1"/>
          </p:cNvSpPr>
          <p:nvPr/>
        </p:nvSpPr>
        <p:spPr bwMode="auto">
          <a:xfrm>
            <a:off x="330999" y="1445843"/>
            <a:ext cx="11519731" cy="4216539"/>
          </a:xfrm>
          <a:prstGeom prst="rect">
            <a:avLst/>
          </a:prstGeom>
          <a:noFill/>
          <a:ln w="9525">
            <a:noFill/>
            <a:miter lim="800000"/>
            <a:headEnd/>
            <a:tailEnd/>
          </a:ln>
        </p:spPr>
        <p:txBody>
          <a:bodyPr wrap="square">
            <a:spAutoFit/>
          </a:bodyPr>
          <a:lstStyle/>
          <a:p>
            <a:pPr algn="ctr"/>
            <a:endParaRPr lang="pt-BR" sz="1600" b="1" dirty="0"/>
          </a:p>
          <a:p>
            <a:pPr algn="just">
              <a:lnSpc>
                <a:spcPct val="150000"/>
              </a:lnSpc>
            </a:pPr>
            <a:r>
              <a:rPr lang="pt-BR" sz="2800" dirty="0"/>
              <a:t>§1o </a:t>
            </a:r>
            <a:r>
              <a:rPr lang="pt-BR" sz="2800" b="1" dirty="0"/>
              <a:t>As vedações </a:t>
            </a:r>
            <a:r>
              <a:rPr lang="pt-BR" sz="2800" dirty="0"/>
              <a:t>relativas a exercício de atividades previstas no caput deste artigo </a:t>
            </a:r>
            <a:r>
              <a:rPr lang="pt-BR" sz="2800" b="1" dirty="0"/>
              <a:t>não se aplicam </a:t>
            </a:r>
            <a:r>
              <a:rPr lang="pt-BR" sz="2800" dirty="0"/>
              <a:t>às pessoas jurídicas que se dediquem exclusivamente </a:t>
            </a:r>
            <a:r>
              <a:rPr lang="pt-BR" sz="2800" b="1" dirty="0"/>
              <a:t>às atividades referidas nos §§ 5ºB a 5ºE do art. 18</a:t>
            </a:r>
            <a:r>
              <a:rPr lang="pt-BR" sz="2800" dirty="0"/>
              <a:t> desta Lei Complementar, ou as exerçam em conjunto com outras atividades que não tenham sido objeto de vedação no caput deste artigo.</a:t>
            </a:r>
          </a:p>
        </p:txBody>
      </p:sp>
    </p:spTree>
    <p:extLst>
      <p:ext uri="{BB962C8B-B14F-4D97-AF65-F5344CB8AC3E}">
        <p14:creationId xmlns:p14="http://schemas.microsoft.com/office/powerpoint/2010/main" val="190642549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242694" name="Rectangle 2"/>
          <p:cNvSpPr txBox="1">
            <a:spLocks noChangeArrowheads="1"/>
          </p:cNvSpPr>
          <p:nvPr/>
        </p:nvSpPr>
        <p:spPr bwMode="auto">
          <a:xfrm>
            <a:off x="300246" y="239282"/>
            <a:ext cx="8450648" cy="597976"/>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Simples Nacional</a:t>
            </a:r>
          </a:p>
        </p:txBody>
      </p:sp>
      <p:sp>
        <p:nvSpPr>
          <p:cNvPr id="242695"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42696" name="Text Box 8"/>
          <p:cNvSpPr txBox="1">
            <a:spLocks noChangeArrowheads="1"/>
          </p:cNvSpPr>
          <p:nvPr/>
        </p:nvSpPr>
        <p:spPr bwMode="auto">
          <a:xfrm>
            <a:off x="300245" y="1508148"/>
            <a:ext cx="11613735" cy="3847207"/>
          </a:xfrm>
          <a:prstGeom prst="rect">
            <a:avLst/>
          </a:prstGeom>
          <a:noFill/>
          <a:ln w="9525">
            <a:noFill/>
            <a:miter lim="800000"/>
            <a:headEnd/>
            <a:tailEnd/>
          </a:ln>
        </p:spPr>
        <p:txBody>
          <a:bodyPr wrap="square">
            <a:spAutoFit/>
          </a:bodyPr>
          <a:lstStyle/>
          <a:p>
            <a:pPr algn="ctr"/>
            <a:endParaRPr lang="pt-BR" sz="2000" b="1" dirty="0"/>
          </a:p>
          <a:p>
            <a:pPr algn="ctr"/>
            <a:r>
              <a:rPr lang="pt-BR" sz="2800" dirty="0"/>
              <a:t>Dentre as atividades excluídas da vedação estão as de </a:t>
            </a:r>
            <a:r>
              <a:rPr lang="pt-BR" sz="2800" b="1" dirty="0">
                <a:solidFill>
                  <a:srgbClr val="0000FF"/>
                </a:solidFill>
              </a:rPr>
              <a:t>vigilância, limpeza e conservação</a:t>
            </a:r>
          </a:p>
          <a:p>
            <a:pPr algn="just"/>
            <a:endParaRPr lang="pt-BR" sz="2800" dirty="0"/>
          </a:p>
          <a:p>
            <a:pPr algn="just"/>
            <a:r>
              <a:rPr lang="pt-BR" sz="2800" dirty="0"/>
              <a:t>§5ºC. Sem prejuízo do disposto no §1º do art. 17 desta Lei Complementar, as atividades de prestação de serviços seguintes serão tributadas na forma do Anexo IV desta Lei Complementar(...):</a:t>
            </a:r>
          </a:p>
          <a:p>
            <a:pPr algn="just"/>
            <a:r>
              <a:rPr lang="pt-BR" sz="2800" dirty="0"/>
              <a:t>(...)</a:t>
            </a:r>
          </a:p>
          <a:p>
            <a:pPr algn="just"/>
            <a:r>
              <a:rPr lang="pt-BR" sz="2800" b="1" dirty="0"/>
              <a:t>VI - serviço de vigilância, limpeza ou conservação.</a:t>
            </a:r>
            <a:endParaRPr lang="pt-BR" sz="2400" b="1" dirty="0"/>
          </a:p>
        </p:txBody>
      </p:sp>
    </p:spTree>
    <p:extLst>
      <p:ext uri="{BB962C8B-B14F-4D97-AF65-F5344CB8AC3E}">
        <p14:creationId xmlns:p14="http://schemas.microsoft.com/office/powerpoint/2010/main" val="264486577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244742" name="Rectangle 2"/>
          <p:cNvSpPr txBox="1">
            <a:spLocks noChangeArrowheads="1"/>
          </p:cNvSpPr>
          <p:nvPr/>
        </p:nvSpPr>
        <p:spPr bwMode="auto">
          <a:xfrm>
            <a:off x="350378" y="332656"/>
            <a:ext cx="8742347" cy="576064"/>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Simples Nacional</a:t>
            </a:r>
          </a:p>
        </p:txBody>
      </p:sp>
      <p:sp>
        <p:nvSpPr>
          <p:cNvPr id="244743"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44744" name="Text Box 8"/>
          <p:cNvSpPr txBox="1">
            <a:spLocks noChangeArrowheads="1"/>
          </p:cNvSpPr>
          <p:nvPr/>
        </p:nvSpPr>
        <p:spPr bwMode="auto">
          <a:xfrm>
            <a:off x="350378" y="922737"/>
            <a:ext cx="11605188" cy="5262979"/>
          </a:xfrm>
          <a:prstGeom prst="rect">
            <a:avLst/>
          </a:prstGeom>
          <a:noFill/>
          <a:ln w="9525">
            <a:noFill/>
            <a:miter lim="800000"/>
            <a:headEnd/>
            <a:tailEnd/>
          </a:ln>
        </p:spPr>
        <p:txBody>
          <a:bodyPr wrap="square">
            <a:spAutoFit/>
          </a:bodyPr>
          <a:lstStyle/>
          <a:p>
            <a:pPr algn="just">
              <a:lnSpc>
                <a:spcPct val="150000"/>
              </a:lnSpc>
            </a:pPr>
            <a:r>
              <a:rPr lang="pt-BR" sz="2800" dirty="0"/>
              <a:t>No caso de micro e pequenas empresas optantes pelo </a:t>
            </a:r>
            <a:r>
              <a:rPr lang="pt-BR" sz="2800" b="1" dirty="0"/>
              <a:t>Simples Nacional</a:t>
            </a:r>
            <a:r>
              <a:rPr lang="pt-BR" sz="2800" dirty="0"/>
              <a:t>, prestadoras exclusivamente de serviços de vigilância, limpeza ou conservação, ou que as exerçam em conjunto com outras atividades que não tenham sido objeto de vedação, quando participarem de procedimentos licitatórios </a:t>
            </a:r>
            <a:r>
              <a:rPr lang="pt-BR" sz="2800" b="1" dirty="0"/>
              <a:t>não deverão acrescer na planilha de composição de encargos sociais, os valores relativos às contribuições com </a:t>
            </a:r>
            <a:r>
              <a:rPr lang="pt-BR" sz="2800" b="1" dirty="0">
                <a:solidFill>
                  <a:srgbClr val="FF0000"/>
                </a:solidFill>
              </a:rPr>
              <a:t>Sesi/Sesc, Senai/SENAC, INCRA, SEBRAE e Salário Educação</a:t>
            </a:r>
            <a:r>
              <a:rPr lang="pt-BR" sz="2800" b="1" dirty="0"/>
              <a:t>.</a:t>
            </a:r>
          </a:p>
        </p:txBody>
      </p:sp>
    </p:spTree>
    <p:extLst>
      <p:ext uri="{BB962C8B-B14F-4D97-AF65-F5344CB8AC3E}">
        <p14:creationId xmlns:p14="http://schemas.microsoft.com/office/powerpoint/2010/main" val="3592351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149173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3"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graphicFrame>
        <p:nvGraphicFramePr>
          <p:cNvPr id="4" name="Tabela 3">
            <a:extLst>
              <a:ext uri="{FF2B5EF4-FFF2-40B4-BE49-F238E27FC236}">
                <a16:creationId xmlns:a16="http://schemas.microsoft.com/office/drawing/2014/main" id="{A937368B-D623-4801-92CB-0389552F2C8F}"/>
              </a:ext>
            </a:extLst>
          </p:cNvPr>
          <p:cNvGraphicFramePr>
            <a:graphicFrameLocks noGrp="1"/>
          </p:cNvGraphicFramePr>
          <p:nvPr>
            <p:extLst>
              <p:ext uri="{D42A27DB-BD31-4B8C-83A1-F6EECF244321}">
                <p14:modId xmlns:p14="http://schemas.microsoft.com/office/powerpoint/2010/main" val="1330425511"/>
              </p:ext>
            </p:extLst>
          </p:nvPr>
        </p:nvGraphicFramePr>
        <p:xfrm>
          <a:off x="0" y="0"/>
          <a:ext cx="7921624" cy="6212111"/>
        </p:xfrm>
        <a:graphic>
          <a:graphicData uri="http://schemas.openxmlformats.org/drawingml/2006/table">
            <a:tbl>
              <a:tblPr firstRow="1" firstCol="1" bandRow="1">
                <a:tableStyleId>{5C22544A-7EE6-4342-B048-85BDC9FD1C3A}</a:tableStyleId>
              </a:tblPr>
              <a:tblGrid>
                <a:gridCol w="1432496">
                  <a:extLst>
                    <a:ext uri="{9D8B030D-6E8A-4147-A177-3AD203B41FA5}">
                      <a16:colId xmlns:a16="http://schemas.microsoft.com/office/drawing/2014/main" val="4079161897"/>
                    </a:ext>
                  </a:extLst>
                </a:gridCol>
                <a:gridCol w="3058041">
                  <a:extLst>
                    <a:ext uri="{9D8B030D-6E8A-4147-A177-3AD203B41FA5}">
                      <a16:colId xmlns:a16="http://schemas.microsoft.com/office/drawing/2014/main" val="710159285"/>
                    </a:ext>
                  </a:extLst>
                </a:gridCol>
                <a:gridCol w="1718807">
                  <a:extLst>
                    <a:ext uri="{9D8B030D-6E8A-4147-A177-3AD203B41FA5}">
                      <a16:colId xmlns:a16="http://schemas.microsoft.com/office/drawing/2014/main" val="589081402"/>
                    </a:ext>
                  </a:extLst>
                </a:gridCol>
                <a:gridCol w="1712280">
                  <a:extLst>
                    <a:ext uri="{9D8B030D-6E8A-4147-A177-3AD203B41FA5}">
                      <a16:colId xmlns:a16="http://schemas.microsoft.com/office/drawing/2014/main" val="16318308"/>
                    </a:ext>
                  </a:extLst>
                </a:gridCol>
              </a:tblGrid>
              <a:tr h="927763">
                <a:tc gridSpan="2">
                  <a:txBody>
                    <a:bodyPr/>
                    <a:lstStyle/>
                    <a:p>
                      <a:pPr algn="ctr">
                        <a:lnSpc>
                          <a:spcPct val="150000"/>
                        </a:lnSpc>
                        <a:spcAft>
                          <a:spcPts val="0"/>
                        </a:spcAft>
                      </a:pPr>
                      <a:r>
                        <a:rPr lang="pt-BR" sz="2000" dirty="0">
                          <a:effectLst/>
                        </a:rPr>
                        <a:t>RECEITA BRUTA EM 12 MESES (R$)</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pt-BR"/>
                    </a:p>
                  </a:txBody>
                  <a:tcPr/>
                </a:tc>
                <a:tc>
                  <a:txBody>
                    <a:bodyPr/>
                    <a:lstStyle/>
                    <a:p>
                      <a:pPr algn="ctr">
                        <a:lnSpc>
                          <a:spcPct val="150000"/>
                        </a:lnSpc>
                        <a:spcAft>
                          <a:spcPts val="0"/>
                        </a:spcAft>
                      </a:pPr>
                      <a:r>
                        <a:rPr lang="pt-BR" sz="2000" dirty="0">
                          <a:effectLst/>
                        </a:rPr>
                        <a:t>ALÍQUOTA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2000" dirty="0">
                          <a:effectLst/>
                        </a:rPr>
                        <a:t>VALOR A DEDUZIR (R$)</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8593331"/>
                  </a:ext>
                </a:extLst>
              </a:tr>
              <a:tr h="438633">
                <a:tc>
                  <a:txBody>
                    <a:bodyPr/>
                    <a:lstStyle/>
                    <a:p>
                      <a:pPr algn="ctr">
                        <a:lnSpc>
                          <a:spcPct val="150000"/>
                        </a:lnSpc>
                        <a:spcAft>
                          <a:spcPts val="0"/>
                        </a:spcAft>
                      </a:pPr>
                      <a:r>
                        <a:rPr lang="pt-BR" sz="2000" dirty="0">
                          <a:effectLst/>
                        </a:rPr>
                        <a:t>1</a:t>
                      </a:r>
                      <a:r>
                        <a:rPr lang="pt-BR" sz="2000" baseline="30000" dirty="0">
                          <a:effectLst/>
                        </a:rPr>
                        <a:t>a</a:t>
                      </a:r>
                      <a:r>
                        <a:rPr lang="pt-BR" sz="2000" dirty="0">
                          <a:effectLst/>
                        </a:rPr>
                        <a:t> FAIXA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pt-BR" sz="2000">
                          <a:effectLst/>
                        </a:rPr>
                        <a:t>Até 180.000,00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4,5%</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4952211"/>
                  </a:ext>
                </a:extLst>
              </a:tr>
              <a:tr h="438633">
                <a:tc>
                  <a:txBody>
                    <a:bodyPr/>
                    <a:lstStyle/>
                    <a:p>
                      <a:pPr algn="ctr">
                        <a:lnSpc>
                          <a:spcPct val="150000"/>
                        </a:lnSpc>
                        <a:spcAft>
                          <a:spcPts val="0"/>
                        </a:spcAft>
                      </a:pPr>
                      <a:r>
                        <a:rPr lang="pt-BR" sz="2000">
                          <a:effectLst/>
                        </a:rPr>
                        <a:t>2</a:t>
                      </a:r>
                      <a:r>
                        <a:rPr lang="pt-BR" sz="2000" baseline="30000">
                          <a:effectLst/>
                        </a:rPr>
                        <a:t> a</a:t>
                      </a:r>
                      <a:r>
                        <a:rPr lang="pt-BR" sz="2000">
                          <a:effectLst/>
                        </a:rPr>
                        <a:t> FAIXA</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pt-BR" sz="2000" dirty="0">
                          <a:effectLst/>
                        </a:rPr>
                        <a:t>De 180.000,01 a 360.000,00</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9,00%</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8.100,00</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6122417"/>
                  </a:ext>
                </a:extLst>
              </a:tr>
              <a:tr h="438633">
                <a:tc>
                  <a:txBody>
                    <a:bodyPr/>
                    <a:lstStyle/>
                    <a:p>
                      <a:pPr algn="ctr">
                        <a:lnSpc>
                          <a:spcPct val="150000"/>
                        </a:lnSpc>
                        <a:spcAft>
                          <a:spcPts val="0"/>
                        </a:spcAft>
                      </a:pPr>
                      <a:r>
                        <a:rPr lang="pt-BR" sz="2000">
                          <a:effectLst/>
                        </a:rPr>
                        <a:t>3</a:t>
                      </a:r>
                      <a:r>
                        <a:rPr lang="pt-BR" sz="2000" baseline="30000">
                          <a:effectLst/>
                        </a:rPr>
                        <a:t> a</a:t>
                      </a:r>
                      <a:r>
                        <a:rPr lang="pt-BR" sz="2000">
                          <a:effectLst/>
                        </a:rPr>
                        <a:t> FAIXA</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pt-BR" sz="2000" dirty="0">
                          <a:effectLst/>
                        </a:rPr>
                        <a:t>De 360.000,01 a 720.000,00</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10,20%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12.420,00</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4323160"/>
                  </a:ext>
                </a:extLst>
              </a:tr>
              <a:tr h="438633">
                <a:tc>
                  <a:txBody>
                    <a:bodyPr/>
                    <a:lstStyle/>
                    <a:p>
                      <a:pPr algn="ctr">
                        <a:lnSpc>
                          <a:spcPct val="150000"/>
                        </a:lnSpc>
                        <a:spcAft>
                          <a:spcPts val="0"/>
                        </a:spcAft>
                      </a:pPr>
                      <a:r>
                        <a:rPr lang="pt-BR" sz="2000">
                          <a:effectLst/>
                        </a:rPr>
                        <a:t>4</a:t>
                      </a:r>
                      <a:r>
                        <a:rPr lang="pt-BR" sz="2000" baseline="30000">
                          <a:effectLst/>
                        </a:rPr>
                        <a:t> a</a:t>
                      </a:r>
                      <a:r>
                        <a:rPr lang="pt-BR" sz="2000">
                          <a:effectLst/>
                        </a:rPr>
                        <a:t> FAIXA</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pt-BR" sz="2000" dirty="0">
                          <a:effectLst/>
                        </a:rPr>
                        <a:t>De 720,000,01 a 1.800.000,00</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14,00%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39.780,00</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0198102"/>
                  </a:ext>
                </a:extLst>
              </a:tr>
              <a:tr h="927763">
                <a:tc>
                  <a:txBody>
                    <a:bodyPr/>
                    <a:lstStyle/>
                    <a:p>
                      <a:pPr algn="ctr">
                        <a:lnSpc>
                          <a:spcPct val="150000"/>
                        </a:lnSpc>
                        <a:spcAft>
                          <a:spcPts val="0"/>
                        </a:spcAft>
                      </a:pPr>
                      <a:r>
                        <a:rPr lang="pt-BR" sz="2000">
                          <a:effectLst/>
                        </a:rPr>
                        <a:t>5</a:t>
                      </a:r>
                      <a:r>
                        <a:rPr lang="pt-BR" sz="2000" baseline="30000">
                          <a:effectLst/>
                        </a:rPr>
                        <a:t> a</a:t>
                      </a:r>
                      <a:r>
                        <a:rPr lang="pt-BR" sz="2000">
                          <a:effectLst/>
                        </a:rPr>
                        <a:t> FAIXA</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pt-BR" sz="2000" dirty="0">
                          <a:effectLst/>
                        </a:rPr>
                        <a:t>De 1.800.000,01 a 3.600.000,00</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22,00%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183.780,00</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3982272"/>
                  </a:ext>
                </a:extLst>
              </a:tr>
              <a:tr h="927763">
                <a:tc>
                  <a:txBody>
                    <a:bodyPr/>
                    <a:lstStyle/>
                    <a:p>
                      <a:pPr algn="ctr">
                        <a:lnSpc>
                          <a:spcPct val="150000"/>
                        </a:lnSpc>
                        <a:spcAft>
                          <a:spcPts val="0"/>
                        </a:spcAft>
                      </a:pPr>
                      <a:r>
                        <a:rPr lang="pt-BR" sz="2000">
                          <a:effectLst/>
                        </a:rPr>
                        <a:t>6</a:t>
                      </a:r>
                      <a:r>
                        <a:rPr lang="pt-BR" sz="2000" baseline="30000">
                          <a:effectLst/>
                        </a:rPr>
                        <a:t> a</a:t>
                      </a:r>
                      <a:r>
                        <a:rPr lang="pt-BR" sz="2000">
                          <a:effectLst/>
                        </a:rPr>
                        <a:t> FAIXA</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pt-BR" sz="2000" dirty="0">
                          <a:effectLst/>
                        </a:rPr>
                        <a:t>De 3.600.000,01 a 4.800.000,01</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33,00%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828.000,00</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0461968"/>
                  </a:ext>
                </a:extLst>
              </a:tr>
            </a:tbl>
          </a:graphicData>
        </a:graphic>
      </p:graphicFrame>
      <p:sp>
        <p:nvSpPr>
          <p:cNvPr id="5" name="Rectangle 2">
            <a:extLst>
              <a:ext uri="{FF2B5EF4-FFF2-40B4-BE49-F238E27FC236}">
                <a16:creationId xmlns:a16="http://schemas.microsoft.com/office/drawing/2014/main" id="{2B23394B-CEFE-4E31-8EC4-B2B24A9153A9}"/>
              </a:ext>
            </a:extLst>
          </p:cNvPr>
          <p:cNvSpPr>
            <a:spLocks noChangeArrowheads="1"/>
          </p:cNvSpPr>
          <p:nvPr/>
        </p:nvSpPr>
        <p:spPr bwMode="auto">
          <a:xfrm>
            <a:off x="3398839" y="25347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99790402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3"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5" name="Rectangle 2">
            <a:extLst>
              <a:ext uri="{FF2B5EF4-FFF2-40B4-BE49-F238E27FC236}">
                <a16:creationId xmlns:a16="http://schemas.microsoft.com/office/drawing/2014/main" id="{2B23394B-CEFE-4E31-8EC4-B2B24A9153A9}"/>
              </a:ext>
            </a:extLst>
          </p:cNvPr>
          <p:cNvSpPr>
            <a:spLocks noChangeArrowheads="1"/>
          </p:cNvSpPr>
          <p:nvPr/>
        </p:nvSpPr>
        <p:spPr bwMode="auto">
          <a:xfrm>
            <a:off x="3398839" y="25347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 name="Tabela 1">
            <a:extLst>
              <a:ext uri="{FF2B5EF4-FFF2-40B4-BE49-F238E27FC236}">
                <a16:creationId xmlns:a16="http://schemas.microsoft.com/office/drawing/2014/main" id="{7538F12F-58B5-4ADB-8176-AFD76E8C6BD6}"/>
              </a:ext>
            </a:extLst>
          </p:cNvPr>
          <p:cNvGraphicFramePr>
            <a:graphicFrameLocks noGrp="1"/>
          </p:cNvGraphicFramePr>
          <p:nvPr>
            <p:extLst>
              <p:ext uri="{D42A27DB-BD31-4B8C-83A1-F6EECF244321}">
                <p14:modId xmlns:p14="http://schemas.microsoft.com/office/powerpoint/2010/main" val="484787483"/>
              </p:ext>
            </p:extLst>
          </p:nvPr>
        </p:nvGraphicFramePr>
        <p:xfrm>
          <a:off x="1093168" y="436176"/>
          <a:ext cx="8281986" cy="5527706"/>
        </p:xfrm>
        <a:graphic>
          <a:graphicData uri="http://schemas.openxmlformats.org/drawingml/2006/table">
            <a:tbl>
              <a:tblPr firstRow="1" firstCol="1" bandRow="1">
                <a:tableStyleId>{5C22544A-7EE6-4342-B048-85BDC9FD1C3A}</a:tableStyleId>
              </a:tblPr>
              <a:tblGrid>
                <a:gridCol w="1378705">
                  <a:extLst>
                    <a:ext uri="{9D8B030D-6E8A-4147-A177-3AD203B41FA5}">
                      <a16:colId xmlns:a16="http://schemas.microsoft.com/office/drawing/2014/main" val="856869641"/>
                    </a:ext>
                  </a:extLst>
                </a:gridCol>
                <a:gridCol w="1379681">
                  <a:extLst>
                    <a:ext uri="{9D8B030D-6E8A-4147-A177-3AD203B41FA5}">
                      <a16:colId xmlns:a16="http://schemas.microsoft.com/office/drawing/2014/main" val="3002557440"/>
                    </a:ext>
                  </a:extLst>
                </a:gridCol>
                <a:gridCol w="1380656">
                  <a:extLst>
                    <a:ext uri="{9D8B030D-6E8A-4147-A177-3AD203B41FA5}">
                      <a16:colId xmlns:a16="http://schemas.microsoft.com/office/drawing/2014/main" val="620250891"/>
                    </a:ext>
                  </a:extLst>
                </a:gridCol>
                <a:gridCol w="1380656">
                  <a:extLst>
                    <a:ext uri="{9D8B030D-6E8A-4147-A177-3AD203B41FA5}">
                      <a16:colId xmlns:a16="http://schemas.microsoft.com/office/drawing/2014/main" val="2311666262"/>
                    </a:ext>
                  </a:extLst>
                </a:gridCol>
                <a:gridCol w="1381632">
                  <a:extLst>
                    <a:ext uri="{9D8B030D-6E8A-4147-A177-3AD203B41FA5}">
                      <a16:colId xmlns:a16="http://schemas.microsoft.com/office/drawing/2014/main" val="2455432084"/>
                    </a:ext>
                  </a:extLst>
                </a:gridCol>
                <a:gridCol w="1380656">
                  <a:extLst>
                    <a:ext uri="{9D8B030D-6E8A-4147-A177-3AD203B41FA5}">
                      <a16:colId xmlns:a16="http://schemas.microsoft.com/office/drawing/2014/main" val="2282217509"/>
                    </a:ext>
                  </a:extLst>
                </a:gridCol>
              </a:tblGrid>
              <a:tr h="666074">
                <a:tc>
                  <a:txBody>
                    <a:bodyPr/>
                    <a:lstStyle/>
                    <a:p>
                      <a:pPr algn="ctr">
                        <a:lnSpc>
                          <a:spcPct val="150000"/>
                        </a:lnSpc>
                        <a:spcAft>
                          <a:spcPts val="0"/>
                        </a:spcAft>
                      </a:pPr>
                      <a:r>
                        <a:rPr lang="pt-BR" sz="2000" dirty="0">
                          <a:effectLst/>
                        </a:rPr>
                        <a:t>FAIXAS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algn="ctr">
                        <a:lnSpc>
                          <a:spcPct val="150000"/>
                        </a:lnSpc>
                        <a:spcAft>
                          <a:spcPts val="0"/>
                        </a:spcAft>
                      </a:pPr>
                      <a:r>
                        <a:rPr lang="pt-BR" sz="2000" dirty="0">
                          <a:effectLst/>
                        </a:rPr>
                        <a:t>PERCENTUAL DE REPARTIÇÃO DOS TRIBUTOS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901085101"/>
                  </a:ext>
                </a:extLst>
              </a:tr>
              <a:tr h="666074">
                <a:tc>
                  <a:txBody>
                    <a:bodyPr/>
                    <a:lstStyle/>
                    <a:p>
                      <a:pPr algn="just">
                        <a:lnSpc>
                          <a:spcPct val="150000"/>
                        </a:lnSpc>
                        <a:spcAft>
                          <a:spcPts val="0"/>
                        </a:spcAft>
                      </a:pPr>
                      <a:r>
                        <a:rPr lang="pt-BR" sz="2000">
                          <a:effectLst/>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IRPJ</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CSLL</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COFINS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PIS/PASEP</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ISS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2547275"/>
                  </a:ext>
                </a:extLst>
              </a:tr>
              <a:tr h="666074">
                <a:tc>
                  <a:txBody>
                    <a:bodyPr/>
                    <a:lstStyle/>
                    <a:p>
                      <a:pPr algn="ctr">
                        <a:lnSpc>
                          <a:spcPct val="150000"/>
                        </a:lnSpc>
                        <a:spcAft>
                          <a:spcPts val="0"/>
                        </a:spcAft>
                      </a:pPr>
                      <a:r>
                        <a:rPr lang="pt-BR" sz="2000">
                          <a:effectLst/>
                        </a:rPr>
                        <a:t>1</a:t>
                      </a:r>
                      <a:r>
                        <a:rPr lang="pt-BR" sz="2000" baseline="30000">
                          <a:effectLst/>
                        </a:rPr>
                        <a:t>a</a:t>
                      </a:r>
                      <a:r>
                        <a:rPr lang="pt-BR" sz="2000">
                          <a:effectLst/>
                        </a:rPr>
                        <a:t> FAIXA</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18,80%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15,20%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17,67%</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3,83%</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44,50%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4595313"/>
                  </a:ext>
                </a:extLst>
              </a:tr>
              <a:tr h="666074">
                <a:tc>
                  <a:txBody>
                    <a:bodyPr/>
                    <a:lstStyle/>
                    <a:p>
                      <a:pPr algn="ctr">
                        <a:lnSpc>
                          <a:spcPct val="150000"/>
                        </a:lnSpc>
                        <a:spcAft>
                          <a:spcPts val="0"/>
                        </a:spcAft>
                      </a:pPr>
                      <a:r>
                        <a:rPr lang="pt-BR" sz="2000">
                          <a:effectLst/>
                        </a:rPr>
                        <a:t>2</a:t>
                      </a:r>
                      <a:r>
                        <a:rPr lang="pt-BR" sz="2000" baseline="30000">
                          <a:effectLst/>
                        </a:rPr>
                        <a:t> a</a:t>
                      </a:r>
                      <a:r>
                        <a:rPr lang="pt-BR" sz="2000">
                          <a:effectLst/>
                        </a:rPr>
                        <a:t> FAIXA</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19,80%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15,20%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20,55%</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4,45%</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40,00%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6363678"/>
                  </a:ext>
                </a:extLst>
              </a:tr>
              <a:tr h="666074">
                <a:tc>
                  <a:txBody>
                    <a:bodyPr/>
                    <a:lstStyle/>
                    <a:p>
                      <a:pPr algn="ctr">
                        <a:lnSpc>
                          <a:spcPct val="150000"/>
                        </a:lnSpc>
                        <a:spcAft>
                          <a:spcPts val="0"/>
                        </a:spcAft>
                      </a:pPr>
                      <a:r>
                        <a:rPr lang="pt-BR" sz="2000">
                          <a:effectLst/>
                        </a:rPr>
                        <a:t>3</a:t>
                      </a:r>
                      <a:r>
                        <a:rPr lang="pt-BR" sz="2000" baseline="30000">
                          <a:effectLst/>
                        </a:rPr>
                        <a:t> a</a:t>
                      </a:r>
                      <a:r>
                        <a:rPr lang="pt-BR" sz="2000">
                          <a:effectLst/>
                        </a:rPr>
                        <a:t> FAIXA</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20,80%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15,20%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19,73%</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4,27%</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40,00%</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8423774"/>
                  </a:ext>
                </a:extLst>
              </a:tr>
              <a:tr h="666074">
                <a:tc>
                  <a:txBody>
                    <a:bodyPr/>
                    <a:lstStyle/>
                    <a:p>
                      <a:pPr algn="ctr">
                        <a:lnSpc>
                          <a:spcPct val="150000"/>
                        </a:lnSpc>
                        <a:spcAft>
                          <a:spcPts val="0"/>
                        </a:spcAft>
                      </a:pPr>
                      <a:r>
                        <a:rPr lang="pt-BR" sz="2000">
                          <a:effectLst/>
                        </a:rPr>
                        <a:t>4</a:t>
                      </a:r>
                      <a:r>
                        <a:rPr lang="pt-BR" sz="2000" baseline="30000">
                          <a:effectLst/>
                        </a:rPr>
                        <a:t> a</a:t>
                      </a:r>
                      <a:r>
                        <a:rPr lang="pt-BR" sz="2000">
                          <a:effectLst/>
                        </a:rPr>
                        <a:t> FAIXA</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17,80%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19,20%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18,90%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4,10%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40,00%</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78810"/>
                  </a:ext>
                </a:extLst>
              </a:tr>
              <a:tr h="666074">
                <a:tc>
                  <a:txBody>
                    <a:bodyPr/>
                    <a:lstStyle/>
                    <a:p>
                      <a:pPr algn="ctr">
                        <a:lnSpc>
                          <a:spcPct val="150000"/>
                        </a:lnSpc>
                        <a:spcAft>
                          <a:spcPts val="0"/>
                        </a:spcAft>
                      </a:pPr>
                      <a:r>
                        <a:rPr lang="pt-BR" sz="2000">
                          <a:effectLst/>
                        </a:rPr>
                        <a:t>5</a:t>
                      </a:r>
                      <a:r>
                        <a:rPr lang="pt-BR" sz="2000" baseline="30000">
                          <a:effectLst/>
                        </a:rPr>
                        <a:t> a</a:t>
                      </a:r>
                      <a:r>
                        <a:rPr lang="pt-BR" sz="2000">
                          <a:effectLst/>
                        </a:rPr>
                        <a:t> FAIXA</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18,80%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19,20%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18,08%</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3,92%</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40,00%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2851956"/>
                  </a:ext>
                </a:extLst>
              </a:tr>
              <a:tr h="666074">
                <a:tc>
                  <a:txBody>
                    <a:bodyPr/>
                    <a:lstStyle/>
                    <a:p>
                      <a:pPr algn="ctr">
                        <a:lnSpc>
                          <a:spcPct val="150000"/>
                        </a:lnSpc>
                        <a:spcAft>
                          <a:spcPts val="0"/>
                        </a:spcAft>
                      </a:pPr>
                      <a:r>
                        <a:rPr lang="pt-BR" sz="2000">
                          <a:effectLst/>
                        </a:rPr>
                        <a:t>6</a:t>
                      </a:r>
                      <a:r>
                        <a:rPr lang="pt-BR" sz="2000" baseline="30000">
                          <a:effectLst/>
                        </a:rPr>
                        <a:t> a</a:t>
                      </a:r>
                      <a:r>
                        <a:rPr lang="pt-BR" sz="2000">
                          <a:effectLst/>
                        </a:rPr>
                        <a:t> FAIXA</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53,50%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21,50%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20,55%</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a:effectLst/>
                        </a:rPr>
                        <a:t>4,45%</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2000" dirty="0">
                          <a:effectLst/>
                        </a:rPr>
                        <a:t>-</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2341832"/>
                  </a:ext>
                </a:extLst>
              </a:tr>
            </a:tbl>
          </a:graphicData>
        </a:graphic>
      </p:graphicFrame>
    </p:spTree>
    <p:extLst>
      <p:ext uri="{BB962C8B-B14F-4D97-AF65-F5344CB8AC3E}">
        <p14:creationId xmlns:p14="http://schemas.microsoft.com/office/powerpoint/2010/main" val="180131379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244742" name="Rectangle 2"/>
          <p:cNvSpPr txBox="1">
            <a:spLocks noChangeArrowheads="1"/>
          </p:cNvSpPr>
          <p:nvPr/>
        </p:nvSpPr>
        <p:spPr bwMode="auto">
          <a:xfrm>
            <a:off x="350381" y="299103"/>
            <a:ext cx="8562884" cy="609617"/>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Simples Nacional</a:t>
            </a:r>
          </a:p>
        </p:txBody>
      </p:sp>
      <p:sp>
        <p:nvSpPr>
          <p:cNvPr id="244743"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44744" name="Text Box 8"/>
          <p:cNvSpPr txBox="1">
            <a:spLocks noChangeArrowheads="1"/>
          </p:cNvSpPr>
          <p:nvPr/>
        </p:nvSpPr>
        <p:spPr bwMode="auto">
          <a:xfrm>
            <a:off x="350379" y="922738"/>
            <a:ext cx="11502638" cy="5447645"/>
          </a:xfrm>
          <a:prstGeom prst="rect">
            <a:avLst/>
          </a:prstGeom>
          <a:noFill/>
          <a:ln w="9525">
            <a:noFill/>
            <a:miter lim="800000"/>
            <a:headEnd/>
            <a:tailEnd/>
          </a:ln>
        </p:spPr>
        <p:txBody>
          <a:bodyPr wrap="square">
            <a:spAutoFit/>
          </a:bodyPr>
          <a:lstStyle/>
          <a:p>
            <a:pPr algn="ctr">
              <a:lnSpc>
                <a:spcPct val="150000"/>
              </a:lnSpc>
            </a:pPr>
            <a:r>
              <a:rPr lang="pt-BR" sz="2800" dirty="0"/>
              <a:t>Fórmula do §1° do art. 18 da LC 123/2006</a:t>
            </a:r>
          </a:p>
          <a:p>
            <a:pPr algn="ctr">
              <a:lnSpc>
                <a:spcPct val="150000"/>
              </a:lnSpc>
            </a:pPr>
            <a:r>
              <a:rPr lang="pt-BR" sz="2800" dirty="0"/>
              <a:t>Alíquota Efetiva = </a:t>
            </a:r>
            <a:r>
              <a:rPr lang="pt-BR" sz="2800" u="sng" dirty="0"/>
              <a:t>RBT12 x </a:t>
            </a:r>
            <a:r>
              <a:rPr lang="pt-BR" sz="2800" u="sng" dirty="0" err="1"/>
              <a:t>Aliq</a:t>
            </a:r>
            <a:r>
              <a:rPr lang="pt-BR" sz="2800" u="sng" dirty="0"/>
              <a:t> - PD</a:t>
            </a:r>
            <a:br>
              <a:rPr lang="pt-BR" sz="2800" dirty="0"/>
            </a:br>
            <a:r>
              <a:rPr lang="pt-BR" sz="2800" dirty="0"/>
              <a:t>                                 RBT12</a:t>
            </a:r>
            <a:endParaRPr lang="pt-BR" sz="2800" b="1" dirty="0"/>
          </a:p>
          <a:p>
            <a:pPr>
              <a:lnSpc>
                <a:spcPct val="150000"/>
              </a:lnSpc>
            </a:pPr>
            <a:endParaRPr lang="pt-BR" dirty="0"/>
          </a:p>
          <a:p>
            <a:pPr>
              <a:lnSpc>
                <a:spcPct val="150000"/>
              </a:lnSpc>
            </a:pPr>
            <a:r>
              <a:rPr lang="pt-BR" sz="2800" dirty="0" err="1"/>
              <a:t>Ex</a:t>
            </a:r>
            <a:r>
              <a:rPr lang="pt-BR" sz="2800" dirty="0"/>
              <a:t>: Receita anual = R$ 200.000,00 (2</a:t>
            </a:r>
            <a:r>
              <a:rPr lang="pt-BR" sz="2800" baseline="30000" dirty="0"/>
              <a:t>a</a:t>
            </a:r>
            <a:r>
              <a:rPr lang="pt-BR" sz="2800" dirty="0"/>
              <a:t> faixa).</a:t>
            </a:r>
          </a:p>
          <a:p>
            <a:pPr>
              <a:lnSpc>
                <a:spcPct val="150000"/>
              </a:lnSpc>
            </a:pPr>
            <a:endParaRPr lang="pt-BR" sz="1100" dirty="0"/>
          </a:p>
          <a:p>
            <a:pPr>
              <a:lnSpc>
                <a:spcPct val="150000"/>
              </a:lnSpc>
            </a:pPr>
            <a:r>
              <a:rPr lang="pt-BR" sz="2800" dirty="0"/>
              <a:t>Alíquota efetiva = (200.000 x 9% - 8.100,00) / 200.000 =     = 9.900/200.000 = 0,0495 </a:t>
            </a:r>
          </a:p>
          <a:p>
            <a:pPr algn="ctr">
              <a:lnSpc>
                <a:spcPct val="150000"/>
              </a:lnSpc>
            </a:pPr>
            <a:r>
              <a:rPr lang="pt-BR" sz="2800" b="1" dirty="0"/>
              <a:t>Alíquota Efetiva = 4,95%</a:t>
            </a:r>
            <a:endParaRPr lang="pt-BR" sz="2800" dirty="0"/>
          </a:p>
        </p:txBody>
      </p:sp>
    </p:spTree>
    <p:extLst>
      <p:ext uri="{BB962C8B-B14F-4D97-AF65-F5344CB8AC3E}">
        <p14:creationId xmlns:p14="http://schemas.microsoft.com/office/powerpoint/2010/main" val="302349250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3"/>
          <p:cNvSpPr txBox="1">
            <a:spLocks noChangeArrowheads="1"/>
          </p:cNvSpPr>
          <p:nvPr/>
        </p:nvSpPr>
        <p:spPr bwMode="auto">
          <a:xfrm>
            <a:off x="1992313" y="2205039"/>
            <a:ext cx="8229600" cy="417512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244742" name="Rectangle 2"/>
          <p:cNvSpPr txBox="1">
            <a:spLocks noChangeArrowheads="1"/>
          </p:cNvSpPr>
          <p:nvPr/>
        </p:nvSpPr>
        <p:spPr bwMode="auto">
          <a:xfrm>
            <a:off x="282012" y="332656"/>
            <a:ext cx="8443244" cy="576064"/>
          </a:xfrm>
          <a:prstGeom prst="rect">
            <a:avLst/>
          </a:prstGeom>
          <a:solidFill>
            <a:schemeClr val="accent1">
              <a:lumMod val="40000"/>
              <a:lumOff val="60000"/>
            </a:schemeClr>
          </a:solidFill>
          <a:ln w="9525">
            <a:noFill/>
            <a:miter lim="800000"/>
            <a:headEnd/>
            <a:tailEnd/>
          </a:ln>
        </p:spPr>
        <p:txBody>
          <a:bodyPr anchor="ctr"/>
          <a:lstStyle/>
          <a:p>
            <a:r>
              <a:rPr lang="pt-BR" sz="3600" b="1" dirty="0">
                <a:solidFill>
                  <a:srgbClr val="0070C0"/>
                </a:solidFill>
                <a:latin typeface="+mj-lt"/>
              </a:rPr>
              <a:t>Simples Nacional</a:t>
            </a:r>
          </a:p>
        </p:txBody>
      </p:sp>
      <p:sp>
        <p:nvSpPr>
          <p:cNvPr id="244743"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244744" name="Text Box 8"/>
          <p:cNvSpPr txBox="1">
            <a:spLocks noChangeArrowheads="1"/>
          </p:cNvSpPr>
          <p:nvPr/>
        </p:nvSpPr>
        <p:spPr bwMode="auto">
          <a:xfrm>
            <a:off x="282012" y="1286037"/>
            <a:ext cx="11647917" cy="3577903"/>
          </a:xfrm>
          <a:prstGeom prst="rect">
            <a:avLst/>
          </a:prstGeom>
          <a:noFill/>
          <a:ln w="9525">
            <a:noFill/>
            <a:miter lim="800000"/>
            <a:headEnd/>
            <a:tailEnd/>
          </a:ln>
        </p:spPr>
        <p:txBody>
          <a:bodyPr wrap="square">
            <a:spAutoFit/>
          </a:bodyPr>
          <a:lstStyle/>
          <a:p>
            <a:pPr algn="ctr">
              <a:lnSpc>
                <a:spcPct val="150000"/>
              </a:lnSpc>
            </a:pPr>
            <a:endParaRPr lang="pt-BR" sz="2800" dirty="0"/>
          </a:p>
          <a:p>
            <a:pPr algn="ctr">
              <a:lnSpc>
                <a:spcPct val="150000"/>
              </a:lnSpc>
            </a:pPr>
            <a:r>
              <a:rPr lang="pt-BR" sz="2800" dirty="0"/>
              <a:t>Distribuir a alíquota efetiva pelos tributos exigíveis:</a:t>
            </a:r>
          </a:p>
          <a:p>
            <a:pPr>
              <a:lnSpc>
                <a:spcPct val="150000"/>
              </a:lnSpc>
            </a:pPr>
            <a:endParaRPr lang="pt-BR" sz="1100" dirty="0"/>
          </a:p>
          <a:p>
            <a:pPr>
              <a:lnSpc>
                <a:spcPct val="150000"/>
              </a:lnSpc>
            </a:pPr>
            <a:r>
              <a:rPr lang="pt-BR" sz="2800" b="1" dirty="0"/>
              <a:t>COFINS</a:t>
            </a:r>
            <a:r>
              <a:rPr lang="pt-BR" sz="2800" dirty="0"/>
              <a:t> = 20,55% X 4,95 = </a:t>
            </a:r>
            <a:r>
              <a:rPr lang="pt-BR" sz="2800" b="1" dirty="0"/>
              <a:t>1,02%</a:t>
            </a:r>
          </a:p>
          <a:p>
            <a:pPr>
              <a:lnSpc>
                <a:spcPct val="150000"/>
              </a:lnSpc>
            </a:pPr>
            <a:r>
              <a:rPr lang="pt-BR" sz="2800" b="1" dirty="0"/>
              <a:t>PIS</a:t>
            </a:r>
            <a:r>
              <a:rPr lang="pt-BR" sz="2800" dirty="0"/>
              <a:t> = 4,45% X 4,95 = </a:t>
            </a:r>
            <a:r>
              <a:rPr lang="pt-BR" sz="2800" b="1" dirty="0"/>
              <a:t>0,22%</a:t>
            </a:r>
          </a:p>
          <a:p>
            <a:pPr>
              <a:lnSpc>
                <a:spcPct val="150000"/>
              </a:lnSpc>
            </a:pPr>
            <a:r>
              <a:rPr lang="pt-BR" sz="2800" b="1" dirty="0"/>
              <a:t>ISS</a:t>
            </a:r>
            <a:r>
              <a:rPr lang="pt-BR" sz="2800" dirty="0"/>
              <a:t> = 40% X 4,95 = </a:t>
            </a:r>
            <a:r>
              <a:rPr lang="pt-BR" sz="2800" b="1" dirty="0"/>
              <a:t>1,98%</a:t>
            </a:r>
          </a:p>
        </p:txBody>
      </p:sp>
    </p:spTree>
    <p:extLst>
      <p:ext uri="{BB962C8B-B14F-4D97-AF65-F5344CB8AC3E}">
        <p14:creationId xmlns:p14="http://schemas.microsoft.com/office/powerpoint/2010/main" val="16554295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5" name="Rectangle 3"/>
          <p:cNvSpPr>
            <a:spLocks noGrp="1" noChangeArrowheads="1"/>
          </p:cNvSpPr>
          <p:nvPr>
            <p:ph type="subTitle" idx="1"/>
          </p:nvPr>
        </p:nvSpPr>
        <p:spPr>
          <a:xfrm>
            <a:off x="668740" y="1340768"/>
            <a:ext cx="10972799" cy="3816424"/>
          </a:xfrm>
        </p:spPr>
        <p:txBody>
          <a:bodyPr>
            <a:normAutofit/>
          </a:bodyPr>
          <a:lstStyle/>
          <a:p>
            <a:pPr marL="533400" indent="-533400"/>
            <a:endParaRPr lang="pt-BR" sz="4400" b="1" dirty="0">
              <a:solidFill>
                <a:schemeClr val="tx1"/>
              </a:solidFill>
            </a:endParaRPr>
          </a:p>
          <a:p>
            <a:pPr marL="533400" indent="-533400">
              <a:lnSpc>
                <a:spcPct val="150000"/>
              </a:lnSpc>
              <a:spcBef>
                <a:spcPts val="0"/>
              </a:spcBef>
              <a:spcAft>
                <a:spcPts val="0"/>
              </a:spcAft>
            </a:pPr>
            <a:r>
              <a:rPr lang="pt-BR" sz="4800" b="1" dirty="0">
                <a:solidFill>
                  <a:srgbClr val="0000FF"/>
                </a:solidFill>
              </a:rPr>
              <a:t>EXERCÍCIOS DE </a:t>
            </a:r>
          </a:p>
          <a:p>
            <a:pPr marL="533400" indent="-533400">
              <a:lnSpc>
                <a:spcPct val="150000"/>
              </a:lnSpc>
              <a:spcBef>
                <a:spcPts val="0"/>
              </a:spcBef>
              <a:spcAft>
                <a:spcPts val="0"/>
              </a:spcAft>
            </a:pPr>
            <a:r>
              <a:rPr lang="pt-BR" sz="4800" b="1" dirty="0">
                <a:solidFill>
                  <a:srgbClr val="0000FF"/>
                </a:solidFill>
              </a:rPr>
              <a:t>PLANILHA DE CUSTOS </a:t>
            </a:r>
          </a:p>
          <a:p>
            <a:pPr marL="533400" indent="-533400">
              <a:lnSpc>
                <a:spcPct val="150000"/>
              </a:lnSpc>
              <a:spcBef>
                <a:spcPts val="0"/>
              </a:spcBef>
              <a:spcAft>
                <a:spcPts val="0"/>
              </a:spcAft>
            </a:pPr>
            <a:r>
              <a:rPr lang="pt-BR" sz="4800" b="1" dirty="0">
                <a:solidFill>
                  <a:srgbClr val="0000FF"/>
                </a:solidFill>
              </a:rPr>
              <a:t>DA IN 05/17 </a:t>
            </a:r>
          </a:p>
          <a:p>
            <a:pPr marL="533400" indent="-533400"/>
            <a:endParaRPr lang="pt-BR" sz="3600" b="1" dirty="0"/>
          </a:p>
          <a:p>
            <a:pPr marL="533400" indent="-533400"/>
            <a:endParaRPr lang="pt-BR" b="1" dirty="0"/>
          </a:p>
          <a:p>
            <a:pPr marL="533400" indent="-533400"/>
            <a:endParaRPr lang="pt-BR" sz="2000" dirty="0"/>
          </a:p>
          <a:p>
            <a:pPr marL="533400" indent="-533400" algn="just">
              <a:buFontTx/>
              <a:buChar char="•"/>
            </a:pPr>
            <a:endParaRPr lang="pt-BR" dirty="0"/>
          </a:p>
        </p:txBody>
      </p:sp>
    </p:spTree>
    <p:extLst>
      <p:ext uri="{BB962C8B-B14F-4D97-AF65-F5344CB8AC3E}">
        <p14:creationId xmlns:p14="http://schemas.microsoft.com/office/powerpoint/2010/main" val="399686001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sz="quarter" idx="13"/>
          </p:nvPr>
        </p:nvSpPr>
        <p:spPr/>
        <p:txBody>
          <a:bodyPr/>
          <a:lstStyle/>
          <a:p>
            <a:r>
              <a:rPr lang="pt-BR" dirty="0"/>
              <a:t>Contratos Administrativos</a:t>
            </a:r>
          </a:p>
        </p:txBody>
      </p:sp>
      <p:sp>
        <p:nvSpPr>
          <p:cNvPr id="6" name="Espaço Reservado para Texto 5"/>
          <p:cNvSpPr>
            <a:spLocks noGrp="1"/>
          </p:cNvSpPr>
          <p:nvPr>
            <p:ph type="body" sz="quarter" idx="14"/>
          </p:nvPr>
        </p:nvSpPr>
        <p:spPr/>
        <p:txBody>
          <a:bodyPr/>
          <a:lstStyle/>
          <a:p>
            <a:r>
              <a:rPr lang="pt-BR" dirty="0"/>
              <a:t>Gestão e Fiscalização</a:t>
            </a:r>
          </a:p>
        </p:txBody>
      </p:sp>
    </p:spTree>
    <p:extLst>
      <p:ext uri="{BB962C8B-B14F-4D97-AF65-F5344CB8AC3E}">
        <p14:creationId xmlns:p14="http://schemas.microsoft.com/office/powerpoint/2010/main" val="329170564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5" name="Rectangle 2"/>
          <p:cNvSpPr>
            <a:spLocks noGrp="1" noChangeArrowheads="1"/>
          </p:cNvSpPr>
          <p:nvPr>
            <p:ph type="ctrTitle"/>
          </p:nvPr>
        </p:nvSpPr>
        <p:spPr>
          <a:xfrm>
            <a:off x="404950" y="328554"/>
            <a:ext cx="7772400" cy="648618"/>
          </a:xfrm>
        </p:spPr>
        <p:txBody>
          <a:bodyPr/>
          <a:lstStyle/>
          <a:p>
            <a:pPr eaLnBrk="1" hangingPunct="1"/>
            <a:r>
              <a:rPr lang="pt-BR" sz="3600" dirty="0"/>
              <a:t>Equação Econômico-Financeira</a:t>
            </a:r>
          </a:p>
        </p:txBody>
      </p:sp>
      <p:sp>
        <p:nvSpPr>
          <p:cNvPr id="120836" name="Rectangle 3"/>
          <p:cNvSpPr>
            <a:spLocks noGrp="1" noChangeArrowheads="1"/>
          </p:cNvSpPr>
          <p:nvPr>
            <p:ph type="subTitle" idx="1"/>
          </p:nvPr>
        </p:nvSpPr>
        <p:spPr>
          <a:xfrm>
            <a:off x="404950" y="1280160"/>
            <a:ext cx="11325496" cy="4754880"/>
          </a:xfrm>
        </p:spPr>
        <p:txBody>
          <a:bodyPr/>
          <a:lstStyle/>
          <a:p>
            <a:pPr marL="533400" indent="-533400" algn="just"/>
            <a:r>
              <a:rPr lang="pt-BR" sz="2800" dirty="0">
                <a:solidFill>
                  <a:schemeClr val="tx1"/>
                </a:solidFill>
              </a:rPr>
              <a:t>Segundo </a:t>
            </a:r>
            <a:r>
              <a:rPr lang="pt-BR" sz="2800" b="1" dirty="0">
                <a:solidFill>
                  <a:schemeClr val="tx1"/>
                </a:solidFill>
              </a:rPr>
              <a:t>JUSTEN FILHO </a:t>
            </a:r>
            <a:r>
              <a:rPr lang="pt-BR" sz="2800" dirty="0">
                <a:solidFill>
                  <a:schemeClr val="tx1"/>
                </a:solidFill>
              </a:rPr>
              <a:t>(2005, p. 542):</a:t>
            </a:r>
          </a:p>
          <a:p>
            <a:pPr marL="533400" indent="-533400" algn="just"/>
            <a:endParaRPr lang="pt-BR" sz="2800" dirty="0">
              <a:solidFill>
                <a:schemeClr val="tx1"/>
              </a:solidFill>
            </a:endParaRPr>
          </a:p>
          <a:p>
            <a:pPr algn="just">
              <a:lnSpc>
                <a:spcPct val="150000"/>
              </a:lnSpc>
              <a:spcBef>
                <a:spcPts val="0"/>
              </a:spcBef>
            </a:pPr>
            <a:r>
              <a:rPr lang="pt-BR" sz="2800" dirty="0">
                <a:solidFill>
                  <a:schemeClr val="tx1"/>
                </a:solidFill>
              </a:rPr>
              <a:t>A equação econômico-financeira delineia-se a partir da elaboração do ato convocatório. Porém, a equação se firma no instante em que a proposta é apresentada. </a:t>
            </a:r>
            <a:r>
              <a:rPr lang="pt-BR" sz="2800" dirty="0">
                <a:solidFill>
                  <a:srgbClr val="0000FF"/>
                </a:solidFill>
              </a:rPr>
              <a:t>Aceita a proposta </a:t>
            </a:r>
            <a:r>
              <a:rPr lang="pt-BR" sz="2800" dirty="0">
                <a:solidFill>
                  <a:schemeClr val="tx1"/>
                </a:solidFill>
              </a:rPr>
              <a:t>pela Administração, </a:t>
            </a:r>
            <a:r>
              <a:rPr lang="pt-BR" sz="2800" dirty="0">
                <a:solidFill>
                  <a:srgbClr val="0000FF"/>
                </a:solidFill>
              </a:rPr>
              <a:t>está consagrada a equação econômico-financeira </a:t>
            </a:r>
            <a:r>
              <a:rPr lang="pt-BR" sz="2800" dirty="0">
                <a:solidFill>
                  <a:schemeClr val="tx1"/>
                </a:solidFill>
              </a:rPr>
              <a:t>dela constante. A partir de então, essa equação está protegida e assegurada pelo Direito.</a:t>
            </a:r>
          </a:p>
          <a:p>
            <a:pPr marL="533400" indent="-533400"/>
            <a:endParaRPr lang="pt-BR" b="1" dirty="0">
              <a:solidFill>
                <a:schemeClr val="tx1"/>
              </a:solidFill>
            </a:endParaRPr>
          </a:p>
          <a:p>
            <a:pPr marL="533400" indent="-533400"/>
            <a:endParaRPr lang="pt-BR" b="1" dirty="0"/>
          </a:p>
        </p:txBody>
      </p:sp>
      <p:sp>
        <p:nvSpPr>
          <p:cNvPr id="120834" name="Espaço Reservado para Número de Slide 5"/>
          <p:cNvSpPr>
            <a:spLocks noGrp="1"/>
          </p:cNvSpPr>
          <p:nvPr>
            <p:ph type="sldNum" sz="quarter" idx="12"/>
          </p:nvPr>
        </p:nvSpPr>
        <p:spPr>
          <a:noFill/>
        </p:spPr>
        <p:txBody>
          <a:bodyPr/>
          <a:lstStyle/>
          <a:p>
            <a:pPr algn="r"/>
            <a:fld id="{2DA1B8F7-519A-489F-A071-AE31421B7C87}" type="slidenum">
              <a:rPr lang="pt-BR" sz="1400"/>
              <a:pPr algn="r"/>
              <a:t>246</a:t>
            </a:fld>
            <a:endParaRPr lang="pt-BR" dirty="0"/>
          </a:p>
        </p:txBody>
      </p:sp>
    </p:spTree>
    <p:extLst>
      <p:ext uri="{BB962C8B-B14F-4D97-AF65-F5344CB8AC3E}">
        <p14:creationId xmlns:p14="http://schemas.microsoft.com/office/powerpoint/2010/main" val="8153923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2"/>
          <p:cNvSpPr>
            <a:spLocks noGrp="1" noChangeArrowheads="1"/>
          </p:cNvSpPr>
          <p:nvPr>
            <p:ph type="ctrTitle"/>
          </p:nvPr>
        </p:nvSpPr>
        <p:spPr>
          <a:xfrm>
            <a:off x="456496" y="299836"/>
            <a:ext cx="7772400" cy="576486"/>
          </a:xfrm>
        </p:spPr>
        <p:txBody>
          <a:bodyPr>
            <a:noAutofit/>
          </a:bodyPr>
          <a:lstStyle/>
          <a:p>
            <a:pPr eaLnBrk="1" hangingPunct="1"/>
            <a:r>
              <a:rPr lang="pt-BR" sz="3600" dirty="0"/>
              <a:t>Reajuste de Preços </a:t>
            </a:r>
          </a:p>
        </p:txBody>
      </p:sp>
      <p:sp>
        <p:nvSpPr>
          <p:cNvPr id="97284" name="Rectangle 3"/>
          <p:cNvSpPr>
            <a:spLocks noGrp="1" noChangeArrowheads="1"/>
          </p:cNvSpPr>
          <p:nvPr>
            <p:ph type="subTitle" idx="1"/>
          </p:nvPr>
        </p:nvSpPr>
        <p:spPr>
          <a:xfrm>
            <a:off x="548639" y="1315790"/>
            <a:ext cx="11168743" cy="4484119"/>
          </a:xfrm>
        </p:spPr>
        <p:txBody>
          <a:bodyPr>
            <a:normAutofit fontScale="92500" lnSpcReduction="20000"/>
          </a:bodyPr>
          <a:lstStyle/>
          <a:p>
            <a:pPr algn="just" eaLnBrk="1" hangingPunct="1">
              <a:lnSpc>
                <a:spcPct val="150000"/>
              </a:lnSpc>
              <a:spcBef>
                <a:spcPts val="0"/>
              </a:spcBef>
              <a:spcAft>
                <a:spcPts val="0"/>
              </a:spcAft>
            </a:pPr>
            <a:r>
              <a:rPr lang="pt-BR" sz="2800" b="0" dirty="0">
                <a:solidFill>
                  <a:schemeClr val="tx1"/>
                </a:solidFill>
              </a:rPr>
              <a:t>Alteração dos preços originalmente pactuados de forma a compensar os efeitos de uma variação inflacionária </a:t>
            </a:r>
          </a:p>
          <a:p>
            <a:pPr algn="just" eaLnBrk="1" hangingPunct="1">
              <a:lnSpc>
                <a:spcPct val="150000"/>
              </a:lnSpc>
              <a:spcBef>
                <a:spcPts val="0"/>
              </a:spcBef>
              <a:spcAft>
                <a:spcPts val="0"/>
              </a:spcAft>
            </a:pPr>
            <a:endParaRPr lang="pt-BR" sz="2800" b="0" dirty="0">
              <a:solidFill>
                <a:schemeClr val="tx1"/>
              </a:solidFill>
            </a:endParaRPr>
          </a:p>
          <a:p>
            <a:pPr algn="just" eaLnBrk="1" hangingPunct="1">
              <a:lnSpc>
                <a:spcPct val="150000"/>
              </a:lnSpc>
              <a:spcBef>
                <a:spcPts val="0"/>
              </a:spcBef>
              <a:spcAft>
                <a:spcPts val="0"/>
              </a:spcAft>
            </a:pPr>
            <a:r>
              <a:rPr lang="pt-BR" sz="2800" b="0" dirty="0">
                <a:solidFill>
                  <a:schemeClr val="tx1"/>
                </a:solidFill>
              </a:rPr>
              <a:t>Deve estar previsto no edital e no instrumento contratual (art. 40, XI e art. 55, III da LF 8.666/93)</a:t>
            </a:r>
          </a:p>
          <a:p>
            <a:pPr algn="just" eaLnBrk="1" hangingPunct="1">
              <a:lnSpc>
                <a:spcPct val="150000"/>
              </a:lnSpc>
              <a:spcBef>
                <a:spcPts val="0"/>
              </a:spcBef>
              <a:spcAft>
                <a:spcPts val="0"/>
              </a:spcAft>
            </a:pPr>
            <a:endParaRPr lang="pt-BR" sz="2800" b="0" dirty="0">
              <a:solidFill>
                <a:schemeClr val="tx1"/>
              </a:solidFill>
            </a:endParaRPr>
          </a:p>
          <a:p>
            <a:pPr algn="just" eaLnBrk="1" hangingPunct="1">
              <a:lnSpc>
                <a:spcPct val="150000"/>
              </a:lnSpc>
              <a:spcBef>
                <a:spcPts val="0"/>
              </a:spcBef>
              <a:spcAft>
                <a:spcPts val="0"/>
              </a:spcAft>
            </a:pPr>
            <a:r>
              <a:rPr lang="pt-BR" sz="2800" b="0" dirty="0">
                <a:solidFill>
                  <a:schemeClr val="tx1"/>
                </a:solidFill>
              </a:rPr>
              <a:t>Não é considerado uma alteração contratual, podendo ser feito por apostila (art. 65,§8° da LF 8.666/93). </a:t>
            </a:r>
          </a:p>
          <a:p>
            <a:pPr marL="533400" indent="-533400">
              <a:lnSpc>
                <a:spcPct val="90000"/>
              </a:lnSpc>
            </a:pPr>
            <a:endParaRPr lang="pt-BR" sz="2000" dirty="0">
              <a:solidFill>
                <a:schemeClr val="tx1"/>
              </a:solidFill>
            </a:endParaRPr>
          </a:p>
          <a:p>
            <a:pPr marL="533400" indent="-533400">
              <a:lnSpc>
                <a:spcPct val="90000"/>
              </a:lnSpc>
            </a:pPr>
            <a:endParaRPr lang="pt-BR" b="1" dirty="0"/>
          </a:p>
        </p:txBody>
      </p:sp>
      <p:sp>
        <p:nvSpPr>
          <p:cNvPr id="97282" name="Espaço Reservado para Número de Slide 5"/>
          <p:cNvSpPr>
            <a:spLocks noGrp="1"/>
          </p:cNvSpPr>
          <p:nvPr>
            <p:ph type="sldNum" sz="quarter" idx="12"/>
          </p:nvPr>
        </p:nvSpPr>
        <p:spPr>
          <a:noFill/>
        </p:spPr>
        <p:txBody>
          <a:bodyPr/>
          <a:lstStyle/>
          <a:p>
            <a:pPr algn="r"/>
            <a:fld id="{04721B93-60BF-4DE9-8A8F-61AF28177BAC}" type="slidenum">
              <a:rPr lang="pt-BR" sz="1400"/>
              <a:pPr algn="r"/>
              <a:t>247</a:t>
            </a:fld>
            <a:endParaRPr lang="pt-BR" dirty="0"/>
          </a:p>
        </p:txBody>
      </p:sp>
    </p:spTree>
    <p:extLst>
      <p:ext uri="{BB962C8B-B14F-4D97-AF65-F5344CB8AC3E}">
        <p14:creationId xmlns:p14="http://schemas.microsoft.com/office/powerpoint/2010/main" val="135439968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2"/>
          <p:cNvSpPr>
            <a:spLocks noGrp="1" noChangeArrowheads="1"/>
          </p:cNvSpPr>
          <p:nvPr>
            <p:ph type="ctrTitle"/>
          </p:nvPr>
        </p:nvSpPr>
        <p:spPr>
          <a:xfrm>
            <a:off x="479281" y="285550"/>
            <a:ext cx="7772400" cy="576139"/>
          </a:xfrm>
        </p:spPr>
        <p:txBody>
          <a:bodyPr>
            <a:noAutofit/>
          </a:bodyPr>
          <a:lstStyle/>
          <a:p>
            <a:pPr eaLnBrk="1" hangingPunct="1"/>
            <a:r>
              <a:rPr lang="pt-BR" sz="3600" dirty="0"/>
              <a:t>Reajuste de Preços</a:t>
            </a:r>
          </a:p>
        </p:txBody>
      </p:sp>
      <p:sp>
        <p:nvSpPr>
          <p:cNvPr id="98308" name="Rectangle 3"/>
          <p:cNvSpPr>
            <a:spLocks noGrp="1" noChangeArrowheads="1"/>
          </p:cNvSpPr>
          <p:nvPr>
            <p:ph type="subTitle" idx="1"/>
          </p:nvPr>
        </p:nvSpPr>
        <p:spPr>
          <a:xfrm>
            <a:off x="479281" y="1196752"/>
            <a:ext cx="11238102" cy="4381088"/>
          </a:xfrm>
        </p:spPr>
        <p:txBody>
          <a:bodyPr/>
          <a:lstStyle/>
          <a:p>
            <a:pPr algn="just">
              <a:lnSpc>
                <a:spcPct val="150000"/>
              </a:lnSpc>
              <a:spcBef>
                <a:spcPts val="0"/>
              </a:spcBef>
            </a:pPr>
            <a:r>
              <a:rPr lang="pt-BR" sz="2800" b="0" dirty="0">
                <a:solidFill>
                  <a:schemeClr val="tx1"/>
                </a:solidFill>
              </a:rPr>
              <a:t>Data-base dos cálculos para o reajuste (§1º, art. 3º da Lei Federal nº 10.192/01 e art. 40, inciso XI da LF 8.666/93)</a:t>
            </a:r>
          </a:p>
          <a:p>
            <a:pPr marL="914400" lvl="1" indent="-457200" algn="just">
              <a:lnSpc>
                <a:spcPct val="90000"/>
              </a:lnSpc>
              <a:buFontTx/>
              <a:buChar char="–"/>
            </a:pPr>
            <a:endParaRPr lang="pt-BR" sz="2800" b="0" dirty="0"/>
          </a:p>
          <a:p>
            <a:pPr marL="914400" lvl="1" indent="-457200" algn="just">
              <a:lnSpc>
                <a:spcPct val="90000"/>
              </a:lnSpc>
              <a:buFontTx/>
              <a:buChar char="–"/>
            </a:pPr>
            <a:r>
              <a:rPr lang="pt-BR" sz="2800" b="1" dirty="0">
                <a:solidFill>
                  <a:srgbClr val="FFC000"/>
                </a:solidFill>
              </a:rPr>
              <a:t>Data da apresentação das propostas dos licitantes </a:t>
            </a:r>
          </a:p>
          <a:p>
            <a:pPr marL="914400" lvl="1" indent="-457200" algn="just">
              <a:lnSpc>
                <a:spcPct val="90000"/>
              </a:lnSpc>
              <a:buFontTx/>
              <a:buChar char="–"/>
            </a:pPr>
            <a:endParaRPr lang="pt-BR" sz="2800" b="0" dirty="0">
              <a:solidFill>
                <a:schemeClr val="tx1"/>
              </a:solidFill>
            </a:endParaRPr>
          </a:p>
          <a:p>
            <a:pPr marL="914400" lvl="1" indent="-457200" algn="just">
              <a:lnSpc>
                <a:spcPct val="90000"/>
              </a:lnSpc>
              <a:buFontTx/>
              <a:buChar char="–"/>
            </a:pPr>
            <a:r>
              <a:rPr lang="pt-BR" sz="2800" b="1" dirty="0">
                <a:solidFill>
                  <a:srgbClr val="00B050"/>
                </a:solidFill>
              </a:rPr>
              <a:t>Data do orçamento a que a proposta se referir </a:t>
            </a:r>
          </a:p>
          <a:p>
            <a:pPr marL="1295400" lvl="2" indent="-381000" algn="just">
              <a:lnSpc>
                <a:spcPct val="90000"/>
              </a:lnSpc>
            </a:pPr>
            <a:endParaRPr lang="pt-BR" dirty="0"/>
          </a:p>
          <a:p>
            <a:pPr marL="533400" indent="-533400">
              <a:lnSpc>
                <a:spcPct val="90000"/>
              </a:lnSpc>
            </a:pPr>
            <a:endParaRPr lang="pt-BR" b="1" dirty="0"/>
          </a:p>
          <a:p>
            <a:pPr marL="533400" indent="-533400">
              <a:lnSpc>
                <a:spcPct val="90000"/>
              </a:lnSpc>
            </a:pPr>
            <a:endParaRPr lang="pt-BR" b="1" dirty="0"/>
          </a:p>
        </p:txBody>
      </p:sp>
      <p:sp>
        <p:nvSpPr>
          <p:cNvPr id="98306" name="Espaço Reservado para Número de Slide 5"/>
          <p:cNvSpPr>
            <a:spLocks noGrp="1"/>
          </p:cNvSpPr>
          <p:nvPr>
            <p:ph type="sldNum" sz="quarter" idx="12"/>
          </p:nvPr>
        </p:nvSpPr>
        <p:spPr>
          <a:noFill/>
        </p:spPr>
        <p:txBody>
          <a:bodyPr/>
          <a:lstStyle/>
          <a:p>
            <a:pPr algn="r"/>
            <a:fld id="{7DE83151-93A8-488F-84A3-091E393A1C7E}" type="slidenum">
              <a:rPr lang="pt-BR" sz="1400"/>
              <a:pPr algn="r"/>
              <a:t>248</a:t>
            </a:fld>
            <a:endParaRPr lang="pt-BR" dirty="0"/>
          </a:p>
        </p:txBody>
      </p:sp>
    </p:spTree>
    <p:extLst>
      <p:ext uri="{BB962C8B-B14F-4D97-AF65-F5344CB8AC3E}">
        <p14:creationId xmlns:p14="http://schemas.microsoft.com/office/powerpoint/2010/main" val="18711516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2"/>
          <p:cNvSpPr>
            <a:spLocks noGrp="1" noChangeArrowheads="1"/>
          </p:cNvSpPr>
          <p:nvPr>
            <p:ph type="ctrTitle"/>
          </p:nvPr>
        </p:nvSpPr>
        <p:spPr>
          <a:xfrm>
            <a:off x="440093" y="316209"/>
            <a:ext cx="7772400" cy="576139"/>
          </a:xfrm>
        </p:spPr>
        <p:txBody>
          <a:bodyPr>
            <a:noAutofit/>
          </a:bodyPr>
          <a:lstStyle/>
          <a:p>
            <a:pPr eaLnBrk="1" hangingPunct="1"/>
            <a:r>
              <a:rPr lang="pt-BR" sz="3600" dirty="0"/>
              <a:t>Reajuste de Preços</a:t>
            </a:r>
          </a:p>
        </p:txBody>
      </p:sp>
      <p:sp>
        <p:nvSpPr>
          <p:cNvPr id="98306" name="Espaço Reservado para Número de Slide 5"/>
          <p:cNvSpPr>
            <a:spLocks noGrp="1"/>
          </p:cNvSpPr>
          <p:nvPr>
            <p:ph type="sldNum" sz="quarter" idx="12"/>
          </p:nvPr>
        </p:nvSpPr>
        <p:spPr>
          <a:noFill/>
        </p:spPr>
        <p:txBody>
          <a:bodyPr/>
          <a:lstStyle/>
          <a:p>
            <a:pPr algn="r"/>
            <a:fld id="{7DE83151-93A8-488F-84A3-091E393A1C7E}" type="slidenum">
              <a:rPr lang="pt-BR" sz="1400"/>
              <a:pPr algn="r"/>
              <a:t>249</a:t>
            </a:fld>
            <a:endParaRPr lang="pt-BR" dirty="0"/>
          </a:p>
        </p:txBody>
      </p:sp>
      <p:sp>
        <p:nvSpPr>
          <p:cNvPr id="3" name="Subtítulo 2">
            <a:extLst>
              <a:ext uri="{FF2B5EF4-FFF2-40B4-BE49-F238E27FC236}">
                <a16:creationId xmlns:a16="http://schemas.microsoft.com/office/drawing/2014/main" id="{53BE7495-D889-4531-AF8A-17CB73E80F7F}"/>
              </a:ext>
            </a:extLst>
          </p:cNvPr>
          <p:cNvSpPr>
            <a:spLocks noGrp="1"/>
          </p:cNvSpPr>
          <p:nvPr>
            <p:ph type="subTitle" idx="1"/>
          </p:nvPr>
        </p:nvSpPr>
        <p:spPr>
          <a:xfrm>
            <a:off x="2138264" y="993341"/>
            <a:ext cx="1797496" cy="1054968"/>
          </a:xfrm>
        </p:spPr>
        <p:txBody>
          <a:bodyPr/>
          <a:lstStyle/>
          <a:p>
            <a:pPr>
              <a:spcBef>
                <a:spcPts val="0"/>
              </a:spcBef>
            </a:pPr>
            <a:r>
              <a:rPr lang="pt-BR" sz="2800" b="1" dirty="0">
                <a:solidFill>
                  <a:schemeClr val="tx1"/>
                </a:solidFill>
              </a:rPr>
              <a:t>P.O.</a:t>
            </a:r>
          </a:p>
          <a:p>
            <a:pPr>
              <a:spcBef>
                <a:spcPts val="0"/>
              </a:spcBef>
            </a:pPr>
            <a:r>
              <a:rPr lang="pt-BR" sz="2800" b="1" dirty="0">
                <a:solidFill>
                  <a:schemeClr val="tx1"/>
                </a:solidFill>
              </a:rPr>
              <a:t>Data-base</a:t>
            </a:r>
          </a:p>
        </p:txBody>
      </p:sp>
      <p:cxnSp>
        <p:nvCxnSpPr>
          <p:cNvPr id="5" name="Conector reto 4">
            <a:extLst>
              <a:ext uri="{FF2B5EF4-FFF2-40B4-BE49-F238E27FC236}">
                <a16:creationId xmlns:a16="http://schemas.microsoft.com/office/drawing/2014/main" id="{B805DA4C-72F5-4997-A7EC-6DCF0CC50092}"/>
              </a:ext>
            </a:extLst>
          </p:cNvPr>
          <p:cNvCxnSpPr/>
          <p:nvPr/>
        </p:nvCxnSpPr>
        <p:spPr>
          <a:xfrm>
            <a:off x="2138264" y="2204864"/>
            <a:ext cx="7772400" cy="0"/>
          </a:xfrm>
          <a:prstGeom prst="line">
            <a:avLst/>
          </a:prstGeom>
          <a:ln w="254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 name="Subtítulo 2">
            <a:extLst>
              <a:ext uri="{FF2B5EF4-FFF2-40B4-BE49-F238E27FC236}">
                <a16:creationId xmlns:a16="http://schemas.microsoft.com/office/drawing/2014/main" id="{A3A14463-17CA-43BC-BC3C-6F5DE11D1A3B}"/>
              </a:ext>
            </a:extLst>
          </p:cNvPr>
          <p:cNvSpPr txBox="1">
            <a:spLocks/>
          </p:cNvSpPr>
          <p:nvPr/>
        </p:nvSpPr>
        <p:spPr bwMode="auto">
          <a:xfrm>
            <a:off x="4087078" y="964877"/>
            <a:ext cx="1797496" cy="10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pt-BR" sz="2800" b="1" dirty="0">
                <a:solidFill>
                  <a:schemeClr val="tx1"/>
                </a:solidFill>
              </a:rPr>
              <a:t>Sessão Pública</a:t>
            </a:r>
          </a:p>
          <a:p>
            <a:pPr>
              <a:spcBef>
                <a:spcPts val="0"/>
              </a:spcBef>
            </a:pPr>
            <a:endParaRPr lang="pt-BR" sz="2800" b="1" dirty="0">
              <a:solidFill>
                <a:schemeClr val="tx1"/>
              </a:solidFill>
            </a:endParaRPr>
          </a:p>
        </p:txBody>
      </p:sp>
      <p:sp>
        <p:nvSpPr>
          <p:cNvPr id="7" name="Subtítulo 2">
            <a:extLst>
              <a:ext uri="{FF2B5EF4-FFF2-40B4-BE49-F238E27FC236}">
                <a16:creationId xmlns:a16="http://schemas.microsoft.com/office/drawing/2014/main" id="{0C55367C-F85F-4263-BCB6-86D355DF980D}"/>
              </a:ext>
            </a:extLst>
          </p:cNvPr>
          <p:cNvSpPr txBox="1">
            <a:spLocks/>
          </p:cNvSpPr>
          <p:nvPr/>
        </p:nvSpPr>
        <p:spPr bwMode="auto">
          <a:xfrm>
            <a:off x="6024464" y="962870"/>
            <a:ext cx="1797496" cy="10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endParaRPr lang="pt-BR" sz="2800" b="1" dirty="0">
              <a:solidFill>
                <a:schemeClr val="tx1"/>
              </a:solidFill>
            </a:endParaRPr>
          </a:p>
          <a:p>
            <a:pPr>
              <a:spcBef>
                <a:spcPts val="0"/>
              </a:spcBef>
            </a:pPr>
            <a:r>
              <a:rPr lang="pt-BR" sz="2800" b="1" dirty="0">
                <a:solidFill>
                  <a:schemeClr val="tx1"/>
                </a:solidFill>
              </a:rPr>
              <a:t>Contrato</a:t>
            </a:r>
          </a:p>
          <a:p>
            <a:pPr>
              <a:spcBef>
                <a:spcPts val="0"/>
              </a:spcBef>
            </a:pPr>
            <a:endParaRPr lang="pt-BR" sz="2800" b="1" dirty="0">
              <a:solidFill>
                <a:schemeClr val="tx1"/>
              </a:solidFill>
            </a:endParaRPr>
          </a:p>
        </p:txBody>
      </p:sp>
      <p:sp>
        <p:nvSpPr>
          <p:cNvPr id="8" name="Subtítulo 2">
            <a:extLst>
              <a:ext uri="{FF2B5EF4-FFF2-40B4-BE49-F238E27FC236}">
                <a16:creationId xmlns:a16="http://schemas.microsoft.com/office/drawing/2014/main" id="{360E0ED1-0C16-457D-B816-813554CDA8E2}"/>
              </a:ext>
            </a:extLst>
          </p:cNvPr>
          <p:cNvSpPr txBox="1">
            <a:spLocks/>
          </p:cNvSpPr>
          <p:nvPr/>
        </p:nvSpPr>
        <p:spPr bwMode="auto">
          <a:xfrm>
            <a:off x="2138264" y="2233328"/>
            <a:ext cx="1797496" cy="10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endParaRPr lang="pt-BR" sz="2800" b="1" dirty="0">
              <a:solidFill>
                <a:schemeClr val="tx1"/>
              </a:solidFill>
            </a:endParaRPr>
          </a:p>
          <a:p>
            <a:pPr>
              <a:spcBef>
                <a:spcPts val="0"/>
              </a:spcBef>
            </a:pPr>
            <a:r>
              <a:rPr lang="pt-BR" sz="2800" b="1" dirty="0">
                <a:solidFill>
                  <a:schemeClr val="tx1"/>
                </a:solidFill>
              </a:rPr>
              <a:t>MAR/17</a:t>
            </a:r>
          </a:p>
        </p:txBody>
      </p:sp>
      <p:sp>
        <p:nvSpPr>
          <p:cNvPr id="9" name="Subtítulo 2">
            <a:extLst>
              <a:ext uri="{FF2B5EF4-FFF2-40B4-BE49-F238E27FC236}">
                <a16:creationId xmlns:a16="http://schemas.microsoft.com/office/drawing/2014/main" id="{4FAF7BEB-B201-4385-B9D3-D9207878FB1D}"/>
              </a:ext>
            </a:extLst>
          </p:cNvPr>
          <p:cNvSpPr txBox="1">
            <a:spLocks/>
          </p:cNvSpPr>
          <p:nvPr/>
        </p:nvSpPr>
        <p:spPr bwMode="auto">
          <a:xfrm>
            <a:off x="4087078" y="2233328"/>
            <a:ext cx="1797496" cy="10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endParaRPr lang="pt-BR" sz="2800" b="1" dirty="0">
              <a:solidFill>
                <a:schemeClr val="tx1"/>
              </a:solidFill>
            </a:endParaRPr>
          </a:p>
          <a:p>
            <a:pPr>
              <a:spcBef>
                <a:spcPts val="0"/>
              </a:spcBef>
            </a:pPr>
            <a:r>
              <a:rPr lang="pt-BR" sz="2800" b="1" dirty="0">
                <a:solidFill>
                  <a:schemeClr val="tx1"/>
                </a:solidFill>
              </a:rPr>
              <a:t>MAI/17</a:t>
            </a:r>
          </a:p>
        </p:txBody>
      </p:sp>
      <p:sp>
        <p:nvSpPr>
          <p:cNvPr id="10" name="Subtítulo 2">
            <a:extLst>
              <a:ext uri="{FF2B5EF4-FFF2-40B4-BE49-F238E27FC236}">
                <a16:creationId xmlns:a16="http://schemas.microsoft.com/office/drawing/2014/main" id="{CE0B9405-BAA5-4A59-85B7-6893D0EC467C}"/>
              </a:ext>
            </a:extLst>
          </p:cNvPr>
          <p:cNvSpPr txBox="1">
            <a:spLocks/>
          </p:cNvSpPr>
          <p:nvPr/>
        </p:nvSpPr>
        <p:spPr bwMode="auto">
          <a:xfrm>
            <a:off x="6024464" y="2233328"/>
            <a:ext cx="1797496" cy="10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endParaRPr lang="pt-BR" sz="2800" b="1" dirty="0">
              <a:solidFill>
                <a:schemeClr val="tx1"/>
              </a:solidFill>
            </a:endParaRPr>
          </a:p>
          <a:p>
            <a:pPr>
              <a:spcBef>
                <a:spcPts val="0"/>
              </a:spcBef>
            </a:pPr>
            <a:r>
              <a:rPr lang="pt-BR" sz="2800" b="1" dirty="0">
                <a:solidFill>
                  <a:schemeClr val="tx1"/>
                </a:solidFill>
              </a:rPr>
              <a:t>JUL/17</a:t>
            </a:r>
          </a:p>
        </p:txBody>
      </p:sp>
      <p:sp>
        <p:nvSpPr>
          <p:cNvPr id="11" name="Subtítulo 2">
            <a:extLst>
              <a:ext uri="{FF2B5EF4-FFF2-40B4-BE49-F238E27FC236}">
                <a16:creationId xmlns:a16="http://schemas.microsoft.com/office/drawing/2014/main" id="{18569BDD-C98C-43E1-8F1E-004A1ADF2435}"/>
              </a:ext>
            </a:extLst>
          </p:cNvPr>
          <p:cNvSpPr txBox="1">
            <a:spLocks/>
          </p:cNvSpPr>
          <p:nvPr/>
        </p:nvSpPr>
        <p:spPr bwMode="auto">
          <a:xfrm>
            <a:off x="8413304" y="2204864"/>
            <a:ext cx="1797496" cy="10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endParaRPr lang="pt-BR" sz="2800" b="1" dirty="0">
              <a:solidFill>
                <a:schemeClr val="tx1"/>
              </a:solidFill>
            </a:endParaRPr>
          </a:p>
          <a:p>
            <a:pPr>
              <a:spcBef>
                <a:spcPts val="0"/>
              </a:spcBef>
            </a:pPr>
            <a:r>
              <a:rPr lang="pt-BR" sz="2800" b="1" dirty="0">
                <a:solidFill>
                  <a:schemeClr val="tx1"/>
                </a:solidFill>
              </a:rPr>
              <a:t>JUL/18</a:t>
            </a:r>
          </a:p>
        </p:txBody>
      </p:sp>
      <p:sp>
        <p:nvSpPr>
          <p:cNvPr id="13" name="Seta: de Cima para Baixo 12">
            <a:extLst>
              <a:ext uri="{FF2B5EF4-FFF2-40B4-BE49-F238E27FC236}">
                <a16:creationId xmlns:a16="http://schemas.microsoft.com/office/drawing/2014/main" id="{1336C1A9-EDD8-4666-9FDF-3A9DBBF8FE5F}"/>
              </a:ext>
            </a:extLst>
          </p:cNvPr>
          <p:cNvSpPr/>
          <p:nvPr/>
        </p:nvSpPr>
        <p:spPr>
          <a:xfrm>
            <a:off x="2911674" y="1973446"/>
            <a:ext cx="250676" cy="61907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de Cima para Baixo 15">
            <a:extLst>
              <a:ext uri="{FF2B5EF4-FFF2-40B4-BE49-F238E27FC236}">
                <a16:creationId xmlns:a16="http://schemas.microsoft.com/office/drawing/2014/main" id="{E171D39C-168D-4E2E-9E6B-CF625188C3A3}"/>
              </a:ext>
            </a:extLst>
          </p:cNvPr>
          <p:cNvSpPr/>
          <p:nvPr/>
        </p:nvSpPr>
        <p:spPr>
          <a:xfrm>
            <a:off x="4735150" y="1973446"/>
            <a:ext cx="250676" cy="61907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de Cima para Baixo 16">
            <a:extLst>
              <a:ext uri="{FF2B5EF4-FFF2-40B4-BE49-F238E27FC236}">
                <a16:creationId xmlns:a16="http://schemas.microsoft.com/office/drawing/2014/main" id="{EB7A9C26-4E93-44C5-97D6-D1168D5F1D86}"/>
              </a:ext>
            </a:extLst>
          </p:cNvPr>
          <p:cNvSpPr/>
          <p:nvPr/>
        </p:nvSpPr>
        <p:spPr>
          <a:xfrm>
            <a:off x="6683964" y="1973446"/>
            <a:ext cx="250676" cy="61907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Cima 13">
            <a:extLst>
              <a:ext uri="{FF2B5EF4-FFF2-40B4-BE49-F238E27FC236}">
                <a16:creationId xmlns:a16="http://schemas.microsoft.com/office/drawing/2014/main" id="{47FBAAC7-AC0F-486C-8F43-620577CDD7ED}"/>
              </a:ext>
            </a:extLst>
          </p:cNvPr>
          <p:cNvSpPr/>
          <p:nvPr/>
        </p:nvSpPr>
        <p:spPr>
          <a:xfrm>
            <a:off x="9144000" y="1973446"/>
            <a:ext cx="264368" cy="57468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ubtítulo 2">
            <a:extLst>
              <a:ext uri="{FF2B5EF4-FFF2-40B4-BE49-F238E27FC236}">
                <a16:creationId xmlns:a16="http://schemas.microsoft.com/office/drawing/2014/main" id="{DE5E53B4-BA9C-47BC-9FDB-29C87F3C2145}"/>
              </a:ext>
            </a:extLst>
          </p:cNvPr>
          <p:cNvSpPr txBox="1">
            <a:spLocks/>
          </p:cNvSpPr>
          <p:nvPr/>
        </p:nvSpPr>
        <p:spPr bwMode="auto">
          <a:xfrm>
            <a:off x="2138264" y="3960597"/>
            <a:ext cx="1797496" cy="1054968"/>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pt-BR" sz="2800" b="1" dirty="0">
                <a:solidFill>
                  <a:schemeClr val="bg1"/>
                </a:solidFill>
              </a:rPr>
              <a:t>Reajuste Opção 2</a:t>
            </a:r>
          </a:p>
        </p:txBody>
      </p:sp>
      <p:sp>
        <p:nvSpPr>
          <p:cNvPr id="21" name="Subtítulo 2">
            <a:extLst>
              <a:ext uri="{FF2B5EF4-FFF2-40B4-BE49-F238E27FC236}">
                <a16:creationId xmlns:a16="http://schemas.microsoft.com/office/drawing/2014/main" id="{9E4922C0-DD4C-4864-B0F0-D8EEF636E126}"/>
              </a:ext>
            </a:extLst>
          </p:cNvPr>
          <p:cNvSpPr txBox="1">
            <a:spLocks/>
          </p:cNvSpPr>
          <p:nvPr/>
        </p:nvSpPr>
        <p:spPr bwMode="auto">
          <a:xfrm>
            <a:off x="2138264" y="5385068"/>
            <a:ext cx="1797496" cy="1054968"/>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pt-BR" sz="2800" b="1" dirty="0">
                <a:solidFill>
                  <a:schemeClr val="bg1"/>
                </a:solidFill>
              </a:rPr>
              <a:t>Reajuste Opção 1</a:t>
            </a:r>
          </a:p>
        </p:txBody>
      </p:sp>
      <p:sp>
        <p:nvSpPr>
          <p:cNvPr id="25" name="Seta: para a Esquerda 24">
            <a:extLst>
              <a:ext uri="{FF2B5EF4-FFF2-40B4-BE49-F238E27FC236}">
                <a16:creationId xmlns:a16="http://schemas.microsoft.com/office/drawing/2014/main" id="{805486EE-95EA-4022-A8B9-800CECBD37BF}"/>
              </a:ext>
            </a:extLst>
          </p:cNvPr>
          <p:cNvSpPr/>
          <p:nvPr/>
        </p:nvSpPr>
        <p:spPr>
          <a:xfrm>
            <a:off x="3935760" y="4509120"/>
            <a:ext cx="3886200" cy="216024"/>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Seta: para Cima 25">
            <a:extLst>
              <a:ext uri="{FF2B5EF4-FFF2-40B4-BE49-F238E27FC236}">
                <a16:creationId xmlns:a16="http://schemas.microsoft.com/office/drawing/2014/main" id="{77E19CA5-52B7-44F2-BEAE-1627D0A9835C}"/>
              </a:ext>
            </a:extLst>
          </p:cNvPr>
          <p:cNvSpPr/>
          <p:nvPr/>
        </p:nvSpPr>
        <p:spPr>
          <a:xfrm>
            <a:off x="7716109" y="2253240"/>
            <a:ext cx="255240" cy="2419808"/>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eta: para a Esquerda 26">
            <a:extLst>
              <a:ext uri="{FF2B5EF4-FFF2-40B4-BE49-F238E27FC236}">
                <a16:creationId xmlns:a16="http://schemas.microsoft.com/office/drawing/2014/main" id="{0BAA5823-8A44-4807-9E49-4F166C2EAB4A}"/>
              </a:ext>
            </a:extLst>
          </p:cNvPr>
          <p:cNvSpPr/>
          <p:nvPr/>
        </p:nvSpPr>
        <p:spPr>
          <a:xfrm>
            <a:off x="3935760" y="5973335"/>
            <a:ext cx="4477544" cy="263054"/>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Seta: para Cima 27">
            <a:extLst>
              <a:ext uri="{FF2B5EF4-FFF2-40B4-BE49-F238E27FC236}">
                <a16:creationId xmlns:a16="http://schemas.microsoft.com/office/drawing/2014/main" id="{ADA49D6B-FFD8-475B-AF93-73AACAE29FDC}"/>
              </a:ext>
            </a:extLst>
          </p:cNvPr>
          <p:cNvSpPr/>
          <p:nvPr/>
        </p:nvSpPr>
        <p:spPr>
          <a:xfrm>
            <a:off x="8357794" y="2282983"/>
            <a:ext cx="274984" cy="3889596"/>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ubtítulo 2">
            <a:extLst>
              <a:ext uri="{FF2B5EF4-FFF2-40B4-BE49-F238E27FC236}">
                <a16:creationId xmlns:a16="http://schemas.microsoft.com/office/drawing/2014/main" id="{F19B1A4B-C976-48D7-84A4-FE3DC3AC1A01}"/>
              </a:ext>
            </a:extLst>
          </p:cNvPr>
          <p:cNvSpPr txBox="1">
            <a:spLocks/>
          </p:cNvSpPr>
          <p:nvPr/>
        </p:nvSpPr>
        <p:spPr bwMode="auto">
          <a:xfrm>
            <a:off x="4941553" y="3934957"/>
            <a:ext cx="1797496" cy="54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pt-BR" sz="2800" b="1" dirty="0">
                <a:solidFill>
                  <a:srgbClr val="00B050"/>
                </a:solidFill>
              </a:rPr>
              <a:t>MAR/18</a:t>
            </a:r>
          </a:p>
        </p:txBody>
      </p:sp>
      <p:sp>
        <p:nvSpPr>
          <p:cNvPr id="32" name="Subtítulo 2">
            <a:extLst>
              <a:ext uri="{FF2B5EF4-FFF2-40B4-BE49-F238E27FC236}">
                <a16:creationId xmlns:a16="http://schemas.microsoft.com/office/drawing/2014/main" id="{F931750A-9506-46B0-888C-C0B8940EC5BE}"/>
              </a:ext>
            </a:extLst>
          </p:cNvPr>
          <p:cNvSpPr txBox="1">
            <a:spLocks/>
          </p:cNvSpPr>
          <p:nvPr/>
        </p:nvSpPr>
        <p:spPr bwMode="auto">
          <a:xfrm>
            <a:off x="4920762" y="5434525"/>
            <a:ext cx="1797496" cy="54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pt-BR" sz="2800" b="1" dirty="0">
                <a:solidFill>
                  <a:srgbClr val="FFC000"/>
                </a:solidFill>
              </a:rPr>
              <a:t>MAI/18</a:t>
            </a:r>
          </a:p>
        </p:txBody>
      </p:sp>
      <p:sp>
        <p:nvSpPr>
          <p:cNvPr id="33" name="Subtítulo 2">
            <a:extLst>
              <a:ext uri="{FF2B5EF4-FFF2-40B4-BE49-F238E27FC236}">
                <a16:creationId xmlns:a16="http://schemas.microsoft.com/office/drawing/2014/main" id="{B898A1EA-64F7-4120-ADCA-C4E3AE0B761E}"/>
              </a:ext>
            </a:extLst>
          </p:cNvPr>
          <p:cNvSpPr txBox="1">
            <a:spLocks/>
          </p:cNvSpPr>
          <p:nvPr/>
        </p:nvSpPr>
        <p:spPr bwMode="auto">
          <a:xfrm>
            <a:off x="8357794" y="958610"/>
            <a:ext cx="1797496" cy="10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endParaRPr lang="pt-BR" sz="2800" b="1" dirty="0">
              <a:solidFill>
                <a:schemeClr val="tx1"/>
              </a:solidFill>
            </a:endParaRPr>
          </a:p>
          <a:p>
            <a:pPr>
              <a:spcBef>
                <a:spcPts val="0"/>
              </a:spcBef>
            </a:pPr>
            <a:r>
              <a:rPr lang="pt-BR" sz="2800" b="1" dirty="0">
                <a:solidFill>
                  <a:schemeClr val="tx1"/>
                </a:solidFill>
              </a:rPr>
              <a:t>Término</a:t>
            </a:r>
          </a:p>
          <a:p>
            <a:pPr>
              <a:spcBef>
                <a:spcPts val="0"/>
              </a:spcBef>
            </a:pPr>
            <a:endParaRPr lang="pt-BR" sz="2800" b="1" dirty="0">
              <a:solidFill>
                <a:schemeClr val="tx1"/>
              </a:solidFill>
            </a:endParaRPr>
          </a:p>
        </p:txBody>
      </p:sp>
    </p:spTree>
    <p:extLst>
      <p:ext uri="{BB962C8B-B14F-4D97-AF65-F5344CB8AC3E}">
        <p14:creationId xmlns:p14="http://schemas.microsoft.com/office/powerpoint/2010/main" val="88842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6" grpId="0"/>
      <p:bldP spid="7" grpId="0"/>
      <p:bldP spid="8" grpId="0"/>
      <p:bldP spid="9" grpId="0"/>
      <p:bldP spid="10" grpId="0"/>
      <p:bldP spid="11" grpId="0"/>
      <p:bldP spid="13" grpId="0" animBg="1"/>
      <p:bldP spid="16" grpId="0" animBg="1"/>
      <p:bldP spid="17" grpId="0" animBg="1"/>
      <p:bldP spid="14" grpId="0" animBg="1"/>
      <p:bldP spid="19" grpId="0" animBg="1"/>
      <p:bldP spid="21" grpId="0" animBg="1"/>
      <p:bldP spid="25" grpId="0" animBg="1"/>
      <p:bldP spid="26" grpId="0" animBg="1"/>
      <p:bldP spid="27" grpId="0" animBg="1"/>
      <p:bldP spid="28" grpId="0" animBg="1"/>
      <p:bldP spid="31"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2"/>
          <p:cNvSpPr>
            <a:spLocks noGrp="1" noChangeArrowheads="1"/>
          </p:cNvSpPr>
          <p:nvPr>
            <p:ph type="ctrTitle"/>
          </p:nvPr>
        </p:nvSpPr>
        <p:spPr>
          <a:xfrm>
            <a:off x="613575" y="255562"/>
            <a:ext cx="7772400" cy="601042"/>
          </a:xfrm>
        </p:spPr>
        <p:txBody>
          <a:bodyPr>
            <a:normAutofit fontScale="90000"/>
          </a:bodyPr>
          <a:lstStyle/>
          <a:p>
            <a:pPr eaLnBrk="1" hangingPunct="1"/>
            <a:r>
              <a:rPr lang="pt-BR" sz="4000" dirty="0"/>
              <a:t>IN MPDG 05/2017</a:t>
            </a:r>
          </a:p>
        </p:txBody>
      </p:sp>
      <p:sp>
        <p:nvSpPr>
          <p:cNvPr id="98306" name="Espaço Reservado para Número de Slide 5"/>
          <p:cNvSpPr>
            <a:spLocks noGrp="1"/>
          </p:cNvSpPr>
          <p:nvPr>
            <p:ph type="sldNum" sz="quarter" idx="12"/>
          </p:nvPr>
        </p:nvSpPr>
        <p:spPr>
          <a:noFill/>
        </p:spPr>
        <p:txBody>
          <a:bodyPr/>
          <a:lstStyle/>
          <a:p>
            <a:pPr algn="r"/>
            <a:fld id="{7DE83151-93A8-488F-84A3-091E393A1C7E}" type="slidenum">
              <a:rPr lang="pt-BR" sz="1400"/>
              <a:pPr algn="r"/>
              <a:t>25</a:t>
            </a:fld>
            <a:endParaRPr lang="pt-BR" dirty="0"/>
          </a:p>
        </p:txBody>
      </p:sp>
      <p:graphicFrame>
        <p:nvGraphicFramePr>
          <p:cNvPr id="2" name="Diagrama 1"/>
          <p:cNvGraphicFramePr/>
          <p:nvPr/>
        </p:nvGraphicFramePr>
        <p:xfrm>
          <a:off x="1519040" y="883743"/>
          <a:ext cx="906187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829649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p:cNvSpPr>
            <a:spLocks noGrp="1" noChangeArrowheads="1"/>
          </p:cNvSpPr>
          <p:nvPr>
            <p:ph type="ctrTitle"/>
          </p:nvPr>
        </p:nvSpPr>
        <p:spPr>
          <a:xfrm>
            <a:off x="430471" y="352126"/>
            <a:ext cx="7772400" cy="504478"/>
          </a:xfrm>
        </p:spPr>
        <p:txBody>
          <a:bodyPr>
            <a:noAutofit/>
          </a:bodyPr>
          <a:lstStyle/>
          <a:p>
            <a:pPr eaLnBrk="1" hangingPunct="1"/>
            <a:r>
              <a:rPr lang="pt-BR" sz="3600" dirty="0"/>
              <a:t>Reajuste de Preços</a:t>
            </a:r>
          </a:p>
        </p:txBody>
      </p:sp>
      <p:sp>
        <p:nvSpPr>
          <p:cNvPr id="40964" name="Rectangle 3"/>
          <p:cNvSpPr>
            <a:spLocks noGrp="1" noChangeArrowheads="1"/>
          </p:cNvSpPr>
          <p:nvPr>
            <p:ph type="subTitle" idx="1"/>
          </p:nvPr>
        </p:nvSpPr>
        <p:spPr>
          <a:xfrm>
            <a:off x="430471" y="1124744"/>
            <a:ext cx="11339163" cy="4792730"/>
          </a:xfrm>
        </p:spPr>
        <p:txBody>
          <a:bodyPr/>
          <a:lstStyle/>
          <a:p>
            <a:pPr marL="533400" indent="-533400">
              <a:defRPr/>
            </a:pPr>
            <a:r>
              <a:rPr lang="pt-BR" sz="2800" b="1" dirty="0">
                <a:solidFill>
                  <a:schemeClr val="tx1"/>
                </a:solidFill>
              </a:rPr>
              <a:t>Acórdão TCU nº 19/2017 – Plenário</a:t>
            </a:r>
          </a:p>
          <a:p>
            <a:pPr algn="just">
              <a:lnSpc>
                <a:spcPct val="150000"/>
              </a:lnSpc>
            </a:pPr>
            <a:endParaRPr lang="pt-BR" sz="1200" dirty="0">
              <a:solidFill>
                <a:schemeClr val="tx1"/>
              </a:solidFill>
            </a:endParaRPr>
          </a:p>
          <a:p>
            <a:pPr algn="just">
              <a:lnSpc>
                <a:spcPct val="150000"/>
              </a:lnSpc>
            </a:pPr>
            <a:r>
              <a:rPr lang="pt-BR" sz="2400" dirty="0">
                <a:solidFill>
                  <a:schemeClr val="tx1"/>
                </a:solidFill>
              </a:rPr>
              <a:t>Embora o gestor público possa adotar, discricionariamente, dois marcos iniciais distintos para efeito de reajustamento dos contratos, </a:t>
            </a:r>
            <a:r>
              <a:rPr lang="pt-BR" sz="2400" b="1" dirty="0">
                <a:solidFill>
                  <a:srgbClr val="FFC000"/>
                </a:solidFill>
              </a:rPr>
              <a:t>(i) a data limite para apresentação das propostas </a:t>
            </a:r>
            <a:r>
              <a:rPr lang="pt-BR" sz="2400" dirty="0">
                <a:solidFill>
                  <a:schemeClr val="tx1"/>
                </a:solidFill>
              </a:rPr>
              <a:t>ou </a:t>
            </a:r>
            <a:r>
              <a:rPr lang="pt-BR" sz="2400" b="1" dirty="0">
                <a:solidFill>
                  <a:srgbClr val="00B050"/>
                </a:solidFill>
              </a:rPr>
              <a:t>(</a:t>
            </a:r>
            <a:r>
              <a:rPr lang="pt-BR" sz="2400" b="1" dirty="0" err="1">
                <a:solidFill>
                  <a:srgbClr val="00B050"/>
                </a:solidFill>
              </a:rPr>
              <a:t>ii</a:t>
            </a:r>
            <a:r>
              <a:rPr lang="pt-BR" sz="2400" b="1" dirty="0">
                <a:solidFill>
                  <a:srgbClr val="00B050"/>
                </a:solidFill>
              </a:rPr>
              <a:t>) a data do orçamento estimativo da licitação</a:t>
            </a:r>
            <a:r>
              <a:rPr lang="pt-BR" sz="2400" dirty="0">
                <a:solidFill>
                  <a:schemeClr val="tx1"/>
                </a:solidFill>
              </a:rPr>
              <a:t>, </a:t>
            </a:r>
            <a:r>
              <a:rPr lang="pt-BR" sz="2400" b="1" dirty="0">
                <a:solidFill>
                  <a:srgbClr val="0000FF"/>
                </a:solidFill>
              </a:rPr>
              <a:t>o segundo critério é o mais adequado</a:t>
            </a:r>
            <a:r>
              <a:rPr lang="pt-BR" sz="2400" dirty="0">
                <a:solidFill>
                  <a:schemeClr val="tx1"/>
                </a:solidFill>
              </a:rPr>
              <a:t>, pois reduz os problemas advindos de orçamentos desatualizados em virtude do transcurso de vários meses entre a data-base da estimativa de custos e a data de abertura das propostas.</a:t>
            </a:r>
          </a:p>
          <a:p>
            <a:pPr marL="533400" indent="-533400" algn="just">
              <a:defRPr/>
            </a:pPr>
            <a:endParaRPr lang="pt-BR" b="1" dirty="0"/>
          </a:p>
          <a:p>
            <a:pPr marL="533400" indent="-533400">
              <a:defRPr/>
            </a:pPr>
            <a:endParaRPr lang="pt-BR" b="1" dirty="0"/>
          </a:p>
          <a:p>
            <a:pPr marL="533400" indent="-533400">
              <a:defRPr/>
            </a:pPr>
            <a:endParaRPr lang="pt-BR" b="1" dirty="0"/>
          </a:p>
        </p:txBody>
      </p:sp>
      <p:sp>
        <p:nvSpPr>
          <p:cNvPr id="40962" name="Espaço Reservado para Número de Slide 5"/>
          <p:cNvSpPr>
            <a:spLocks noGrp="1"/>
          </p:cNvSpPr>
          <p:nvPr>
            <p:ph type="sldNum" sz="quarter" idx="12"/>
          </p:nvPr>
        </p:nvSpPr>
        <p:spPr>
          <a:noFill/>
        </p:spPr>
        <p:txBody>
          <a:bodyPr/>
          <a:lstStyle/>
          <a:p>
            <a:pPr algn="r"/>
            <a:fld id="{19DF9847-2B64-49C8-9CED-70A6B637715D}" type="slidenum">
              <a:rPr lang="pt-BR" sz="1400"/>
              <a:pPr algn="r"/>
              <a:t>250</a:t>
            </a:fld>
            <a:endParaRPr lang="pt-BR" dirty="0"/>
          </a:p>
        </p:txBody>
      </p:sp>
    </p:spTree>
    <p:extLst>
      <p:ext uri="{BB962C8B-B14F-4D97-AF65-F5344CB8AC3E}">
        <p14:creationId xmlns:p14="http://schemas.microsoft.com/office/powerpoint/2010/main" val="314732824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2"/>
          <p:cNvSpPr>
            <a:spLocks noGrp="1" noChangeArrowheads="1"/>
          </p:cNvSpPr>
          <p:nvPr>
            <p:ph type="ctrTitle"/>
          </p:nvPr>
        </p:nvSpPr>
        <p:spPr>
          <a:xfrm>
            <a:off x="378823" y="384908"/>
            <a:ext cx="7772400" cy="576139"/>
          </a:xfrm>
        </p:spPr>
        <p:txBody>
          <a:bodyPr>
            <a:noAutofit/>
          </a:bodyPr>
          <a:lstStyle/>
          <a:p>
            <a:pPr eaLnBrk="1" hangingPunct="1"/>
            <a:r>
              <a:rPr lang="pt-BR" sz="3600" dirty="0"/>
              <a:t>Reajuste de Preços</a:t>
            </a:r>
          </a:p>
        </p:txBody>
      </p:sp>
      <p:sp>
        <p:nvSpPr>
          <p:cNvPr id="98308" name="Rectangle 3"/>
          <p:cNvSpPr>
            <a:spLocks noGrp="1" noChangeArrowheads="1"/>
          </p:cNvSpPr>
          <p:nvPr>
            <p:ph type="subTitle" idx="1"/>
          </p:nvPr>
        </p:nvSpPr>
        <p:spPr>
          <a:xfrm>
            <a:off x="378823" y="1340768"/>
            <a:ext cx="11299371" cy="5184576"/>
          </a:xfrm>
        </p:spPr>
        <p:txBody>
          <a:bodyPr/>
          <a:lstStyle/>
          <a:p>
            <a:pPr eaLnBrk="1" hangingPunct="1">
              <a:lnSpc>
                <a:spcPct val="90000"/>
              </a:lnSpc>
            </a:pPr>
            <a:r>
              <a:rPr lang="pt-BR" sz="2400" b="1" dirty="0">
                <a:solidFill>
                  <a:schemeClr val="tx1"/>
                </a:solidFill>
              </a:rPr>
              <a:t>Orientação AGU 23-2011</a:t>
            </a:r>
          </a:p>
          <a:p>
            <a:pPr algn="just" eaLnBrk="1" hangingPunct="1">
              <a:lnSpc>
                <a:spcPct val="150000"/>
              </a:lnSpc>
            </a:pPr>
            <a:r>
              <a:rPr lang="pt-BR" sz="2800" dirty="0">
                <a:solidFill>
                  <a:schemeClr val="tx1"/>
                </a:solidFill>
              </a:rPr>
              <a:t>O edital ou o contrato de serviço continuado deverá</a:t>
            </a:r>
            <a:br>
              <a:rPr lang="pt-BR" sz="2800" dirty="0">
                <a:solidFill>
                  <a:schemeClr val="tx1"/>
                </a:solidFill>
              </a:rPr>
            </a:br>
            <a:r>
              <a:rPr lang="pt-BR" sz="2800" dirty="0">
                <a:solidFill>
                  <a:schemeClr val="tx1"/>
                </a:solidFill>
              </a:rPr>
              <a:t>indicar o critério de reajustamento de preços, sob a forma de </a:t>
            </a:r>
            <a:r>
              <a:rPr lang="pt-BR" sz="2800" dirty="0">
                <a:solidFill>
                  <a:srgbClr val="0000FF"/>
                </a:solidFill>
              </a:rPr>
              <a:t>reajuste em sentido estrito, admitida a adoção de índices gerais, específicos ou setoriais</a:t>
            </a:r>
            <a:r>
              <a:rPr lang="pt-BR" sz="2800" dirty="0">
                <a:solidFill>
                  <a:schemeClr val="tx1"/>
                </a:solidFill>
              </a:rPr>
              <a:t>, ou por </a:t>
            </a:r>
            <a:r>
              <a:rPr lang="pt-BR" sz="2800" dirty="0">
                <a:solidFill>
                  <a:srgbClr val="FF0000"/>
                </a:solidFill>
              </a:rPr>
              <a:t>repactuação, para os contratos com dedicação exclusiva de mão de obra, pela demonstração analítica da variação dos componentes dos custos. </a:t>
            </a:r>
          </a:p>
          <a:p>
            <a:pPr marL="1295400" lvl="2" indent="-381000" algn="just">
              <a:lnSpc>
                <a:spcPct val="90000"/>
              </a:lnSpc>
            </a:pPr>
            <a:endParaRPr lang="pt-BR" dirty="0"/>
          </a:p>
          <a:p>
            <a:pPr marL="533400" indent="-533400">
              <a:lnSpc>
                <a:spcPct val="90000"/>
              </a:lnSpc>
            </a:pPr>
            <a:endParaRPr lang="pt-BR" b="1" dirty="0"/>
          </a:p>
          <a:p>
            <a:pPr marL="533400" indent="-533400">
              <a:lnSpc>
                <a:spcPct val="90000"/>
              </a:lnSpc>
            </a:pPr>
            <a:endParaRPr lang="pt-BR" b="1" dirty="0"/>
          </a:p>
        </p:txBody>
      </p:sp>
      <p:sp>
        <p:nvSpPr>
          <p:cNvPr id="98306" name="Espaço Reservado para Número de Slide 5"/>
          <p:cNvSpPr>
            <a:spLocks noGrp="1"/>
          </p:cNvSpPr>
          <p:nvPr>
            <p:ph type="sldNum" sz="quarter" idx="12"/>
          </p:nvPr>
        </p:nvSpPr>
        <p:spPr>
          <a:noFill/>
        </p:spPr>
        <p:txBody>
          <a:bodyPr/>
          <a:lstStyle/>
          <a:p>
            <a:pPr algn="r"/>
            <a:fld id="{7DE83151-93A8-488F-84A3-091E393A1C7E}" type="slidenum">
              <a:rPr lang="pt-BR" sz="1400"/>
              <a:pPr algn="r"/>
              <a:t>251</a:t>
            </a:fld>
            <a:endParaRPr lang="pt-BR" dirty="0"/>
          </a:p>
        </p:txBody>
      </p:sp>
    </p:spTree>
    <p:extLst>
      <p:ext uri="{BB962C8B-B14F-4D97-AF65-F5344CB8AC3E}">
        <p14:creationId xmlns:p14="http://schemas.microsoft.com/office/powerpoint/2010/main" val="378912808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
          <p:cNvSpPr>
            <a:spLocks noGrp="1" noChangeArrowheads="1"/>
          </p:cNvSpPr>
          <p:nvPr>
            <p:ph type="ctrTitle"/>
          </p:nvPr>
        </p:nvSpPr>
        <p:spPr>
          <a:xfrm>
            <a:off x="397875" y="378214"/>
            <a:ext cx="7772400" cy="614563"/>
          </a:xfrm>
        </p:spPr>
        <p:txBody>
          <a:bodyPr/>
          <a:lstStyle/>
          <a:p>
            <a:pPr eaLnBrk="1" hangingPunct="1"/>
            <a:r>
              <a:rPr lang="pt-BR" sz="3600" dirty="0"/>
              <a:t>Repactuação</a:t>
            </a:r>
          </a:p>
        </p:txBody>
      </p:sp>
      <p:sp>
        <p:nvSpPr>
          <p:cNvPr id="99332" name="Rectangle 3"/>
          <p:cNvSpPr>
            <a:spLocks noGrp="1" noChangeArrowheads="1"/>
          </p:cNvSpPr>
          <p:nvPr>
            <p:ph type="subTitle" idx="1"/>
          </p:nvPr>
        </p:nvSpPr>
        <p:spPr>
          <a:xfrm>
            <a:off x="397875" y="1412776"/>
            <a:ext cx="11332571" cy="4334881"/>
          </a:xfrm>
        </p:spPr>
        <p:txBody>
          <a:bodyPr>
            <a:normAutofit fontScale="92500"/>
          </a:bodyPr>
          <a:lstStyle/>
          <a:p>
            <a:pPr algn="just" eaLnBrk="1" hangingPunct="1">
              <a:lnSpc>
                <a:spcPct val="150000"/>
              </a:lnSpc>
              <a:spcBef>
                <a:spcPts val="0"/>
              </a:spcBef>
              <a:spcAft>
                <a:spcPts val="0"/>
              </a:spcAft>
            </a:pPr>
            <a:r>
              <a:rPr lang="pt-BR" sz="2400" dirty="0">
                <a:solidFill>
                  <a:schemeClr val="tx1"/>
                </a:solidFill>
              </a:rPr>
              <a:t>Quando o objeto é a prestação de serviço com dedicação exclusiva de mão de obra:</a:t>
            </a:r>
          </a:p>
          <a:p>
            <a:pPr algn="just" eaLnBrk="1" hangingPunct="1">
              <a:lnSpc>
                <a:spcPct val="150000"/>
              </a:lnSpc>
              <a:spcBef>
                <a:spcPts val="0"/>
              </a:spcBef>
              <a:spcAft>
                <a:spcPts val="0"/>
              </a:spcAft>
            </a:pPr>
            <a:endParaRPr lang="pt-BR" sz="2400" dirty="0">
              <a:solidFill>
                <a:schemeClr val="tx1"/>
              </a:solidFill>
            </a:endParaRPr>
          </a:p>
          <a:p>
            <a:pPr marL="914400" lvl="1" indent="-457200" algn="just">
              <a:lnSpc>
                <a:spcPct val="150000"/>
              </a:lnSpc>
              <a:spcBef>
                <a:spcPts val="0"/>
              </a:spcBef>
              <a:spcAft>
                <a:spcPts val="0"/>
              </a:spcAft>
              <a:buFontTx/>
              <a:buChar char="–"/>
            </a:pPr>
            <a:r>
              <a:rPr lang="pt-BR" sz="2400" dirty="0">
                <a:solidFill>
                  <a:schemeClr val="tx1"/>
                </a:solidFill>
              </a:rPr>
              <a:t>Não se aplica índice inflacionário sobre o montante</a:t>
            </a:r>
          </a:p>
          <a:p>
            <a:pPr marL="914400" lvl="1" indent="-457200" algn="just">
              <a:lnSpc>
                <a:spcPct val="150000"/>
              </a:lnSpc>
              <a:spcBef>
                <a:spcPts val="0"/>
              </a:spcBef>
              <a:spcAft>
                <a:spcPts val="0"/>
              </a:spcAft>
              <a:buFontTx/>
              <a:buChar char="–"/>
            </a:pPr>
            <a:endParaRPr lang="pt-BR" sz="2000" dirty="0">
              <a:solidFill>
                <a:schemeClr val="tx1"/>
              </a:solidFill>
            </a:endParaRPr>
          </a:p>
          <a:p>
            <a:pPr marL="914400" lvl="1" indent="-457200" algn="just">
              <a:lnSpc>
                <a:spcPct val="150000"/>
              </a:lnSpc>
              <a:spcBef>
                <a:spcPts val="0"/>
              </a:spcBef>
              <a:spcAft>
                <a:spcPts val="0"/>
              </a:spcAft>
              <a:buFontTx/>
              <a:buChar char="–"/>
            </a:pPr>
            <a:r>
              <a:rPr lang="pt-BR" sz="2400" dirty="0">
                <a:solidFill>
                  <a:schemeClr val="tx1"/>
                </a:solidFill>
              </a:rPr>
              <a:t>Fazer a REPACTUAÇÃO (IN 05/17)</a:t>
            </a:r>
          </a:p>
          <a:p>
            <a:pPr marL="914400" lvl="1" indent="-457200" algn="just">
              <a:lnSpc>
                <a:spcPct val="150000"/>
              </a:lnSpc>
              <a:spcBef>
                <a:spcPts val="0"/>
              </a:spcBef>
              <a:spcAft>
                <a:spcPts val="0"/>
              </a:spcAft>
              <a:buFontTx/>
              <a:buChar char="–"/>
            </a:pPr>
            <a:endParaRPr lang="pt-BR" sz="2000" dirty="0">
              <a:solidFill>
                <a:schemeClr val="tx1"/>
              </a:solidFill>
            </a:endParaRPr>
          </a:p>
          <a:p>
            <a:pPr marL="914400" lvl="1" indent="-457200" algn="just">
              <a:lnSpc>
                <a:spcPct val="150000"/>
              </a:lnSpc>
              <a:spcBef>
                <a:spcPts val="0"/>
              </a:spcBef>
              <a:spcAft>
                <a:spcPts val="0"/>
              </a:spcAft>
              <a:buFontTx/>
              <a:buChar char="–"/>
            </a:pPr>
            <a:r>
              <a:rPr lang="pt-BR" sz="2400" dirty="0">
                <a:solidFill>
                  <a:schemeClr val="tx1"/>
                </a:solidFill>
              </a:rPr>
              <a:t>Verificar percentual de aumento da categoria de acordo com  Acordo Coletivo e aplicar na planilha de custos e formação de preços.</a:t>
            </a:r>
          </a:p>
          <a:p>
            <a:pPr marL="533400" indent="-533400" algn="just">
              <a:buFontTx/>
              <a:buChar char="•"/>
            </a:pPr>
            <a:endParaRPr lang="pt-BR" sz="2800" dirty="0"/>
          </a:p>
          <a:p>
            <a:pPr marL="1295400" lvl="2" indent="-381000" algn="just"/>
            <a:endParaRPr lang="pt-BR" dirty="0"/>
          </a:p>
          <a:p>
            <a:pPr marL="533400" indent="-533400"/>
            <a:endParaRPr lang="pt-BR" b="1" dirty="0"/>
          </a:p>
          <a:p>
            <a:pPr marL="533400" indent="-533400"/>
            <a:endParaRPr lang="pt-BR" b="1" dirty="0"/>
          </a:p>
        </p:txBody>
      </p:sp>
      <p:sp>
        <p:nvSpPr>
          <p:cNvPr id="99330" name="Espaço Reservado para Número de Slide 5"/>
          <p:cNvSpPr>
            <a:spLocks noGrp="1"/>
          </p:cNvSpPr>
          <p:nvPr>
            <p:ph type="sldNum" sz="quarter" idx="12"/>
          </p:nvPr>
        </p:nvSpPr>
        <p:spPr>
          <a:noFill/>
        </p:spPr>
        <p:txBody>
          <a:bodyPr/>
          <a:lstStyle/>
          <a:p>
            <a:pPr algn="r"/>
            <a:fld id="{114A159C-9655-41BE-A307-A635AB5706BA}" type="slidenum">
              <a:rPr lang="pt-BR" sz="1400"/>
              <a:pPr algn="r"/>
              <a:t>252</a:t>
            </a:fld>
            <a:endParaRPr lang="pt-BR" dirty="0"/>
          </a:p>
        </p:txBody>
      </p:sp>
    </p:spTree>
    <p:extLst>
      <p:ext uri="{BB962C8B-B14F-4D97-AF65-F5344CB8AC3E}">
        <p14:creationId xmlns:p14="http://schemas.microsoft.com/office/powerpoint/2010/main" val="325539911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2"/>
          <p:cNvSpPr>
            <a:spLocks noGrp="1" noChangeArrowheads="1"/>
          </p:cNvSpPr>
          <p:nvPr>
            <p:ph type="ctrTitle"/>
          </p:nvPr>
        </p:nvSpPr>
        <p:spPr>
          <a:xfrm>
            <a:off x="387842" y="300437"/>
            <a:ext cx="7772400" cy="576139"/>
          </a:xfrm>
        </p:spPr>
        <p:txBody>
          <a:bodyPr>
            <a:noAutofit/>
          </a:bodyPr>
          <a:lstStyle/>
          <a:p>
            <a:pPr eaLnBrk="1" hangingPunct="1"/>
            <a:r>
              <a:rPr lang="pt-BR" sz="3600" dirty="0"/>
              <a:t>Repactuação</a:t>
            </a:r>
            <a:endParaRPr lang="pt-BR" sz="4000" dirty="0"/>
          </a:p>
        </p:txBody>
      </p:sp>
      <p:sp>
        <p:nvSpPr>
          <p:cNvPr id="98306" name="Espaço Reservado para Número de Slide 5"/>
          <p:cNvSpPr>
            <a:spLocks noGrp="1"/>
          </p:cNvSpPr>
          <p:nvPr>
            <p:ph type="sldNum" sz="quarter" idx="12"/>
          </p:nvPr>
        </p:nvSpPr>
        <p:spPr>
          <a:noFill/>
        </p:spPr>
        <p:txBody>
          <a:bodyPr/>
          <a:lstStyle/>
          <a:p>
            <a:pPr algn="r"/>
            <a:fld id="{7DE83151-93A8-488F-84A3-091E393A1C7E}" type="slidenum">
              <a:rPr lang="pt-BR" sz="1400"/>
              <a:pPr algn="r"/>
              <a:t>253</a:t>
            </a:fld>
            <a:endParaRPr lang="pt-BR" dirty="0"/>
          </a:p>
        </p:txBody>
      </p:sp>
      <p:sp>
        <p:nvSpPr>
          <p:cNvPr id="3" name="Subtítulo 2">
            <a:extLst>
              <a:ext uri="{FF2B5EF4-FFF2-40B4-BE49-F238E27FC236}">
                <a16:creationId xmlns:a16="http://schemas.microsoft.com/office/drawing/2014/main" id="{53BE7495-D889-4531-AF8A-17CB73E80F7F}"/>
              </a:ext>
            </a:extLst>
          </p:cNvPr>
          <p:cNvSpPr>
            <a:spLocks noGrp="1"/>
          </p:cNvSpPr>
          <p:nvPr>
            <p:ph type="subTitle" idx="1"/>
          </p:nvPr>
        </p:nvSpPr>
        <p:spPr>
          <a:xfrm>
            <a:off x="2138264" y="993341"/>
            <a:ext cx="1797496" cy="1054968"/>
          </a:xfrm>
        </p:spPr>
        <p:txBody>
          <a:bodyPr/>
          <a:lstStyle/>
          <a:p>
            <a:pPr>
              <a:spcBef>
                <a:spcPts val="0"/>
              </a:spcBef>
            </a:pPr>
            <a:r>
              <a:rPr lang="pt-BR" sz="2800" b="1" dirty="0">
                <a:solidFill>
                  <a:schemeClr val="tx1"/>
                </a:solidFill>
              </a:rPr>
              <a:t>P.O.</a:t>
            </a:r>
          </a:p>
          <a:p>
            <a:pPr>
              <a:spcBef>
                <a:spcPts val="0"/>
              </a:spcBef>
            </a:pPr>
            <a:r>
              <a:rPr lang="pt-BR" sz="2800" b="1" dirty="0">
                <a:solidFill>
                  <a:schemeClr val="tx1"/>
                </a:solidFill>
              </a:rPr>
              <a:t>Dissídio</a:t>
            </a:r>
          </a:p>
        </p:txBody>
      </p:sp>
      <p:cxnSp>
        <p:nvCxnSpPr>
          <p:cNvPr id="5" name="Conector reto 4">
            <a:extLst>
              <a:ext uri="{FF2B5EF4-FFF2-40B4-BE49-F238E27FC236}">
                <a16:creationId xmlns:a16="http://schemas.microsoft.com/office/drawing/2014/main" id="{B805DA4C-72F5-4997-A7EC-6DCF0CC50092}"/>
              </a:ext>
            </a:extLst>
          </p:cNvPr>
          <p:cNvCxnSpPr/>
          <p:nvPr/>
        </p:nvCxnSpPr>
        <p:spPr>
          <a:xfrm>
            <a:off x="2138264" y="2204864"/>
            <a:ext cx="7772400" cy="0"/>
          </a:xfrm>
          <a:prstGeom prst="line">
            <a:avLst/>
          </a:prstGeom>
          <a:ln w="254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 name="Subtítulo 2">
            <a:extLst>
              <a:ext uri="{FF2B5EF4-FFF2-40B4-BE49-F238E27FC236}">
                <a16:creationId xmlns:a16="http://schemas.microsoft.com/office/drawing/2014/main" id="{A3A14463-17CA-43BC-BC3C-6F5DE11D1A3B}"/>
              </a:ext>
            </a:extLst>
          </p:cNvPr>
          <p:cNvSpPr txBox="1">
            <a:spLocks/>
          </p:cNvSpPr>
          <p:nvPr/>
        </p:nvSpPr>
        <p:spPr bwMode="auto">
          <a:xfrm>
            <a:off x="4087078" y="964877"/>
            <a:ext cx="1797496" cy="10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pt-BR" sz="2800" b="1" dirty="0">
                <a:solidFill>
                  <a:schemeClr val="tx1"/>
                </a:solidFill>
              </a:rPr>
              <a:t>Sessão Pública</a:t>
            </a:r>
          </a:p>
          <a:p>
            <a:pPr>
              <a:spcBef>
                <a:spcPts val="0"/>
              </a:spcBef>
            </a:pPr>
            <a:endParaRPr lang="pt-BR" sz="2800" b="1" dirty="0">
              <a:solidFill>
                <a:schemeClr val="tx1"/>
              </a:solidFill>
            </a:endParaRPr>
          </a:p>
        </p:txBody>
      </p:sp>
      <p:sp>
        <p:nvSpPr>
          <p:cNvPr id="7" name="Subtítulo 2">
            <a:extLst>
              <a:ext uri="{FF2B5EF4-FFF2-40B4-BE49-F238E27FC236}">
                <a16:creationId xmlns:a16="http://schemas.microsoft.com/office/drawing/2014/main" id="{0C55367C-F85F-4263-BCB6-86D355DF980D}"/>
              </a:ext>
            </a:extLst>
          </p:cNvPr>
          <p:cNvSpPr txBox="1">
            <a:spLocks/>
          </p:cNvSpPr>
          <p:nvPr/>
        </p:nvSpPr>
        <p:spPr bwMode="auto">
          <a:xfrm>
            <a:off x="6024464" y="962870"/>
            <a:ext cx="1797496" cy="10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endParaRPr lang="pt-BR" sz="2800" b="1" dirty="0">
              <a:solidFill>
                <a:schemeClr val="tx1"/>
              </a:solidFill>
            </a:endParaRPr>
          </a:p>
          <a:p>
            <a:pPr>
              <a:spcBef>
                <a:spcPts val="0"/>
              </a:spcBef>
            </a:pPr>
            <a:r>
              <a:rPr lang="pt-BR" sz="2800" b="1" dirty="0">
                <a:solidFill>
                  <a:schemeClr val="tx1"/>
                </a:solidFill>
              </a:rPr>
              <a:t>Contrato</a:t>
            </a:r>
          </a:p>
          <a:p>
            <a:pPr>
              <a:spcBef>
                <a:spcPts val="0"/>
              </a:spcBef>
            </a:pPr>
            <a:endParaRPr lang="pt-BR" sz="2800" b="1" dirty="0">
              <a:solidFill>
                <a:schemeClr val="tx1"/>
              </a:solidFill>
            </a:endParaRPr>
          </a:p>
        </p:txBody>
      </p:sp>
      <p:sp>
        <p:nvSpPr>
          <p:cNvPr id="8" name="Subtítulo 2">
            <a:extLst>
              <a:ext uri="{FF2B5EF4-FFF2-40B4-BE49-F238E27FC236}">
                <a16:creationId xmlns:a16="http://schemas.microsoft.com/office/drawing/2014/main" id="{360E0ED1-0C16-457D-B816-813554CDA8E2}"/>
              </a:ext>
            </a:extLst>
          </p:cNvPr>
          <p:cNvSpPr txBox="1">
            <a:spLocks/>
          </p:cNvSpPr>
          <p:nvPr/>
        </p:nvSpPr>
        <p:spPr bwMode="auto">
          <a:xfrm>
            <a:off x="2138264" y="2233328"/>
            <a:ext cx="1797496" cy="10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endParaRPr lang="pt-BR" sz="2800" b="1" dirty="0">
              <a:solidFill>
                <a:schemeClr val="tx1"/>
              </a:solidFill>
            </a:endParaRPr>
          </a:p>
          <a:p>
            <a:pPr>
              <a:spcBef>
                <a:spcPts val="0"/>
              </a:spcBef>
            </a:pPr>
            <a:r>
              <a:rPr lang="pt-BR" sz="2800" b="1" dirty="0">
                <a:solidFill>
                  <a:schemeClr val="tx1"/>
                </a:solidFill>
              </a:rPr>
              <a:t>FEV/17</a:t>
            </a:r>
          </a:p>
        </p:txBody>
      </p:sp>
      <p:sp>
        <p:nvSpPr>
          <p:cNvPr id="9" name="Subtítulo 2">
            <a:extLst>
              <a:ext uri="{FF2B5EF4-FFF2-40B4-BE49-F238E27FC236}">
                <a16:creationId xmlns:a16="http://schemas.microsoft.com/office/drawing/2014/main" id="{4FAF7BEB-B201-4385-B9D3-D9207878FB1D}"/>
              </a:ext>
            </a:extLst>
          </p:cNvPr>
          <p:cNvSpPr txBox="1">
            <a:spLocks/>
          </p:cNvSpPr>
          <p:nvPr/>
        </p:nvSpPr>
        <p:spPr bwMode="auto">
          <a:xfrm>
            <a:off x="4087078" y="2233328"/>
            <a:ext cx="1797496" cy="10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endParaRPr lang="pt-BR" sz="2800" b="1" dirty="0">
              <a:solidFill>
                <a:schemeClr val="tx1"/>
              </a:solidFill>
            </a:endParaRPr>
          </a:p>
          <a:p>
            <a:pPr>
              <a:spcBef>
                <a:spcPts val="0"/>
              </a:spcBef>
            </a:pPr>
            <a:r>
              <a:rPr lang="pt-BR" sz="2800" b="1" dirty="0">
                <a:solidFill>
                  <a:schemeClr val="tx1"/>
                </a:solidFill>
              </a:rPr>
              <a:t>MAI/17</a:t>
            </a:r>
          </a:p>
        </p:txBody>
      </p:sp>
      <p:sp>
        <p:nvSpPr>
          <p:cNvPr id="10" name="Subtítulo 2">
            <a:extLst>
              <a:ext uri="{FF2B5EF4-FFF2-40B4-BE49-F238E27FC236}">
                <a16:creationId xmlns:a16="http://schemas.microsoft.com/office/drawing/2014/main" id="{CE0B9405-BAA5-4A59-85B7-6893D0EC467C}"/>
              </a:ext>
            </a:extLst>
          </p:cNvPr>
          <p:cNvSpPr txBox="1">
            <a:spLocks/>
          </p:cNvSpPr>
          <p:nvPr/>
        </p:nvSpPr>
        <p:spPr bwMode="auto">
          <a:xfrm>
            <a:off x="6024464" y="2233328"/>
            <a:ext cx="1797496" cy="10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endParaRPr lang="pt-BR" sz="2800" b="1" dirty="0">
              <a:solidFill>
                <a:schemeClr val="tx1"/>
              </a:solidFill>
            </a:endParaRPr>
          </a:p>
          <a:p>
            <a:pPr>
              <a:spcBef>
                <a:spcPts val="0"/>
              </a:spcBef>
            </a:pPr>
            <a:r>
              <a:rPr lang="pt-BR" sz="2800" b="1" dirty="0">
                <a:solidFill>
                  <a:schemeClr val="tx1"/>
                </a:solidFill>
              </a:rPr>
              <a:t>JUL/17</a:t>
            </a:r>
          </a:p>
        </p:txBody>
      </p:sp>
      <p:sp>
        <p:nvSpPr>
          <p:cNvPr id="11" name="Subtítulo 2">
            <a:extLst>
              <a:ext uri="{FF2B5EF4-FFF2-40B4-BE49-F238E27FC236}">
                <a16:creationId xmlns:a16="http://schemas.microsoft.com/office/drawing/2014/main" id="{18569BDD-C98C-43E1-8F1E-004A1ADF2435}"/>
              </a:ext>
            </a:extLst>
          </p:cNvPr>
          <p:cNvSpPr txBox="1">
            <a:spLocks/>
          </p:cNvSpPr>
          <p:nvPr/>
        </p:nvSpPr>
        <p:spPr bwMode="auto">
          <a:xfrm>
            <a:off x="8413304" y="2204864"/>
            <a:ext cx="1797496" cy="10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endParaRPr lang="pt-BR" sz="2800" b="1" dirty="0">
              <a:solidFill>
                <a:schemeClr val="tx1"/>
              </a:solidFill>
            </a:endParaRPr>
          </a:p>
          <a:p>
            <a:pPr>
              <a:spcBef>
                <a:spcPts val="0"/>
              </a:spcBef>
            </a:pPr>
            <a:r>
              <a:rPr lang="pt-BR" sz="2800" b="1" dirty="0">
                <a:solidFill>
                  <a:schemeClr val="tx1"/>
                </a:solidFill>
              </a:rPr>
              <a:t>JUL/18</a:t>
            </a:r>
          </a:p>
        </p:txBody>
      </p:sp>
      <p:sp>
        <p:nvSpPr>
          <p:cNvPr id="13" name="Seta: de Cima para Baixo 12">
            <a:extLst>
              <a:ext uri="{FF2B5EF4-FFF2-40B4-BE49-F238E27FC236}">
                <a16:creationId xmlns:a16="http://schemas.microsoft.com/office/drawing/2014/main" id="{1336C1A9-EDD8-4666-9FDF-3A9DBBF8FE5F}"/>
              </a:ext>
            </a:extLst>
          </p:cNvPr>
          <p:cNvSpPr/>
          <p:nvPr/>
        </p:nvSpPr>
        <p:spPr>
          <a:xfrm>
            <a:off x="2911674" y="1973446"/>
            <a:ext cx="250676" cy="61907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de Cima para Baixo 15">
            <a:extLst>
              <a:ext uri="{FF2B5EF4-FFF2-40B4-BE49-F238E27FC236}">
                <a16:creationId xmlns:a16="http://schemas.microsoft.com/office/drawing/2014/main" id="{E171D39C-168D-4E2E-9E6B-CF625188C3A3}"/>
              </a:ext>
            </a:extLst>
          </p:cNvPr>
          <p:cNvSpPr/>
          <p:nvPr/>
        </p:nvSpPr>
        <p:spPr>
          <a:xfrm>
            <a:off x="4735150" y="1973446"/>
            <a:ext cx="250676" cy="61907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de Cima para Baixo 16">
            <a:extLst>
              <a:ext uri="{FF2B5EF4-FFF2-40B4-BE49-F238E27FC236}">
                <a16:creationId xmlns:a16="http://schemas.microsoft.com/office/drawing/2014/main" id="{EB7A9C26-4E93-44C5-97D6-D1168D5F1D86}"/>
              </a:ext>
            </a:extLst>
          </p:cNvPr>
          <p:cNvSpPr/>
          <p:nvPr/>
        </p:nvSpPr>
        <p:spPr>
          <a:xfrm>
            <a:off x="6683964" y="1973446"/>
            <a:ext cx="250676" cy="61907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Cima 13">
            <a:extLst>
              <a:ext uri="{FF2B5EF4-FFF2-40B4-BE49-F238E27FC236}">
                <a16:creationId xmlns:a16="http://schemas.microsoft.com/office/drawing/2014/main" id="{47FBAAC7-AC0F-486C-8F43-620577CDD7ED}"/>
              </a:ext>
            </a:extLst>
          </p:cNvPr>
          <p:cNvSpPr/>
          <p:nvPr/>
        </p:nvSpPr>
        <p:spPr>
          <a:xfrm>
            <a:off x="9144000" y="1973446"/>
            <a:ext cx="264368" cy="57468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ubtítulo 2">
            <a:extLst>
              <a:ext uri="{FF2B5EF4-FFF2-40B4-BE49-F238E27FC236}">
                <a16:creationId xmlns:a16="http://schemas.microsoft.com/office/drawing/2014/main" id="{DE5E53B4-BA9C-47BC-9FDB-29C87F3C2145}"/>
              </a:ext>
            </a:extLst>
          </p:cNvPr>
          <p:cNvSpPr txBox="1">
            <a:spLocks/>
          </p:cNvSpPr>
          <p:nvPr/>
        </p:nvSpPr>
        <p:spPr bwMode="auto">
          <a:xfrm>
            <a:off x="2138264" y="3960597"/>
            <a:ext cx="1797496" cy="1054968"/>
          </a:xfrm>
          <a:prstGeom prst="rect">
            <a:avLst/>
          </a:prstGeom>
          <a:solidFill>
            <a:srgbClr val="0000FF"/>
          </a:solid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pt-BR" sz="2800" b="1" dirty="0" err="1">
                <a:solidFill>
                  <a:schemeClr val="bg1"/>
                </a:solidFill>
              </a:rPr>
              <a:t>Repactu-ação</a:t>
            </a:r>
            <a:endParaRPr lang="pt-BR" sz="2800" b="1" dirty="0">
              <a:solidFill>
                <a:schemeClr val="bg1"/>
              </a:solidFill>
            </a:endParaRPr>
          </a:p>
        </p:txBody>
      </p:sp>
      <p:sp>
        <p:nvSpPr>
          <p:cNvPr id="21" name="Subtítulo 2">
            <a:extLst>
              <a:ext uri="{FF2B5EF4-FFF2-40B4-BE49-F238E27FC236}">
                <a16:creationId xmlns:a16="http://schemas.microsoft.com/office/drawing/2014/main" id="{9E4922C0-DD4C-4864-B0F0-D8EEF636E126}"/>
              </a:ext>
            </a:extLst>
          </p:cNvPr>
          <p:cNvSpPr txBox="1">
            <a:spLocks/>
          </p:cNvSpPr>
          <p:nvPr/>
        </p:nvSpPr>
        <p:spPr bwMode="auto">
          <a:xfrm>
            <a:off x="2138264" y="5385068"/>
            <a:ext cx="1797496" cy="105496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pt-BR" sz="2800" b="1" dirty="0">
                <a:solidFill>
                  <a:schemeClr val="bg1"/>
                </a:solidFill>
              </a:rPr>
              <a:t>Reajuste Insumos </a:t>
            </a:r>
          </a:p>
        </p:txBody>
      </p:sp>
      <p:sp>
        <p:nvSpPr>
          <p:cNvPr id="25" name="Seta: para a Esquerda 24">
            <a:extLst>
              <a:ext uri="{FF2B5EF4-FFF2-40B4-BE49-F238E27FC236}">
                <a16:creationId xmlns:a16="http://schemas.microsoft.com/office/drawing/2014/main" id="{805486EE-95EA-4022-A8B9-800CECBD37BF}"/>
              </a:ext>
            </a:extLst>
          </p:cNvPr>
          <p:cNvSpPr/>
          <p:nvPr/>
        </p:nvSpPr>
        <p:spPr>
          <a:xfrm>
            <a:off x="3935760" y="4509120"/>
            <a:ext cx="3886200" cy="216024"/>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Seta: para Cima 25">
            <a:extLst>
              <a:ext uri="{FF2B5EF4-FFF2-40B4-BE49-F238E27FC236}">
                <a16:creationId xmlns:a16="http://schemas.microsoft.com/office/drawing/2014/main" id="{77E19CA5-52B7-44F2-BEAE-1627D0A9835C}"/>
              </a:ext>
            </a:extLst>
          </p:cNvPr>
          <p:cNvSpPr/>
          <p:nvPr/>
        </p:nvSpPr>
        <p:spPr>
          <a:xfrm>
            <a:off x="7716109" y="2253240"/>
            <a:ext cx="255240" cy="2419808"/>
          </a:xfrm>
          <a:prstGeom prst="up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eta: para a Esquerda 26">
            <a:extLst>
              <a:ext uri="{FF2B5EF4-FFF2-40B4-BE49-F238E27FC236}">
                <a16:creationId xmlns:a16="http://schemas.microsoft.com/office/drawing/2014/main" id="{0BAA5823-8A44-4807-9E49-4F166C2EAB4A}"/>
              </a:ext>
            </a:extLst>
          </p:cNvPr>
          <p:cNvSpPr/>
          <p:nvPr/>
        </p:nvSpPr>
        <p:spPr>
          <a:xfrm>
            <a:off x="3935760" y="5973335"/>
            <a:ext cx="4477544" cy="263054"/>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Seta: para Cima 27">
            <a:extLst>
              <a:ext uri="{FF2B5EF4-FFF2-40B4-BE49-F238E27FC236}">
                <a16:creationId xmlns:a16="http://schemas.microsoft.com/office/drawing/2014/main" id="{ADA49D6B-FFD8-475B-AF93-73AACAE29FDC}"/>
              </a:ext>
            </a:extLst>
          </p:cNvPr>
          <p:cNvSpPr/>
          <p:nvPr/>
        </p:nvSpPr>
        <p:spPr>
          <a:xfrm>
            <a:off x="8357794" y="2282983"/>
            <a:ext cx="274984" cy="3889596"/>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ubtítulo 2">
            <a:extLst>
              <a:ext uri="{FF2B5EF4-FFF2-40B4-BE49-F238E27FC236}">
                <a16:creationId xmlns:a16="http://schemas.microsoft.com/office/drawing/2014/main" id="{F19B1A4B-C976-48D7-84A4-FE3DC3AC1A01}"/>
              </a:ext>
            </a:extLst>
          </p:cNvPr>
          <p:cNvSpPr txBox="1">
            <a:spLocks/>
          </p:cNvSpPr>
          <p:nvPr/>
        </p:nvSpPr>
        <p:spPr bwMode="auto">
          <a:xfrm>
            <a:off x="4941553" y="3934957"/>
            <a:ext cx="1797496" cy="54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pt-BR" sz="2800" b="1" dirty="0">
                <a:solidFill>
                  <a:srgbClr val="0000FF"/>
                </a:solidFill>
              </a:rPr>
              <a:t>FEV/18</a:t>
            </a:r>
          </a:p>
        </p:txBody>
      </p:sp>
      <p:sp>
        <p:nvSpPr>
          <p:cNvPr id="32" name="Subtítulo 2">
            <a:extLst>
              <a:ext uri="{FF2B5EF4-FFF2-40B4-BE49-F238E27FC236}">
                <a16:creationId xmlns:a16="http://schemas.microsoft.com/office/drawing/2014/main" id="{F931750A-9506-46B0-888C-C0B8940EC5BE}"/>
              </a:ext>
            </a:extLst>
          </p:cNvPr>
          <p:cNvSpPr txBox="1">
            <a:spLocks/>
          </p:cNvSpPr>
          <p:nvPr/>
        </p:nvSpPr>
        <p:spPr bwMode="auto">
          <a:xfrm>
            <a:off x="4920762" y="5434525"/>
            <a:ext cx="1797496" cy="54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pt-BR" sz="2800" b="1" dirty="0">
                <a:solidFill>
                  <a:srgbClr val="7030A0"/>
                </a:solidFill>
              </a:rPr>
              <a:t>MAI/18</a:t>
            </a:r>
          </a:p>
        </p:txBody>
      </p:sp>
      <p:sp>
        <p:nvSpPr>
          <p:cNvPr id="33" name="Subtítulo 2">
            <a:extLst>
              <a:ext uri="{FF2B5EF4-FFF2-40B4-BE49-F238E27FC236}">
                <a16:creationId xmlns:a16="http://schemas.microsoft.com/office/drawing/2014/main" id="{B898A1EA-64F7-4120-ADCA-C4E3AE0B761E}"/>
              </a:ext>
            </a:extLst>
          </p:cNvPr>
          <p:cNvSpPr txBox="1">
            <a:spLocks/>
          </p:cNvSpPr>
          <p:nvPr/>
        </p:nvSpPr>
        <p:spPr bwMode="auto">
          <a:xfrm>
            <a:off x="8357794" y="958610"/>
            <a:ext cx="1797496" cy="10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endParaRPr lang="pt-BR" sz="2800" b="1" dirty="0">
              <a:solidFill>
                <a:schemeClr val="tx1"/>
              </a:solidFill>
            </a:endParaRPr>
          </a:p>
          <a:p>
            <a:pPr>
              <a:spcBef>
                <a:spcPts val="0"/>
              </a:spcBef>
            </a:pPr>
            <a:r>
              <a:rPr lang="pt-BR" sz="2800" b="1" dirty="0">
                <a:solidFill>
                  <a:schemeClr val="tx1"/>
                </a:solidFill>
              </a:rPr>
              <a:t>Término</a:t>
            </a:r>
          </a:p>
          <a:p>
            <a:pPr>
              <a:spcBef>
                <a:spcPts val="0"/>
              </a:spcBef>
            </a:pPr>
            <a:endParaRPr lang="pt-BR" sz="2800" b="1" dirty="0">
              <a:solidFill>
                <a:schemeClr val="tx1"/>
              </a:solidFill>
            </a:endParaRPr>
          </a:p>
        </p:txBody>
      </p:sp>
    </p:spTree>
    <p:extLst>
      <p:ext uri="{BB962C8B-B14F-4D97-AF65-F5344CB8AC3E}">
        <p14:creationId xmlns:p14="http://schemas.microsoft.com/office/powerpoint/2010/main" val="208565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6" grpId="0"/>
      <p:bldP spid="7" grpId="0"/>
      <p:bldP spid="8" grpId="0"/>
      <p:bldP spid="9" grpId="0"/>
      <p:bldP spid="10" grpId="0"/>
      <p:bldP spid="11" grpId="0"/>
      <p:bldP spid="13" grpId="0" animBg="1"/>
      <p:bldP spid="16" grpId="0" animBg="1"/>
      <p:bldP spid="17" grpId="0" animBg="1"/>
      <p:bldP spid="14" grpId="0" animBg="1"/>
      <p:bldP spid="19" grpId="0" animBg="1"/>
      <p:bldP spid="21" grpId="0" animBg="1"/>
      <p:bldP spid="25" grpId="0" animBg="1"/>
      <p:bldP spid="26" grpId="0" animBg="1"/>
      <p:bldP spid="27" grpId="0" animBg="1"/>
      <p:bldP spid="28" grpId="0" animBg="1"/>
      <p:bldP spid="31" grpId="0"/>
      <p:bldP spid="32" grpId="0"/>
      <p:bldP spid="33" grpId="0"/>
    </p:bldLst>
  </p:timing>
</p:sld>
</file>

<file path=ppt/slides/slide2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2"/>
          <p:cNvSpPr>
            <a:spLocks noGrp="1" noChangeArrowheads="1"/>
          </p:cNvSpPr>
          <p:nvPr>
            <p:ph type="ctrTitle"/>
          </p:nvPr>
        </p:nvSpPr>
        <p:spPr>
          <a:xfrm>
            <a:off x="465066" y="366985"/>
            <a:ext cx="7772400" cy="685750"/>
          </a:xfrm>
        </p:spPr>
        <p:txBody>
          <a:bodyPr/>
          <a:lstStyle/>
          <a:p>
            <a:pPr eaLnBrk="1" hangingPunct="1"/>
            <a:r>
              <a:rPr lang="pt-BR" sz="3600" dirty="0"/>
              <a:t>Repactuação (IN 05/17)</a:t>
            </a:r>
          </a:p>
        </p:txBody>
      </p:sp>
      <p:sp>
        <p:nvSpPr>
          <p:cNvPr id="103428" name="Rectangle 3"/>
          <p:cNvSpPr>
            <a:spLocks noGrp="1" noChangeArrowheads="1"/>
          </p:cNvSpPr>
          <p:nvPr>
            <p:ph type="subTitle" idx="1"/>
          </p:nvPr>
        </p:nvSpPr>
        <p:spPr>
          <a:xfrm>
            <a:off x="465066" y="1345474"/>
            <a:ext cx="11330694" cy="4558937"/>
          </a:xfrm>
        </p:spPr>
        <p:txBody>
          <a:bodyPr>
            <a:normAutofit/>
          </a:bodyPr>
          <a:lstStyle/>
          <a:p>
            <a:pPr algn="just" eaLnBrk="1" hangingPunct="1">
              <a:lnSpc>
                <a:spcPct val="150000"/>
              </a:lnSpc>
            </a:pPr>
            <a:r>
              <a:rPr lang="pt-BR" sz="2400" dirty="0">
                <a:solidFill>
                  <a:schemeClr val="tx1"/>
                </a:solidFill>
              </a:rPr>
              <a:t>Forma de manutenção do equilíbrio econômico-financeiro do contrato que deve ser utilizada para </a:t>
            </a:r>
            <a:r>
              <a:rPr lang="pt-BR" sz="2400" b="1" dirty="0">
                <a:solidFill>
                  <a:schemeClr val="tx1"/>
                </a:solidFill>
              </a:rPr>
              <a:t>serviços continuados com dedicação exclusiva da mão de obra</a:t>
            </a:r>
            <a:r>
              <a:rPr lang="pt-BR" sz="2400" dirty="0">
                <a:solidFill>
                  <a:schemeClr val="tx1"/>
                </a:solidFill>
              </a:rPr>
              <a:t>, por meio da análise da variação dos custos contratuais, devendo: </a:t>
            </a:r>
          </a:p>
          <a:p>
            <a:pPr marL="342900" indent="-342900" algn="just" eaLnBrk="1" hangingPunct="1">
              <a:lnSpc>
                <a:spcPct val="150000"/>
              </a:lnSpc>
              <a:buFont typeface="Wingdings" panose="05000000000000000000" pitchFamily="2" charset="2"/>
              <a:buChar char="q"/>
            </a:pPr>
            <a:r>
              <a:rPr lang="pt-BR" sz="2400" dirty="0">
                <a:solidFill>
                  <a:srgbClr val="FF0000"/>
                </a:solidFill>
              </a:rPr>
              <a:t>estar prevista no ato convocatório com data vinculada à apresentação das propostas, para os custos decorrentes do mercado, </a:t>
            </a:r>
            <a:r>
              <a:rPr lang="pt-BR" sz="2400" dirty="0">
                <a:solidFill>
                  <a:schemeClr val="tx1"/>
                </a:solidFill>
              </a:rPr>
              <a:t>e</a:t>
            </a:r>
          </a:p>
          <a:p>
            <a:pPr marL="342900" indent="-342900" algn="just" eaLnBrk="1" hangingPunct="1">
              <a:lnSpc>
                <a:spcPct val="150000"/>
              </a:lnSpc>
              <a:buFont typeface="Wingdings" panose="05000000000000000000" pitchFamily="2" charset="2"/>
              <a:buChar char="q"/>
            </a:pPr>
            <a:r>
              <a:rPr lang="pt-BR" sz="2400" dirty="0">
                <a:solidFill>
                  <a:srgbClr val="0000FF"/>
                </a:solidFill>
              </a:rPr>
              <a:t>com data vinculada ao Acordo ou à Convenção Coletiva ao qual o orçamento esteja vinculado, para os custos decorrentes da mão de obra.  </a:t>
            </a:r>
          </a:p>
        </p:txBody>
      </p:sp>
      <p:sp>
        <p:nvSpPr>
          <p:cNvPr id="103426" name="Espaço Reservado para Número de Slide 5"/>
          <p:cNvSpPr>
            <a:spLocks noGrp="1"/>
          </p:cNvSpPr>
          <p:nvPr>
            <p:ph type="sldNum" sz="quarter" idx="12"/>
          </p:nvPr>
        </p:nvSpPr>
        <p:spPr>
          <a:noFill/>
        </p:spPr>
        <p:txBody>
          <a:bodyPr/>
          <a:lstStyle/>
          <a:p>
            <a:pPr algn="r"/>
            <a:fld id="{54EEAD3A-9A3A-4A82-B0E6-07DC85BF54F1}" type="slidenum">
              <a:rPr lang="pt-BR" sz="1400"/>
              <a:pPr algn="r"/>
              <a:t>254</a:t>
            </a:fld>
            <a:endParaRPr lang="pt-BR" dirty="0"/>
          </a:p>
        </p:txBody>
      </p:sp>
    </p:spTree>
    <p:extLst>
      <p:ext uri="{BB962C8B-B14F-4D97-AF65-F5344CB8AC3E}">
        <p14:creationId xmlns:p14="http://schemas.microsoft.com/office/powerpoint/2010/main" val="47498041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8C434C-8BD7-4081-806C-B22D376B3C68}"/>
              </a:ext>
            </a:extLst>
          </p:cNvPr>
          <p:cNvSpPr/>
          <p:nvPr/>
        </p:nvSpPr>
        <p:spPr>
          <a:xfrm>
            <a:off x="479376" y="980729"/>
            <a:ext cx="11233248" cy="4401205"/>
          </a:xfrm>
          <a:prstGeom prst="rect">
            <a:avLst/>
          </a:prstGeom>
        </p:spPr>
        <p:txBody>
          <a:bodyPr wrap="square">
            <a:spAutoFit/>
          </a:bodyPr>
          <a:lstStyle/>
          <a:p>
            <a:pPr algn="ctr"/>
            <a:r>
              <a:rPr lang="pt-BR" sz="2800" b="1" dirty="0">
                <a:solidFill>
                  <a:srgbClr val="000000"/>
                </a:solidFill>
                <a:latin typeface="Verdana" panose="020B0604030504040204" pitchFamily="34" charset="0"/>
              </a:rPr>
              <a:t>Paulo de Tarso</a:t>
            </a:r>
            <a:endParaRPr lang="pt-BR" sz="2800" dirty="0">
              <a:solidFill>
                <a:srgbClr val="000000"/>
              </a:solidFill>
              <a:latin typeface="Tahoma" panose="020B0604030504040204" pitchFamily="34" charset="0"/>
            </a:endParaRPr>
          </a:p>
          <a:p>
            <a:pPr algn="just"/>
            <a:br>
              <a:rPr lang="pt-BR" sz="2800" dirty="0">
                <a:solidFill>
                  <a:srgbClr val="000000"/>
                </a:solidFill>
                <a:latin typeface="Tahoma" panose="020B0604030504040204" pitchFamily="34" charset="0"/>
              </a:rPr>
            </a:br>
            <a:r>
              <a:rPr lang="pt-BR" sz="2800" dirty="0">
                <a:solidFill>
                  <a:srgbClr val="000000"/>
                </a:solidFill>
                <a:latin typeface="Tahoma" panose="020B0604030504040204" pitchFamily="34" charset="0"/>
              </a:rPr>
              <a:t>Paulo foi um dos personagens mais marcantes na história do Cristianismo. Deixou-nos de herança, além de belos exemplos de vida, escritos profundos, nas suas famosas cartas, cujos trechos inspiraram músicas e mensagens.</a:t>
            </a:r>
          </a:p>
          <a:p>
            <a:pPr algn="just"/>
            <a:r>
              <a:rPr lang="pt-BR" sz="2800" dirty="0">
                <a:solidFill>
                  <a:srgbClr val="000000"/>
                </a:solidFill>
                <a:latin typeface="Tahoma" panose="020B0604030504040204" pitchFamily="34" charset="0"/>
              </a:rPr>
              <a:t>Uma delas, em especial, a primeira carta aos Coríntios, no capítulo 6, versículo 12, apresenta uma de suas insignes sentenças</a:t>
            </a:r>
            <a:r>
              <a:rPr lang="pt-BR" sz="2800" i="1" dirty="0">
                <a:solidFill>
                  <a:srgbClr val="000000"/>
                </a:solidFill>
                <a:latin typeface="Tahoma" panose="020B0604030504040204" pitchFamily="34" charset="0"/>
              </a:rPr>
              <a:t>: </a:t>
            </a:r>
          </a:p>
          <a:p>
            <a:pPr algn="just"/>
            <a:endParaRPr lang="pt-BR" sz="2800" i="1" dirty="0">
              <a:solidFill>
                <a:srgbClr val="000000"/>
              </a:solidFill>
              <a:latin typeface="Tahoma" panose="020B0604030504040204" pitchFamily="34" charset="0"/>
            </a:endParaRPr>
          </a:p>
          <a:p>
            <a:pPr algn="ctr"/>
            <a:r>
              <a:rPr lang="pt-BR" sz="2800" b="1" i="1" dirty="0">
                <a:solidFill>
                  <a:srgbClr val="000000"/>
                </a:solidFill>
                <a:latin typeface="Tahoma" panose="020B0604030504040204" pitchFamily="34" charset="0"/>
              </a:rPr>
              <a:t>“Tudo me é lícito, mas nem tudo me convém”.</a:t>
            </a:r>
            <a:endParaRPr lang="pt-BR" sz="2800" b="1" i="0" dirty="0">
              <a:solidFill>
                <a:srgbClr val="000000"/>
              </a:solidFill>
              <a:effectLst/>
              <a:latin typeface="Tahoma" panose="020B0604030504040204" pitchFamily="34" charset="0"/>
            </a:endParaRPr>
          </a:p>
        </p:txBody>
      </p:sp>
    </p:spTree>
    <p:extLst>
      <p:ext uri="{BB962C8B-B14F-4D97-AF65-F5344CB8AC3E}">
        <p14:creationId xmlns:p14="http://schemas.microsoft.com/office/powerpoint/2010/main" val="135798190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ço Reservado para Número de Slide 5"/>
          <p:cNvSpPr>
            <a:spLocks noGrp="1"/>
          </p:cNvSpPr>
          <p:nvPr>
            <p:ph type="sldNum" sz="quarter" idx="12"/>
          </p:nvPr>
        </p:nvSpPr>
        <p:spPr/>
        <p:txBody>
          <a:bodyPr/>
          <a:lstStyle/>
          <a:p>
            <a:pPr algn="r"/>
            <a:fld id="{9F39D903-7A9A-4E62-8FEC-286794D2452E}" type="slidenum">
              <a:rPr lang="pt-BR" sz="1400"/>
              <a:pPr algn="r"/>
              <a:t>256</a:t>
            </a:fld>
            <a:endParaRPr lang="pt-BR" dirty="0"/>
          </a:p>
        </p:txBody>
      </p:sp>
      <p:sp>
        <p:nvSpPr>
          <p:cNvPr id="5" name="Rectangle 2">
            <a:extLst>
              <a:ext uri="{FF2B5EF4-FFF2-40B4-BE49-F238E27FC236}">
                <a16:creationId xmlns:a16="http://schemas.microsoft.com/office/drawing/2014/main" id="{35272E21-9CAF-4EA2-9BF6-9F24E6BF2889}"/>
              </a:ext>
            </a:extLst>
          </p:cNvPr>
          <p:cNvSpPr txBox="1">
            <a:spLocks noChangeArrowheads="1"/>
          </p:cNvSpPr>
          <p:nvPr/>
        </p:nvSpPr>
        <p:spPr bwMode="auto">
          <a:xfrm>
            <a:off x="952500" y="4645671"/>
            <a:ext cx="8661400" cy="1513827"/>
          </a:xfrm>
          <a:prstGeom prst="rect">
            <a:avLst/>
          </a:prstGeom>
          <a:no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b="1" dirty="0">
                <a:solidFill>
                  <a:srgbClr val="0000FF"/>
                </a:solidFill>
              </a:rPr>
              <a:t>André Mendes </a:t>
            </a:r>
            <a:r>
              <a:rPr lang="pt-BR" b="1" dirty="0" err="1">
                <a:solidFill>
                  <a:srgbClr val="0000FF"/>
                </a:solidFill>
              </a:rPr>
              <a:t>Cavotti</a:t>
            </a:r>
            <a:endParaRPr lang="pt-BR" b="1" dirty="0">
              <a:solidFill>
                <a:srgbClr val="0000FF"/>
              </a:solidFill>
            </a:endParaRPr>
          </a:p>
          <a:p>
            <a:endParaRPr lang="pt-BR" sz="1800" b="1" dirty="0">
              <a:solidFill>
                <a:srgbClr val="00B050"/>
              </a:solidFill>
            </a:endParaRPr>
          </a:p>
          <a:p>
            <a:r>
              <a:rPr lang="pt-BR" sz="2800" b="1" dirty="0">
                <a:solidFill>
                  <a:schemeClr val="tx1"/>
                </a:solidFill>
              </a:rPr>
              <a:t>E-mail</a:t>
            </a:r>
            <a:r>
              <a:rPr lang="pt-BR" sz="2800" dirty="0"/>
              <a:t>: </a:t>
            </a:r>
            <a:r>
              <a:rPr lang="pt-BR" sz="2800" dirty="0">
                <a:solidFill>
                  <a:schemeClr val="tx1"/>
                </a:solidFill>
                <a:hlinkClick r:id="rId2"/>
              </a:rPr>
              <a:t>amcavotti@gmail.com</a:t>
            </a:r>
            <a:endParaRPr lang="pt-BR" dirty="0"/>
          </a:p>
        </p:txBody>
      </p:sp>
      <p:pic>
        <p:nvPicPr>
          <p:cNvPr id="219140" name="Picture 4" descr="Resultado de imagem para obrigado">
            <a:extLst>
              <a:ext uri="{FF2B5EF4-FFF2-40B4-BE49-F238E27FC236}">
                <a16:creationId xmlns:a16="http://schemas.microsoft.com/office/drawing/2014/main" id="{7539195A-FB49-4127-B183-AFBFEC61C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294" y="486155"/>
            <a:ext cx="8426009" cy="418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90414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241CD6-C823-427C-91A1-2A51847DE5DB}"/>
              </a:ext>
            </a:extLst>
          </p:cNvPr>
          <p:cNvSpPr txBox="1">
            <a:spLocks noChangeArrowheads="1"/>
          </p:cNvSpPr>
          <p:nvPr/>
        </p:nvSpPr>
        <p:spPr bwMode="auto">
          <a:xfrm>
            <a:off x="600835" y="321987"/>
            <a:ext cx="8229600" cy="720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2400" b="1" kern="1200">
                <a:solidFill>
                  <a:schemeClr val="accent1">
                    <a:lumMod val="75000"/>
                  </a:schemeClr>
                </a:solidFill>
                <a:latin typeface="Arial" pitchFamily="34" charset="0"/>
                <a:ea typeface="Tahoma" pitchFamily="34" charset="0"/>
                <a:cs typeface="Arial" pitchFamily="34" charset="0"/>
              </a:defRPr>
            </a:lvl1pPr>
          </a:lstStyle>
          <a:p>
            <a:r>
              <a:rPr lang="pt-BR" altLang="pt-BR" sz="2800"/>
              <a:t>REFERÊNCIAS BIBLIOGRÁFICAS </a:t>
            </a:r>
            <a:endParaRPr lang="pt-BR" altLang="pt-BR" sz="2800" dirty="0"/>
          </a:p>
        </p:txBody>
      </p:sp>
      <p:sp>
        <p:nvSpPr>
          <p:cNvPr id="4" name="Rectangle 3">
            <a:extLst>
              <a:ext uri="{FF2B5EF4-FFF2-40B4-BE49-F238E27FC236}">
                <a16:creationId xmlns:a16="http://schemas.microsoft.com/office/drawing/2014/main" id="{8A445464-155F-49C7-826E-5AB35A429E1B}"/>
              </a:ext>
            </a:extLst>
          </p:cNvPr>
          <p:cNvSpPr txBox="1">
            <a:spLocks noChangeArrowheads="1"/>
          </p:cNvSpPr>
          <p:nvPr/>
        </p:nvSpPr>
        <p:spPr bwMode="auto">
          <a:xfrm>
            <a:off x="383278" y="1042712"/>
            <a:ext cx="11026844" cy="4105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914400" rtl="0" eaLnBrk="1" latinLnBrk="0" hangingPunct="1">
              <a:lnSpc>
                <a:spcPts val="2200"/>
              </a:lnSpc>
              <a:spcBef>
                <a:spcPts val="300"/>
              </a:spcBef>
              <a:spcAft>
                <a:spcPts val="300"/>
              </a:spcAft>
              <a:buFont typeface="Arial" panose="020B0604020202020204" pitchFamily="34" charset="0"/>
              <a:buNone/>
              <a:defRPr sz="1800" kern="1200">
                <a:solidFill>
                  <a:schemeClr val="tx1">
                    <a:lumMod val="65000"/>
                    <a:lumOff val="35000"/>
                  </a:schemeClr>
                </a:solidFill>
                <a:latin typeface="Arial" pitchFamily="34" charset="0"/>
                <a:ea typeface="Tahoma" pitchFamily="34" charset="0"/>
                <a:cs typeface="Arial" pitchFamily="34" charset="0"/>
              </a:defRPr>
            </a:lvl1pPr>
            <a:lvl2pPr marL="685800" indent="-228600" algn="l" defTabSz="914400" rtl="0" eaLnBrk="1" latinLnBrk="0" hangingPunct="1">
              <a:lnSpc>
                <a:spcPts val="2200"/>
              </a:lnSpc>
              <a:spcBef>
                <a:spcPts val="300"/>
              </a:spcBef>
              <a:spcAft>
                <a:spcPts val="300"/>
              </a:spcAft>
              <a:buFont typeface="Arial" panose="020B0604020202020204" pitchFamily="34" charset="0"/>
              <a:buChar char="•"/>
              <a:defRPr sz="1800" kern="1200">
                <a:solidFill>
                  <a:schemeClr val="tx1">
                    <a:lumMod val="65000"/>
                    <a:lumOff val="35000"/>
                  </a:schemeClr>
                </a:solidFill>
                <a:latin typeface="Arial" pitchFamily="34" charset="0"/>
                <a:ea typeface="Tahoma" pitchFamily="34" charset="0"/>
                <a:cs typeface="Arial" pitchFamily="34" charset="0"/>
              </a:defRPr>
            </a:lvl2pPr>
            <a:lvl3pPr marL="1143000" indent="-228600" algn="l" defTabSz="914400" rtl="0" eaLnBrk="1" latinLnBrk="0" hangingPunct="1">
              <a:lnSpc>
                <a:spcPts val="2200"/>
              </a:lnSpc>
              <a:spcBef>
                <a:spcPts val="300"/>
              </a:spcBef>
              <a:spcAft>
                <a:spcPts val="300"/>
              </a:spcAft>
              <a:buFont typeface="Arial" panose="020B0604020202020204" pitchFamily="34" charset="0"/>
              <a:buChar char="•"/>
              <a:defRPr sz="1800" kern="1200">
                <a:solidFill>
                  <a:schemeClr val="tx1">
                    <a:lumMod val="65000"/>
                    <a:lumOff val="35000"/>
                  </a:schemeClr>
                </a:solidFill>
                <a:latin typeface="Arial" pitchFamily="34" charset="0"/>
                <a:ea typeface="Tahoma" pitchFamily="34" charset="0"/>
                <a:cs typeface="Arial" pitchFamily="34" charset="0"/>
              </a:defRPr>
            </a:lvl3pPr>
            <a:lvl4pPr marL="1600200" indent="-228600" algn="l" defTabSz="914400" rtl="0" eaLnBrk="1" latinLnBrk="0" hangingPunct="1">
              <a:lnSpc>
                <a:spcPts val="2200"/>
              </a:lnSpc>
              <a:spcBef>
                <a:spcPts val="300"/>
              </a:spcBef>
              <a:spcAft>
                <a:spcPts val="300"/>
              </a:spcAft>
              <a:buFont typeface="Arial" panose="020B0604020202020204" pitchFamily="34" charset="0"/>
              <a:buChar char="•"/>
              <a:defRPr sz="1800" kern="1200">
                <a:solidFill>
                  <a:schemeClr val="tx1">
                    <a:lumMod val="65000"/>
                    <a:lumOff val="35000"/>
                  </a:schemeClr>
                </a:solidFill>
                <a:latin typeface="Arial" pitchFamily="34" charset="0"/>
                <a:ea typeface="Tahoma" pitchFamily="34" charset="0"/>
                <a:cs typeface="Arial" pitchFamily="34" charset="0"/>
              </a:defRPr>
            </a:lvl4pPr>
            <a:lvl5pPr marL="2057400" indent="-228600" algn="l" defTabSz="914400" rtl="0" eaLnBrk="1" latinLnBrk="0" hangingPunct="1">
              <a:lnSpc>
                <a:spcPts val="2200"/>
              </a:lnSpc>
              <a:spcBef>
                <a:spcPts val="300"/>
              </a:spcBef>
              <a:spcAft>
                <a:spcPts val="300"/>
              </a:spcAft>
              <a:buFont typeface="Arial" panose="020B0604020202020204" pitchFamily="34" charset="0"/>
              <a:buChar char="•"/>
              <a:defRPr sz="1800" kern="1200">
                <a:solidFill>
                  <a:schemeClr val="tx1">
                    <a:lumMod val="65000"/>
                    <a:lumOff val="35000"/>
                  </a:schemeClr>
                </a:solidFill>
                <a:latin typeface="Arial" pitchFamily="34" charset="0"/>
                <a:ea typeface="Tahom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00000"/>
              </a:lnSpc>
              <a:spcBef>
                <a:spcPts val="0"/>
              </a:spcBef>
              <a:spcAft>
                <a:spcPts val="0"/>
              </a:spcAft>
              <a:buFont typeface="Arial" panose="020B0604020202020204" pitchFamily="34" charset="0"/>
              <a:buChar char="•"/>
            </a:pPr>
            <a:r>
              <a:rPr lang="pt-BR" altLang="pt-BR" sz="1200" dirty="0"/>
              <a:t>Santana, Jair Eduardo. Termo de Referência: valor estimado na licitação. Jair Eduardo Santana. 2ª ed. Curitiba: Editora Negócios Públicos do Brasil, 2010.</a:t>
            </a:r>
          </a:p>
          <a:p>
            <a:pPr marL="171450" indent="-171450" algn="just">
              <a:lnSpc>
                <a:spcPct val="100000"/>
              </a:lnSpc>
              <a:spcBef>
                <a:spcPts val="0"/>
              </a:spcBef>
              <a:spcAft>
                <a:spcPts val="0"/>
              </a:spcAft>
              <a:buFont typeface="Arial" panose="020B0604020202020204" pitchFamily="34" charset="0"/>
              <a:buChar char="•"/>
            </a:pPr>
            <a:r>
              <a:rPr lang="pt-BR" altLang="pt-BR" sz="1200" dirty="0"/>
              <a:t>Apostila: Formação de Preços – Programa Interativo de Ensino. Curitiba: Negócios Públicos, 2010.</a:t>
            </a:r>
          </a:p>
          <a:p>
            <a:pPr marL="171450" indent="-171450" algn="just">
              <a:lnSpc>
                <a:spcPct val="100000"/>
              </a:lnSpc>
              <a:spcBef>
                <a:spcPts val="0"/>
              </a:spcBef>
              <a:spcAft>
                <a:spcPts val="0"/>
              </a:spcAft>
              <a:buFont typeface="Arial" panose="020B0604020202020204" pitchFamily="34" charset="0"/>
              <a:buChar char="•"/>
            </a:pPr>
            <a:r>
              <a:rPr lang="pt-BR" altLang="pt-BR" sz="1200" dirty="0"/>
              <a:t>Apostila: Curso ASP – Estatística – ENAP = Coordenação Geral de Educação a Distância - Estatística Aplicada à Avaliação Socioeconômica de Projetos </a:t>
            </a:r>
          </a:p>
          <a:p>
            <a:pPr marL="171450" indent="-171450" algn="just">
              <a:lnSpc>
                <a:spcPct val="100000"/>
              </a:lnSpc>
              <a:spcBef>
                <a:spcPts val="0"/>
              </a:spcBef>
              <a:spcAft>
                <a:spcPts val="0"/>
              </a:spcAft>
              <a:buFont typeface="Arial" panose="020B0604020202020204" pitchFamily="34" charset="0"/>
              <a:buChar char="•"/>
            </a:pPr>
            <a:r>
              <a:rPr lang="pt-BR" altLang="pt-BR" sz="1200" dirty="0"/>
              <a:t>  Apostila: Estatística aplicada à Administração – Professor Marcelo Tavares - SISTEMA UNIVERSIDADE ABERTA DO BRASIL</a:t>
            </a:r>
          </a:p>
          <a:p>
            <a:pPr marL="171450" indent="-171450" algn="just">
              <a:lnSpc>
                <a:spcPct val="100000"/>
              </a:lnSpc>
              <a:spcBef>
                <a:spcPts val="0"/>
              </a:spcBef>
              <a:spcAft>
                <a:spcPts val="0"/>
              </a:spcAft>
              <a:buFont typeface="Arial" panose="020B0604020202020204" pitchFamily="34" charset="0"/>
              <a:buChar char="•"/>
              <a:defRPr/>
            </a:pPr>
            <a:r>
              <a:rPr lang="pt-BR" altLang="pt-BR" sz="1200" dirty="0"/>
              <a:t>BRASIL. Decreto </a:t>
            </a:r>
            <a:r>
              <a:rPr lang="pt-BR" altLang="pt-BR" sz="1200" dirty="0" err="1"/>
              <a:t>n.°</a:t>
            </a:r>
            <a:r>
              <a:rPr lang="pt-BR" altLang="pt-BR" sz="1200" dirty="0"/>
              <a:t> 3.555, de 8 de agosto de 2000. Regulamenta a modalidade de licitação denominada pregão, para aquisição de bens e serviços comuns. Diário Oficial [da] Republica Federativa do Brasil, Poder Executivo, Brasília, DF, 9 ago. 200. Seção 1,p.1.Publicado no Diário Oficial da União de 09.08.2000.</a:t>
            </a:r>
          </a:p>
          <a:p>
            <a:pPr marL="171450" indent="-171450" algn="just">
              <a:lnSpc>
                <a:spcPct val="100000"/>
              </a:lnSpc>
              <a:spcBef>
                <a:spcPts val="0"/>
              </a:spcBef>
              <a:spcAft>
                <a:spcPts val="0"/>
              </a:spcAft>
              <a:buFont typeface="Arial" panose="020B0604020202020204" pitchFamily="34" charset="0"/>
              <a:buChar char="•"/>
              <a:defRPr/>
            </a:pPr>
            <a:r>
              <a:rPr lang="pt-BR" altLang="pt-BR" sz="1200" dirty="0"/>
              <a:t>BRASIL. Decreto </a:t>
            </a:r>
            <a:r>
              <a:rPr lang="pt-BR" altLang="pt-BR" sz="1200" dirty="0" err="1"/>
              <a:t>n.°</a:t>
            </a:r>
            <a:r>
              <a:rPr lang="pt-BR" altLang="pt-BR" sz="1200" dirty="0"/>
              <a:t> 5.450, de 31 de maio de 2005. Regulamenta o pregão, na forma eletrônica, para aquisição de bens e serviços comuns, e dá outras providências. Diário Oficial [da] Republica Federativa do Brasil. Poder Executivo, Brasília, DF, 1º jun. 2005. Seção 1, p.5. Publicado no Diário Oficial da União de 31.05.2005.</a:t>
            </a:r>
          </a:p>
          <a:p>
            <a:pPr marL="171450" indent="-171450" algn="just">
              <a:lnSpc>
                <a:spcPct val="100000"/>
              </a:lnSpc>
              <a:spcBef>
                <a:spcPts val="0"/>
              </a:spcBef>
              <a:spcAft>
                <a:spcPts val="0"/>
              </a:spcAft>
              <a:buFont typeface="Arial" panose="020B0604020202020204" pitchFamily="34" charset="0"/>
              <a:buChar char="•"/>
              <a:defRPr/>
            </a:pPr>
            <a:r>
              <a:rPr lang="pt-BR" altLang="pt-BR" sz="1200" dirty="0"/>
              <a:t>BRASIL. Lei nº 8.666, de 21 de junho 1993. Regulamenta o art. 37, inciso XXI, da Constituição Federal, institui normas para licitações e contratos da Administração Pública e dá outras providências. Diário Oficial [da] Republica Federativa do Brasil. Poder Executivo, Brasília, DF, 22 jun. 1993. Seção 1, p.8269. Publicado no Diário Oficial da União de 21.06.1993.</a:t>
            </a:r>
          </a:p>
          <a:p>
            <a:pPr marL="171450" indent="-171450" algn="just">
              <a:lnSpc>
                <a:spcPct val="100000"/>
              </a:lnSpc>
              <a:spcBef>
                <a:spcPts val="0"/>
              </a:spcBef>
              <a:spcAft>
                <a:spcPts val="0"/>
              </a:spcAft>
              <a:buFont typeface="Arial" panose="020B0604020202020204" pitchFamily="34" charset="0"/>
              <a:buChar char="•"/>
              <a:defRPr/>
            </a:pPr>
            <a:r>
              <a:rPr lang="pt-BR" altLang="pt-BR" sz="1200" dirty="0"/>
              <a:t>BRASIL. Lei nº 10.520, de 17 de julho 2002. Institui, no âmbito da União, Estados, Distrito Federal e Municípios, nos termos do art. 37, inciso XXI, da Constituição Federal, modalidade de licitação denominada pregão, para aquisição de bens e serviços comuns, e dá outras providências. Diário Oficial [da] Republica Federativa do Brasil. Poder Executivo, Brasília, DF, 18 jul. 2002. Seção 1, p1. Publicado no Diário Oficial da União de 17.07.2002.</a:t>
            </a:r>
          </a:p>
          <a:p>
            <a:pPr marL="171450" indent="-171450" algn="just">
              <a:lnSpc>
                <a:spcPct val="100000"/>
              </a:lnSpc>
              <a:spcBef>
                <a:spcPts val="0"/>
              </a:spcBef>
              <a:spcAft>
                <a:spcPts val="0"/>
              </a:spcAft>
              <a:buFont typeface="Arial" panose="020B0604020202020204" pitchFamily="34" charset="0"/>
              <a:buChar char="•"/>
              <a:defRPr/>
            </a:pPr>
            <a:r>
              <a:rPr lang="pt-BR" altLang="pt-BR" sz="1200" dirty="0"/>
              <a:t>BRASIL. Ministério do Planejamento, Orçamento e Gestão. Instrução Normativa nº 2, de 30 de abril de 2008, e alterações posteriores. Dispõe sobre regras e diretrizes para contratação de serviços, continuados ou não. Diário Oficial [da] Republica Federativa do Brasil. Poder Executivo, Brasília, DF, 2 maio 2008. Seção 1, p.92.</a:t>
            </a:r>
          </a:p>
          <a:p>
            <a:pPr marL="171450" indent="-171450" algn="just">
              <a:lnSpc>
                <a:spcPct val="100000"/>
              </a:lnSpc>
              <a:spcBef>
                <a:spcPts val="0"/>
              </a:spcBef>
              <a:spcAft>
                <a:spcPts val="0"/>
              </a:spcAft>
              <a:buFont typeface="Arial" panose="020B0604020202020204" pitchFamily="34" charset="0"/>
              <a:buChar char="•"/>
              <a:defRPr/>
            </a:pPr>
            <a:r>
              <a:rPr lang="pt-BR" altLang="pt-BR" sz="1200" dirty="0"/>
              <a:t>BRASIL. Ministério do Planejamento, Orçamento e Gestão. Instrução Normativa nº 4, de 19 de maio de 2008 e alterações posteriores. Dispõe o processo de contratação de serviços de Tecnologia da Informação pela Administração Pública Federal direta, autárquica e fundacional. Diário Oficial [da] Republica Federativa do Brasil. Poder Executivo, Brasília, DF, 20 maio 2008. Seção 1, p.95.</a:t>
            </a:r>
          </a:p>
          <a:p>
            <a:pPr marL="171450" indent="-171450" algn="just">
              <a:lnSpc>
                <a:spcPct val="100000"/>
              </a:lnSpc>
              <a:spcBef>
                <a:spcPts val="0"/>
              </a:spcBef>
              <a:spcAft>
                <a:spcPts val="0"/>
              </a:spcAft>
              <a:buFont typeface="Arial" panose="020B0604020202020204" pitchFamily="34" charset="0"/>
              <a:buChar char="•"/>
              <a:defRPr/>
            </a:pPr>
            <a:r>
              <a:rPr lang="pt-BR" altLang="pt-BR" sz="1200" dirty="0"/>
              <a:t>BRASIL. Ministério do Planejamento, Orçamento e Gestão. Instrução Normativa nº 5, de 27 de junho de 2014 e alterações posteriores. Diário Oficial [da] Republica Federativa do Brasil. Poder Executivo, Brasília, DF, 30 junho 2014.</a:t>
            </a:r>
          </a:p>
          <a:p>
            <a:pPr marL="171450" indent="-171450" algn="just">
              <a:lnSpc>
                <a:spcPct val="100000"/>
              </a:lnSpc>
              <a:spcBef>
                <a:spcPts val="0"/>
              </a:spcBef>
              <a:spcAft>
                <a:spcPts val="0"/>
              </a:spcAft>
              <a:buFont typeface="Arial" panose="020B0604020202020204" pitchFamily="34" charset="0"/>
              <a:buChar char="•"/>
              <a:defRPr/>
            </a:pPr>
            <a:r>
              <a:rPr lang="pt-BR" altLang="pt-BR" sz="1200" dirty="0"/>
              <a:t>BRASIL. Ministério do Planejamento, Orçamento e Gestão. Instrução Normativa nº 5, de 26 de maio de 2017. Diário Oficial [da] Republica Federativa do Brasil. Poder Executivo, Brasília, DF</a:t>
            </a:r>
          </a:p>
          <a:p>
            <a:pPr marL="171450" indent="-171450" algn="just">
              <a:lnSpc>
                <a:spcPct val="100000"/>
              </a:lnSpc>
              <a:spcBef>
                <a:spcPts val="0"/>
              </a:spcBef>
              <a:spcAft>
                <a:spcPts val="0"/>
              </a:spcAft>
              <a:buFont typeface="Arial" panose="020B0604020202020204" pitchFamily="34" charset="0"/>
              <a:buChar char="•"/>
              <a:defRPr/>
            </a:pPr>
            <a:r>
              <a:rPr lang="pt-BR" altLang="pt-BR" sz="1200" dirty="0"/>
              <a:t>TRIBUNAL SUPERIOR DO TRABALHO. Coordenadoria de Material e Logística. Cartilha de elaboração de Termo de Referência. . Atualizada em 16/11/2012.</a:t>
            </a:r>
          </a:p>
          <a:p>
            <a:pPr marL="171450" indent="-171450" algn="just">
              <a:lnSpc>
                <a:spcPct val="100000"/>
              </a:lnSpc>
              <a:spcBef>
                <a:spcPts val="0"/>
              </a:spcBef>
              <a:spcAft>
                <a:spcPts val="0"/>
              </a:spcAft>
              <a:buFont typeface="Arial" panose="020B0604020202020204" pitchFamily="34" charset="0"/>
              <a:buChar char="•"/>
            </a:pPr>
            <a:endParaRPr lang="pt-BR" altLang="pt-BR" sz="1200" dirty="0">
              <a:solidFill>
                <a:schemeClr val="tx2"/>
              </a:solidFill>
            </a:endParaRPr>
          </a:p>
          <a:p>
            <a:pPr marL="171450" indent="-171450" algn="just">
              <a:lnSpc>
                <a:spcPct val="100000"/>
              </a:lnSpc>
              <a:spcBef>
                <a:spcPts val="0"/>
              </a:spcBef>
              <a:spcAft>
                <a:spcPts val="0"/>
              </a:spcAft>
              <a:buFont typeface="Arial" panose="020B0604020202020204" pitchFamily="34" charset="0"/>
              <a:buChar char="•"/>
            </a:pPr>
            <a:endParaRPr lang="pt-BR" altLang="pt-BR" sz="1200" dirty="0">
              <a:solidFill>
                <a:schemeClr val="tx2"/>
              </a:solidFill>
            </a:endParaRPr>
          </a:p>
          <a:p>
            <a:pPr algn="just">
              <a:lnSpc>
                <a:spcPct val="100000"/>
              </a:lnSpc>
              <a:spcBef>
                <a:spcPts val="0"/>
              </a:spcBef>
              <a:spcAft>
                <a:spcPts val="0"/>
              </a:spcAft>
            </a:pPr>
            <a:endParaRPr lang="pt-BR" altLang="pt-BR" sz="1200" dirty="0">
              <a:solidFill>
                <a:schemeClr val="tx2"/>
              </a:solidFill>
            </a:endParaRPr>
          </a:p>
          <a:p>
            <a:pPr algn="just">
              <a:lnSpc>
                <a:spcPct val="100000"/>
              </a:lnSpc>
              <a:spcBef>
                <a:spcPts val="0"/>
              </a:spcBef>
              <a:spcAft>
                <a:spcPts val="0"/>
              </a:spcAft>
            </a:pPr>
            <a:endParaRPr lang="pt-BR" altLang="pt-BR" sz="1200" dirty="0"/>
          </a:p>
          <a:p>
            <a:pPr>
              <a:lnSpc>
                <a:spcPct val="100000"/>
              </a:lnSpc>
              <a:spcBef>
                <a:spcPts val="0"/>
              </a:spcBef>
              <a:spcAft>
                <a:spcPts val="0"/>
              </a:spcAft>
            </a:pPr>
            <a:endParaRPr lang="pt-BR" altLang="pt-BR" sz="1200" dirty="0"/>
          </a:p>
          <a:p>
            <a:pPr>
              <a:lnSpc>
                <a:spcPct val="100000"/>
              </a:lnSpc>
              <a:spcBef>
                <a:spcPts val="0"/>
              </a:spcBef>
              <a:spcAft>
                <a:spcPts val="0"/>
              </a:spcAft>
            </a:pPr>
            <a:endParaRPr lang="pt-BR" altLang="pt-BR" sz="1200" dirty="0"/>
          </a:p>
          <a:p>
            <a:pPr>
              <a:lnSpc>
                <a:spcPct val="100000"/>
              </a:lnSpc>
              <a:spcBef>
                <a:spcPts val="0"/>
              </a:spcBef>
              <a:spcAft>
                <a:spcPts val="0"/>
              </a:spcAft>
            </a:pPr>
            <a:endParaRPr lang="pt-BR" altLang="pt-BR" sz="1200" dirty="0">
              <a:solidFill>
                <a:schemeClr val="tx2"/>
              </a:solidFill>
            </a:endParaRPr>
          </a:p>
          <a:p>
            <a:pPr>
              <a:lnSpc>
                <a:spcPct val="100000"/>
              </a:lnSpc>
              <a:spcBef>
                <a:spcPts val="0"/>
              </a:spcBef>
              <a:spcAft>
                <a:spcPts val="0"/>
              </a:spcAft>
            </a:pPr>
            <a:endParaRPr lang="pt-BR" altLang="pt-BR" sz="1200" dirty="0">
              <a:solidFill>
                <a:schemeClr val="tx2"/>
              </a:solidFill>
            </a:endParaRPr>
          </a:p>
          <a:p>
            <a:pPr>
              <a:lnSpc>
                <a:spcPct val="100000"/>
              </a:lnSpc>
              <a:spcBef>
                <a:spcPts val="0"/>
              </a:spcBef>
              <a:spcAft>
                <a:spcPts val="0"/>
              </a:spcAft>
            </a:pPr>
            <a:endParaRPr lang="pt-BR" altLang="pt-BR" sz="1200" dirty="0">
              <a:solidFill>
                <a:schemeClr val="tx2"/>
              </a:solidFill>
            </a:endParaRPr>
          </a:p>
        </p:txBody>
      </p:sp>
    </p:spTree>
    <p:extLst>
      <p:ext uri="{BB962C8B-B14F-4D97-AF65-F5344CB8AC3E}">
        <p14:creationId xmlns:p14="http://schemas.microsoft.com/office/powerpoint/2010/main" val="1652912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567062" y="245088"/>
            <a:ext cx="7772400" cy="648072"/>
          </a:xfrm>
        </p:spPr>
        <p:txBody>
          <a:bodyPr>
            <a:normAutofit/>
          </a:bodyPr>
          <a:lstStyle/>
          <a:p>
            <a:r>
              <a:rPr lang="pt-BR" sz="3600" dirty="0"/>
              <a:t>Planejamento IN MPDG 05/17</a:t>
            </a:r>
          </a:p>
        </p:txBody>
      </p:sp>
      <p:sp>
        <p:nvSpPr>
          <p:cNvPr id="12291" name="Rectangle 3"/>
          <p:cNvSpPr>
            <a:spLocks noGrp="1" noChangeArrowheads="1"/>
          </p:cNvSpPr>
          <p:nvPr>
            <p:ph type="subTitle" idx="1"/>
          </p:nvPr>
        </p:nvSpPr>
        <p:spPr>
          <a:xfrm>
            <a:off x="567063" y="1195800"/>
            <a:ext cx="11241760" cy="2004600"/>
          </a:xfrm>
        </p:spPr>
        <p:txBody>
          <a:bodyPr>
            <a:normAutofit lnSpcReduction="10000"/>
          </a:bodyPr>
          <a:lstStyle/>
          <a:p>
            <a:pPr algn="just">
              <a:lnSpc>
                <a:spcPct val="150000"/>
              </a:lnSpc>
              <a:spcBef>
                <a:spcPts val="0"/>
              </a:spcBef>
              <a:spcAft>
                <a:spcPts val="0"/>
              </a:spcAft>
            </a:pPr>
            <a:r>
              <a:rPr lang="pt-BR" sz="2800" b="1" dirty="0">
                <a:solidFill>
                  <a:schemeClr val="tx1"/>
                </a:solidFill>
              </a:rPr>
              <a:t>Procedimentos Iniciais: </a:t>
            </a:r>
          </a:p>
          <a:p>
            <a:pPr marL="514350" indent="-514350" algn="just">
              <a:lnSpc>
                <a:spcPct val="150000"/>
              </a:lnSpc>
              <a:spcBef>
                <a:spcPts val="0"/>
              </a:spcBef>
              <a:spcAft>
                <a:spcPts val="0"/>
              </a:spcAft>
              <a:buFont typeface="+mj-lt"/>
              <a:buAutoNum type="arabicPeriod"/>
            </a:pPr>
            <a:r>
              <a:rPr lang="pt-BR" sz="2800" dirty="0">
                <a:solidFill>
                  <a:schemeClr val="tx1"/>
                </a:solidFill>
              </a:rPr>
              <a:t>Documento de Formalização da Demanda </a:t>
            </a:r>
          </a:p>
          <a:p>
            <a:pPr marL="514350" indent="-514350" algn="just">
              <a:lnSpc>
                <a:spcPct val="150000"/>
              </a:lnSpc>
              <a:spcBef>
                <a:spcPts val="0"/>
              </a:spcBef>
              <a:spcAft>
                <a:spcPts val="0"/>
              </a:spcAft>
              <a:buFont typeface="+mj-lt"/>
              <a:buAutoNum type="arabicPeriod"/>
            </a:pPr>
            <a:r>
              <a:rPr lang="pt-BR" sz="2800" dirty="0">
                <a:solidFill>
                  <a:schemeClr val="tx1"/>
                </a:solidFill>
              </a:rPr>
              <a:t>Designação Formal da Equipe de Planejamento da Contratação</a:t>
            </a:r>
          </a:p>
          <a:p>
            <a:pPr marL="533400" indent="-533400" algn="just">
              <a:buFontTx/>
              <a:buChar char="•"/>
            </a:pPr>
            <a:endParaRPr lang="pt-BR" sz="2800" dirty="0">
              <a:solidFill>
                <a:schemeClr val="tx1"/>
              </a:solidFill>
            </a:endParaRPr>
          </a:p>
          <a:p>
            <a:pPr algn="just"/>
            <a:endParaRPr lang="pt-BR" dirty="0"/>
          </a:p>
          <a:p>
            <a:pPr marL="533400" indent="-533400" algn="just"/>
            <a:endParaRPr lang="pt-BR" dirty="0"/>
          </a:p>
          <a:p>
            <a:pPr marL="533400" indent="-533400" algn="just"/>
            <a:endParaRPr lang="pt-BR" sz="2000" b="1" dirty="0"/>
          </a:p>
          <a:p>
            <a:pPr marL="533400" indent="-533400"/>
            <a:endParaRPr lang="pt-BR" sz="2000" b="1" dirty="0"/>
          </a:p>
          <a:p>
            <a:pPr marL="533400" indent="-533400"/>
            <a:endParaRPr lang="pt-BR" sz="2000" b="1" dirty="0"/>
          </a:p>
        </p:txBody>
      </p:sp>
      <p:sp>
        <p:nvSpPr>
          <p:cNvPr id="5" name="Espaço Reservado para Número de Slide 5"/>
          <p:cNvSpPr>
            <a:spLocks noGrp="1"/>
          </p:cNvSpPr>
          <p:nvPr>
            <p:ph type="sldNum" sz="quarter" idx="12"/>
          </p:nvPr>
        </p:nvSpPr>
        <p:spPr/>
        <p:txBody>
          <a:bodyPr/>
          <a:lstStyle/>
          <a:p>
            <a:pPr algn="r"/>
            <a:fld id="{A6757DF6-8B89-485A-BAA7-3F2F1B524DA2}" type="slidenum">
              <a:rPr lang="pt-BR" sz="1400"/>
              <a:pPr algn="r"/>
              <a:t>26</a:t>
            </a:fld>
            <a:endParaRPr lang="pt-BR" dirty="0"/>
          </a:p>
        </p:txBody>
      </p:sp>
      <p:sp>
        <p:nvSpPr>
          <p:cNvPr id="6" name="Rectangle 3">
            <a:extLst>
              <a:ext uri="{FF2B5EF4-FFF2-40B4-BE49-F238E27FC236}">
                <a16:creationId xmlns:a16="http://schemas.microsoft.com/office/drawing/2014/main" id="{4DF9D174-1E2D-4F04-97B0-C05896A91126}"/>
              </a:ext>
            </a:extLst>
          </p:cNvPr>
          <p:cNvSpPr txBox="1">
            <a:spLocks noChangeArrowheads="1"/>
          </p:cNvSpPr>
          <p:nvPr/>
        </p:nvSpPr>
        <p:spPr bwMode="auto">
          <a:xfrm>
            <a:off x="1732605" y="3401394"/>
            <a:ext cx="8712967" cy="76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b="1" dirty="0">
                <a:solidFill>
                  <a:srgbClr val="0000FF"/>
                </a:solidFill>
              </a:rPr>
              <a:t>Estudos Preliminares</a:t>
            </a:r>
            <a:endParaRPr lang="pt-BR" dirty="0">
              <a:solidFill>
                <a:srgbClr val="0000FF"/>
              </a:solidFill>
            </a:endParaRPr>
          </a:p>
          <a:p>
            <a:pPr marL="533400" indent="-533400" algn="just">
              <a:buFontTx/>
              <a:buChar char="•"/>
            </a:pPr>
            <a:endParaRPr lang="pt-BR" sz="2800" dirty="0">
              <a:solidFill>
                <a:schemeClr val="tx1"/>
              </a:solidFill>
            </a:endParaRPr>
          </a:p>
          <a:p>
            <a:pPr algn="just"/>
            <a:endParaRPr lang="pt-BR" dirty="0"/>
          </a:p>
          <a:p>
            <a:pPr marL="533400" indent="-533400" algn="just"/>
            <a:endParaRPr lang="pt-BR" dirty="0"/>
          </a:p>
          <a:p>
            <a:pPr marL="533400" indent="-533400" algn="just"/>
            <a:endParaRPr lang="pt-BR" sz="2000" b="1" dirty="0"/>
          </a:p>
          <a:p>
            <a:pPr marL="533400" indent="-533400"/>
            <a:endParaRPr lang="pt-BR" sz="2000" b="1" dirty="0"/>
          </a:p>
          <a:p>
            <a:pPr marL="533400" indent="-533400"/>
            <a:endParaRPr lang="pt-BR" sz="2000" b="1" dirty="0"/>
          </a:p>
        </p:txBody>
      </p:sp>
      <p:sp>
        <p:nvSpPr>
          <p:cNvPr id="7" name="Rectangle 3">
            <a:extLst>
              <a:ext uri="{FF2B5EF4-FFF2-40B4-BE49-F238E27FC236}">
                <a16:creationId xmlns:a16="http://schemas.microsoft.com/office/drawing/2014/main" id="{EDA29557-6F69-4C3A-ACDA-06650B22F0C9}"/>
              </a:ext>
            </a:extLst>
          </p:cNvPr>
          <p:cNvSpPr txBox="1">
            <a:spLocks noChangeArrowheads="1"/>
          </p:cNvSpPr>
          <p:nvPr/>
        </p:nvSpPr>
        <p:spPr bwMode="auto">
          <a:xfrm>
            <a:off x="1732604" y="4586598"/>
            <a:ext cx="8712967" cy="76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b="1" dirty="0">
                <a:solidFill>
                  <a:srgbClr val="FF0000"/>
                </a:solidFill>
              </a:rPr>
              <a:t>Gestão de Riscos</a:t>
            </a:r>
            <a:endParaRPr lang="pt-BR" dirty="0">
              <a:solidFill>
                <a:srgbClr val="FF0000"/>
              </a:solidFill>
            </a:endParaRPr>
          </a:p>
          <a:p>
            <a:pPr marL="533400" indent="-533400" algn="just">
              <a:buFontTx/>
              <a:buChar char="•"/>
            </a:pPr>
            <a:endParaRPr lang="pt-BR" sz="2800" dirty="0">
              <a:solidFill>
                <a:schemeClr val="tx1"/>
              </a:solidFill>
            </a:endParaRPr>
          </a:p>
          <a:p>
            <a:pPr algn="just"/>
            <a:endParaRPr lang="pt-BR" dirty="0"/>
          </a:p>
          <a:p>
            <a:pPr marL="533400" indent="-533400" algn="just"/>
            <a:endParaRPr lang="pt-BR" dirty="0"/>
          </a:p>
          <a:p>
            <a:pPr marL="533400" indent="-533400" algn="just"/>
            <a:endParaRPr lang="pt-BR" sz="2000" b="1" dirty="0"/>
          </a:p>
          <a:p>
            <a:pPr marL="533400" indent="-533400"/>
            <a:endParaRPr lang="pt-BR" sz="2000" b="1" dirty="0"/>
          </a:p>
          <a:p>
            <a:pPr marL="533400" indent="-533400"/>
            <a:endParaRPr lang="pt-BR" sz="2000" b="1" dirty="0"/>
          </a:p>
        </p:txBody>
      </p:sp>
      <p:sp>
        <p:nvSpPr>
          <p:cNvPr id="8" name="Rectangle 3">
            <a:extLst>
              <a:ext uri="{FF2B5EF4-FFF2-40B4-BE49-F238E27FC236}">
                <a16:creationId xmlns:a16="http://schemas.microsoft.com/office/drawing/2014/main" id="{946F2284-0638-4CE8-9240-6CCB59253DB8}"/>
              </a:ext>
            </a:extLst>
          </p:cNvPr>
          <p:cNvSpPr txBox="1">
            <a:spLocks noChangeArrowheads="1"/>
          </p:cNvSpPr>
          <p:nvPr/>
        </p:nvSpPr>
        <p:spPr bwMode="auto">
          <a:xfrm>
            <a:off x="1732604" y="5578847"/>
            <a:ext cx="8712967" cy="76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b="1" dirty="0">
                <a:solidFill>
                  <a:srgbClr val="00B050"/>
                </a:solidFill>
              </a:rPr>
              <a:t>Elaboração do TR</a:t>
            </a:r>
            <a:endParaRPr lang="pt-BR" sz="2000" b="1" dirty="0"/>
          </a:p>
          <a:p>
            <a:pPr marL="533400" indent="-533400"/>
            <a:endParaRPr lang="pt-BR" sz="2000" b="1" dirty="0"/>
          </a:p>
          <a:p>
            <a:pPr marL="533400" indent="-533400"/>
            <a:endParaRPr lang="pt-BR" sz="2000" b="1" dirty="0"/>
          </a:p>
        </p:txBody>
      </p:sp>
    </p:spTree>
    <p:extLst>
      <p:ext uri="{BB962C8B-B14F-4D97-AF65-F5344CB8AC3E}">
        <p14:creationId xmlns:p14="http://schemas.microsoft.com/office/powerpoint/2010/main" val="88490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537593" y="332657"/>
            <a:ext cx="7772400" cy="648072"/>
          </a:xfrm>
        </p:spPr>
        <p:txBody>
          <a:bodyPr/>
          <a:lstStyle/>
          <a:p>
            <a:r>
              <a:rPr lang="pt-BR" sz="4000" dirty="0"/>
              <a:t>Estudos Preliminares</a:t>
            </a:r>
          </a:p>
        </p:txBody>
      </p:sp>
      <p:sp>
        <p:nvSpPr>
          <p:cNvPr id="12291" name="Rectangle 3"/>
          <p:cNvSpPr>
            <a:spLocks noGrp="1" noChangeArrowheads="1"/>
          </p:cNvSpPr>
          <p:nvPr>
            <p:ph type="subTitle" idx="1"/>
          </p:nvPr>
        </p:nvSpPr>
        <p:spPr>
          <a:xfrm>
            <a:off x="537593" y="980729"/>
            <a:ext cx="11153664" cy="5544615"/>
          </a:xfrm>
        </p:spPr>
        <p:txBody>
          <a:bodyPr>
            <a:normAutofit/>
          </a:bodyPr>
          <a:lstStyle/>
          <a:p>
            <a:pPr marL="342900" indent="-342900" algn="just">
              <a:lnSpc>
                <a:spcPct val="200000"/>
              </a:lnSpc>
              <a:spcBef>
                <a:spcPts val="0"/>
              </a:spcBef>
              <a:buFont typeface="Wingdings" panose="05000000000000000000" pitchFamily="2" charset="2"/>
              <a:buChar char="Ø"/>
            </a:pPr>
            <a:r>
              <a:rPr lang="pt-BR" sz="2800" dirty="0">
                <a:solidFill>
                  <a:schemeClr val="tx1"/>
                </a:solidFill>
              </a:rPr>
              <a:t>Necessidade da Contratação</a:t>
            </a:r>
          </a:p>
          <a:p>
            <a:pPr marL="342900" indent="-342900" algn="just">
              <a:lnSpc>
                <a:spcPct val="200000"/>
              </a:lnSpc>
              <a:spcBef>
                <a:spcPts val="0"/>
              </a:spcBef>
              <a:buFont typeface="Wingdings" panose="05000000000000000000" pitchFamily="2" charset="2"/>
              <a:buChar char="Ø"/>
            </a:pPr>
            <a:r>
              <a:rPr lang="pt-BR" sz="2800" dirty="0">
                <a:solidFill>
                  <a:schemeClr val="tx1"/>
                </a:solidFill>
              </a:rPr>
              <a:t>Estimativa das quantidades, com memórias de cálculo</a:t>
            </a:r>
          </a:p>
          <a:p>
            <a:pPr marL="342900" indent="-342900" algn="just">
              <a:lnSpc>
                <a:spcPct val="200000"/>
              </a:lnSpc>
              <a:spcBef>
                <a:spcPts val="0"/>
              </a:spcBef>
              <a:buFont typeface="Wingdings" panose="05000000000000000000" pitchFamily="2" charset="2"/>
              <a:buChar char="Ø"/>
            </a:pPr>
            <a:r>
              <a:rPr lang="pt-BR" sz="2800" dirty="0">
                <a:solidFill>
                  <a:schemeClr val="tx1"/>
                </a:solidFill>
              </a:rPr>
              <a:t>Levantamento de Mercado e justificativa da solução</a:t>
            </a:r>
          </a:p>
          <a:p>
            <a:pPr marL="342900" indent="-342900" algn="just">
              <a:lnSpc>
                <a:spcPct val="200000"/>
              </a:lnSpc>
              <a:spcBef>
                <a:spcPts val="0"/>
              </a:spcBef>
              <a:buFont typeface="Wingdings" panose="05000000000000000000" pitchFamily="2" charset="2"/>
              <a:buChar char="Ø"/>
            </a:pPr>
            <a:r>
              <a:rPr lang="pt-BR" sz="2800" dirty="0">
                <a:solidFill>
                  <a:schemeClr val="tx1"/>
                </a:solidFill>
              </a:rPr>
              <a:t>Estimativa de Preços ou Preços referenciais</a:t>
            </a:r>
          </a:p>
          <a:p>
            <a:pPr marL="342900" indent="-342900" algn="just">
              <a:lnSpc>
                <a:spcPct val="200000"/>
              </a:lnSpc>
              <a:spcBef>
                <a:spcPts val="0"/>
              </a:spcBef>
              <a:buFont typeface="Wingdings" panose="05000000000000000000" pitchFamily="2" charset="2"/>
              <a:buChar char="Ø"/>
            </a:pPr>
            <a:r>
              <a:rPr lang="pt-BR" sz="2800" dirty="0">
                <a:solidFill>
                  <a:schemeClr val="tx1"/>
                </a:solidFill>
              </a:rPr>
              <a:t>Descrição da solução como um todo </a:t>
            </a:r>
          </a:p>
          <a:p>
            <a:pPr marL="342900" indent="-342900" algn="just">
              <a:lnSpc>
                <a:spcPct val="200000"/>
              </a:lnSpc>
              <a:spcBef>
                <a:spcPts val="0"/>
              </a:spcBef>
              <a:buFont typeface="Wingdings" panose="05000000000000000000" pitchFamily="2" charset="2"/>
              <a:buChar char="Ø"/>
            </a:pPr>
            <a:r>
              <a:rPr lang="pt-BR" sz="2800" dirty="0">
                <a:solidFill>
                  <a:schemeClr val="tx1"/>
                </a:solidFill>
              </a:rPr>
              <a:t>Demonstrativos dos resultados pretendidos</a:t>
            </a:r>
          </a:p>
          <a:p>
            <a:pPr marL="342900" indent="-342900" algn="just">
              <a:lnSpc>
                <a:spcPct val="150000"/>
              </a:lnSpc>
              <a:spcBef>
                <a:spcPts val="0"/>
              </a:spcBef>
              <a:buFont typeface="Wingdings" panose="05000000000000000000" pitchFamily="2" charset="2"/>
              <a:buChar char="Ø"/>
            </a:pPr>
            <a:endParaRPr lang="pt-BR" sz="2800" dirty="0">
              <a:solidFill>
                <a:schemeClr val="tx1"/>
              </a:solidFill>
            </a:endParaRPr>
          </a:p>
          <a:p>
            <a:pPr algn="just"/>
            <a:endParaRPr lang="pt-BR" sz="2800" dirty="0">
              <a:solidFill>
                <a:schemeClr val="tx1"/>
              </a:solidFill>
            </a:endParaRPr>
          </a:p>
          <a:p>
            <a:pPr algn="just"/>
            <a:endParaRPr lang="pt-BR" dirty="0"/>
          </a:p>
          <a:p>
            <a:pPr marL="533400" indent="-533400" algn="just"/>
            <a:endParaRPr lang="pt-BR" dirty="0"/>
          </a:p>
          <a:p>
            <a:pPr marL="533400" indent="-533400" algn="just"/>
            <a:endParaRPr lang="pt-BR" sz="2000" b="1" dirty="0"/>
          </a:p>
          <a:p>
            <a:pPr marL="533400" indent="-533400"/>
            <a:endParaRPr lang="pt-BR" sz="2000" b="1" dirty="0"/>
          </a:p>
          <a:p>
            <a:pPr marL="533400" indent="-533400"/>
            <a:endParaRPr lang="pt-BR" sz="2000" b="1" dirty="0"/>
          </a:p>
        </p:txBody>
      </p:sp>
      <p:sp>
        <p:nvSpPr>
          <p:cNvPr id="5" name="Espaço Reservado para Número de Slide 5"/>
          <p:cNvSpPr>
            <a:spLocks noGrp="1"/>
          </p:cNvSpPr>
          <p:nvPr>
            <p:ph type="sldNum" sz="quarter" idx="12"/>
          </p:nvPr>
        </p:nvSpPr>
        <p:spPr/>
        <p:txBody>
          <a:bodyPr/>
          <a:lstStyle/>
          <a:p>
            <a:pPr algn="r"/>
            <a:fld id="{A6757DF6-8B89-485A-BAA7-3F2F1B524DA2}" type="slidenum">
              <a:rPr lang="pt-BR" sz="1400"/>
              <a:pPr algn="r"/>
              <a:t>27</a:t>
            </a:fld>
            <a:endParaRPr lang="pt-BR" dirty="0"/>
          </a:p>
        </p:txBody>
      </p:sp>
    </p:spTree>
    <p:extLst>
      <p:ext uri="{BB962C8B-B14F-4D97-AF65-F5344CB8AC3E}">
        <p14:creationId xmlns:p14="http://schemas.microsoft.com/office/powerpoint/2010/main" val="2056614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410309" y="332657"/>
            <a:ext cx="7772400" cy="648072"/>
          </a:xfrm>
        </p:spPr>
        <p:txBody>
          <a:bodyPr/>
          <a:lstStyle/>
          <a:p>
            <a:r>
              <a:rPr lang="pt-BR" sz="4000" dirty="0"/>
              <a:t>Gerenciamento de Riscos</a:t>
            </a:r>
          </a:p>
        </p:txBody>
      </p:sp>
      <p:sp>
        <p:nvSpPr>
          <p:cNvPr id="12291" name="Rectangle 3"/>
          <p:cNvSpPr>
            <a:spLocks noGrp="1" noChangeArrowheads="1"/>
          </p:cNvSpPr>
          <p:nvPr>
            <p:ph type="subTitle" idx="1"/>
          </p:nvPr>
        </p:nvSpPr>
        <p:spPr>
          <a:xfrm>
            <a:off x="410309" y="980729"/>
            <a:ext cx="11450765" cy="5544615"/>
          </a:xfrm>
        </p:spPr>
        <p:txBody>
          <a:bodyPr>
            <a:normAutofit fontScale="85000" lnSpcReduction="10000"/>
          </a:bodyPr>
          <a:lstStyle/>
          <a:p>
            <a:pPr marL="342900" indent="-342900" algn="just">
              <a:lnSpc>
                <a:spcPct val="200000"/>
              </a:lnSpc>
              <a:spcBef>
                <a:spcPts val="0"/>
              </a:spcBef>
              <a:buFont typeface="Wingdings" panose="05000000000000000000" pitchFamily="2" charset="2"/>
              <a:buChar char="Ø"/>
            </a:pPr>
            <a:r>
              <a:rPr lang="pt-BR" sz="2800" dirty="0">
                <a:solidFill>
                  <a:schemeClr val="tx1"/>
                </a:solidFill>
              </a:rPr>
              <a:t>Identificação dos principais riscos ao processo e ao alcance dos resultados</a:t>
            </a:r>
          </a:p>
          <a:p>
            <a:pPr marL="342900" indent="-342900" algn="just">
              <a:lnSpc>
                <a:spcPct val="200000"/>
              </a:lnSpc>
              <a:spcBef>
                <a:spcPts val="0"/>
              </a:spcBef>
              <a:buFont typeface="Wingdings" panose="05000000000000000000" pitchFamily="2" charset="2"/>
              <a:buChar char="Ø"/>
            </a:pPr>
            <a:r>
              <a:rPr lang="pt-BR" sz="2800" dirty="0">
                <a:solidFill>
                  <a:schemeClr val="tx1"/>
                </a:solidFill>
              </a:rPr>
              <a:t>Avaliação dos Riscos, com mensuração da probabilidade de ocorrência e seu impacto</a:t>
            </a:r>
          </a:p>
          <a:p>
            <a:pPr marL="342900" indent="-342900" algn="just">
              <a:lnSpc>
                <a:spcPct val="200000"/>
              </a:lnSpc>
              <a:spcBef>
                <a:spcPts val="0"/>
              </a:spcBef>
              <a:buFont typeface="Wingdings" panose="05000000000000000000" pitchFamily="2" charset="2"/>
              <a:buChar char="Ø"/>
            </a:pPr>
            <a:r>
              <a:rPr lang="pt-BR" sz="2800" dirty="0">
                <a:solidFill>
                  <a:schemeClr val="tx1"/>
                </a:solidFill>
              </a:rPr>
              <a:t>Tratamento dos riscos inaceitáveis com definições de ações para reduzir probabilidade de ocorrências</a:t>
            </a:r>
          </a:p>
          <a:p>
            <a:pPr marL="342900" indent="-342900" algn="just">
              <a:lnSpc>
                <a:spcPct val="200000"/>
              </a:lnSpc>
              <a:spcBef>
                <a:spcPts val="0"/>
              </a:spcBef>
              <a:buFont typeface="Wingdings" panose="05000000000000000000" pitchFamily="2" charset="2"/>
              <a:buChar char="Ø"/>
            </a:pPr>
            <a:r>
              <a:rPr lang="pt-BR" sz="2800" dirty="0">
                <a:solidFill>
                  <a:schemeClr val="tx1"/>
                </a:solidFill>
              </a:rPr>
              <a:t>Definição das ações de contingência</a:t>
            </a:r>
          </a:p>
          <a:p>
            <a:pPr marL="342900" indent="-342900" algn="just">
              <a:lnSpc>
                <a:spcPct val="200000"/>
              </a:lnSpc>
              <a:spcBef>
                <a:spcPts val="0"/>
              </a:spcBef>
              <a:buFont typeface="Wingdings" panose="05000000000000000000" pitchFamily="2" charset="2"/>
              <a:buChar char="Ø"/>
            </a:pPr>
            <a:r>
              <a:rPr lang="pt-BR" sz="2800" dirty="0">
                <a:solidFill>
                  <a:schemeClr val="tx1"/>
                </a:solidFill>
              </a:rPr>
              <a:t>Definição dos responsáveis pelas ações de tratamento dos riscos</a:t>
            </a:r>
          </a:p>
          <a:p>
            <a:pPr algn="just">
              <a:lnSpc>
                <a:spcPct val="150000"/>
              </a:lnSpc>
              <a:spcBef>
                <a:spcPts val="0"/>
              </a:spcBef>
            </a:pPr>
            <a:endParaRPr lang="pt-BR" sz="2800" dirty="0">
              <a:solidFill>
                <a:schemeClr val="tx1"/>
              </a:solidFill>
            </a:endParaRPr>
          </a:p>
          <a:p>
            <a:pPr algn="just"/>
            <a:endParaRPr lang="pt-BR" sz="2800" dirty="0">
              <a:solidFill>
                <a:schemeClr val="tx1"/>
              </a:solidFill>
            </a:endParaRPr>
          </a:p>
          <a:p>
            <a:pPr algn="just"/>
            <a:endParaRPr lang="pt-BR" dirty="0"/>
          </a:p>
          <a:p>
            <a:pPr marL="533400" indent="-533400" algn="just"/>
            <a:endParaRPr lang="pt-BR" dirty="0"/>
          </a:p>
          <a:p>
            <a:pPr marL="533400" indent="-533400" algn="just"/>
            <a:endParaRPr lang="pt-BR" sz="2000" b="1" dirty="0"/>
          </a:p>
          <a:p>
            <a:pPr marL="533400" indent="-533400"/>
            <a:endParaRPr lang="pt-BR" sz="2000" b="1" dirty="0"/>
          </a:p>
          <a:p>
            <a:pPr marL="533400" indent="-533400"/>
            <a:endParaRPr lang="pt-BR" sz="2000" b="1" dirty="0"/>
          </a:p>
        </p:txBody>
      </p:sp>
      <p:sp>
        <p:nvSpPr>
          <p:cNvPr id="5" name="Espaço Reservado para Número de Slide 5"/>
          <p:cNvSpPr>
            <a:spLocks noGrp="1"/>
          </p:cNvSpPr>
          <p:nvPr>
            <p:ph type="sldNum" sz="quarter" idx="12"/>
          </p:nvPr>
        </p:nvSpPr>
        <p:spPr/>
        <p:txBody>
          <a:bodyPr/>
          <a:lstStyle/>
          <a:p>
            <a:pPr algn="r"/>
            <a:fld id="{A6757DF6-8B89-485A-BAA7-3F2F1B524DA2}" type="slidenum">
              <a:rPr lang="pt-BR" sz="1400"/>
              <a:pPr algn="r"/>
              <a:t>28</a:t>
            </a:fld>
            <a:endParaRPr lang="pt-BR" dirty="0"/>
          </a:p>
        </p:txBody>
      </p:sp>
    </p:spTree>
    <p:extLst>
      <p:ext uri="{BB962C8B-B14F-4D97-AF65-F5344CB8AC3E}">
        <p14:creationId xmlns:p14="http://schemas.microsoft.com/office/powerpoint/2010/main" val="4240729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a:xfrm>
            <a:off x="8737600" y="6356351"/>
            <a:ext cx="2844800" cy="365125"/>
          </a:xfrm>
        </p:spPr>
        <p:txBody>
          <a:bodyPr/>
          <a:lstStyle/>
          <a:p>
            <a:pPr algn="r"/>
            <a:fld id="{A6757DF6-8B89-485A-BAA7-3F2F1B524DA2}" type="slidenum">
              <a:rPr lang="pt-BR" sz="1400" smtClean="0"/>
              <a:pPr algn="r"/>
              <a:t>29</a:t>
            </a:fld>
            <a:endParaRPr lang="pt-BR" dirty="0"/>
          </a:p>
        </p:txBody>
      </p:sp>
      <p:pic>
        <p:nvPicPr>
          <p:cNvPr id="4" name="Imagem 3">
            <a:extLst>
              <a:ext uri="{FF2B5EF4-FFF2-40B4-BE49-F238E27FC236}">
                <a16:creationId xmlns:a16="http://schemas.microsoft.com/office/drawing/2014/main" id="{D6CF0443-216D-463C-9D77-5187180ACA58}"/>
              </a:ext>
            </a:extLst>
          </p:cNvPr>
          <p:cNvPicPr>
            <a:picLocks noChangeAspect="1"/>
          </p:cNvPicPr>
          <p:nvPr/>
        </p:nvPicPr>
        <p:blipFill>
          <a:blip r:embed="rId2"/>
          <a:stretch>
            <a:fillRect/>
          </a:stretch>
        </p:blipFill>
        <p:spPr>
          <a:xfrm>
            <a:off x="3722880" y="144945"/>
            <a:ext cx="4703906" cy="5876027"/>
          </a:xfrm>
          <a:prstGeom prst="rect">
            <a:avLst/>
          </a:prstGeom>
        </p:spPr>
      </p:pic>
      <p:sp>
        <p:nvSpPr>
          <p:cNvPr id="6" name="CaixaDeTexto 5">
            <a:extLst>
              <a:ext uri="{FF2B5EF4-FFF2-40B4-BE49-F238E27FC236}">
                <a16:creationId xmlns:a16="http://schemas.microsoft.com/office/drawing/2014/main" id="{41114AF8-7E06-4427-B5BE-A5169B44B524}"/>
              </a:ext>
            </a:extLst>
          </p:cNvPr>
          <p:cNvSpPr txBox="1"/>
          <p:nvPr/>
        </p:nvSpPr>
        <p:spPr>
          <a:xfrm>
            <a:off x="9312811" y="2869809"/>
            <a:ext cx="2176823" cy="1354217"/>
          </a:xfrm>
          <a:prstGeom prst="rect">
            <a:avLst/>
          </a:prstGeom>
          <a:noFill/>
        </p:spPr>
        <p:txBody>
          <a:bodyPr wrap="square" rtlCol="0">
            <a:spAutoFit/>
          </a:bodyPr>
          <a:lstStyle/>
          <a:p>
            <a:r>
              <a:rPr lang="pt-BR" sz="2800" b="1" dirty="0"/>
              <a:t>AMPLIADO</a:t>
            </a:r>
          </a:p>
          <a:p>
            <a:endParaRPr lang="pt-BR" dirty="0"/>
          </a:p>
          <a:p>
            <a:endParaRPr lang="pt-BR" dirty="0"/>
          </a:p>
          <a:p>
            <a:endParaRPr lang="pt-BR" dirty="0"/>
          </a:p>
        </p:txBody>
      </p:sp>
      <p:sp>
        <p:nvSpPr>
          <p:cNvPr id="7" name="Seta: para Baixo 6">
            <a:extLst>
              <a:ext uri="{FF2B5EF4-FFF2-40B4-BE49-F238E27FC236}">
                <a16:creationId xmlns:a16="http://schemas.microsoft.com/office/drawing/2014/main" id="{F94BAC26-EBC0-40AC-AE11-E7286C33CF06}"/>
              </a:ext>
            </a:extLst>
          </p:cNvPr>
          <p:cNvSpPr/>
          <p:nvPr/>
        </p:nvSpPr>
        <p:spPr>
          <a:xfrm>
            <a:off x="10119868" y="3546917"/>
            <a:ext cx="562707" cy="835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2351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sz="quarter" idx="13"/>
          </p:nvPr>
        </p:nvSpPr>
        <p:spPr/>
        <p:txBody>
          <a:bodyPr>
            <a:normAutofit/>
          </a:bodyPr>
          <a:lstStyle/>
          <a:p>
            <a:r>
              <a:rPr lang="pt-BR" sz="5400" dirty="0"/>
              <a:t>Processo de Contratação Pública</a:t>
            </a:r>
          </a:p>
        </p:txBody>
      </p:sp>
      <p:sp>
        <p:nvSpPr>
          <p:cNvPr id="6" name="Espaço Reservado para Texto 5"/>
          <p:cNvSpPr>
            <a:spLocks noGrp="1"/>
          </p:cNvSpPr>
          <p:nvPr>
            <p:ph type="body" sz="quarter" idx="14"/>
          </p:nvPr>
        </p:nvSpPr>
        <p:spPr/>
        <p:txBody>
          <a:bodyPr>
            <a:normAutofit/>
          </a:bodyPr>
          <a:lstStyle/>
          <a:p>
            <a:r>
              <a:rPr lang="pt-BR" sz="6000" b="1" dirty="0">
                <a:solidFill>
                  <a:srgbClr val="FF0000"/>
                </a:solidFill>
              </a:rPr>
              <a:t>Visão Global</a:t>
            </a:r>
          </a:p>
        </p:txBody>
      </p:sp>
    </p:spTree>
    <p:extLst>
      <p:ext uri="{BB962C8B-B14F-4D97-AF65-F5344CB8AC3E}">
        <p14:creationId xmlns:p14="http://schemas.microsoft.com/office/powerpoint/2010/main" val="239111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D6CF0443-216D-463C-9D77-5187180ACA58}"/>
              </a:ext>
            </a:extLst>
          </p:cNvPr>
          <p:cNvPicPr>
            <a:picLocks noChangeAspect="1"/>
          </p:cNvPicPr>
          <p:nvPr/>
        </p:nvPicPr>
        <p:blipFill rotWithShape="1">
          <a:blip r:embed="rId2"/>
          <a:srcRect t="11954" r="1" b="32790"/>
          <a:stretch/>
        </p:blipFill>
        <p:spPr>
          <a:xfrm>
            <a:off x="838200" y="-3810"/>
            <a:ext cx="9928860" cy="6858001"/>
          </a:xfrm>
          <a:prstGeom prst="rect">
            <a:avLst/>
          </a:prstGeom>
        </p:spPr>
      </p:pic>
      <p:pic>
        <p:nvPicPr>
          <p:cNvPr id="10" name="Picture 9">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Número de Slide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6757DF6-8B89-485A-BAA7-3F2F1B524DA2}" type="slidenum">
              <a:rPr lang="en-US" sz="1200" kern="1200" smtClean="0">
                <a:solidFill>
                  <a:schemeClr val="tx1">
                    <a:tint val="75000"/>
                  </a:schemeClr>
                </a:solidFill>
                <a:latin typeface="+mn-lt"/>
                <a:ea typeface="+mn-ea"/>
                <a:cs typeface="+mn-cs"/>
              </a:rPr>
              <a:pPr>
                <a:spcAft>
                  <a:spcPts val="600"/>
                </a:spcAft>
              </a:pPr>
              <a:t>30</a:t>
            </a:fld>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749048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27546" y="314335"/>
            <a:ext cx="8966579" cy="648072"/>
          </a:xfrm>
        </p:spPr>
        <p:txBody>
          <a:bodyPr>
            <a:normAutofit fontScale="90000"/>
          </a:bodyPr>
          <a:lstStyle/>
          <a:p>
            <a:r>
              <a:rPr lang="pt-BR" sz="4000" dirty="0"/>
              <a:t>Projeto Básico ou Termo de Referência</a:t>
            </a:r>
          </a:p>
        </p:txBody>
      </p:sp>
      <p:sp>
        <p:nvSpPr>
          <p:cNvPr id="12291" name="Rectangle 3"/>
          <p:cNvSpPr>
            <a:spLocks noGrp="1" noChangeArrowheads="1"/>
          </p:cNvSpPr>
          <p:nvPr>
            <p:ph type="subTitle" idx="1"/>
          </p:nvPr>
        </p:nvSpPr>
        <p:spPr>
          <a:xfrm>
            <a:off x="327546" y="1124744"/>
            <a:ext cx="10088933" cy="4248472"/>
          </a:xfrm>
        </p:spPr>
        <p:txBody>
          <a:bodyPr>
            <a:normAutofit fontScale="92500"/>
          </a:bodyPr>
          <a:lstStyle/>
          <a:p>
            <a:pPr marL="342900" indent="-342900" algn="just">
              <a:lnSpc>
                <a:spcPct val="200000"/>
              </a:lnSpc>
              <a:spcBef>
                <a:spcPts val="0"/>
              </a:spcBef>
              <a:buFont typeface="Wingdings" panose="05000000000000000000" pitchFamily="2" charset="2"/>
              <a:buChar char="Ø"/>
            </a:pPr>
            <a:r>
              <a:rPr lang="pt-BR" sz="2800" dirty="0">
                <a:solidFill>
                  <a:schemeClr val="tx1"/>
                </a:solidFill>
              </a:rPr>
              <a:t>Minutas Padrão da AGU</a:t>
            </a:r>
          </a:p>
          <a:p>
            <a:pPr marL="342900" indent="-342900" algn="just">
              <a:lnSpc>
                <a:spcPct val="200000"/>
              </a:lnSpc>
              <a:spcBef>
                <a:spcPts val="0"/>
              </a:spcBef>
              <a:buFont typeface="Wingdings" panose="05000000000000000000" pitchFamily="2" charset="2"/>
              <a:buChar char="Ø"/>
            </a:pPr>
            <a:r>
              <a:rPr lang="pt-BR" sz="2800" dirty="0">
                <a:solidFill>
                  <a:schemeClr val="tx1"/>
                </a:solidFill>
              </a:rPr>
              <a:t>Responsabilidade do setor requisitante</a:t>
            </a:r>
          </a:p>
          <a:p>
            <a:pPr marL="342900" indent="-342900" algn="just">
              <a:lnSpc>
                <a:spcPct val="200000"/>
              </a:lnSpc>
              <a:spcBef>
                <a:spcPts val="0"/>
              </a:spcBef>
              <a:buFont typeface="Wingdings" panose="05000000000000000000" pitchFamily="2" charset="2"/>
              <a:buChar char="Ø"/>
            </a:pPr>
            <a:r>
              <a:rPr lang="pt-BR" sz="2800" dirty="0">
                <a:solidFill>
                  <a:schemeClr val="tx1"/>
                </a:solidFill>
              </a:rPr>
              <a:t>Responsabilidade por avaliar e, se for o caso, modificar, os estudos preliminares e o gerenciamento de riscos, feitos pela Equipe de Planejamento da Contratação.</a:t>
            </a:r>
          </a:p>
          <a:p>
            <a:pPr algn="just">
              <a:lnSpc>
                <a:spcPct val="200000"/>
              </a:lnSpc>
              <a:spcBef>
                <a:spcPts val="0"/>
              </a:spcBef>
            </a:pPr>
            <a:endParaRPr lang="pt-BR" sz="2800" dirty="0">
              <a:solidFill>
                <a:schemeClr val="tx1"/>
              </a:solidFill>
            </a:endParaRPr>
          </a:p>
          <a:p>
            <a:pPr algn="just"/>
            <a:endParaRPr lang="pt-BR" sz="2800" dirty="0">
              <a:solidFill>
                <a:schemeClr val="tx1"/>
              </a:solidFill>
            </a:endParaRPr>
          </a:p>
          <a:p>
            <a:pPr algn="just"/>
            <a:endParaRPr lang="pt-BR" dirty="0"/>
          </a:p>
          <a:p>
            <a:pPr marL="533400" indent="-533400" algn="just"/>
            <a:endParaRPr lang="pt-BR" dirty="0"/>
          </a:p>
          <a:p>
            <a:pPr marL="533400" indent="-533400" algn="just"/>
            <a:endParaRPr lang="pt-BR" sz="2000" b="1" dirty="0"/>
          </a:p>
          <a:p>
            <a:pPr marL="533400" indent="-533400"/>
            <a:endParaRPr lang="pt-BR" sz="2000" b="1" dirty="0"/>
          </a:p>
          <a:p>
            <a:pPr marL="533400" indent="-533400"/>
            <a:endParaRPr lang="pt-BR" sz="2000" b="1" dirty="0"/>
          </a:p>
        </p:txBody>
      </p:sp>
      <p:sp>
        <p:nvSpPr>
          <p:cNvPr id="5" name="Espaço Reservado para Número de Slide 5"/>
          <p:cNvSpPr>
            <a:spLocks noGrp="1"/>
          </p:cNvSpPr>
          <p:nvPr>
            <p:ph type="sldNum" sz="quarter" idx="12"/>
          </p:nvPr>
        </p:nvSpPr>
        <p:spPr/>
        <p:txBody>
          <a:bodyPr/>
          <a:lstStyle/>
          <a:p>
            <a:pPr algn="r"/>
            <a:fld id="{A6757DF6-8B89-485A-BAA7-3F2F1B524DA2}" type="slidenum">
              <a:rPr lang="pt-BR" sz="1400"/>
              <a:pPr algn="r"/>
              <a:t>31</a:t>
            </a:fld>
            <a:endParaRPr lang="pt-BR" dirty="0"/>
          </a:p>
        </p:txBody>
      </p:sp>
      <p:sp>
        <p:nvSpPr>
          <p:cNvPr id="6" name="Rectangle 3">
            <a:extLst>
              <a:ext uri="{FF2B5EF4-FFF2-40B4-BE49-F238E27FC236}">
                <a16:creationId xmlns:a16="http://schemas.microsoft.com/office/drawing/2014/main" id="{7D337B79-31A9-4F19-BFA8-E5DC3CA56DC7}"/>
              </a:ext>
            </a:extLst>
          </p:cNvPr>
          <p:cNvSpPr txBox="1">
            <a:spLocks noChangeArrowheads="1"/>
          </p:cNvSpPr>
          <p:nvPr/>
        </p:nvSpPr>
        <p:spPr bwMode="auto">
          <a:xfrm>
            <a:off x="1703512" y="5481228"/>
            <a:ext cx="8712967" cy="76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b="1" dirty="0">
                <a:solidFill>
                  <a:srgbClr val="00B050"/>
                </a:solidFill>
              </a:rPr>
              <a:t>Instrumento de Medição de Resultados</a:t>
            </a:r>
            <a:endParaRPr lang="pt-BR" dirty="0">
              <a:solidFill>
                <a:srgbClr val="00B050"/>
              </a:solidFill>
            </a:endParaRPr>
          </a:p>
          <a:p>
            <a:pPr marL="533400" indent="-533400" algn="just">
              <a:buFontTx/>
              <a:buChar char="•"/>
            </a:pPr>
            <a:endParaRPr lang="pt-BR" sz="2800" dirty="0">
              <a:solidFill>
                <a:schemeClr val="tx1"/>
              </a:solidFill>
            </a:endParaRPr>
          </a:p>
          <a:p>
            <a:pPr algn="just"/>
            <a:endParaRPr lang="pt-BR" dirty="0"/>
          </a:p>
          <a:p>
            <a:pPr marL="533400" indent="-533400" algn="just"/>
            <a:endParaRPr lang="pt-BR" dirty="0"/>
          </a:p>
          <a:p>
            <a:pPr marL="533400" indent="-533400" algn="just"/>
            <a:endParaRPr lang="pt-BR" sz="2000" b="1" dirty="0"/>
          </a:p>
          <a:p>
            <a:pPr marL="533400" indent="-533400"/>
            <a:endParaRPr lang="pt-BR" sz="2000" b="1" dirty="0"/>
          </a:p>
          <a:p>
            <a:pPr marL="533400" indent="-533400"/>
            <a:endParaRPr lang="pt-BR" sz="2000" b="1" dirty="0"/>
          </a:p>
        </p:txBody>
      </p:sp>
    </p:spTree>
    <p:extLst>
      <p:ext uri="{BB962C8B-B14F-4D97-AF65-F5344CB8AC3E}">
        <p14:creationId xmlns:p14="http://schemas.microsoft.com/office/powerpoint/2010/main" val="59607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6757071A-8C98-4337-A9B5-EFE8FB91D56F}" type="slidenum">
              <a:rPr lang="pt-BR" sz="1400"/>
              <a:pPr algn="r"/>
              <a:t>32</a:t>
            </a:fld>
            <a:endParaRPr lang="pt-BR" sz="1400"/>
          </a:p>
        </p:txBody>
      </p:sp>
      <p:sp>
        <p:nvSpPr>
          <p:cNvPr id="6147" name="Rectangle 2"/>
          <p:cNvSpPr>
            <a:spLocks noGrp="1" noChangeArrowheads="1"/>
          </p:cNvSpPr>
          <p:nvPr>
            <p:ph type="subTitle" idx="4294967295"/>
          </p:nvPr>
        </p:nvSpPr>
        <p:spPr>
          <a:xfrm>
            <a:off x="1555010" y="506857"/>
            <a:ext cx="7704138" cy="434975"/>
          </a:xfrm>
          <a:prstGeom prst="rect">
            <a:avLst/>
          </a:prstGeom>
        </p:spPr>
        <p:txBody>
          <a:bodyPr>
            <a:noAutofit/>
          </a:bodyPr>
          <a:lstStyle/>
          <a:p>
            <a:pPr algn="ctr"/>
            <a:r>
              <a:rPr lang="pt-BR" sz="4800" b="1" u="sng" dirty="0">
                <a:solidFill>
                  <a:srgbClr val="C00000"/>
                </a:solidFill>
              </a:rPr>
              <a:t>FORMAÇÃO DE PREÇO</a:t>
            </a:r>
            <a:endParaRPr lang="pt-BR" sz="4800" u="sng" dirty="0">
              <a:solidFill>
                <a:srgbClr val="C00000"/>
              </a:solidFill>
            </a:endParaRPr>
          </a:p>
        </p:txBody>
      </p:sp>
      <p:pic>
        <p:nvPicPr>
          <p:cNvPr id="5" name="Imagem 4">
            <a:extLst>
              <a:ext uri="{FF2B5EF4-FFF2-40B4-BE49-F238E27FC236}">
                <a16:creationId xmlns:a16="http://schemas.microsoft.com/office/drawing/2014/main" id="{9959206B-C8E9-47FC-8F43-53474C24B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9617" y="1270890"/>
            <a:ext cx="6334925" cy="4751194"/>
          </a:xfrm>
          <a:prstGeom prst="rect">
            <a:avLst/>
          </a:prstGeom>
        </p:spPr>
      </p:pic>
    </p:spTree>
    <p:extLst>
      <p:ext uri="{BB962C8B-B14F-4D97-AF65-F5344CB8AC3E}">
        <p14:creationId xmlns:p14="http://schemas.microsoft.com/office/powerpoint/2010/main" val="1520543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520506" y="260648"/>
            <a:ext cx="8609426" cy="646718"/>
          </a:xfrm>
        </p:spPr>
        <p:txBody>
          <a:bodyPr/>
          <a:lstStyle/>
          <a:p>
            <a:r>
              <a:rPr lang="pt-BR" sz="3200" dirty="0"/>
              <a:t>PREÇO</a:t>
            </a:r>
            <a:r>
              <a:rPr lang="pt-BR" dirty="0"/>
              <a:t>  </a:t>
            </a:r>
          </a:p>
        </p:txBody>
      </p:sp>
      <p:sp>
        <p:nvSpPr>
          <p:cNvPr id="105475" name="Rectangle 3"/>
          <p:cNvSpPr>
            <a:spLocks noGrp="1" noChangeArrowheads="1"/>
          </p:cNvSpPr>
          <p:nvPr>
            <p:ph type="subTitle" idx="1"/>
          </p:nvPr>
        </p:nvSpPr>
        <p:spPr>
          <a:xfrm>
            <a:off x="520506" y="1305955"/>
            <a:ext cx="11113476" cy="4715017"/>
          </a:xfrm>
        </p:spPr>
        <p:txBody>
          <a:bodyPr>
            <a:normAutofit/>
          </a:bodyPr>
          <a:lstStyle/>
          <a:p>
            <a:pPr marL="533400" indent="-533400" algn="just">
              <a:lnSpc>
                <a:spcPct val="90000"/>
              </a:lnSpc>
              <a:buFont typeface="Wingdings" pitchFamily="2" charset="2"/>
              <a:buChar char="Ø"/>
            </a:pPr>
            <a:r>
              <a:rPr lang="pt-BR" sz="2400" dirty="0">
                <a:solidFill>
                  <a:schemeClr val="tx1"/>
                </a:solidFill>
              </a:rPr>
              <a:t>Expressão simples e relativa do valor de uma mercadoria, por exemplo, o linho, através de uma mercadoria que já esteja exercendo a função de mercadoria-dinheiro, por exemplo, o ouro. Daí a forma-preço do linho: 20 m de linho = 2 onças de ouro. (MARX, K. O Capital)</a:t>
            </a:r>
          </a:p>
          <a:p>
            <a:pPr marL="533400" indent="-533400" algn="just">
              <a:lnSpc>
                <a:spcPct val="90000"/>
              </a:lnSpc>
              <a:buFont typeface="Wingdings" pitchFamily="2" charset="2"/>
              <a:buChar char="Ø"/>
            </a:pPr>
            <a:endParaRPr lang="pt-BR" sz="2400" b="1" dirty="0">
              <a:solidFill>
                <a:schemeClr val="tx1"/>
              </a:solidFill>
            </a:endParaRPr>
          </a:p>
          <a:p>
            <a:pPr marL="533400" indent="-533400" algn="just">
              <a:lnSpc>
                <a:spcPct val="90000"/>
              </a:lnSpc>
              <a:buFont typeface="Wingdings" pitchFamily="2" charset="2"/>
              <a:buChar char="Ø"/>
            </a:pPr>
            <a:r>
              <a:rPr lang="pt-BR" sz="2400" dirty="0">
                <a:solidFill>
                  <a:schemeClr val="tx1"/>
                </a:solidFill>
              </a:rPr>
              <a:t>Preço é a razão entre o valor recebido em dinheiro pelo vendedor em troca de uma certa quantidade de produtos ou serviços entregues ao comprador.  (ZORNIG, Frederico. Acerte o Preço e Aumente seus Lucros. São Paulo: Nobel, 2007.</a:t>
            </a:r>
          </a:p>
          <a:p>
            <a:pPr marL="533400" indent="-533400" algn="just">
              <a:lnSpc>
                <a:spcPct val="90000"/>
              </a:lnSpc>
              <a:buFont typeface="Wingdings" pitchFamily="2" charset="2"/>
              <a:buChar char="Ø"/>
            </a:pPr>
            <a:endParaRPr lang="pt-BR" sz="2400" b="1" dirty="0">
              <a:solidFill>
                <a:schemeClr val="tx1"/>
              </a:solidFill>
            </a:endParaRPr>
          </a:p>
          <a:p>
            <a:pPr marL="533400" indent="-533400" algn="just">
              <a:lnSpc>
                <a:spcPct val="90000"/>
              </a:lnSpc>
              <a:buFont typeface="Wingdings" pitchFamily="2" charset="2"/>
              <a:buChar char="Ø"/>
            </a:pPr>
            <a:r>
              <a:rPr lang="pt-BR" sz="2400" dirty="0">
                <a:solidFill>
                  <a:schemeClr val="tx1"/>
                </a:solidFill>
              </a:rPr>
              <a:t>Preço é o valor monetário expresso numericamente associado a uma mercadoria, serviço ou patrimônio. (</a:t>
            </a:r>
            <a:r>
              <a:rPr lang="pt-BR" sz="2400" dirty="0" err="1">
                <a:solidFill>
                  <a:schemeClr val="tx1"/>
                </a:solidFill>
              </a:rPr>
              <a:t>Wikipedia</a:t>
            </a:r>
            <a:r>
              <a:rPr lang="pt-BR" sz="2400" dirty="0">
                <a:solidFill>
                  <a:schemeClr val="tx1"/>
                </a:solidFill>
              </a:rPr>
              <a:t>, Abr/2014).</a:t>
            </a:r>
            <a:endParaRPr lang="pt-BR" sz="2400" b="1" dirty="0">
              <a:solidFill>
                <a:schemeClr val="tx1"/>
              </a:solidFill>
            </a:endParaRPr>
          </a:p>
          <a:p>
            <a:pPr marL="533400" indent="-533400" algn="just">
              <a:lnSpc>
                <a:spcPct val="90000"/>
              </a:lnSpc>
              <a:buFont typeface="Wingdings" pitchFamily="2" charset="2"/>
              <a:buChar char="Ø"/>
            </a:pPr>
            <a:endParaRPr lang="pt-BR" sz="2000" b="1" dirty="0"/>
          </a:p>
          <a:p>
            <a:pPr marL="990600" lvl="1" indent="-533400" algn="just">
              <a:lnSpc>
                <a:spcPct val="150000"/>
              </a:lnSpc>
              <a:spcBef>
                <a:spcPts val="0"/>
              </a:spcBef>
            </a:pPr>
            <a:endParaRPr lang="pt-BR" sz="2000" dirty="0"/>
          </a:p>
          <a:p>
            <a:pPr marL="990600" lvl="1" indent="-533400" algn="just">
              <a:lnSpc>
                <a:spcPct val="90000"/>
              </a:lnSpc>
              <a:buFont typeface="Arial" pitchFamily="34" charset="0"/>
              <a:buChar char="–"/>
            </a:pPr>
            <a:endParaRPr lang="pt-BR" sz="2000" dirty="0"/>
          </a:p>
          <a:p>
            <a:pPr marL="533400" indent="-533400" algn="just">
              <a:lnSpc>
                <a:spcPct val="90000"/>
              </a:lnSpc>
              <a:buFontTx/>
              <a:buChar char="•"/>
            </a:pPr>
            <a:endParaRPr lang="pt-BR" sz="2000" dirty="0"/>
          </a:p>
          <a:p>
            <a:pPr marL="533400" indent="-533400" algn="just">
              <a:lnSpc>
                <a:spcPct val="90000"/>
              </a:lnSpc>
            </a:pPr>
            <a:endParaRPr lang="pt-BR" sz="2000" dirty="0"/>
          </a:p>
          <a:p>
            <a:pPr marL="533400" indent="-533400" algn="just">
              <a:lnSpc>
                <a:spcPct val="90000"/>
              </a:lnSpc>
            </a:pPr>
            <a:endParaRPr lang="pt-BR" sz="2000" b="1" dirty="0"/>
          </a:p>
          <a:p>
            <a:pPr marL="533400" indent="-533400">
              <a:lnSpc>
                <a:spcPct val="90000"/>
              </a:lnSpc>
            </a:pPr>
            <a:endParaRPr lang="pt-BR" sz="2000" b="1" dirty="0"/>
          </a:p>
          <a:p>
            <a:pPr marL="533400" indent="-533400">
              <a:lnSpc>
                <a:spcPct val="90000"/>
              </a:lnSpc>
            </a:pPr>
            <a:endParaRPr lang="pt-BR" sz="2000" b="1" dirty="0"/>
          </a:p>
        </p:txBody>
      </p:sp>
    </p:spTree>
    <p:extLst>
      <p:ext uri="{BB962C8B-B14F-4D97-AF65-F5344CB8AC3E}">
        <p14:creationId xmlns:p14="http://schemas.microsoft.com/office/powerpoint/2010/main" val="2428334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1415738" y="96886"/>
            <a:ext cx="7772400" cy="720080"/>
          </a:xfrm>
        </p:spPr>
        <p:txBody>
          <a:bodyPr/>
          <a:lstStyle/>
          <a:p>
            <a:r>
              <a:rPr lang="pt-BR" sz="3200" dirty="0"/>
              <a:t>Preço (Demanda X Oferta)  </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440" y="1030374"/>
            <a:ext cx="5315346" cy="4699329"/>
          </a:xfrm>
          <a:prstGeom prst="rect">
            <a:avLst/>
          </a:prstGeom>
        </p:spPr>
      </p:pic>
      <p:sp>
        <p:nvSpPr>
          <p:cNvPr id="5" name="CaixaDeTexto 4"/>
          <p:cNvSpPr txBox="1"/>
          <p:nvPr/>
        </p:nvSpPr>
        <p:spPr>
          <a:xfrm>
            <a:off x="1841808" y="5827626"/>
            <a:ext cx="7560840" cy="307777"/>
          </a:xfrm>
          <a:prstGeom prst="rect">
            <a:avLst/>
          </a:prstGeom>
          <a:noFill/>
        </p:spPr>
        <p:txBody>
          <a:bodyPr wrap="square" rtlCol="0">
            <a:spAutoFit/>
          </a:bodyPr>
          <a:lstStyle/>
          <a:p>
            <a:r>
              <a:rPr lang="pt-BR" sz="1400" b="1" dirty="0"/>
              <a:t>FONTE: http://www.unioeste.br/projetos/unisol/projeto/c_economia/c_economia_1.htm</a:t>
            </a:r>
          </a:p>
        </p:txBody>
      </p:sp>
    </p:spTree>
    <p:extLst>
      <p:ext uri="{BB962C8B-B14F-4D97-AF65-F5344CB8AC3E}">
        <p14:creationId xmlns:p14="http://schemas.microsoft.com/office/powerpoint/2010/main" val="3354284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965200" y="96886"/>
            <a:ext cx="7772400" cy="720080"/>
          </a:xfrm>
        </p:spPr>
        <p:txBody>
          <a:bodyPr/>
          <a:lstStyle/>
          <a:p>
            <a:r>
              <a:rPr lang="pt-BR" sz="3200" dirty="0"/>
              <a:t>Preço (Demanda X Oferta)  </a:t>
            </a:r>
          </a:p>
        </p:txBody>
      </p:sp>
      <p:sp>
        <p:nvSpPr>
          <p:cNvPr id="6" name="Espaço Reservado para Número de Slide 5"/>
          <p:cNvSpPr>
            <a:spLocks noGrp="1"/>
          </p:cNvSpPr>
          <p:nvPr>
            <p:ph type="sldNum" sz="quarter" idx="12"/>
          </p:nvPr>
        </p:nvSpPr>
        <p:spPr/>
        <p:txBody>
          <a:bodyPr/>
          <a:lstStyle/>
          <a:p>
            <a:pPr algn="r"/>
            <a:fld id="{C2E91278-48AB-43A1-A6CD-40DAC11EFC1C}" type="slidenum">
              <a:rPr lang="pt-BR" sz="1400"/>
              <a:pPr algn="r"/>
              <a:t>35</a:t>
            </a:fld>
            <a:endParaRPr lang="pt-BR" dirty="0"/>
          </a:p>
        </p:txBody>
      </p:sp>
      <p:sp>
        <p:nvSpPr>
          <p:cNvPr id="5" name="CaixaDeTexto 4"/>
          <p:cNvSpPr txBox="1"/>
          <p:nvPr/>
        </p:nvSpPr>
        <p:spPr>
          <a:xfrm>
            <a:off x="1715198" y="5806720"/>
            <a:ext cx="7560840" cy="307777"/>
          </a:xfrm>
          <a:prstGeom prst="rect">
            <a:avLst/>
          </a:prstGeom>
          <a:noFill/>
        </p:spPr>
        <p:txBody>
          <a:bodyPr wrap="square" rtlCol="0">
            <a:spAutoFit/>
          </a:bodyPr>
          <a:lstStyle/>
          <a:p>
            <a:r>
              <a:rPr lang="pt-BR" sz="1400" b="1" dirty="0"/>
              <a:t>FONTE: http://www.unioeste.br/projetos/unisol/projeto/c_economia/c_economia_1.htm</a:t>
            </a:r>
          </a:p>
        </p:txBody>
      </p:sp>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948" y="891294"/>
            <a:ext cx="5710046" cy="5069315"/>
          </a:xfrm>
          <a:prstGeom prst="rect">
            <a:avLst/>
          </a:prstGeom>
        </p:spPr>
      </p:pic>
    </p:spTree>
    <p:extLst>
      <p:ext uri="{BB962C8B-B14F-4D97-AF65-F5344CB8AC3E}">
        <p14:creationId xmlns:p14="http://schemas.microsoft.com/office/powerpoint/2010/main" val="367071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1484776" y="48106"/>
            <a:ext cx="7772400" cy="720080"/>
          </a:xfrm>
        </p:spPr>
        <p:txBody>
          <a:bodyPr/>
          <a:lstStyle/>
          <a:p>
            <a:r>
              <a:rPr lang="pt-BR" sz="3200" dirty="0"/>
              <a:t>Preço (Demanda X Oferta)  </a:t>
            </a:r>
          </a:p>
        </p:txBody>
      </p:sp>
      <p:sp>
        <p:nvSpPr>
          <p:cNvPr id="6" name="Espaço Reservado para Número de Slide 5"/>
          <p:cNvSpPr>
            <a:spLocks noGrp="1"/>
          </p:cNvSpPr>
          <p:nvPr>
            <p:ph type="sldNum" sz="quarter" idx="12"/>
          </p:nvPr>
        </p:nvSpPr>
        <p:spPr/>
        <p:txBody>
          <a:bodyPr/>
          <a:lstStyle/>
          <a:p>
            <a:pPr algn="r"/>
            <a:fld id="{C2E91278-48AB-43A1-A6CD-40DAC11EFC1C}" type="slidenum">
              <a:rPr lang="pt-BR" sz="1400"/>
              <a:pPr algn="r"/>
              <a:t>36</a:t>
            </a:fld>
            <a:endParaRPr lang="pt-BR" sz="1400" dirty="0"/>
          </a:p>
        </p:txBody>
      </p:sp>
      <p:sp>
        <p:nvSpPr>
          <p:cNvPr id="5" name="CaixaDeTexto 4"/>
          <p:cNvSpPr txBox="1"/>
          <p:nvPr/>
        </p:nvSpPr>
        <p:spPr>
          <a:xfrm>
            <a:off x="2315580" y="5842100"/>
            <a:ext cx="7560840" cy="307777"/>
          </a:xfrm>
          <a:prstGeom prst="rect">
            <a:avLst/>
          </a:prstGeom>
          <a:noFill/>
        </p:spPr>
        <p:txBody>
          <a:bodyPr wrap="square" rtlCol="0">
            <a:spAutoFit/>
          </a:bodyPr>
          <a:lstStyle/>
          <a:p>
            <a:r>
              <a:rPr lang="pt-BR" sz="1400" b="1" dirty="0"/>
              <a:t>FONTE: http://www.unioeste.br/projetos/unisol/projeto/c_economia/c_economia_1.htm</a:t>
            </a: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8116" y="768186"/>
            <a:ext cx="5545719" cy="5075411"/>
          </a:xfrm>
          <a:prstGeom prst="rect">
            <a:avLst/>
          </a:prstGeom>
        </p:spPr>
      </p:pic>
    </p:spTree>
    <p:extLst>
      <p:ext uri="{BB962C8B-B14F-4D97-AF65-F5344CB8AC3E}">
        <p14:creationId xmlns:p14="http://schemas.microsoft.com/office/powerpoint/2010/main" val="3141755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90852" name="Rectangle 13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853" name="Rectangle 13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46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4" name="Rectangle 2"/>
          <p:cNvSpPr>
            <a:spLocks noGrp="1" noChangeArrowheads="1"/>
          </p:cNvSpPr>
          <p:nvPr>
            <p:ph type="ctrTitle"/>
          </p:nvPr>
        </p:nvSpPr>
        <p:spPr>
          <a:xfrm>
            <a:off x="640080" y="2074363"/>
            <a:ext cx="31300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Preço</a:t>
            </a:r>
            <a:br>
              <a:rPr lang="en-US" sz="2600" kern="1200" dirty="0">
                <a:solidFill>
                  <a:srgbClr val="FFFFFF"/>
                </a:solidFill>
                <a:latin typeface="+mj-lt"/>
                <a:ea typeface="+mj-ea"/>
                <a:cs typeface="+mj-cs"/>
              </a:rPr>
            </a:b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 X</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 </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Valor  </a:t>
            </a:r>
          </a:p>
        </p:txBody>
      </p:sp>
      <p:pic>
        <p:nvPicPr>
          <p:cNvPr id="590850" name="Picture 2" descr="http://alexandregoya.com.br/site/wp-content/uploads/1983/11/preco_e_valor.jpg"/>
          <p:cNvPicPr>
            <a:picLocks noChangeAspect="1" noChangeArrowheads="1"/>
          </p:cNvPicPr>
          <p:nvPr/>
        </p:nvPicPr>
        <p:blipFill>
          <a:blip r:embed="rId2" cstate="print"/>
          <a:stretch>
            <a:fillRect/>
          </a:stretch>
        </p:blipFill>
        <p:spPr bwMode="auto">
          <a:xfrm>
            <a:off x="3898183" y="196948"/>
            <a:ext cx="7496649" cy="6484601"/>
          </a:xfrm>
          <a:prstGeom prst="rect">
            <a:avLst/>
          </a:prstGeom>
          <a:noFill/>
        </p:spPr>
      </p:pic>
    </p:spTree>
    <p:extLst>
      <p:ext uri="{BB962C8B-B14F-4D97-AF65-F5344CB8AC3E}">
        <p14:creationId xmlns:p14="http://schemas.microsoft.com/office/powerpoint/2010/main" val="1345828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965200" y="136524"/>
            <a:ext cx="7772400" cy="648072"/>
          </a:xfrm>
        </p:spPr>
        <p:txBody>
          <a:bodyPr>
            <a:noAutofit/>
          </a:bodyPr>
          <a:lstStyle/>
          <a:p>
            <a:r>
              <a:rPr lang="pt-BR" sz="3200" dirty="0"/>
              <a:t>Preço X Valor </a:t>
            </a:r>
          </a:p>
        </p:txBody>
      </p:sp>
      <p:sp>
        <p:nvSpPr>
          <p:cNvPr id="105475" name="Rectangle 3"/>
          <p:cNvSpPr>
            <a:spLocks noGrp="1" noChangeArrowheads="1"/>
          </p:cNvSpPr>
          <p:nvPr>
            <p:ph type="subTitle" idx="1"/>
          </p:nvPr>
        </p:nvSpPr>
        <p:spPr>
          <a:xfrm>
            <a:off x="3467707" y="997587"/>
            <a:ext cx="5914832" cy="2025654"/>
          </a:xfrm>
        </p:spPr>
        <p:txBody>
          <a:bodyPr>
            <a:normAutofit lnSpcReduction="10000"/>
          </a:bodyPr>
          <a:lstStyle/>
          <a:p>
            <a:pPr marL="533400" indent="-533400" algn="just">
              <a:lnSpc>
                <a:spcPct val="90000"/>
              </a:lnSpc>
              <a:buFontTx/>
              <a:buChar char="•"/>
            </a:pPr>
            <a:r>
              <a:rPr lang="pt-BR" sz="2400" b="1" dirty="0">
                <a:solidFill>
                  <a:schemeClr val="tx1"/>
                </a:solidFill>
              </a:rPr>
              <a:t>Alianças de casamento</a:t>
            </a:r>
          </a:p>
          <a:p>
            <a:pPr marL="990600" lvl="1" indent="-533400" algn="just">
              <a:lnSpc>
                <a:spcPct val="90000"/>
              </a:lnSpc>
              <a:buFont typeface="Wingdings" pitchFamily="2" charset="2"/>
              <a:buChar char="Ø"/>
            </a:pPr>
            <a:r>
              <a:rPr lang="pt-BR" sz="2400" dirty="0">
                <a:solidFill>
                  <a:schemeClr val="tx1"/>
                </a:solidFill>
              </a:rPr>
              <a:t>Preço de venda: R$ 2.500,00 / par</a:t>
            </a:r>
          </a:p>
          <a:p>
            <a:pPr marL="533400" indent="-533400" algn="just">
              <a:lnSpc>
                <a:spcPct val="90000"/>
              </a:lnSpc>
              <a:buFontTx/>
              <a:buChar char="•"/>
            </a:pPr>
            <a:endParaRPr lang="pt-BR" sz="2400" b="1" dirty="0">
              <a:solidFill>
                <a:schemeClr val="tx1"/>
              </a:solidFill>
            </a:endParaRPr>
          </a:p>
          <a:p>
            <a:pPr marL="533400" indent="-533400" algn="just">
              <a:lnSpc>
                <a:spcPct val="90000"/>
              </a:lnSpc>
              <a:buFontTx/>
              <a:buChar char="•"/>
            </a:pPr>
            <a:r>
              <a:rPr lang="pt-BR" sz="2400" b="1" dirty="0">
                <a:solidFill>
                  <a:schemeClr val="tx1"/>
                </a:solidFill>
              </a:rPr>
              <a:t>Valor sentimental</a:t>
            </a:r>
          </a:p>
          <a:p>
            <a:pPr marL="990600" lvl="1" indent="-533400" algn="just">
              <a:lnSpc>
                <a:spcPct val="90000"/>
              </a:lnSpc>
              <a:buFont typeface="Wingdings" pitchFamily="2" charset="2"/>
              <a:buChar char="Ø"/>
            </a:pPr>
            <a:r>
              <a:rPr lang="pt-BR" sz="2400" dirty="0">
                <a:solidFill>
                  <a:schemeClr val="tx1"/>
                </a:solidFill>
              </a:rPr>
              <a:t>Incalculável e subjetivo</a:t>
            </a:r>
          </a:p>
          <a:p>
            <a:pPr marL="990600" lvl="1" indent="-533400" algn="just">
              <a:lnSpc>
                <a:spcPct val="90000"/>
              </a:lnSpc>
              <a:buFont typeface="Arial" pitchFamily="34" charset="0"/>
              <a:buChar char="–"/>
            </a:pPr>
            <a:endParaRPr lang="pt-BR" sz="2000" dirty="0"/>
          </a:p>
          <a:p>
            <a:pPr marL="533400" indent="-533400" algn="just">
              <a:lnSpc>
                <a:spcPct val="90000"/>
              </a:lnSpc>
              <a:buFontTx/>
              <a:buChar char="•"/>
            </a:pPr>
            <a:endParaRPr lang="pt-BR" sz="2000" dirty="0"/>
          </a:p>
          <a:p>
            <a:pPr marL="533400" indent="-533400" algn="just">
              <a:lnSpc>
                <a:spcPct val="90000"/>
              </a:lnSpc>
            </a:pPr>
            <a:endParaRPr lang="pt-BR" sz="2000" dirty="0"/>
          </a:p>
          <a:p>
            <a:pPr marL="533400" indent="-533400" algn="just">
              <a:lnSpc>
                <a:spcPct val="90000"/>
              </a:lnSpc>
            </a:pPr>
            <a:endParaRPr lang="pt-BR" sz="2000" b="1" dirty="0"/>
          </a:p>
          <a:p>
            <a:pPr marL="533400" indent="-533400">
              <a:lnSpc>
                <a:spcPct val="90000"/>
              </a:lnSpc>
            </a:pPr>
            <a:endParaRPr lang="pt-BR" sz="2000" b="1" dirty="0"/>
          </a:p>
          <a:p>
            <a:pPr marL="533400" indent="-533400">
              <a:lnSpc>
                <a:spcPct val="90000"/>
              </a:lnSpc>
            </a:pPr>
            <a:endParaRPr lang="pt-BR" sz="2000" b="1" dirty="0"/>
          </a:p>
        </p:txBody>
      </p:sp>
      <p:sp>
        <p:nvSpPr>
          <p:cNvPr id="6" name="Espaço Reservado para Número de Slide 5"/>
          <p:cNvSpPr>
            <a:spLocks noGrp="1"/>
          </p:cNvSpPr>
          <p:nvPr>
            <p:ph type="sldNum" sz="quarter" idx="12"/>
          </p:nvPr>
        </p:nvSpPr>
        <p:spPr/>
        <p:txBody>
          <a:bodyPr/>
          <a:lstStyle/>
          <a:p>
            <a:pPr algn="r"/>
            <a:fld id="{C2E91278-48AB-43A1-A6CD-40DAC11EFC1C}" type="slidenum">
              <a:rPr lang="pt-BR" sz="1400"/>
              <a:pPr algn="r"/>
              <a:t>38</a:t>
            </a:fld>
            <a:endParaRPr lang="pt-BR" dirty="0"/>
          </a:p>
        </p:txBody>
      </p:sp>
      <p:pic>
        <p:nvPicPr>
          <p:cNvPr id="589826" name="Picture 2" descr="https://lh3.googleusercontent.com/-QftCKWixRcw/TWunoTbiiQI/AAAAAAAAAiw/hQNSlz77e7Q/s1600/foto-alincas-casamento-03.jpg"/>
          <p:cNvPicPr>
            <a:picLocks noChangeAspect="1" noChangeArrowheads="1"/>
          </p:cNvPicPr>
          <p:nvPr/>
        </p:nvPicPr>
        <p:blipFill>
          <a:blip r:embed="rId2" cstate="print"/>
          <a:srcRect/>
          <a:stretch>
            <a:fillRect/>
          </a:stretch>
        </p:blipFill>
        <p:spPr bwMode="auto">
          <a:xfrm>
            <a:off x="158576" y="997587"/>
            <a:ext cx="2968937" cy="2122791"/>
          </a:xfrm>
          <a:prstGeom prst="rect">
            <a:avLst/>
          </a:prstGeom>
          <a:noFill/>
        </p:spPr>
      </p:pic>
      <p:pic>
        <p:nvPicPr>
          <p:cNvPr id="589828" name="Picture 4" descr="http://www.academiaecommerce.com.br/wp-content/uploads/2013/12/clipart1-300x230.jpg"/>
          <p:cNvPicPr>
            <a:picLocks noChangeAspect="1" noChangeArrowheads="1"/>
          </p:cNvPicPr>
          <p:nvPr/>
        </p:nvPicPr>
        <p:blipFill>
          <a:blip r:embed="rId3" cstate="print"/>
          <a:srcRect/>
          <a:stretch>
            <a:fillRect/>
          </a:stretch>
        </p:blipFill>
        <p:spPr bwMode="auto">
          <a:xfrm>
            <a:off x="2316724" y="3707374"/>
            <a:ext cx="2808312" cy="2153039"/>
          </a:xfrm>
          <a:prstGeom prst="rect">
            <a:avLst/>
          </a:prstGeom>
          <a:noFill/>
        </p:spPr>
      </p:pic>
      <p:pic>
        <p:nvPicPr>
          <p:cNvPr id="589830" name="Picture 6" descr="http://www.marciocouto.com.br/wp-content/uploads/2013/11/balanca-mercado-imobiliario.jpg"/>
          <p:cNvPicPr>
            <a:picLocks noChangeAspect="1" noChangeArrowheads="1"/>
          </p:cNvPicPr>
          <p:nvPr/>
        </p:nvPicPr>
        <p:blipFill>
          <a:blip r:embed="rId4" cstate="print"/>
          <a:srcRect/>
          <a:stretch>
            <a:fillRect/>
          </a:stretch>
        </p:blipFill>
        <p:spPr bwMode="auto">
          <a:xfrm>
            <a:off x="7589385" y="2833859"/>
            <a:ext cx="4602615" cy="3179988"/>
          </a:xfrm>
          <a:prstGeom prst="rect">
            <a:avLst/>
          </a:prstGeom>
          <a:noFill/>
        </p:spPr>
      </p:pic>
      <p:sp>
        <p:nvSpPr>
          <p:cNvPr id="9" name="Seta para a direita 8"/>
          <p:cNvSpPr/>
          <p:nvPr/>
        </p:nvSpPr>
        <p:spPr>
          <a:xfrm>
            <a:off x="5485610" y="4423853"/>
            <a:ext cx="158417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498141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Imagem 3">
            <a:extLst>
              <a:ext uri="{FF2B5EF4-FFF2-40B4-BE49-F238E27FC236}">
                <a16:creationId xmlns:a16="http://schemas.microsoft.com/office/drawing/2014/main" id="{84C2E8CD-E515-4285-95AE-FDCE3D8199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931" t="-393" r="-12931" b="-393"/>
          <a:stretch/>
        </p:blipFill>
        <p:spPr>
          <a:xfrm rot="21480000">
            <a:off x="1137837" y="1003258"/>
            <a:ext cx="9916327" cy="4764396"/>
          </a:xfrm>
          <a:prstGeom prst="rect">
            <a:avLst/>
          </a:prstGeom>
        </p:spPr>
      </p:pic>
      <p:sp>
        <p:nvSpPr>
          <p:cNvPr id="6146"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spcAft>
                <a:spcPts val="600"/>
              </a:spcAft>
            </a:pPr>
            <a:fld id="{6757071A-8C98-4337-A9B5-EFE8FB91D56F}" type="slidenum">
              <a:rPr lang="pt-BR" sz="1400" smtClean="0"/>
              <a:pPr algn="r">
                <a:spcAft>
                  <a:spcPts val="600"/>
                </a:spcAft>
              </a:pPr>
              <a:t>39</a:t>
            </a:fld>
            <a:endParaRPr lang="pt-BR" sz="1400"/>
          </a:p>
        </p:txBody>
      </p:sp>
    </p:spTree>
    <p:extLst>
      <p:ext uri="{BB962C8B-B14F-4D97-AF65-F5344CB8AC3E}">
        <p14:creationId xmlns:p14="http://schemas.microsoft.com/office/powerpoint/2010/main" val="419350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135188" y="332656"/>
            <a:ext cx="7772400" cy="792088"/>
          </a:xfrm>
        </p:spPr>
        <p:txBody>
          <a:bodyPr/>
          <a:lstStyle/>
          <a:p>
            <a:r>
              <a:rPr lang="pt-BR" sz="4000" dirty="0"/>
              <a:t>Previsão Legal</a:t>
            </a:r>
          </a:p>
        </p:txBody>
      </p:sp>
      <p:sp>
        <p:nvSpPr>
          <p:cNvPr id="11267" name="Rectangle 3"/>
          <p:cNvSpPr>
            <a:spLocks noGrp="1" noChangeArrowheads="1"/>
          </p:cNvSpPr>
          <p:nvPr>
            <p:ph type="subTitle" idx="1"/>
          </p:nvPr>
        </p:nvSpPr>
        <p:spPr>
          <a:xfrm>
            <a:off x="1919536" y="1124744"/>
            <a:ext cx="8136904" cy="2664296"/>
          </a:xfrm>
        </p:spPr>
        <p:txBody>
          <a:bodyPr>
            <a:normAutofit fontScale="92500"/>
          </a:bodyPr>
          <a:lstStyle/>
          <a:p>
            <a:pPr marL="533400" indent="-533400" algn="just">
              <a:lnSpc>
                <a:spcPct val="90000"/>
              </a:lnSpc>
            </a:pPr>
            <a:r>
              <a:rPr lang="pt-BR" sz="3800" b="1" dirty="0">
                <a:solidFill>
                  <a:schemeClr val="tx1"/>
                </a:solidFill>
              </a:rPr>
              <a:t>CF, art. 37, XXI:</a:t>
            </a:r>
          </a:p>
          <a:p>
            <a:pPr marL="533400" indent="-533400" algn="just">
              <a:lnSpc>
                <a:spcPct val="90000"/>
              </a:lnSpc>
            </a:pPr>
            <a:endParaRPr lang="pt-BR" sz="3000" b="1" dirty="0">
              <a:solidFill>
                <a:schemeClr val="tx1"/>
              </a:solidFill>
            </a:endParaRPr>
          </a:p>
          <a:p>
            <a:pPr marL="990600" lvl="1" indent="-533400" algn="just">
              <a:lnSpc>
                <a:spcPct val="170000"/>
              </a:lnSpc>
              <a:spcBef>
                <a:spcPts val="0"/>
              </a:spcBef>
              <a:buFont typeface="Arial" pitchFamily="34" charset="0"/>
              <a:buChar char="•"/>
            </a:pPr>
            <a:r>
              <a:rPr lang="pt-BR" sz="3200" dirty="0">
                <a:solidFill>
                  <a:schemeClr val="tx1"/>
                </a:solidFill>
              </a:rPr>
              <a:t>ressalvados os casos especificados na legislação, </a:t>
            </a:r>
            <a:r>
              <a:rPr lang="pt-BR" sz="3200" b="1" dirty="0">
                <a:solidFill>
                  <a:srgbClr val="FFC000"/>
                </a:solidFill>
              </a:rPr>
              <a:t>(CONTRATAÇÃO DIRETA)</a:t>
            </a:r>
          </a:p>
          <a:p>
            <a:pPr marL="533400" indent="-533400">
              <a:lnSpc>
                <a:spcPct val="90000"/>
              </a:lnSpc>
            </a:pPr>
            <a:endParaRPr lang="pt-BR" sz="2000" dirty="0"/>
          </a:p>
          <a:p>
            <a:pPr marL="533400" indent="-533400" algn="just">
              <a:lnSpc>
                <a:spcPct val="90000"/>
              </a:lnSpc>
            </a:pPr>
            <a:endParaRPr lang="pt-BR" sz="2000" b="1" dirty="0"/>
          </a:p>
        </p:txBody>
      </p:sp>
      <p:sp>
        <p:nvSpPr>
          <p:cNvPr id="5" name="Espaço Reservado para Número de Slide 5"/>
          <p:cNvSpPr>
            <a:spLocks noGrp="1"/>
          </p:cNvSpPr>
          <p:nvPr>
            <p:ph type="sldNum" sz="quarter" idx="12"/>
          </p:nvPr>
        </p:nvSpPr>
        <p:spPr/>
        <p:txBody>
          <a:bodyPr/>
          <a:lstStyle/>
          <a:p>
            <a:pPr algn="r"/>
            <a:fld id="{566CE2BD-59CE-4CD0-9C70-7F322B38023A}" type="slidenum">
              <a:rPr lang="pt-BR" sz="1400"/>
              <a:pPr algn="r"/>
              <a:t>4</a:t>
            </a:fld>
            <a:endParaRPr lang="pt-BR" dirty="0"/>
          </a:p>
        </p:txBody>
      </p:sp>
      <p:sp>
        <p:nvSpPr>
          <p:cNvPr id="6" name="Rectangle 3">
            <a:extLst>
              <a:ext uri="{FF2B5EF4-FFF2-40B4-BE49-F238E27FC236}">
                <a16:creationId xmlns:a16="http://schemas.microsoft.com/office/drawing/2014/main" id="{6329EA9A-3F2B-471E-A06D-4EA6D50D8925}"/>
              </a:ext>
            </a:extLst>
          </p:cNvPr>
          <p:cNvSpPr txBox="1">
            <a:spLocks noChangeArrowheads="1"/>
          </p:cNvSpPr>
          <p:nvPr/>
        </p:nvSpPr>
        <p:spPr bwMode="auto">
          <a:xfrm>
            <a:off x="1952936" y="3874616"/>
            <a:ext cx="8136904"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3400" indent="-533400" algn="just">
              <a:lnSpc>
                <a:spcPct val="90000"/>
              </a:lnSpc>
            </a:pPr>
            <a:endParaRPr lang="pt-BR" sz="3000" b="1" dirty="0">
              <a:solidFill>
                <a:schemeClr val="tx1"/>
              </a:solidFill>
            </a:endParaRPr>
          </a:p>
          <a:p>
            <a:pPr marL="990600" lvl="1" indent="-533400" algn="just">
              <a:lnSpc>
                <a:spcPct val="170000"/>
              </a:lnSpc>
              <a:spcBef>
                <a:spcPts val="0"/>
              </a:spcBef>
              <a:buFont typeface="Arial" panose="020B0604020202020204" pitchFamily="34" charset="0"/>
              <a:buChar char="•"/>
            </a:pPr>
            <a:r>
              <a:rPr lang="pt-BR" sz="3500" b="1" dirty="0">
                <a:solidFill>
                  <a:srgbClr val="0000FF"/>
                </a:solidFill>
              </a:rPr>
              <a:t>as obras, serviços, compras e alienações</a:t>
            </a:r>
            <a:r>
              <a:rPr lang="pt-BR" sz="3500" dirty="0">
                <a:solidFill>
                  <a:srgbClr val="0000FF"/>
                </a:solidFill>
              </a:rPr>
              <a:t> </a:t>
            </a:r>
            <a:r>
              <a:rPr lang="pt-BR" sz="3500" dirty="0">
                <a:solidFill>
                  <a:schemeClr val="tx1"/>
                </a:solidFill>
              </a:rPr>
              <a:t>serão contratados mediante processo de </a:t>
            </a:r>
            <a:r>
              <a:rPr lang="pt-BR" sz="3500" b="1" dirty="0">
                <a:solidFill>
                  <a:srgbClr val="0000FF"/>
                </a:solidFill>
              </a:rPr>
              <a:t>licitação pública</a:t>
            </a:r>
          </a:p>
          <a:p>
            <a:pPr marL="533400" indent="-533400">
              <a:lnSpc>
                <a:spcPct val="90000"/>
              </a:lnSpc>
            </a:pPr>
            <a:endParaRPr lang="pt-BR" sz="2000" dirty="0"/>
          </a:p>
          <a:p>
            <a:pPr marL="533400" indent="-533400" algn="just">
              <a:lnSpc>
                <a:spcPct val="90000"/>
              </a:lnSpc>
            </a:pPr>
            <a:endParaRPr lang="pt-BR" sz="2000" b="1" dirty="0"/>
          </a:p>
        </p:txBody>
      </p:sp>
    </p:spTree>
    <p:extLst>
      <p:ext uri="{BB962C8B-B14F-4D97-AF65-F5344CB8AC3E}">
        <p14:creationId xmlns:p14="http://schemas.microsoft.com/office/powerpoint/2010/main" val="81049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1380295" y="149777"/>
            <a:ext cx="7772400" cy="761157"/>
          </a:xfrm>
        </p:spPr>
        <p:txBody>
          <a:bodyPr/>
          <a:lstStyle/>
          <a:p>
            <a:r>
              <a:rPr lang="pt-BR" sz="3600" dirty="0"/>
              <a:t>CUSTO</a:t>
            </a:r>
          </a:p>
        </p:txBody>
      </p:sp>
      <p:sp>
        <p:nvSpPr>
          <p:cNvPr id="105475" name="Rectangle 3"/>
          <p:cNvSpPr>
            <a:spLocks noGrp="1" noChangeArrowheads="1"/>
          </p:cNvSpPr>
          <p:nvPr>
            <p:ph type="subTitle" idx="1"/>
          </p:nvPr>
        </p:nvSpPr>
        <p:spPr>
          <a:xfrm>
            <a:off x="281354" y="1340768"/>
            <a:ext cx="11437034" cy="4398850"/>
          </a:xfrm>
        </p:spPr>
        <p:txBody>
          <a:bodyPr>
            <a:normAutofit/>
          </a:bodyPr>
          <a:lstStyle/>
          <a:p>
            <a:pPr algn="just">
              <a:lnSpc>
                <a:spcPct val="150000"/>
              </a:lnSpc>
              <a:spcBef>
                <a:spcPts val="0"/>
              </a:spcBef>
              <a:buFont typeface="Wingdings" pitchFamily="2" charset="2"/>
              <a:buChar char="Ø"/>
            </a:pPr>
            <a:r>
              <a:rPr lang="pt-BR" sz="2000" b="1" dirty="0">
                <a:solidFill>
                  <a:schemeClr val="tx1"/>
                </a:solidFill>
              </a:rPr>
              <a:t> </a:t>
            </a:r>
            <a:r>
              <a:rPr lang="pt-BR" sz="2400" dirty="0">
                <a:solidFill>
                  <a:schemeClr val="tx1"/>
                </a:solidFill>
              </a:rPr>
              <a:t>Custo é a </a:t>
            </a:r>
            <a:r>
              <a:rPr lang="pt-BR" sz="2400" b="1" dirty="0">
                <a:solidFill>
                  <a:schemeClr val="tx1"/>
                </a:solidFill>
              </a:rPr>
              <a:t>soma dos gastos </a:t>
            </a:r>
            <a:r>
              <a:rPr lang="pt-BR" sz="2400" dirty="0">
                <a:solidFill>
                  <a:schemeClr val="tx1"/>
                </a:solidFill>
              </a:rPr>
              <a:t>incorridos e necessários para a aquisição, conversão e outros procedimentos necessários para trazer os estoques à sua condição e localização atuais, e </a:t>
            </a:r>
            <a:r>
              <a:rPr lang="pt-BR" sz="2400" b="1" dirty="0">
                <a:solidFill>
                  <a:schemeClr val="tx1"/>
                </a:solidFill>
              </a:rPr>
              <a:t>compreende todos os gastos incorridos na sua aquisição ou produção</a:t>
            </a:r>
            <a:r>
              <a:rPr lang="pt-BR" sz="2400" dirty="0">
                <a:solidFill>
                  <a:schemeClr val="tx1"/>
                </a:solidFill>
              </a:rPr>
              <a:t>, de modo a colocá-los em condições de serem vendidos, transformados, utilizados na elaboração de produtos ou na prestação de serviços que façam parte do objeto social da entidade, ou realizados de qualquer outra forma. (NPC2, IBRACON).</a:t>
            </a:r>
            <a:endParaRPr lang="pt-BR" sz="2400" b="1" dirty="0">
              <a:solidFill>
                <a:schemeClr val="tx1"/>
              </a:solidFill>
            </a:endParaRPr>
          </a:p>
          <a:p>
            <a:pPr algn="just">
              <a:buFont typeface="Wingdings" pitchFamily="2" charset="2"/>
              <a:buChar char="Ø"/>
            </a:pPr>
            <a:endParaRPr lang="pt-BR" sz="2000" b="1" dirty="0"/>
          </a:p>
          <a:p>
            <a:pPr algn="just"/>
            <a:endParaRPr lang="pt-BR" sz="2000" dirty="0"/>
          </a:p>
          <a:p>
            <a:pPr marL="533400" indent="-533400" algn="just">
              <a:lnSpc>
                <a:spcPct val="90000"/>
              </a:lnSpc>
              <a:buFontTx/>
              <a:buChar char="•"/>
            </a:pPr>
            <a:endParaRPr lang="pt-BR" sz="2000" dirty="0"/>
          </a:p>
          <a:p>
            <a:pPr marL="533400" indent="-533400" algn="just">
              <a:lnSpc>
                <a:spcPct val="90000"/>
              </a:lnSpc>
            </a:pPr>
            <a:endParaRPr lang="pt-BR" sz="2000" dirty="0"/>
          </a:p>
          <a:p>
            <a:pPr marL="533400" indent="-533400" algn="just">
              <a:lnSpc>
                <a:spcPct val="90000"/>
              </a:lnSpc>
            </a:pPr>
            <a:endParaRPr lang="pt-BR" sz="2000" b="1" dirty="0"/>
          </a:p>
          <a:p>
            <a:pPr marL="533400" indent="-533400">
              <a:lnSpc>
                <a:spcPct val="90000"/>
              </a:lnSpc>
            </a:pPr>
            <a:endParaRPr lang="pt-BR" sz="2000" b="1" dirty="0"/>
          </a:p>
          <a:p>
            <a:pPr marL="533400" indent="-533400">
              <a:lnSpc>
                <a:spcPct val="90000"/>
              </a:lnSpc>
            </a:pPr>
            <a:endParaRPr lang="pt-BR" sz="2000" b="1" dirty="0"/>
          </a:p>
        </p:txBody>
      </p:sp>
    </p:spTree>
    <p:extLst>
      <p:ext uri="{BB962C8B-B14F-4D97-AF65-F5344CB8AC3E}">
        <p14:creationId xmlns:p14="http://schemas.microsoft.com/office/powerpoint/2010/main" val="1037099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609600" y="293173"/>
            <a:ext cx="8492197" cy="667222"/>
          </a:xfrm>
        </p:spPr>
        <p:txBody>
          <a:bodyPr/>
          <a:lstStyle/>
          <a:p>
            <a:r>
              <a:rPr lang="pt-BR" sz="3600" dirty="0"/>
              <a:t>CUSTO</a:t>
            </a:r>
            <a:endParaRPr lang="pt-BR" sz="3200" dirty="0"/>
          </a:p>
        </p:txBody>
      </p:sp>
      <p:sp>
        <p:nvSpPr>
          <p:cNvPr id="105475" name="Rectangle 3"/>
          <p:cNvSpPr>
            <a:spLocks noGrp="1" noChangeArrowheads="1"/>
          </p:cNvSpPr>
          <p:nvPr>
            <p:ph type="subTitle" idx="1"/>
          </p:nvPr>
        </p:nvSpPr>
        <p:spPr>
          <a:xfrm>
            <a:off x="609600" y="1268761"/>
            <a:ext cx="11108788" cy="4470857"/>
          </a:xfrm>
        </p:spPr>
        <p:txBody>
          <a:bodyPr>
            <a:normAutofit/>
          </a:bodyPr>
          <a:lstStyle/>
          <a:p>
            <a:pPr algn="just"/>
            <a:endParaRPr lang="pt-BR" sz="2000" b="1" dirty="0"/>
          </a:p>
          <a:p>
            <a:pPr algn="just">
              <a:lnSpc>
                <a:spcPct val="150000"/>
              </a:lnSpc>
              <a:spcBef>
                <a:spcPts val="0"/>
              </a:spcBef>
              <a:buFont typeface="Wingdings" pitchFamily="2" charset="2"/>
              <a:buChar char="Ø"/>
            </a:pPr>
            <a:r>
              <a:rPr lang="pt-BR" sz="2000" b="1" dirty="0">
                <a:solidFill>
                  <a:schemeClr val="tx1"/>
                </a:solidFill>
              </a:rPr>
              <a:t> </a:t>
            </a:r>
            <a:r>
              <a:rPr lang="pt-PT" sz="2400" dirty="0">
                <a:solidFill>
                  <a:schemeClr val="tx1"/>
                </a:solidFill>
              </a:rPr>
              <a:t>Todo processo de produção de um bem supõe consumo ou desgaste de uma série de fatores produtivos. O conceito de custo está ligado ao </a:t>
            </a:r>
            <a:r>
              <a:rPr lang="pt-PT" sz="2400" b="1" dirty="0">
                <a:solidFill>
                  <a:schemeClr val="tx1"/>
                </a:solidFill>
              </a:rPr>
              <a:t>sacrifício incorrido para produzir esse bem</a:t>
            </a:r>
            <a:r>
              <a:rPr lang="pt-PT" sz="2400" dirty="0">
                <a:solidFill>
                  <a:schemeClr val="tx1"/>
                </a:solidFill>
              </a:rPr>
              <a:t>. (Campos, Roche y Herrera. Economia de la empresa. Ed. Piramide)</a:t>
            </a:r>
          </a:p>
          <a:p>
            <a:pPr algn="just">
              <a:lnSpc>
                <a:spcPct val="150000"/>
              </a:lnSpc>
              <a:spcBef>
                <a:spcPts val="0"/>
              </a:spcBef>
            </a:pPr>
            <a:endParaRPr lang="pt-BR" sz="2400" dirty="0">
              <a:solidFill>
                <a:schemeClr val="tx1"/>
              </a:solidFill>
            </a:endParaRPr>
          </a:p>
          <a:p>
            <a:pPr algn="just">
              <a:lnSpc>
                <a:spcPct val="150000"/>
              </a:lnSpc>
              <a:spcBef>
                <a:spcPts val="0"/>
              </a:spcBef>
              <a:buFont typeface="Wingdings" pitchFamily="2" charset="2"/>
              <a:buChar char="Ø"/>
            </a:pPr>
            <a:r>
              <a:rPr lang="pt-BR" sz="2400" dirty="0">
                <a:solidFill>
                  <a:schemeClr val="tx1"/>
                </a:solidFill>
              </a:rPr>
              <a:t> Valor pago ao </a:t>
            </a:r>
            <a:r>
              <a:rPr lang="pt-BR" sz="2400" b="1" dirty="0">
                <a:solidFill>
                  <a:schemeClr val="tx1"/>
                </a:solidFill>
              </a:rPr>
              <a:t>trabalho necessário para produção de bens </a:t>
            </a:r>
            <a:r>
              <a:rPr lang="pt-BR" sz="2400" dirty="0">
                <a:solidFill>
                  <a:schemeClr val="tx1"/>
                </a:solidFill>
              </a:rPr>
              <a:t>ou serviços. (</a:t>
            </a:r>
            <a:r>
              <a:rPr lang="pt-BR" sz="2400" dirty="0" err="1">
                <a:solidFill>
                  <a:schemeClr val="tx1"/>
                </a:solidFill>
              </a:rPr>
              <a:t>Wikipedia</a:t>
            </a:r>
            <a:r>
              <a:rPr lang="pt-BR" sz="2400" dirty="0">
                <a:solidFill>
                  <a:schemeClr val="tx1"/>
                </a:solidFill>
              </a:rPr>
              <a:t>, </a:t>
            </a:r>
            <a:r>
              <a:rPr lang="pt-BR" sz="2400" dirty="0" err="1">
                <a:solidFill>
                  <a:schemeClr val="tx1"/>
                </a:solidFill>
              </a:rPr>
              <a:t>Jun</a:t>
            </a:r>
            <a:r>
              <a:rPr lang="pt-BR" sz="2400" dirty="0">
                <a:solidFill>
                  <a:schemeClr val="tx1"/>
                </a:solidFill>
              </a:rPr>
              <a:t>/2015)</a:t>
            </a:r>
          </a:p>
          <a:p>
            <a:pPr algn="just">
              <a:buFont typeface="Wingdings" pitchFamily="2" charset="2"/>
              <a:buChar char="Ø"/>
            </a:pPr>
            <a:endParaRPr lang="pt-BR" sz="2000" b="1" dirty="0"/>
          </a:p>
          <a:p>
            <a:pPr algn="just"/>
            <a:endParaRPr lang="pt-BR" sz="2000" dirty="0"/>
          </a:p>
          <a:p>
            <a:pPr marL="533400" indent="-533400" algn="just">
              <a:lnSpc>
                <a:spcPct val="90000"/>
              </a:lnSpc>
              <a:buFontTx/>
              <a:buChar char="•"/>
            </a:pPr>
            <a:endParaRPr lang="pt-BR" sz="2000" dirty="0"/>
          </a:p>
          <a:p>
            <a:pPr marL="533400" indent="-533400" algn="just">
              <a:lnSpc>
                <a:spcPct val="90000"/>
              </a:lnSpc>
            </a:pPr>
            <a:endParaRPr lang="pt-BR" sz="2000" dirty="0"/>
          </a:p>
          <a:p>
            <a:pPr marL="533400" indent="-533400" algn="just">
              <a:lnSpc>
                <a:spcPct val="90000"/>
              </a:lnSpc>
            </a:pPr>
            <a:endParaRPr lang="pt-BR" sz="2000" b="1" dirty="0"/>
          </a:p>
          <a:p>
            <a:pPr marL="533400" indent="-533400">
              <a:lnSpc>
                <a:spcPct val="90000"/>
              </a:lnSpc>
            </a:pPr>
            <a:endParaRPr lang="pt-BR" sz="2000" b="1" dirty="0"/>
          </a:p>
          <a:p>
            <a:pPr marL="533400" indent="-533400">
              <a:lnSpc>
                <a:spcPct val="90000"/>
              </a:lnSpc>
            </a:pPr>
            <a:endParaRPr lang="pt-BR" sz="2000" b="1" dirty="0"/>
          </a:p>
        </p:txBody>
      </p:sp>
      <p:sp>
        <p:nvSpPr>
          <p:cNvPr id="6" name="Espaço Reservado para Número de Slide 5"/>
          <p:cNvSpPr>
            <a:spLocks noGrp="1"/>
          </p:cNvSpPr>
          <p:nvPr>
            <p:ph type="sldNum" sz="quarter" idx="12"/>
          </p:nvPr>
        </p:nvSpPr>
        <p:spPr/>
        <p:txBody>
          <a:bodyPr/>
          <a:lstStyle/>
          <a:p>
            <a:pPr algn="r"/>
            <a:fld id="{C2E91278-48AB-43A1-A6CD-40DAC11EFC1C}" type="slidenum">
              <a:rPr lang="pt-BR" sz="1400"/>
              <a:pPr algn="r"/>
              <a:t>41</a:t>
            </a:fld>
            <a:endParaRPr lang="pt-BR" dirty="0"/>
          </a:p>
        </p:txBody>
      </p:sp>
    </p:spTree>
    <p:extLst>
      <p:ext uri="{BB962C8B-B14F-4D97-AF65-F5344CB8AC3E}">
        <p14:creationId xmlns:p14="http://schemas.microsoft.com/office/powerpoint/2010/main" val="1181158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648929" y="629266"/>
            <a:ext cx="3667039" cy="1676603"/>
          </a:xfrm>
        </p:spPr>
        <p:txBody>
          <a:bodyPr vert="horz" lIns="91440" tIns="45720" rIns="91440" bIns="45720" rtlCol="0" anchor="ctr">
            <a:normAutofit/>
          </a:bodyPr>
          <a:lstStyle/>
          <a:p>
            <a:r>
              <a:rPr lang="en-US" sz="3700" kern="1200">
                <a:solidFill>
                  <a:schemeClr val="tx1"/>
                </a:solidFill>
                <a:latin typeface="+mj-lt"/>
                <a:ea typeface="+mj-ea"/>
                <a:cs typeface="+mj-cs"/>
              </a:rPr>
              <a:t>Custo Fixo</a:t>
            </a:r>
            <a:br>
              <a:rPr lang="en-US" sz="3700" kern="1200">
                <a:solidFill>
                  <a:schemeClr val="tx1"/>
                </a:solidFill>
                <a:latin typeface="+mj-lt"/>
                <a:ea typeface="+mj-ea"/>
                <a:cs typeface="+mj-cs"/>
              </a:rPr>
            </a:br>
            <a:r>
              <a:rPr lang="en-US" sz="3700" kern="1200">
                <a:solidFill>
                  <a:schemeClr val="tx1"/>
                </a:solidFill>
                <a:latin typeface="+mj-lt"/>
                <a:ea typeface="+mj-ea"/>
                <a:cs typeface="+mj-cs"/>
              </a:rPr>
              <a:t>      X</a:t>
            </a:r>
            <a:br>
              <a:rPr lang="en-US" sz="3700" kern="1200">
                <a:solidFill>
                  <a:schemeClr val="tx1"/>
                </a:solidFill>
                <a:latin typeface="+mj-lt"/>
                <a:ea typeface="+mj-ea"/>
                <a:cs typeface="+mj-cs"/>
              </a:rPr>
            </a:br>
            <a:r>
              <a:rPr lang="en-US" sz="3700" kern="1200">
                <a:solidFill>
                  <a:schemeClr val="tx1"/>
                </a:solidFill>
                <a:latin typeface="+mj-lt"/>
                <a:ea typeface="+mj-ea"/>
                <a:cs typeface="+mj-cs"/>
              </a:rPr>
              <a:t> Variável </a:t>
            </a:r>
          </a:p>
        </p:txBody>
      </p:sp>
      <p:sp>
        <p:nvSpPr>
          <p:cNvPr id="105475" name="Rectangle 3"/>
          <p:cNvSpPr>
            <a:spLocks noGrp="1" noChangeArrowheads="1"/>
          </p:cNvSpPr>
          <p:nvPr>
            <p:ph type="subTitle" idx="1"/>
          </p:nvPr>
        </p:nvSpPr>
        <p:spPr>
          <a:xfrm>
            <a:off x="648930" y="2438400"/>
            <a:ext cx="3667037" cy="3785419"/>
          </a:xfrm>
        </p:spPr>
        <p:txBody>
          <a:bodyPr vert="horz" lIns="91440" tIns="45720" rIns="91440" bIns="45720" rtlCol="0">
            <a:normAutofit/>
          </a:bodyPr>
          <a:lstStyle/>
          <a:p>
            <a:pPr indent="-228600" algn="l">
              <a:lnSpc>
                <a:spcPct val="90000"/>
              </a:lnSpc>
              <a:buFont typeface="Arial" panose="020B0604020202020204" pitchFamily="34" charset="0"/>
              <a:buChar char="•"/>
            </a:pPr>
            <a:r>
              <a:rPr lang="en-US" sz="1800" b="1" kern="1200">
                <a:solidFill>
                  <a:schemeClr val="tx1"/>
                </a:solidFill>
                <a:latin typeface="+mn-lt"/>
                <a:ea typeface="+mn-ea"/>
                <a:cs typeface="+mn-cs"/>
              </a:rPr>
              <a:t>Custo Fixo: </a:t>
            </a:r>
            <a:r>
              <a:rPr lang="en-US" sz="1800" kern="1200">
                <a:solidFill>
                  <a:schemeClr val="tx1"/>
                </a:solidFill>
                <a:latin typeface="+mn-lt"/>
                <a:ea typeface="+mn-ea"/>
                <a:cs typeface="+mn-cs"/>
              </a:rPr>
              <a:t>custo que não é afetado pela produção, ou seja, mesmo sem produção ele se mantém inalterado.</a:t>
            </a:r>
          </a:p>
          <a:p>
            <a:pPr indent="-228600" algn="l">
              <a:lnSpc>
                <a:spcPct val="90000"/>
              </a:lnSpc>
              <a:buFont typeface="Arial" panose="020B0604020202020204" pitchFamily="34" charset="0"/>
              <a:buChar char="•"/>
            </a:pPr>
            <a:r>
              <a:rPr lang="en-US" sz="1800" kern="1200">
                <a:solidFill>
                  <a:schemeClr val="tx1"/>
                </a:solidFill>
                <a:latin typeface="+mn-lt"/>
                <a:ea typeface="+mn-ea"/>
                <a:cs typeface="+mn-cs"/>
              </a:rPr>
              <a:t> </a:t>
            </a:r>
            <a:r>
              <a:rPr lang="en-US" sz="1800" b="1" kern="1200">
                <a:solidFill>
                  <a:schemeClr val="tx1"/>
                </a:solidFill>
                <a:latin typeface="+mn-lt"/>
                <a:ea typeface="+mn-ea"/>
                <a:cs typeface="+mn-cs"/>
              </a:rPr>
              <a:t>Custo Variável: </a:t>
            </a:r>
            <a:r>
              <a:rPr lang="en-US" sz="1800" kern="1200">
                <a:solidFill>
                  <a:schemeClr val="tx1"/>
                </a:solidFill>
                <a:latin typeface="+mn-lt"/>
                <a:ea typeface="+mn-ea"/>
                <a:cs typeface="+mn-cs"/>
              </a:rPr>
              <a:t>custo que varia de acordo com a produção, ou seja, quanto maior a produção, maior o custo.</a:t>
            </a:r>
            <a:r>
              <a:rPr lang="en-US" sz="1800" b="1" kern="1200">
                <a:solidFill>
                  <a:schemeClr val="tx1"/>
                </a:solidFill>
                <a:latin typeface="+mn-lt"/>
                <a:ea typeface="+mn-ea"/>
                <a:cs typeface="+mn-cs"/>
              </a:rPr>
              <a:t> </a:t>
            </a:r>
          </a:p>
          <a:p>
            <a:pPr marL="533400" indent="-228600" algn="l">
              <a:lnSpc>
                <a:spcPct val="90000"/>
              </a:lnSpc>
              <a:buFont typeface="Arial" panose="020B0604020202020204" pitchFamily="34" charset="0"/>
              <a:buChar char="•"/>
            </a:pPr>
            <a:endParaRPr lang="en-US" sz="1800" kern="1200">
              <a:solidFill>
                <a:schemeClr val="tx1"/>
              </a:solidFill>
              <a:latin typeface="+mn-lt"/>
              <a:ea typeface="+mn-ea"/>
              <a:cs typeface="+mn-cs"/>
            </a:endParaRPr>
          </a:p>
          <a:p>
            <a:pPr marL="533400" indent="-228600" algn="l">
              <a:lnSpc>
                <a:spcPct val="90000"/>
              </a:lnSpc>
              <a:buFont typeface="Arial" panose="020B0604020202020204" pitchFamily="34" charset="0"/>
              <a:buChar char="•"/>
            </a:pPr>
            <a:endParaRPr lang="en-US" sz="1800" b="1" kern="1200">
              <a:solidFill>
                <a:schemeClr val="tx1"/>
              </a:solidFill>
              <a:latin typeface="+mn-lt"/>
              <a:ea typeface="+mn-ea"/>
              <a:cs typeface="+mn-cs"/>
            </a:endParaRPr>
          </a:p>
        </p:txBody>
      </p:sp>
      <p:pic>
        <p:nvPicPr>
          <p:cNvPr id="4" name="Imagem 3">
            <a:extLst>
              <a:ext uri="{FF2B5EF4-FFF2-40B4-BE49-F238E27FC236}">
                <a16:creationId xmlns:a16="http://schemas.microsoft.com/office/drawing/2014/main" id="{A0D4650B-A35A-4281-8066-B7C76A56F4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65" r="4639" b="1"/>
          <a:stretch/>
        </p:blipFill>
        <p:spPr>
          <a:xfrm>
            <a:off x="4636008" y="640082"/>
            <a:ext cx="6916329" cy="5577837"/>
          </a:xfrm>
          <a:prstGeom prst="rect">
            <a:avLst/>
          </a:prstGeom>
          <a:effectLst/>
        </p:spPr>
      </p:pic>
      <p:sp>
        <p:nvSpPr>
          <p:cNvPr id="6" name="Espaço Reservado para Número de Slide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C2E91278-48AB-43A1-A6CD-40DAC11EFC1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a:spcAft>
                  <a:spcPts val="600"/>
                </a:spcAf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971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6757071A-8C98-4337-A9B5-EFE8FB91D56F}" type="slidenum">
              <a:rPr lang="pt-BR" sz="1400"/>
              <a:pPr algn="r"/>
              <a:t>43</a:t>
            </a:fld>
            <a:endParaRPr lang="pt-BR" sz="1400"/>
          </a:p>
        </p:txBody>
      </p:sp>
      <p:sp>
        <p:nvSpPr>
          <p:cNvPr id="6147" name="Rectangle 2"/>
          <p:cNvSpPr>
            <a:spLocks noGrp="1" noChangeArrowheads="1"/>
          </p:cNvSpPr>
          <p:nvPr>
            <p:ph type="subTitle" idx="4294967295"/>
          </p:nvPr>
        </p:nvSpPr>
        <p:spPr>
          <a:xfrm>
            <a:off x="1770185" y="1209822"/>
            <a:ext cx="8440615" cy="4220307"/>
          </a:xfrm>
          <a:prstGeom prst="rect">
            <a:avLst/>
          </a:prstGeom>
        </p:spPr>
        <p:txBody>
          <a:bodyPr/>
          <a:lstStyle/>
          <a:p>
            <a:pPr algn="ctr"/>
            <a:r>
              <a:rPr lang="pt-BR" sz="5400" b="1" dirty="0">
                <a:solidFill>
                  <a:schemeClr val="accent6">
                    <a:lumMod val="75000"/>
                  </a:schemeClr>
                </a:solidFill>
              </a:rPr>
              <a:t>Economia de Escala</a:t>
            </a:r>
          </a:p>
          <a:p>
            <a:pPr algn="ctr"/>
            <a:endParaRPr lang="pt-BR" sz="3200" b="1" dirty="0">
              <a:solidFill>
                <a:schemeClr val="tx1"/>
              </a:solidFill>
            </a:endParaRPr>
          </a:p>
          <a:p>
            <a:pPr algn="ctr"/>
            <a:endParaRPr lang="pt-BR" sz="3200" b="1" dirty="0">
              <a:solidFill>
                <a:schemeClr val="tx1"/>
              </a:solidFill>
            </a:endParaRPr>
          </a:p>
          <a:p>
            <a:pPr algn="ctr"/>
            <a:endParaRPr lang="pt-BR" sz="3200" b="1" dirty="0">
              <a:solidFill>
                <a:schemeClr val="tx1"/>
              </a:solidFill>
            </a:endParaRPr>
          </a:p>
          <a:p>
            <a:pPr algn="ctr"/>
            <a:endParaRPr lang="pt-BR" sz="4400" b="1" dirty="0"/>
          </a:p>
          <a:p>
            <a:pPr algn="ctr"/>
            <a:endParaRPr lang="pt-BR" sz="4000" b="1" dirty="0"/>
          </a:p>
          <a:p>
            <a:pPr algn="ctr"/>
            <a:r>
              <a:rPr lang="pt-BR" sz="4000" b="1" dirty="0">
                <a:solidFill>
                  <a:srgbClr val="0000FF"/>
                </a:solidFill>
              </a:rPr>
              <a:t>Quantidade</a:t>
            </a:r>
          </a:p>
          <a:p>
            <a:pPr algn="ctr"/>
            <a:endParaRPr lang="pt-BR" sz="4000" b="1" dirty="0"/>
          </a:p>
          <a:p>
            <a:pPr algn="ctr"/>
            <a:endParaRPr lang="pt-BR" sz="4000" b="1" dirty="0"/>
          </a:p>
          <a:p>
            <a:pPr algn="ctr"/>
            <a:r>
              <a:rPr lang="pt-BR" sz="4000" b="1" dirty="0"/>
              <a:t> </a:t>
            </a:r>
          </a:p>
          <a:p>
            <a:pPr algn="ctr"/>
            <a:r>
              <a:rPr lang="pt-BR" sz="4000" b="1" dirty="0">
                <a:solidFill>
                  <a:srgbClr val="00B050"/>
                </a:solidFill>
              </a:rPr>
              <a:t>Preço Unitário </a:t>
            </a:r>
            <a:endParaRPr lang="pt-BR" sz="4400" b="1" dirty="0">
              <a:solidFill>
                <a:srgbClr val="00B050"/>
              </a:solidFill>
            </a:endParaRPr>
          </a:p>
          <a:p>
            <a:pPr algn="ctr"/>
            <a:endParaRPr lang="pt-BR" sz="4800" dirty="0"/>
          </a:p>
        </p:txBody>
      </p:sp>
      <p:sp>
        <p:nvSpPr>
          <p:cNvPr id="4" name="Seta para cima 3"/>
          <p:cNvSpPr/>
          <p:nvPr/>
        </p:nvSpPr>
        <p:spPr>
          <a:xfrm>
            <a:off x="3751211" y="2811691"/>
            <a:ext cx="576064" cy="792088"/>
          </a:xfrm>
          <a:prstGeom prst="up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baixo 4"/>
          <p:cNvSpPr/>
          <p:nvPr/>
        </p:nvSpPr>
        <p:spPr>
          <a:xfrm>
            <a:off x="8077200" y="4751363"/>
            <a:ext cx="648072" cy="79208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807934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4" name="Rectangle 2"/>
          <p:cNvSpPr>
            <a:spLocks noGrp="1" noChangeArrowheads="1"/>
          </p:cNvSpPr>
          <p:nvPr>
            <p:ph type="ctrTitle"/>
          </p:nvPr>
        </p:nvSpPr>
        <p:spPr>
          <a:xfrm>
            <a:off x="838200" y="963877"/>
            <a:ext cx="3494362" cy="493024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Economia de Escala  </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5475" name="Rectangle 3"/>
          <p:cNvSpPr>
            <a:spLocks noGrp="1" noChangeArrowheads="1"/>
          </p:cNvSpPr>
          <p:nvPr>
            <p:ph type="subTitle" idx="1"/>
          </p:nvPr>
        </p:nvSpPr>
        <p:spPr>
          <a:xfrm>
            <a:off x="4976030" y="745588"/>
            <a:ext cx="6756423" cy="5148535"/>
          </a:xfrm>
        </p:spPr>
        <p:txBody>
          <a:bodyPr vert="horz" lIns="91440" tIns="45720" rIns="91440" bIns="45720" rtlCol="0" anchor="ctr">
            <a:normAutofit/>
          </a:bodyPr>
          <a:lstStyle/>
          <a:p>
            <a:pPr indent="-228600" algn="l">
              <a:lnSpc>
                <a:spcPct val="90000"/>
              </a:lnSpc>
              <a:buFont typeface="Arial" panose="020B0604020202020204" pitchFamily="34" charset="0"/>
              <a:buChar char="•"/>
            </a:pPr>
            <a:r>
              <a:rPr lang="en-US" sz="2000" kern="1200" dirty="0">
                <a:solidFill>
                  <a:schemeClr val="tx1"/>
                </a:solidFill>
                <a:latin typeface="+mn-lt"/>
                <a:ea typeface="+mn-ea"/>
                <a:cs typeface="+mn-cs"/>
              </a:rPr>
              <a:t> </a:t>
            </a:r>
            <a:r>
              <a:rPr lang="en-US" sz="2400" kern="1200" dirty="0">
                <a:solidFill>
                  <a:schemeClr val="tx1"/>
                </a:solidFill>
                <a:latin typeface="+mn-lt"/>
                <a:ea typeface="+mn-ea"/>
                <a:cs typeface="+mn-cs"/>
              </a:rPr>
              <a:t>A </a:t>
            </a:r>
            <a:r>
              <a:rPr lang="en-US" sz="2400" kern="1200" dirty="0" err="1">
                <a:solidFill>
                  <a:schemeClr val="tx1"/>
                </a:solidFill>
                <a:latin typeface="+mn-lt"/>
                <a:ea typeface="+mn-ea"/>
                <a:cs typeface="+mn-cs"/>
              </a:rPr>
              <a:t>economia</a:t>
            </a:r>
            <a:r>
              <a:rPr lang="en-US" sz="2400" kern="1200" dirty="0">
                <a:solidFill>
                  <a:schemeClr val="tx1"/>
                </a:solidFill>
                <a:latin typeface="+mn-lt"/>
                <a:ea typeface="+mn-ea"/>
                <a:cs typeface="+mn-cs"/>
              </a:rPr>
              <a:t> de </a:t>
            </a:r>
            <a:r>
              <a:rPr lang="en-US" sz="2400" kern="1200" dirty="0" err="1">
                <a:solidFill>
                  <a:schemeClr val="tx1"/>
                </a:solidFill>
                <a:latin typeface="+mn-lt"/>
                <a:ea typeface="+mn-ea"/>
                <a:cs typeface="+mn-cs"/>
              </a:rPr>
              <a:t>escala</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existe</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quando</a:t>
            </a:r>
            <a:r>
              <a:rPr lang="en-US" sz="2400" kern="1200" dirty="0">
                <a:solidFill>
                  <a:schemeClr val="tx1"/>
                </a:solidFill>
                <a:latin typeface="+mn-lt"/>
                <a:ea typeface="+mn-ea"/>
                <a:cs typeface="+mn-cs"/>
              </a:rPr>
              <a:t> o </a:t>
            </a:r>
            <a:r>
              <a:rPr lang="en-US" sz="2400" b="1" kern="1200" dirty="0" err="1">
                <a:solidFill>
                  <a:schemeClr val="tx1"/>
                </a:solidFill>
                <a:latin typeface="+mn-lt"/>
                <a:ea typeface="+mn-ea"/>
                <a:cs typeface="+mn-cs"/>
              </a:rPr>
              <a:t>custo</a:t>
            </a:r>
            <a:r>
              <a:rPr lang="en-US" sz="2400" b="1" kern="1200" dirty="0">
                <a:solidFill>
                  <a:schemeClr val="tx1"/>
                </a:solidFill>
                <a:latin typeface="+mn-lt"/>
                <a:ea typeface="+mn-ea"/>
                <a:cs typeface="+mn-cs"/>
              </a:rPr>
              <a:t> </a:t>
            </a:r>
            <a:r>
              <a:rPr lang="en-US" sz="2400" b="1" kern="1200" dirty="0" err="1">
                <a:solidFill>
                  <a:schemeClr val="tx1"/>
                </a:solidFill>
                <a:latin typeface="+mn-lt"/>
                <a:ea typeface="+mn-ea"/>
                <a:cs typeface="+mn-cs"/>
              </a:rPr>
              <a:t>unitário</a:t>
            </a:r>
            <a:r>
              <a:rPr lang="en-US" sz="2400" b="1" kern="1200" dirty="0">
                <a:solidFill>
                  <a:schemeClr val="tx1"/>
                </a:solidFill>
                <a:latin typeface="+mn-lt"/>
                <a:ea typeface="+mn-ea"/>
                <a:cs typeface="+mn-cs"/>
              </a:rPr>
              <a:t> </a:t>
            </a:r>
            <a:r>
              <a:rPr lang="en-US" sz="2400" b="1" kern="1200" dirty="0" err="1">
                <a:solidFill>
                  <a:schemeClr val="tx1"/>
                </a:solidFill>
                <a:latin typeface="+mn-lt"/>
                <a:ea typeface="+mn-ea"/>
                <a:cs typeface="+mn-cs"/>
              </a:rPr>
              <a:t>decresce</a:t>
            </a:r>
            <a:r>
              <a:rPr lang="en-US" sz="2400" b="1" kern="1200" dirty="0">
                <a:solidFill>
                  <a:schemeClr val="tx1"/>
                </a:solidFill>
                <a:latin typeface="+mn-lt"/>
                <a:ea typeface="+mn-ea"/>
                <a:cs typeface="+mn-cs"/>
              </a:rPr>
              <a:t> com o </a:t>
            </a:r>
            <a:r>
              <a:rPr lang="en-US" sz="2400" b="1" kern="1200" dirty="0" err="1">
                <a:solidFill>
                  <a:schemeClr val="tx1"/>
                </a:solidFill>
                <a:latin typeface="+mn-lt"/>
                <a:ea typeface="+mn-ea"/>
                <a:cs typeface="+mn-cs"/>
              </a:rPr>
              <a:t>aumento</a:t>
            </a:r>
            <a:r>
              <a:rPr lang="en-US" sz="2400" b="1" kern="1200" dirty="0">
                <a:solidFill>
                  <a:schemeClr val="tx1"/>
                </a:solidFill>
                <a:latin typeface="+mn-lt"/>
                <a:ea typeface="+mn-ea"/>
                <a:cs typeface="+mn-cs"/>
              </a:rPr>
              <a:t> da </a:t>
            </a:r>
            <a:r>
              <a:rPr lang="en-US" sz="2400" b="1" kern="1200" dirty="0" err="1">
                <a:solidFill>
                  <a:schemeClr val="tx1"/>
                </a:solidFill>
                <a:latin typeface="+mn-lt"/>
                <a:ea typeface="+mn-ea"/>
                <a:cs typeface="+mn-cs"/>
              </a:rPr>
              <a:t>capacidade</a:t>
            </a:r>
            <a:r>
              <a:rPr lang="en-US" sz="2400" b="1" kern="1200" dirty="0">
                <a:solidFill>
                  <a:schemeClr val="tx1"/>
                </a:solidFill>
                <a:latin typeface="+mn-lt"/>
                <a:ea typeface="+mn-ea"/>
                <a:cs typeface="+mn-cs"/>
              </a:rPr>
              <a:t> de </a:t>
            </a:r>
            <a:r>
              <a:rPr lang="en-US" sz="2400" b="1" kern="1200" dirty="0" err="1">
                <a:solidFill>
                  <a:schemeClr val="tx1"/>
                </a:solidFill>
                <a:latin typeface="+mn-lt"/>
                <a:ea typeface="+mn-ea"/>
                <a:cs typeface="+mn-cs"/>
              </a:rPr>
              <a:t>produção</a:t>
            </a:r>
            <a:r>
              <a:rPr lang="en-US" sz="2400" kern="1200" dirty="0">
                <a:solidFill>
                  <a:schemeClr val="tx1"/>
                </a:solidFill>
                <a:latin typeface="+mn-lt"/>
                <a:ea typeface="+mn-ea"/>
                <a:cs typeface="+mn-cs"/>
              </a:rPr>
              <a:t>. </a:t>
            </a:r>
          </a:p>
          <a:p>
            <a:pPr indent="-228600" algn="l">
              <a:lnSpc>
                <a:spcPct val="90000"/>
              </a:lnSpc>
              <a:buFont typeface="Arial" panose="020B0604020202020204" pitchFamily="34" charset="0"/>
              <a:buChar char="•"/>
            </a:pPr>
            <a:r>
              <a:rPr lang="en-US" sz="1600" kern="1200" dirty="0">
                <a:solidFill>
                  <a:schemeClr val="tx1"/>
                </a:solidFill>
                <a:latin typeface="+mn-lt"/>
                <a:ea typeface="+mn-ea"/>
                <a:cs typeface="+mn-cs"/>
              </a:rPr>
              <a:t>(FARINA, E. M. Q.. </a:t>
            </a:r>
            <a:r>
              <a:rPr lang="en-US" sz="1600" kern="1200" dirty="0" err="1">
                <a:solidFill>
                  <a:schemeClr val="tx1"/>
                </a:solidFill>
                <a:latin typeface="+mn-lt"/>
                <a:ea typeface="+mn-ea"/>
                <a:cs typeface="+mn-cs"/>
              </a:rPr>
              <a:t>Organização</a:t>
            </a:r>
            <a:r>
              <a:rPr lang="en-US" sz="1600" kern="1200" dirty="0">
                <a:solidFill>
                  <a:schemeClr val="tx1"/>
                </a:solidFill>
                <a:latin typeface="+mn-lt"/>
                <a:ea typeface="+mn-ea"/>
                <a:cs typeface="+mn-cs"/>
              </a:rPr>
              <a:t> Industrial no Agribusiness. In: ZILBERSZTAJN, D.; NEVES, M. F.(Ed.), </a:t>
            </a:r>
            <a:r>
              <a:rPr lang="en-US" sz="1600" i="1" kern="1200" dirty="0">
                <a:solidFill>
                  <a:schemeClr val="tx1"/>
                </a:solidFill>
                <a:latin typeface="+mn-lt"/>
                <a:ea typeface="+mn-ea"/>
                <a:cs typeface="+mn-cs"/>
              </a:rPr>
              <a:t>Economia e </a:t>
            </a:r>
            <a:r>
              <a:rPr lang="en-US" sz="1600" i="1" kern="1200" dirty="0" err="1">
                <a:solidFill>
                  <a:schemeClr val="tx1"/>
                </a:solidFill>
                <a:latin typeface="+mn-lt"/>
                <a:ea typeface="+mn-ea"/>
                <a:cs typeface="+mn-cs"/>
              </a:rPr>
              <a:t>Gestão</a:t>
            </a:r>
            <a:r>
              <a:rPr lang="en-US" sz="1600" i="1" kern="1200" dirty="0">
                <a:solidFill>
                  <a:schemeClr val="tx1"/>
                </a:solidFill>
                <a:latin typeface="+mn-lt"/>
                <a:ea typeface="+mn-ea"/>
                <a:cs typeface="+mn-cs"/>
              </a:rPr>
              <a:t> dos </a:t>
            </a:r>
            <a:r>
              <a:rPr lang="en-US" sz="1600" i="1" kern="1200" dirty="0" err="1">
                <a:solidFill>
                  <a:schemeClr val="tx1"/>
                </a:solidFill>
                <a:latin typeface="+mn-lt"/>
                <a:ea typeface="+mn-ea"/>
                <a:cs typeface="+mn-cs"/>
              </a:rPr>
              <a:t>Negócios</a:t>
            </a:r>
            <a:r>
              <a:rPr lang="en-US" sz="1600" i="1" kern="1200" dirty="0">
                <a:solidFill>
                  <a:schemeClr val="tx1"/>
                </a:solidFill>
                <a:latin typeface="+mn-lt"/>
                <a:ea typeface="+mn-ea"/>
                <a:cs typeface="+mn-cs"/>
              </a:rPr>
              <a:t> </a:t>
            </a:r>
            <a:r>
              <a:rPr lang="en-US" sz="1600" i="1" kern="1200" dirty="0" err="1">
                <a:solidFill>
                  <a:schemeClr val="tx1"/>
                </a:solidFill>
                <a:latin typeface="+mn-lt"/>
                <a:ea typeface="+mn-ea"/>
                <a:cs typeface="+mn-cs"/>
              </a:rPr>
              <a:t>Agroalimentares</a:t>
            </a:r>
            <a:r>
              <a:rPr lang="en-US" sz="1600" kern="1200" dirty="0">
                <a:solidFill>
                  <a:schemeClr val="tx1"/>
                </a:solidFill>
                <a:latin typeface="+mn-lt"/>
                <a:ea typeface="+mn-ea"/>
                <a:cs typeface="+mn-cs"/>
              </a:rPr>
              <a:t>. São Paulo: </a:t>
            </a:r>
            <a:r>
              <a:rPr lang="en-US" sz="1600" kern="1200" dirty="0" err="1">
                <a:solidFill>
                  <a:schemeClr val="tx1"/>
                </a:solidFill>
                <a:latin typeface="+mn-lt"/>
                <a:ea typeface="+mn-ea"/>
                <a:cs typeface="+mn-cs"/>
              </a:rPr>
              <a:t>Pioneira</a:t>
            </a:r>
            <a:r>
              <a:rPr lang="en-US" sz="1600" kern="1200" dirty="0">
                <a:solidFill>
                  <a:schemeClr val="tx1"/>
                </a:solidFill>
                <a:latin typeface="+mn-lt"/>
                <a:ea typeface="+mn-ea"/>
                <a:cs typeface="+mn-cs"/>
              </a:rPr>
              <a:t>, 2000)</a:t>
            </a:r>
          </a:p>
          <a:p>
            <a:pPr indent="-228600" algn="l">
              <a:lnSpc>
                <a:spcPct val="90000"/>
              </a:lnSpc>
              <a:buFont typeface="Arial" panose="020B0604020202020204" pitchFamily="34" charset="0"/>
              <a:buChar char="•"/>
            </a:pPr>
            <a:endParaRPr lang="en-US" sz="2000" kern="1200" dirty="0">
              <a:solidFill>
                <a:schemeClr val="tx1"/>
              </a:solidFill>
              <a:latin typeface="+mn-lt"/>
              <a:ea typeface="+mn-ea"/>
              <a:cs typeface="+mn-cs"/>
            </a:endParaRPr>
          </a:p>
          <a:p>
            <a:pPr indent="-228600" algn="l">
              <a:lnSpc>
                <a:spcPct val="90000"/>
              </a:lnSpc>
              <a:buFont typeface="Arial" panose="020B0604020202020204" pitchFamily="34" charset="0"/>
              <a:buChar char="•"/>
            </a:pPr>
            <a:r>
              <a:rPr lang="en-US" sz="2400" kern="1200" dirty="0">
                <a:solidFill>
                  <a:schemeClr val="tx1"/>
                </a:solidFill>
                <a:latin typeface="+mn-lt"/>
                <a:ea typeface="+mn-ea"/>
                <a:cs typeface="+mn-cs"/>
              </a:rPr>
              <a:t> As </a:t>
            </a:r>
            <a:r>
              <a:rPr lang="en-US" sz="2400" kern="1200" dirty="0" err="1">
                <a:solidFill>
                  <a:schemeClr val="tx1"/>
                </a:solidFill>
                <a:latin typeface="+mn-lt"/>
                <a:ea typeface="+mn-ea"/>
                <a:cs typeface="+mn-cs"/>
              </a:rPr>
              <a:t>economias</a:t>
            </a:r>
            <a:r>
              <a:rPr lang="en-US" sz="2400" kern="1200" dirty="0">
                <a:solidFill>
                  <a:schemeClr val="tx1"/>
                </a:solidFill>
                <a:latin typeface="+mn-lt"/>
                <a:ea typeface="+mn-ea"/>
                <a:cs typeface="+mn-cs"/>
              </a:rPr>
              <a:t> de </a:t>
            </a:r>
            <a:r>
              <a:rPr lang="en-US" sz="2400" kern="1200" dirty="0" err="1">
                <a:solidFill>
                  <a:schemeClr val="tx1"/>
                </a:solidFill>
                <a:latin typeface="+mn-lt"/>
                <a:ea typeface="+mn-ea"/>
                <a:cs typeface="+mn-cs"/>
              </a:rPr>
              <a:t>escala</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surgem</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devido</a:t>
            </a:r>
            <a:r>
              <a:rPr lang="en-US" sz="2400" kern="1200" dirty="0">
                <a:solidFill>
                  <a:schemeClr val="tx1"/>
                </a:solidFill>
                <a:latin typeface="+mn-lt"/>
                <a:ea typeface="+mn-ea"/>
                <a:cs typeface="+mn-cs"/>
              </a:rPr>
              <a:t> à </a:t>
            </a:r>
            <a:r>
              <a:rPr lang="en-US" sz="2400" kern="1200" dirty="0" err="1">
                <a:solidFill>
                  <a:schemeClr val="tx1"/>
                </a:solidFill>
                <a:latin typeface="+mn-lt"/>
                <a:ea typeface="+mn-ea"/>
                <a:cs typeface="+mn-cs"/>
              </a:rPr>
              <a:t>habilidade</a:t>
            </a:r>
            <a:r>
              <a:rPr lang="en-US" sz="2400" kern="1200" dirty="0">
                <a:solidFill>
                  <a:schemeClr val="tx1"/>
                </a:solidFill>
                <a:latin typeface="+mn-lt"/>
                <a:ea typeface="+mn-ea"/>
                <a:cs typeface="+mn-cs"/>
              </a:rPr>
              <a:t> de </a:t>
            </a:r>
            <a:r>
              <a:rPr lang="en-US" sz="2400" b="1" kern="1200" dirty="0" err="1">
                <a:solidFill>
                  <a:schemeClr val="tx1"/>
                </a:solidFill>
                <a:latin typeface="+mn-lt"/>
                <a:ea typeface="+mn-ea"/>
                <a:cs typeface="+mn-cs"/>
              </a:rPr>
              <a:t>executar</a:t>
            </a:r>
            <a:r>
              <a:rPr lang="en-US" sz="2400" b="1" kern="1200" dirty="0">
                <a:solidFill>
                  <a:schemeClr val="tx1"/>
                </a:solidFill>
                <a:latin typeface="+mn-lt"/>
                <a:ea typeface="+mn-ea"/>
                <a:cs typeface="+mn-cs"/>
              </a:rPr>
              <a:t> </a:t>
            </a:r>
            <a:r>
              <a:rPr lang="en-US" sz="2400" b="1" kern="1200" dirty="0" err="1">
                <a:solidFill>
                  <a:schemeClr val="tx1"/>
                </a:solidFill>
                <a:latin typeface="+mn-lt"/>
                <a:ea typeface="+mn-ea"/>
                <a:cs typeface="+mn-cs"/>
              </a:rPr>
              <a:t>atividades</a:t>
            </a:r>
            <a:r>
              <a:rPr lang="en-US" sz="2400" b="1" kern="1200" dirty="0">
                <a:solidFill>
                  <a:schemeClr val="tx1"/>
                </a:solidFill>
                <a:latin typeface="+mn-lt"/>
                <a:ea typeface="+mn-ea"/>
                <a:cs typeface="+mn-cs"/>
              </a:rPr>
              <a:t> de </a:t>
            </a:r>
            <a:r>
              <a:rPr lang="en-US" sz="2400" b="1" kern="1200" dirty="0" err="1">
                <a:solidFill>
                  <a:schemeClr val="tx1"/>
                </a:solidFill>
                <a:latin typeface="+mn-lt"/>
                <a:ea typeface="+mn-ea"/>
                <a:cs typeface="+mn-cs"/>
              </a:rPr>
              <a:t>formas</a:t>
            </a:r>
            <a:r>
              <a:rPr lang="en-US" sz="2400" b="1" kern="1200" dirty="0">
                <a:solidFill>
                  <a:schemeClr val="tx1"/>
                </a:solidFill>
                <a:latin typeface="+mn-lt"/>
                <a:ea typeface="+mn-ea"/>
                <a:cs typeface="+mn-cs"/>
              </a:rPr>
              <a:t> </a:t>
            </a:r>
            <a:r>
              <a:rPr lang="en-US" sz="2400" b="1" kern="1200" dirty="0" err="1">
                <a:solidFill>
                  <a:schemeClr val="tx1"/>
                </a:solidFill>
                <a:latin typeface="+mn-lt"/>
                <a:ea typeface="+mn-ea"/>
                <a:cs typeface="+mn-cs"/>
              </a:rPr>
              <a:t>diferentes</a:t>
            </a:r>
            <a:r>
              <a:rPr lang="en-US" sz="2400" b="1" kern="1200" dirty="0">
                <a:solidFill>
                  <a:schemeClr val="tx1"/>
                </a:solidFill>
                <a:latin typeface="+mn-lt"/>
                <a:ea typeface="+mn-ea"/>
                <a:cs typeface="+mn-cs"/>
              </a:rPr>
              <a:t> e </a:t>
            </a:r>
            <a:r>
              <a:rPr lang="en-US" sz="2400" b="1" kern="1200" dirty="0" err="1">
                <a:solidFill>
                  <a:schemeClr val="tx1"/>
                </a:solidFill>
                <a:latin typeface="+mn-lt"/>
                <a:ea typeface="+mn-ea"/>
                <a:cs typeface="+mn-cs"/>
              </a:rPr>
              <a:t>mais</a:t>
            </a:r>
            <a:r>
              <a:rPr lang="en-US" sz="2400" b="1" kern="1200" dirty="0">
                <a:solidFill>
                  <a:schemeClr val="tx1"/>
                </a:solidFill>
                <a:latin typeface="+mn-lt"/>
                <a:ea typeface="+mn-ea"/>
                <a:cs typeface="+mn-cs"/>
              </a:rPr>
              <a:t> </a:t>
            </a:r>
            <a:r>
              <a:rPr lang="en-US" sz="2400" b="1" kern="1200" dirty="0" err="1">
                <a:solidFill>
                  <a:schemeClr val="tx1"/>
                </a:solidFill>
                <a:latin typeface="+mn-lt"/>
                <a:ea typeface="+mn-ea"/>
                <a:cs typeface="+mn-cs"/>
              </a:rPr>
              <a:t>eficientes</a:t>
            </a:r>
            <a:r>
              <a:rPr lang="en-US" sz="2400" b="1" kern="1200" dirty="0">
                <a:solidFill>
                  <a:schemeClr val="tx1"/>
                </a:solidFill>
                <a:latin typeface="+mn-lt"/>
                <a:ea typeface="+mn-ea"/>
                <a:cs typeface="+mn-cs"/>
              </a:rPr>
              <a:t> </a:t>
            </a:r>
            <a:r>
              <a:rPr lang="en-US" sz="2400" b="1" kern="1200" dirty="0" err="1">
                <a:solidFill>
                  <a:schemeClr val="tx1"/>
                </a:solidFill>
                <a:latin typeface="+mn-lt"/>
                <a:ea typeface="+mn-ea"/>
                <a:cs typeface="+mn-cs"/>
              </a:rPr>
              <a:t>em</a:t>
            </a:r>
            <a:r>
              <a:rPr lang="en-US" sz="2400" b="1" kern="1200" dirty="0">
                <a:solidFill>
                  <a:schemeClr val="tx1"/>
                </a:solidFill>
                <a:latin typeface="+mn-lt"/>
                <a:ea typeface="+mn-ea"/>
                <a:cs typeface="+mn-cs"/>
              </a:rPr>
              <a:t> um volume </a:t>
            </a:r>
            <a:r>
              <a:rPr lang="en-US" sz="2400" b="1" kern="1200" dirty="0" err="1">
                <a:solidFill>
                  <a:schemeClr val="tx1"/>
                </a:solidFill>
                <a:latin typeface="+mn-lt"/>
                <a:ea typeface="+mn-ea"/>
                <a:cs typeface="+mn-cs"/>
              </a:rPr>
              <a:t>maior</a:t>
            </a:r>
            <a:r>
              <a:rPr lang="en-US" sz="2400" b="1" kern="1200" dirty="0">
                <a:solidFill>
                  <a:schemeClr val="tx1"/>
                </a:solidFill>
                <a:latin typeface="+mn-lt"/>
                <a:ea typeface="+mn-ea"/>
                <a:cs typeface="+mn-cs"/>
              </a:rPr>
              <a:t>.</a:t>
            </a:r>
            <a:r>
              <a:rPr lang="en-US" sz="2400" kern="1200" dirty="0">
                <a:solidFill>
                  <a:schemeClr val="tx1"/>
                </a:solidFill>
                <a:latin typeface="+mn-lt"/>
                <a:ea typeface="+mn-ea"/>
                <a:cs typeface="+mn-cs"/>
              </a:rPr>
              <a:t> </a:t>
            </a:r>
          </a:p>
          <a:p>
            <a:pPr indent="-228600" algn="l">
              <a:lnSpc>
                <a:spcPct val="90000"/>
              </a:lnSpc>
              <a:buFont typeface="Arial" panose="020B0604020202020204" pitchFamily="34" charset="0"/>
              <a:buChar char="•"/>
            </a:pPr>
            <a:r>
              <a:rPr lang="en-US" sz="1600" kern="1200" dirty="0">
                <a:solidFill>
                  <a:schemeClr val="tx1"/>
                </a:solidFill>
                <a:latin typeface="+mn-lt"/>
                <a:ea typeface="+mn-ea"/>
                <a:cs typeface="+mn-cs"/>
              </a:rPr>
              <a:t>(PORTER, M.E. </a:t>
            </a:r>
            <a:r>
              <a:rPr lang="en-US" sz="1600" kern="1200" dirty="0" err="1">
                <a:solidFill>
                  <a:schemeClr val="tx1"/>
                </a:solidFill>
                <a:latin typeface="+mn-lt"/>
                <a:ea typeface="+mn-ea"/>
                <a:cs typeface="+mn-cs"/>
              </a:rPr>
              <a:t>Vantagem</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Competitiva</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Criando</a:t>
            </a:r>
            <a:r>
              <a:rPr lang="en-US" sz="1600" kern="1200" dirty="0">
                <a:solidFill>
                  <a:schemeClr val="tx1"/>
                </a:solidFill>
                <a:latin typeface="+mn-lt"/>
                <a:ea typeface="+mn-ea"/>
                <a:cs typeface="+mn-cs"/>
              </a:rPr>
              <a:t> e </a:t>
            </a:r>
            <a:r>
              <a:rPr lang="en-US" sz="1600" kern="1200" dirty="0" err="1">
                <a:solidFill>
                  <a:schemeClr val="tx1"/>
                </a:solidFill>
                <a:latin typeface="+mn-lt"/>
                <a:ea typeface="+mn-ea"/>
                <a:cs typeface="+mn-cs"/>
              </a:rPr>
              <a:t>Sustentando</a:t>
            </a:r>
            <a:r>
              <a:rPr lang="en-US" sz="1600" kern="1200" dirty="0">
                <a:solidFill>
                  <a:schemeClr val="tx1"/>
                </a:solidFill>
                <a:latin typeface="+mn-lt"/>
                <a:ea typeface="+mn-ea"/>
                <a:cs typeface="+mn-cs"/>
              </a:rPr>
              <a:t> um </a:t>
            </a:r>
            <a:r>
              <a:rPr lang="en-US" sz="1600" kern="1200" dirty="0" err="1">
                <a:solidFill>
                  <a:schemeClr val="tx1"/>
                </a:solidFill>
                <a:latin typeface="+mn-lt"/>
                <a:ea typeface="+mn-ea"/>
                <a:cs typeface="+mn-cs"/>
              </a:rPr>
              <a:t>Desempenho</a:t>
            </a:r>
            <a:r>
              <a:rPr lang="en-US" sz="1600" kern="1200" dirty="0">
                <a:solidFill>
                  <a:schemeClr val="tx1"/>
                </a:solidFill>
                <a:latin typeface="+mn-lt"/>
                <a:ea typeface="+mn-ea"/>
                <a:cs typeface="+mn-cs"/>
              </a:rPr>
              <a:t> Superior. Rio de Janeiro: Campus, 1989)</a:t>
            </a:r>
            <a:endParaRPr lang="en-US" sz="1600" b="1" kern="1200" dirty="0">
              <a:solidFill>
                <a:schemeClr val="tx1"/>
              </a:solidFill>
              <a:latin typeface="+mn-lt"/>
              <a:ea typeface="+mn-ea"/>
              <a:cs typeface="+mn-cs"/>
            </a:endParaRPr>
          </a:p>
        </p:txBody>
      </p:sp>
      <p:sp>
        <p:nvSpPr>
          <p:cNvPr id="6" name="Espaço Reservado para Número de Slide 5"/>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spcAft>
                <a:spcPts val="600"/>
              </a:spcAft>
            </a:pPr>
            <a:fld id="{C2E91278-48AB-43A1-A6CD-40DAC11EFC1C}" type="slidenum">
              <a:rPr lang="en-US" sz="1050" kern="1200">
                <a:solidFill>
                  <a:schemeClr val="tx1">
                    <a:alpha val="80000"/>
                  </a:schemeClr>
                </a:solidFill>
                <a:latin typeface="+mn-lt"/>
                <a:ea typeface="+mn-ea"/>
                <a:cs typeface="+mn-cs"/>
              </a:rPr>
              <a:pPr>
                <a:spcAft>
                  <a:spcPts val="600"/>
                </a:spcAft>
              </a:pPr>
              <a:t>44</a:t>
            </a:fld>
            <a:endParaRPr lang="en-US" sz="1050" kern="120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590454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445767" y="195802"/>
            <a:ext cx="8726368" cy="465380"/>
          </a:xfrm>
        </p:spPr>
        <p:txBody>
          <a:bodyPr>
            <a:normAutofit fontScale="90000"/>
          </a:bodyPr>
          <a:lstStyle/>
          <a:p>
            <a:r>
              <a:rPr lang="pt-BR" sz="3200" dirty="0"/>
              <a:t>Economia de Escala </a:t>
            </a:r>
          </a:p>
        </p:txBody>
      </p:sp>
      <p:sp>
        <p:nvSpPr>
          <p:cNvPr id="6" name="Espaço Reservado para Número de Slide 5"/>
          <p:cNvSpPr>
            <a:spLocks noGrp="1"/>
          </p:cNvSpPr>
          <p:nvPr>
            <p:ph type="sldNum" sz="quarter" idx="12"/>
          </p:nvPr>
        </p:nvSpPr>
        <p:spPr/>
        <p:txBody>
          <a:bodyPr/>
          <a:lstStyle/>
          <a:p>
            <a:pPr algn="r"/>
            <a:fld id="{C2E91278-48AB-43A1-A6CD-40DAC11EFC1C}" type="slidenum">
              <a:rPr lang="pt-BR" sz="1400"/>
              <a:pPr algn="r"/>
              <a:t>45</a:t>
            </a:fld>
            <a:endParaRPr lang="pt-BR" dirty="0"/>
          </a:p>
        </p:txBody>
      </p:sp>
      <p:graphicFrame>
        <p:nvGraphicFramePr>
          <p:cNvPr id="7" name="Tabela 6"/>
          <p:cNvGraphicFramePr>
            <a:graphicFrameLocks noGrp="1"/>
          </p:cNvGraphicFramePr>
          <p:nvPr>
            <p:extLst>
              <p:ext uri="{D42A27DB-BD31-4B8C-83A1-F6EECF244321}">
                <p14:modId xmlns:p14="http://schemas.microsoft.com/office/powerpoint/2010/main" val="1289244094"/>
              </p:ext>
            </p:extLst>
          </p:nvPr>
        </p:nvGraphicFramePr>
        <p:xfrm>
          <a:off x="445767" y="827450"/>
          <a:ext cx="10105002" cy="5149281"/>
        </p:xfrm>
        <a:graphic>
          <a:graphicData uri="http://schemas.openxmlformats.org/drawingml/2006/table">
            <a:tbl>
              <a:tblPr/>
              <a:tblGrid>
                <a:gridCol w="1254037">
                  <a:extLst>
                    <a:ext uri="{9D8B030D-6E8A-4147-A177-3AD203B41FA5}">
                      <a16:colId xmlns:a16="http://schemas.microsoft.com/office/drawing/2014/main" val="20000"/>
                    </a:ext>
                  </a:extLst>
                </a:gridCol>
                <a:gridCol w="1391197">
                  <a:extLst>
                    <a:ext uri="{9D8B030D-6E8A-4147-A177-3AD203B41FA5}">
                      <a16:colId xmlns:a16="http://schemas.microsoft.com/office/drawing/2014/main" val="20001"/>
                    </a:ext>
                  </a:extLst>
                </a:gridCol>
                <a:gridCol w="1900650">
                  <a:extLst>
                    <a:ext uri="{9D8B030D-6E8A-4147-A177-3AD203B41FA5}">
                      <a16:colId xmlns:a16="http://schemas.microsoft.com/office/drawing/2014/main" val="20002"/>
                    </a:ext>
                  </a:extLst>
                </a:gridCol>
                <a:gridCol w="1489173">
                  <a:extLst>
                    <a:ext uri="{9D8B030D-6E8A-4147-A177-3AD203B41FA5}">
                      <a16:colId xmlns:a16="http://schemas.microsoft.com/office/drawing/2014/main" val="20003"/>
                    </a:ext>
                  </a:extLst>
                </a:gridCol>
                <a:gridCol w="1489173">
                  <a:extLst>
                    <a:ext uri="{9D8B030D-6E8A-4147-A177-3AD203B41FA5}">
                      <a16:colId xmlns:a16="http://schemas.microsoft.com/office/drawing/2014/main" val="20004"/>
                    </a:ext>
                  </a:extLst>
                </a:gridCol>
                <a:gridCol w="2580772">
                  <a:extLst>
                    <a:ext uri="{9D8B030D-6E8A-4147-A177-3AD203B41FA5}">
                      <a16:colId xmlns:a16="http://schemas.microsoft.com/office/drawing/2014/main" val="20005"/>
                    </a:ext>
                  </a:extLst>
                </a:gridCol>
              </a:tblGrid>
              <a:tr h="428918">
                <a:tc gridSpan="6">
                  <a:txBody>
                    <a:bodyPr/>
                    <a:lstStyle/>
                    <a:p>
                      <a:pPr algn="ctr" fontAlgn="b"/>
                      <a:r>
                        <a:rPr lang="pt-BR" sz="1800" b="1" i="0" u="none" strike="noStrike" dirty="0">
                          <a:solidFill>
                            <a:srgbClr val="000000"/>
                          </a:solidFill>
                          <a:latin typeface="Calibri"/>
                        </a:rPr>
                        <a:t>ECONOMIA DE ESCALA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428918">
                <a:tc>
                  <a:txBody>
                    <a:bodyPr/>
                    <a:lstStyle/>
                    <a:p>
                      <a:pPr algn="ctr" fontAlgn="b"/>
                      <a:r>
                        <a:rPr lang="pt-BR" sz="1600" b="1" i="0" u="none" strike="noStrike" dirty="0" err="1">
                          <a:solidFill>
                            <a:srgbClr val="000000"/>
                          </a:solidFill>
                          <a:latin typeface="Calibri"/>
                        </a:rPr>
                        <a:t>Quant</a:t>
                      </a:r>
                      <a:endParaRPr lang="pt-BR"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solidFill>
                            <a:srgbClr val="000000"/>
                          </a:solidFill>
                          <a:latin typeface="Calibri"/>
                        </a:rPr>
                        <a:t>Custo Fixo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a:solidFill>
                            <a:srgbClr val="000000"/>
                          </a:solidFill>
                          <a:latin typeface="Calibri"/>
                        </a:rPr>
                        <a:t>Custo Variável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a:solidFill>
                            <a:srgbClr val="000000"/>
                          </a:solidFill>
                          <a:latin typeface="Calibri"/>
                        </a:rPr>
                        <a:t>Lucro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solidFill>
                            <a:srgbClr val="000000"/>
                          </a:solidFill>
                          <a:latin typeface="Calibri"/>
                        </a:rPr>
                        <a:t>Preço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solidFill>
                            <a:srgbClr val="000000"/>
                          </a:solidFill>
                          <a:latin typeface="Calibri"/>
                        </a:rPr>
                        <a:t>Preço Unitário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6343">
                <a:tc>
                  <a:txBody>
                    <a:bodyPr/>
                    <a:lstStyle/>
                    <a:p>
                      <a:pPr algn="ctr" fontAlgn="b"/>
                      <a:r>
                        <a:rPr lang="pt-BR"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R$      0,25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R$               0,50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R$        0,25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R$        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R$               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76343">
                <a:tc>
                  <a:txBody>
                    <a:bodyPr/>
                    <a:lstStyle/>
                    <a:p>
                      <a:pPr algn="ctr" fontAlgn="b"/>
                      <a:r>
                        <a:rPr lang="pt-BR" sz="1600" b="0" i="0" u="none" strike="noStrike" dirty="0">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a:solidFill>
                            <a:srgbClr val="000000"/>
                          </a:solidFill>
                          <a:latin typeface="Calibri"/>
                        </a:rPr>
                        <a:t> R$      0,25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R$             35,00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R$      25,00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a:t>
                      </a:r>
                      <a:r>
                        <a:rPr lang="pt-BR" sz="1600" b="1" i="0" u="none" strike="noStrike" dirty="0">
                          <a:solidFill>
                            <a:schemeClr val="tx1"/>
                          </a:solidFill>
                          <a:latin typeface="Calibri"/>
                        </a:rPr>
                        <a:t>R$      60,25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a:t>
                      </a:r>
                      <a:r>
                        <a:rPr lang="pt-BR" sz="1600" b="1" i="0" u="none" strike="noStrike" dirty="0">
                          <a:solidFill>
                            <a:schemeClr val="tx1"/>
                          </a:solidFill>
                          <a:latin typeface="Calibri"/>
                        </a:rPr>
                        <a:t>R</a:t>
                      </a:r>
                      <a:r>
                        <a:rPr lang="pt-BR" sz="1600" b="1" i="0" u="none" strike="noStrike">
                          <a:solidFill>
                            <a:schemeClr val="tx1"/>
                          </a:solidFill>
                          <a:latin typeface="Calibri"/>
                        </a:rPr>
                        <a:t>$          0,6025 </a:t>
                      </a:r>
                      <a:endParaRPr lang="pt-BR" sz="1600" b="1"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8918">
                <a:tc>
                  <a:txBody>
                    <a:bodyPr/>
                    <a:lstStyle/>
                    <a:p>
                      <a:pPr algn="l" fontAlgn="b"/>
                      <a:endParaRPr lang="pt-BR"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11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8918">
                <a:tc gridSpan="6">
                  <a:txBody>
                    <a:bodyPr/>
                    <a:lstStyle/>
                    <a:p>
                      <a:pPr algn="ctr" fontAlgn="b"/>
                      <a:r>
                        <a:rPr lang="pt-BR" sz="1800" b="1" i="0" u="none" strike="noStrike" dirty="0">
                          <a:solidFill>
                            <a:srgbClr val="000000"/>
                          </a:solidFill>
                          <a:latin typeface="Calibri"/>
                        </a:rPr>
                        <a:t>SEM ECONOMIA DE ESCALA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5"/>
                  </a:ext>
                </a:extLst>
              </a:tr>
              <a:tr h="428918">
                <a:tc>
                  <a:txBody>
                    <a:bodyPr/>
                    <a:lstStyle/>
                    <a:p>
                      <a:pPr algn="ctr" fontAlgn="b"/>
                      <a:r>
                        <a:rPr lang="pt-BR" sz="1600" b="1" i="0" u="none" strike="noStrike" dirty="0" err="1">
                          <a:solidFill>
                            <a:srgbClr val="000000"/>
                          </a:solidFill>
                          <a:latin typeface="Calibri"/>
                        </a:rPr>
                        <a:t>Quant</a:t>
                      </a:r>
                      <a:endParaRPr lang="pt-BR"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solidFill>
                            <a:srgbClr val="000000"/>
                          </a:solidFill>
                          <a:latin typeface="Calibri"/>
                        </a:rPr>
                        <a:t>Custo Fixo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a:solidFill>
                            <a:srgbClr val="000000"/>
                          </a:solidFill>
                          <a:latin typeface="Calibri"/>
                        </a:rPr>
                        <a:t>Custo Variável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a:solidFill>
                            <a:srgbClr val="000000"/>
                          </a:solidFill>
                          <a:latin typeface="Calibri"/>
                        </a:rPr>
                        <a:t>Lucro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solidFill>
                            <a:srgbClr val="000000"/>
                          </a:solidFill>
                          <a:latin typeface="Calibri"/>
                        </a:rPr>
                        <a:t>Preço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solidFill>
                            <a:srgbClr val="000000"/>
                          </a:solidFill>
                          <a:latin typeface="Calibri"/>
                        </a:rPr>
                        <a:t>Preço Unitário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75662">
                <a:tc>
                  <a:txBody>
                    <a:bodyPr/>
                    <a:lstStyle/>
                    <a:p>
                      <a:pPr algn="ctr" fontAlgn="b"/>
                      <a:r>
                        <a:rPr lang="pt-BR"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R$      0,25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R$               0,50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R$        0,25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a:solidFill>
                            <a:srgbClr val="000000"/>
                          </a:solidFill>
                          <a:latin typeface="Calibri"/>
                        </a:rPr>
                        <a:t> R$        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a:solidFill>
                            <a:srgbClr val="000000"/>
                          </a:solidFill>
                          <a:latin typeface="Calibri"/>
                        </a:rPr>
                        <a:t> R$               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76343">
                <a:tc>
                  <a:txBody>
                    <a:bodyPr/>
                    <a:lstStyle/>
                    <a:p>
                      <a:pPr algn="ctr" fontAlgn="b"/>
                      <a:r>
                        <a:rPr lang="pt-BR" sz="1600" b="0"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a:solidFill>
                            <a:srgbClr val="000000"/>
                          </a:solidFill>
                          <a:latin typeface="Calibri"/>
                        </a:rPr>
                        <a:t> R$      0,25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a:solidFill>
                            <a:srgbClr val="000000"/>
                          </a:solidFill>
                          <a:latin typeface="Calibri"/>
                        </a:rPr>
                        <a:t> R$             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a:t>
                      </a:r>
                      <a:r>
                        <a:rPr lang="pt-BR" sz="1600" b="1" i="0" u="none" strike="noStrike" dirty="0">
                          <a:solidFill>
                            <a:srgbClr val="FF0000"/>
                          </a:solidFill>
                          <a:latin typeface="Calibri"/>
                        </a:rPr>
                        <a:t>R$      49,75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a:t>
                      </a:r>
                      <a:r>
                        <a:rPr lang="pt-BR" sz="1600" b="1" i="0" u="none" strike="noStrike" dirty="0">
                          <a:solidFill>
                            <a:srgbClr val="FF0000"/>
                          </a:solidFill>
                          <a:latin typeface="Calibri"/>
                        </a:rPr>
                        <a:t>R$   100,00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R$               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52694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466" name="Rectangle 2"/>
          <p:cNvSpPr>
            <a:spLocks noGrp="1" noChangeArrowheads="1"/>
          </p:cNvSpPr>
          <p:nvPr>
            <p:ph type="ctrTitle"/>
          </p:nvPr>
        </p:nvSpPr>
        <p:spPr>
          <a:xfrm>
            <a:off x="1028700" y="190501"/>
            <a:ext cx="3105149" cy="2486024"/>
          </a:xfrm>
          <a:prstGeom prst="ellipse">
            <a:avLst/>
          </a:prstGeom>
          <a:noFill/>
        </p:spPr>
        <p:txBody>
          <a:bodyPr vert="horz" lIns="91440" tIns="45720" rIns="91440" bIns="45720" rtlCol="0" anchor="ctr">
            <a:normAutofit/>
          </a:bodyPr>
          <a:lstStyle/>
          <a:p>
            <a:pPr algn="ctr"/>
            <a:r>
              <a:rPr lang="en-US" sz="2500" kern="1200">
                <a:solidFill>
                  <a:schemeClr val="bg1"/>
                </a:solidFill>
                <a:latin typeface="+mj-lt"/>
                <a:ea typeface="+mj-ea"/>
                <a:cs typeface="+mj-cs"/>
              </a:rPr>
              <a:t>EXERCÍCIO 1</a:t>
            </a:r>
          </a:p>
        </p:txBody>
      </p:sp>
      <p:sp>
        <p:nvSpPr>
          <p:cNvPr id="4" name="Espaço Reservado para Número de Slide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2E480B9C-B8B7-48A1-80D2-A7031DA78221}" type="slidenum">
              <a:rPr lang="en-US" sz="1200" kern="1200">
                <a:solidFill>
                  <a:schemeClr val="tx1">
                    <a:tint val="75000"/>
                  </a:schemeClr>
                </a:solidFill>
                <a:latin typeface="+mn-lt"/>
                <a:ea typeface="+mn-ea"/>
                <a:cs typeface="+mn-cs"/>
              </a:rPr>
              <a:pPr defTabSz="457200">
                <a:spcAft>
                  <a:spcPts val="600"/>
                </a:spcAft>
              </a:pPr>
              <a:t>46</a:t>
            </a:fld>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560758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11263" y="278169"/>
            <a:ext cx="7772400" cy="576610"/>
          </a:xfrm>
        </p:spPr>
        <p:txBody>
          <a:bodyPr>
            <a:normAutofit fontScale="90000"/>
          </a:bodyPr>
          <a:lstStyle/>
          <a:p>
            <a:r>
              <a:rPr lang="pt-BR" sz="4000" dirty="0"/>
              <a:t>Formação do Preço</a:t>
            </a:r>
          </a:p>
        </p:txBody>
      </p:sp>
      <p:sp>
        <p:nvSpPr>
          <p:cNvPr id="32771" name="Rectangle 3"/>
          <p:cNvSpPr>
            <a:spLocks noGrp="1" noChangeArrowheads="1"/>
          </p:cNvSpPr>
          <p:nvPr>
            <p:ph type="subTitle" idx="1"/>
          </p:nvPr>
        </p:nvSpPr>
        <p:spPr>
          <a:xfrm>
            <a:off x="411263" y="1239473"/>
            <a:ext cx="4041448" cy="778653"/>
          </a:xfrm>
        </p:spPr>
        <p:txBody>
          <a:bodyPr/>
          <a:lstStyle/>
          <a:p>
            <a:r>
              <a:rPr lang="pt-BR" sz="2800" b="1" dirty="0">
                <a:solidFill>
                  <a:schemeClr val="tx1"/>
                </a:solidFill>
              </a:rPr>
              <a:t>Pesquisa de Preços</a:t>
            </a:r>
          </a:p>
          <a:p>
            <a:pPr marL="533400" indent="-533400" algn="just">
              <a:buFontTx/>
              <a:buChar char="•"/>
            </a:pPr>
            <a:endParaRPr lang="pt-BR" sz="2800" dirty="0">
              <a:solidFill>
                <a:schemeClr val="tx1"/>
              </a:solidFill>
            </a:endParaRPr>
          </a:p>
          <a:p>
            <a:pPr marL="533400" indent="-533400" algn="just"/>
            <a:endParaRPr lang="pt-BR" b="1" dirty="0"/>
          </a:p>
          <a:p>
            <a:pPr marL="533400" indent="-533400"/>
            <a:endParaRPr lang="pt-BR" b="1" dirty="0"/>
          </a:p>
          <a:p>
            <a:pPr marL="533400" indent="-533400"/>
            <a:endParaRPr lang="pt-BR" b="1" dirty="0"/>
          </a:p>
        </p:txBody>
      </p:sp>
      <p:sp>
        <p:nvSpPr>
          <p:cNvPr id="5" name="Espaço Reservado para Número de Slide 5"/>
          <p:cNvSpPr>
            <a:spLocks noGrp="1"/>
          </p:cNvSpPr>
          <p:nvPr>
            <p:ph type="sldNum" sz="quarter" idx="12"/>
          </p:nvPr>
        </p:nvSpPr>
        <p:spPr/>
        <p:txBody>
          <a:bodyPr/>
          <a:lstStyle/>
          <a:p>
            <a:pPr algn="r"/>
            <a:fld id="{C8C4C631-B8CF-42BC-8AD1-0D2A7196DB8D}" type="slidenum">
              <a:rPr lang="pt-BR" sz="1400"/>
              <a:pPr algn="r"/>
              <a:t>47</a:t>
            </a:fld>
            <a:endParaRPr lang="pt-BR"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569" y="1628800"/>
            <a:ext cx="4824536" cy="3258426"/>
          </a:xfrm>
          <a:prstGeom prst="rect">
            <a:avLst/>
          </a:prstGeom>
        </p:spPr>
      </p:pic>
      <p:sp>
        <p:nvSpPr>
          <p:cNvPr id="7" name="Rectangle 3"/>
          <p:cNvSpPr txBox="1">
            <a:spLocks noChangeArrowheads="1"/>
          </p:cNvSpPr>
          <p:nvPr/>
        </p:nvSpPr>
        <p:spPr bwMode="auto">
          <a:xfrm>
            <a:off x="7648086" y="4852566"/>
            <a:ext cx="4285619" cy="161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2800" b="1" dirty="0">
                <a:solidFill>
                  <a:schemeClr val="tx1"/>
                </a:solidFill>
              </a:rPr>
              <a:t>Elaboração da Planilha </a:t>
            </a:r>
          </a:p>
          <a:p>
            <a:r>
              <a:rPr lang="pt-BR" sz="2800" b="1" dirty="0">
                <a:solidFill>
                  <a:schemeClr val="tx1"/>
                </a:solidFill>
              </a:rPr>
              <a:t>Orçamentária</a:t>
            </a:r>
          </a:p>
          <a:p>
            <a:pPr marL="533400" indent="-533400" algn="just">
              <a:buFontTx/>
              <a:buChar char="•"/>
            </a:pPr>
            <a:endParaRPr lang="pt-BR" sz="2800" b="1" dirty="0">
              <a:solidFill>
                <a:schemeClr val="tx1"/>
              </a:solidFill>
            </a:endParaRPr>
          </a:p>
          <a:p>
            <a:pPr marL="533400" indent="-533400" algn="just"/>
            <a:endParaRPr lang="pt-BR" b="1" dirty="0"/>
          </a:p>
          <a:p>
            <a:pPr marL="533400" indent="-533400"/>
            <a:endParaRPr lang="pt-BR" b="1" dirty="0"/>
          </a:p>
          <a:p>
            <a:pPr marL="533400" indent="-533400"/>
            <a:endParaRPr lang="pt-BR" b="1" dirty="0"/>
          </a:p>
        </p:txBody>
      </p:sp>
    </p:spTree>
    <p:extLst>
      <p:ext uri="{BB962C8B-B14F-4D97-AF65-F5344CB8AC3E}">
        <p14:creationId xmlns:p14="http://schemas.microsoft.com/office/powerpoint/2010/main" val="410970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500304" y="331837"/>
            <a:ext cx="7772400" cy="576610"/>
          </a:xfrm>
        </p:spPr>
        <p:txBody>
          <a:bodyPr>
            <a:normAutofit fontScale="90000"/>
          </a:bodyPr>
          <a:lstStyle/>
          <a:p>
            <a:r>
              <a:rPr lang="pt-BR" sz="4000" dirty="0"/>
              <a:t>Pesquisa de Preços</a:t>
            </a:r>
          </a:p>
        </p:txBody>
      </p:sp>
      <p:sp>
        <p:nvSpPr>
          <p:cNvPr id="34819" name="Rectangle 3"/>
          <p:cNvSpPr>
            <a:spLocks noGrp="1" noChangeArrowheads="1"/>
          </p:cNvSpPr>
          <p:nvPr>
            <p:ph type="subTitle" idx="1"/>
          </p:nvPr>
        </p:nvSpPr>
        <p:spPr>
          <a:xfrm>
            <a:off x="500304" y="1207240"/>
            <a:ext cx="11243204" cy="1224136"/>
          </a:xfrm>
        </p:spPr>
        <p:txBody>
          <a:bodyPr>
            <a:normAutofit fontScale="92500"/>
          </a:bodyPr>
          <a:lstStyle/>
          <a:p>
            <a:pPr indent="3175">
              <a:lnSpc>
                <a:spcPct val="150000"/>
              </a:lnSpc>
              <a:spcBef>
                <a:spcPts val="0"/>
              </a:spcBef>
              <a:spcAft>
                <a:spcPts val="0"/>
              </a:spcAft>
            </a:pPr>
            <a:r>
              <a:rPr lang="pt-BR" sz="3600" b="1" dirty="0">
                <a:solidFill>
                  <a:srgbClr val="FF0000"/>
                </a:solidFill>
              </a:rPr>
              <a:t>Por que fazer Pesquisa de Preços antes da Licitação?</a:t>
            </a:r>
          </a:p>
          <a:p>
            <a:pPr marL="533400" indent="-533400">
              <a:lnSpc>
                <a:spcPct val="90000"/>
              </a:lnSpc>
            </a:pPr>
            <a:endParaRPr lang="pt-BR" sz="2400" b="1" dirty="0"/>
          </a:p>
          <a:p>
            <a:pPr marL="533400" indent="-533400">
              <a:lnSpc>
                <a:spcPct val="90000"/>
              </a:lnSpc>
            </a:pPr>
            <a:endParaRPr lang="pt-BR" b="1" dirty="0"/>
          </a:p>
        </p:txBody>
      </p:sp>
      <p:sp>
        <p:nvSpPr>
          <p:cNvPr id="5" name="Espaço Reservado para Número de Slide 5"/>
          <p:cNvSpPr>
            <a:spLocks noGrp="1"/>
          </p:cNvSpPr>
          <p:nvPr>
            <p:ph type="sldNum" sz="quarter" idx="12"/>
          </p:nvPr>
        </p:nvSpPr>
        <p:spPr/>
        <p:txBody>
          <a:bodyPr/>
          <a:lstStyle/>
          <a:p>
            <a:pPr algn="r"/>
            <a:fld id="{18C4AF83-3DDC-4AA8-8BF5-F24D0CD0ECAB}" type="slidenum">
              <a:rPr lang="pt-BR" sz="1400"/>
              <a:pPr algn="r"/>
              <a:t>48</a:t>
            </a:fld>
            <a:endParaRPr lang="pt-BR" dirty="0"/>
          </a:p>
        </p:txBody>
      </p:sp>
      <p:sp>
        <p:nvSpPr>
          <p:cNvPr id="6" name="Rectangle 3">
            <a:extLst>
              <a:ext uri="{FF2B5EF4-FFF2-40B4-BE49-F238E27FC236}">
                <a16:creationId xmlns:a16="http://schemas.microsoft.com/office/drawing/2014/main" id="{9F5E26F9-DC70-4FFF-A710-7CD3FAE28C5F}"/>
              </a:ext>
            </a:extLst>
          </p:cNvPr>
          <p:cNvSpPr txBox="1">
            <a:spLocks noChangeArrowheads="1"/>
          </p:cNvSpPr>
          <p:nvPr/>
        </p:nvSpPr>
        <p:spPr bwMode="auto">
          <a:xfrm>
            <a:off x="1126979" y="2914076"/>
            <a:ext cx="4270213" cy="77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175"/>
            <a:r>
              <a:rPr lang="pt-BR" b="1" dirty="0">
                <a:solidFill>
                  <a:srgbClr val="0000FF"/>
                </a:solidFill>
              </a:rPr>
              <a:t>Orçamento</a:t>
            </a:r>
            <a:endParaRPr lang="pt-BR" sz="2800" b="1" dirty="0"/>
          </a:p>
        </p:txBody>
      </p:sp>
      <p:sp>
        <p:nvSpPr>
          <p:cNvPr id="7" name="Rectangle 3">
            <a:extLst>
              <a:ext uri="{FF2B5EF4-FFF2-40B4-BE49-F238E27FC236}">
                <a16:creationId xmlns:a16="http://schemas.microsoft.com/office/drawing/2014/main" id="{449140E4-208E-4D9E-9860-2CC84FC74BB3}"/>
              </a:ext>
            </a:extLst>
          </p:cNvPr>
          <p:cNvSpPr txBox="1">
            <a:spLocks noChangeArrowheads="1"/>
          </p:cNvSpPr>
          <p:nvPr/>
        </p:nvSpPr>
        <p:spPr bwMode="auto">
          <a:xfrm>
            <a:off x="6076461" y="4565017"/>
            <a:ext cx="4147939" cy="75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175"/>
            <a:r>
              <a:rPr lang="pt-BR" b="1" dirty="0">
                <a:solidFill>
                  <a:srgbClr val="00B050"/>
                </a:solidFill>
              </a:rPr>
              <a:t>Julgamento</a:t>
            </a:r>
          </a:p>
          <a:p>
            <a:pPr marL="533400" indent="-533400">
              <a:lnSpc>
                <a:spcPct val="90000"/>
              </a:lnSpc>
            </a:pPr>
            <a:endParaRPr lang="pt-BR" sz="2400" b="1" dirty="0"/>
          </a:p>
          <a:p>
            <a:pPr marL="533400" indent="-533400">
              <a:lnSpc>
                <a:spcPct val="90000"/>
              </a:lnSpc>
            </a:pPr>
            <a:endParaRPr lang="pt-BR" b="1" dirty="0"/>
          </a:p>
        </p:txBody>
      </p:sp>
      <p:sp>
        <p:nvSpPr>
          <p:cNvPr id="9" name="Rectangle 3">
            <a:extLst>
              <a:ext uri="{FF2B5EF4-FFF2-40B4-BE49-F238E27FC236}">
                <a16:creationId xmlns:a16="http://schemas.microsoft.com/office/drawing/2014/main" id="{67A1AAAE-9FAA-475F-B896-85D06F306F48}"/>
              </a:ext>
            </a:extLst>
          </p:cNvPr>
          <p:cNvSpPr txBox="1">
            <a:spLocks noChangeArrowheads="1"/>
          </p:cNvSpPr>
          <p:nvPr/>
        </p:nvSpPr>
        <p:spPr bwMode="auto">
          <a:xfrm>
            <a:off x="5954187" y="2914075"/>
            <a:ext cx="4392488" cy="77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175"/>
            <a:r>
              <a:rPr lang="pt-BR" b="1" dirty="0">
                <a:solidFill>
                  <a:srgbClr val="0000FF"/>
                </a:solidFill>
              </a:rPr>
              <a:t>Art. 14 da LF 8.666/93</a:t>
            </a:r>
            <a:endParaRPr lang="pt-BR" sz="2800" b="1" dirty="0"/>
          </a:p>
        </p:txBody>
      </p:sp>
      <p:sp>
        <p:nvSpPr>
          <p:cNvPr id="10" name="Rectangle 3">
            <a:extLst>
              <a:ext uri="{FF2B5EF4-FFF2-40B4-BE49-F238E27FC236}">
                <a16:creationId xmlns:a16="http://schemas.microsoft.com/office/drawing/2014/main" id="{A31CDEF2-0A92-4198-A9FE-1EAB9A0A5095}"/>
              </a:ext>
            </a:extLst>
          </p:cNvPr>
          <p:cNvSpPr txBox="1">
            <a:spLocks noChangeArrowheads="1"/>
          </p:cNvSpPr>
          <p:nvPr/>
        </p:nvSpPr>
        <p:spPr bwMode="auto">
          <a:xfrm>
            <a:off x="1188115" y="4565016"/>
            <a:ext cx="4147939" cy="101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175"/>
            <a:r>
              <a:rPr lang="pt-BR" b="1" dirty="0">
                <a:solidFill>
                  <a:srgbClr val="00B050"/>
                </a:solidFill>
              </a:rPr>
              <a:t>Art. 43, IV da LF 8.666/93</a:t>
            </a:r>
          </a:p>
          <a:p>
            <a:pPr marL="533400" indent="-533400">
              <a:lnSpc>
                <a:spcPct val="90000"/>
              </a:lnSpc>
            </a:pPr>
            <a:endParaRPr lang="pt-BR" sz="1800" b="1" dirty="0"/>
          </a:p>
          <a:p>
            <a:pPr marL="533400" indent="-533400">
              <a:lnSpc>
                <a:spcPct val="90000"/>
              </a:lnSpc>
            </a:pPr>
            <a:endParaRPr lang="pt-BR" b="1" dirty="0"/>
          </a:p>
        </p:txBody>
      </p:sp>
    </p:spTree>
    <p:extLst>
      <p:ext uri="{BB962C8B-B14F-4D97-AF65-F5344CB8AC3E}">
        <p14:creationId xmlns:p14="http://schemas.microsoft.com/office/powerpoint/2010/main" val="306497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452638" y="293468"/>
            <a:ext cx="7772400" cy="576610"/>
          </a:xfrm>
        </p:spPr>
        <p:txBody>
          <a:bodyPr>
            <a:normAutofit fontScale="90000"/>
          </a:bodyPr>
          <a:lstStyle/>
          <a:p>
            <a:r>
              <a:rPr lang="pt-BR" sz="4000"/>
              <a:t>Pesquisa de Preços</a:t>
            </a:r>
            <a:endParaRPr lang="pt-BR" sz="4000" dirty="0"/>
          </a:p>
        </p:txBody>
      </p:sp>
      <p:sp>
        <p:nvSpPr>
          <p:cNvPr id="34819" name="Rectangle 3"/>
          <p:cNvSpPr>
            <a:spLocks noGrp="1" noChangeArrowheads="1"/>
          </p:cNvSpPr>
          <p:nvPr>
            <p:ph type="subTitle" idx="1"/>
          </p:nvPr>
        </p:nvSpPr>
        <p:spPr>
          <a:xfrm>
            <a:off x="452637" y="992778"/>
            <a:ext cx="11565192" cy="5363574"/>
          </a:xfrm>
        </p:spPr>
        <p:txBody>
          <a:bodyPr>
            <a:normAutofit/>
          </a:bodyPr>
          <a:lstStyle/>
          <a:p>
            <a:pPr marL="533400" indent="-533400" algn="just">
              <a:lnSpc>
                <a:spcPct val="150000"/>
              </a:lnSpc>
              <a:spcBef>
                <a:spcPts val="0"/>
              </a:spcBef>
              <a:spcAft>
                <a:spcPts val="0"/>
              </a:spcAft>
            </a:pPr>
            <a:r>
              <a:rPr lang="pt-BR" sz="2800" b="0">
                <a:solidFill>
                  <a:schemeClr val="tx1"/>
                </a:solidFill>
              </a:rPr>
              <a:t>Art. 43 – A licitação será processada e julgada com observância dos seguintes procedimentos:</a:t>
            </a:r>
          </a:p>
          <a:p>
            <a:pPr marL="533400" indent="-533400" algn="just">
              <a:lnSpc>
                <a:spcPct val="150000"/>
              </a:lnSpc>
              <a:spcBef>
                <a:spcPts val="0"/>
              </a:spcBef>
              <a:spcAft>
                <a:spcPts val="0"/>
              </a:spcAft>
            </a:pPr>
            <a:endParaRPr lang="pt-BR" sz="1600" b="0">
              <a:solidFill>
                <a:schemeClr val="tx1"/>
              </a:solidFill>
            </a:endParaRPr>
          </a:p>
          <a:p>
            <a:pPr marL="533400" indent="-533400" algn="just">
              <a:lnSpc>
                <a:spcPct val="150000"/>
              </a:lnSpc>
              <a:spcBef>
                <a:spcPts val="0"/>
              </a:spcBef>
              <a:spcAft>
                <a:spcPts val="0"/>
              </a:spcAft>
            </a:pPr>
            <a:r>
              <a:rPr lang="pt-BR" sz="2400" b="0">
                <a:solidFill>
                  <a:schemeClr val="tx1"/>
                </a:solidFill>
              </a:rPr>
              <a:t>IV – verificação da </a:t>
            </a:r>
            <a:r>
              <a:rPr lang="pt-BR" sz="2400" b="1">
                <a:solidFill>
                  <a:srgbClr val="00B050"/>
                </a:solidFill>
              </a:rPr>
              <a:t>conformidade de cada proposta com os requisitos do edital </a:t>
            </a:r>
            <a:r>
              <a:rPr lang="pt-BR" sz="2400" b="0">
                <a:solidFill>
                  <a:schemeClr val="tx1"/>
                </a:solidFill>
              </a:rPr>
              <a:t>e, conforme o caso, com os </a:t>
            </a:r>
            <a:r>
              <a:rPr lang="pt-BR" sz="2400" b="1">
                <a:solidFill>
                  <a:srgbClr val="0000FF"/>
                </a:solidFill>
              </a:rPr>
              <a:t>preços correntes no mercado</a:t>
            </a:r>
            <a:r>
              <a:rPr lang="pt-BR" sz="2400" b="0">
                <a:solidFill>
                  <a:srgbClr val="0000FF"/>
                </a:solidFill>
              </a:rPr>
              <a:t> </a:t>
            </a:r>
            <a:r>
              <a:rPr lang="pt-BR" sz="2400" b="0">
                <a:solidFill>
                  <a:schemeClr val="tx1"/>
                </a:solidFill>
              </a:rPr>
              <a:t>ou fixados por órgão oficial competente, ou ainda com os constantes do sistema de registro de preços, os quais deverão ser devidamente registrados na ata de julgamento, promovendo-se a </a:t>
            </a:r>
            <a:r>
              <a:rPr lang="pt-BR" sz="2400" b="1">
                <a:solidFill>
                  <a:srgbClr val="FF0000"/>
                </a:solidFill>
              </a:rPr>
              <a:t>desclassificação das propostas desconformes ou incompatíveis</a:t>
            </a:r>
            <a:r>
              <a:rPr lang="pt-BR" sz="2400" b="0">
                <a:solidFill>
                  <a:schemeClr val="tx1"/>
                </a:solidFill>
              </a:rPr>
              <a:t>;</a:t>
            </a:r>
          </a:p>
          <a:p>
            <a:pPr marL="533400" indent="-533400">
              <a:lnSpc>
                <a:spcPct val="90000"/>
              </a:lnSpc>
            </a:pPr>
            <a:endParaRPr lang="pt-BR" sz="2400" b="1"/>
          </a:p>
          <a:p>
            <a:pPr marL="533400" indent="-533400">
              <a:lnSpc>
                <a:spcPct val="90000"/>
              </a:lnSpc>
            </a:pPr>
            <a:endParaRPr lang="pt-BR" b="1" dirty="0"/>
          </a:p>
        </p:txBody>
      </p:sp>
      <p:sp>
        <p:nvSpPr>
          <p:cNvPr id="5" name="Espaço Reservado para Número de Slide 5"/>
          <p:cNvSpPr>
            <a:spLocks noGrp="1"/>
          </p:cNvSpPr>
          <p:nvPr>
            <p:ph type="sldNum" sz="quarter" idx="12"/>
          </p:nvPr>
        </p:nvSpPr>
        <p:spPr>
          <a:xfrm>
            <a:off x="8737600" y="6356351"/>
            <a:ext cx="2844800" cy="365125"/>
          </a:xfrm>
        </p:spPr>
        <p:txBody>
          <a:bodyPr/>
          <a:lstStyle/>
          <a:p>
            <a:pPr algn="r"/>
            <a:fld id="{18C4AF83-3DDC-4AA8-8BF5-F24D0CD0ECAB}" type="slidenum">
              <a:rPr lang="pt-BR" sz="1400" smtClean="0"/>
              <a:pPr algn="r"/>
              <a:t>49</a:t>
            </a:fld>
            <a:endParaRPr lang="pt-BR" dirty="0"/>
          </a:p>
        </p:txBody>
      </p:sp>
    </p:spTree>
    <p:extLst>
      <p:ext uri="{BB962C8B-B14F-4D97-AF65-F5344CB8AC3E}">
        <p14:creationId xmlns:p14="http://schemas.microsoft.com/office/powerpoint/2010/main" val="322820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135188" y="332656"/>
            <a:ext cx="7772400" cy="792088"/>
          </a:xfrm>
        </p:spPr>
        <p:txBody>
          <a:bodyPr/>
          <a:lstStyle/>
          <a:p>
            <a:r>
              <a:rPr lang="pt-BR" sz="4000" dirty="0"/>
              <a:t>Previsão Legal</a:t>
            </a:r>
          </a:p>
        </p:txBody>
      </p:sp>
      <p:sp>
        <p:nvSpPr>
          <p:cNvPr id="11267" name="Rectangle 3"/>
          <p:cNvSpPr>
            <a:spLocks noGrp="1" noChangeArrowheads="1"/>
          </p:cNvSpPr>
          <p:nvPr>
            <p:ph type="subTitle" idx="1"/>
          </p:nvPr>
        </p:nvSpPr>
        <p:spPr>
          <a:xfrm>
            <a:off x="1919536" y="1124744"/>
            <a:ext cx="8136904" cy="2520280"/>
          </a:xfrm>
        </p:spPr>
        <p:txBody>
          <a:bodyPr>
            <a:normAutofit fontScale="92500" lnSpcReduction="20000"/>
          </a:bodyPr>
          <a:lstStyle/>
          <a:p>
            <a:pPr marL="533400" indent="-533400" algn="just">
              <a:lnSpc>
                <a:spcPct val="90000"/>
              </a:lnSpc>
            </a:pPr>
            <a:r>
              <a:rPr lang="pt-BR" sz="4300" b="1" dirty="0">
                <a:solidFill>
                  <a:schemeClr val="tx1"/>
                </a:solidFill>
              </a:rPr>
              <a:t>CF, art. 37, XXI:</a:t>
            </a:r>
          </a:p>
          <a:p>
            <a:pPr marL="533400" indent="-533400" algn="just">
              <a:lnSpc>
                <a:spcPct val="90000"/>
              </a:lnSpc>
            </a:pPr>
            <a:endParaRPr lang="pt-BR" sz="3000" b="1" dirty="0">
              <a:solidFill>
                <a:schemeClr val="tx1"/>
              </a:solidFill>
            </a:endParaRPr>
          </a:p>
          <a:p>
            <a:pPr marL="990600" lvl="1" indent="-533400" algn="just">
              <a:lnSpc>
                <a:spcPct val="170000"/>
              </a:lnSpc>
              <a:spcBef>
                <a:spcPts val="0"/>
              </a:spcBef>
              <a:buFont typeface="Arial" pitchFamily="34" charset="0"/>
              <a:buChar char="•"/>
            </a:pPr>
            <a:r>
              <a:rPr lang="pt-BR" sz="3500" b="1" dirty="0">
                <a:solidFill>
                  <a:srgbClr val="00B050"/>
                </a:solidFill>
              </a:rPr>
              <a:t>igualdade de condições</a:t>
            </a:r>
            <a:r>
              <a:rPr lang="pt-BR" sz="3500" dirty="0">
                <a:solidFill>
                  <a:srgbClr val="00B050"/>
                </a:solidFill>
              </a:rPr>
              <a:t> </a:t>
            </a:r>
            <a:r>
              <a:rPr lang="pt-BR" sz="3500" dirty="0">
                <a:solidFill>
                  <a:schemeClr val="tx1"/>
                </a:solidFill>
              </a:rPr>
              <a:t>a todos os concorrentes (</a:t>
            </a:r>
            <a:r>
              <a:rPr lang="pt-BR" sz="3500" b="1" dirty="0">
                <a:solidFill>
                  <a:srgbClr val="00B050"/>
                </a:solidFill>
              </a:rPr>
              <a:t>ISONOMIA</a:t>
            </a:r>
            <a:r>
              <a:rPr lang="pt-BR" sz="3500" dirty="0">
                <a:solidFill>
                  <a:schemeClr val="tx1"/>
                </a:solidFill>
              </a:rPr>
              <a:t>)</a:t>
            </a:r>
          </a:p>
          <a:p>
            <a:pPr marL="533400" indent="-533400">
              <a:lnSpc>
                <a:spcPct val="90000"/>
              </a:lnSpc>
            </a:pPr>
            <a:endParaRPr lang="pt-BR" sz="2000" dirty="0"/>
          </a:p>
          <a:p>
            <a:pPr marL="533400" indent="-533400" algn="just">
              <a:lnSpc>
                <a:spcPct val="90000"/>
              </a:lnSpc>
            </a:pPr>
            <a:endParaRPr lang="pt-BR" sz="2000" b="1" dirty="0"/>
          </a:p>
        </p:txBody>
      </p:sp>
      <p:sp>
        <p:nvSpPr>
          <p:cNvPr id="5" name="Espaço Reservado para Número de Slide 5"/>
          <p:cNvSpPr>
            <a:spLocks noGrp="1"/>
          </p:cNvSpPr>
          <p:nvPr>
            <p:ph type="sldNum" sz="quarter" idx="12"/>
          </p:nvPr>
        </p:nvSpPr>
        <p:spPr/>
        <p:txBody>
          <a:bodyPr/>
          <a:lstStyle/>
          <a:p>
            <a:pPr algn="r"/>
            <a:fld id="{566CE2BD-59CE-4CD0-9C70-7F322B38023A}" type="slidenum">
              <a:rPr lang="pt-BR" sz="1400"/>
              <a:pPr algn="r"/>
              <a:t>5</a:t>
            </a:fld>
            <a:endParaRPr lang="pt-BR" dirty="0"/>
          </a:p>
        </p:txBody>
      </p:sp>
      <p:sp>
        <p:nvSpPr>
          <p:cNvPr id="6" name="Rectangle 3">
            <a:extLst>
              <a:ext uri="{FF2B5EF4-FFF2-40B4-BE49-F238E27FC236}">
                <a16:creationId xmlns:a16="http://schemas.microsoft.com/office/drawing/2014/main" id="{D58BA3D6-F6AC-4D42-AE54-D2715C96BBF8}"/>
              </a:ext>
            </a:extLst>
          </p:cNvPr>
          <p:cNvSpPr txBox="1">
            <a:spLocks noChangeArrowheads="1"/>
          </p:cNvSpPr>
          <p:nvPr/>
        </p:nvSpPr>
        <p:spPr bwMode="auto">
          <a:xfrm>
            <a:off x="1902085" y="4018632"/>
            <a:ext cx="8136904"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90600" lvl="1" indent="-533400" algn="just">
              <a:lnSpc>
                <a:spcPct val="170000"/>
              </a:lnSpc>
              <a:spcBef>
                <a:spcPts val="0"/>
              </a:spcBef>
              <a:buFont typeface="Arial" panose="020B0604020202020204" pitchFamily="34" charset="0"/>
              <a:buChar char="•"/>
            </a:pPr>
            <a:r>
              <a:rPr lang="pt-BR" sz="3200" dirty="0">
                <a:solidFill>
                  <a:schemeClr val="tx1"/>
                </a:solidFill>
              </a:rPr>
              <a:t>cláusulas que estabeleçam obrigações de pagamento, </a:t>
            </a:r>
            <a:r>
              <a:rPr lang="pt-BR" sz="3200" b="1" dirty="0">
                <a:solidFill>
                  <a:srgbClr val="FF0000"/>
                </a:solidFill>
              </a:rPr>
              <a:t>mantidas as condições efetivas da proposta </a:t>
            </a:r>
          </a:p>
          <a:p>
            <a:pPr marL="533400" indent="-533400">
              <a:lnSpc>
                <a:spcPct val="90000"/>
              </a:lnSpc>
            </a:pPr>
            <a:endParaRPr lang="pt-BR" sz="2000" dirty="0"/>
          </a:p>
          <a:p>
            <a:pPr marL="533400" indent="-533400" algn="just">
              <a:lnSpc>
                <a:spcPct val="90000"/>
              </a:lnSpc>
            </a:pPr>
            <a:endParaRPr lang="pt-BR" sz="2000" b="1" dirty="0"/>
          </a:p>
        </p:txBody>
      </p:sp>
    </p:spTree>
    <p:extLst>
      <p:ext uri="{BB962C8B-B14F-4D97-AF65-F5344CB8AC3E}">
        <p14:creationId xmlns:p14="http://schemas.microsoft.com/office/powerpoint/2010/main" val="158803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5" name="Rectangle 2"/>
          <p:cNvSpPr>
            <a:spLocks noGrp="1" noChangeArrowheads="1"/>
          </p:cNvSpPr>
          <p:nvPr>
            <p:ph type="ctrTitle"/>
          </p:nvPr>
        </p:nvSpPr>
        <p:spPr>
          <a:xfrm>
            <a:off x="838200" y="963877"/>
            <a:ext cx="3494362" cy="493024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Pesquisa de Preços</a:t>
            </a:r>
          </a:p>
        </p:txBody>
      </p:sp>
      <p:cxnSp>
        <p:nvCxnSpPr>
          <p:cNvPr id="75" name="Straight Connector 7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8916" name="Rectangle 3"/>
          <p:cNvSpPr>
            <a:spLocks noGrp="1" noChangeArrowheads="1"/>
          </p:cNvSpPr>
          <p:nvPr>
            <p:ph type="subTitle" idx="1"/>
          </p:nvPr>
        </p:nvSpPr>
        <p:spPr>
          <a:xfrm>
            <a:off x="4976031" y="963877"/>
            <a:ext cx="6377769" cy="4930246"/>
          </a:xfrm>
        </p:spPr>
        <p:txBody>
          <a:bodyPr vert="horz" lIns="91440" tIns="45720" rIns="91440" bIns="45720" rtlCol="0" anchor="ctr">
            <a:normAutofit/>
          </a:bodyPr>
          <a:lstStyle/>
          <a:p>
            <a:pPr marL="533400" indent="-228600" algn="just">
              <a:lnSpc>
                <a:spcPct val="90000"/>
              </a:lnSpc>
              <a:buFont typeface="Arial" panose="020B0604020202020204" pitchFamily="34" charset="0"/>
              <a:buChar char="•"/>
            </a:pPr>
            <a:r>
              <a:rPr lang="en-US" sz="2400" b="1" kern="1200" dirty="0" err="1">
                <a:solidFill>
                  <a:schemeClr val="tx1"/>
                </a:solidFill>
                <a:latin typeface="+mn-lt"/>
                <a:ea typeface="+mn-ea"/>
                <a:cs typeface="+mn-cs"/>
              </a:rPr>
              <a:t>Acórdão</a:t>
            </a:r>
            <a:r>
              <a:rPr lang="en-US" sz="2400" b="1" kern="1200" dirty="0">
                <a:solidFill>
                  <a:schemeClr val="tx1"/>
                </a:solidFill>
                <a:latin typeface="+mn-lt"/>
                <a:ea typeface="+mn-ea"/>
                <a:cs typeface="+mn-cs"/>
              </a:rPr>
              <a:t> TCU nº 980/2005 – </a:t>
            </a:r>
            <a:r>
              <a:rPr lang="en-US" sz="2400" b="1" kern="1200" dirty="0" err="1">
                <a:solidFill>
                  <a:schemeClr val="tx1"/>
                </a:solidFill>
                <a:latin typeface="+mn-lt"/>
                <a:ea typeface="+mn-ea"/>
                <a:cs typeface="+mn-cs"/>
              </a:rPr>
              <a:t>Plenário</a:t>
            </a:r>
            <a:endParaRPr lang="en-US" sz="2400" b="1" kern="1200" dirty="0">
              <a:solidFill>
                <a:schemeClr val="tx1"/>
              </a:solidFill>
              <a:latin typeface="+mn-lt"/>
              <a:ea typeface="+mn-ea"/>
              <a:cs typeface="+mn-cs"/>
            </a:endParaRPr>
          </a:p>
          <a:p>
            <a:pPr marL="533400" indent="-228600" algn="just">
              <a:lnSpc>
                <a:spcPct val="90000"/>
              </a:lnSpc>
              <a:buFont typeface="Arial" panose="020B0604020202020204" pitchFamily="34" charset="0"/>
              <a:buChar char="•"/>
            </a:pPr>
            <a:endParaRPr lang="en-US" sz="2400" b="1" kern="1200" dirty="0">
              <a:solidFill>
                <a:schemeClr val="tx1"/>
              </a:solidFill>
              <a:latin typeface="+mn-lt"/>
              <a:ea typeface="+mn-ea"/>
              <a:cs typeface="+mn-cs"/>
            </a:endParaRPr>
          </a:p>
          <a:p>
            <a:pPr indent="-228600" algn="just">
              <a:lnSpc>
                <a:spcPct val="90000"/>
              </a:lnSpc>
              <a:buFont typeface="Arial" panose="020B0604020202020204" pitchFamily="34" charset="0"/>
              <a:buChar char="•"/>
            </a:pPr>
            <a:r>
              <a:rPr lang="en-US" sz="2400" b="0" kern="1200" dirty="0" err="1">
                <a:solidFill>
                  <a:schemeClr val="tx1"/>
                </a:solidFill>
                <a:latin typeface="+mn-lt"/>
                <a:ea typeface="+mn-ea"/>
                <a:cs typeface="+mn-cs"/>
              </a:rPr>
              <a:t>Proceda</a:t>
            </a:r>
            <a:r>
              <a:rPr lang="en-US" sz="2400" b="0" kern="1200" dirty="0">
                <a:solidFill>
                  <a:schemeClr val="tx1"/>
                </a:solidFill>
                <a:latin typeface="+mn-lt"/>
                <a:ea typeface="+mn-ea"/>
                <a:cs typeface="+mn-cs"/>
              </a:rPr>
              <a:t> à consulta de </a:t>
            </a:r>
            <a:r>
              <a:rPr lang="en-US" sz="2400" b="0" kern="1200" dirty="0" err="1">
                <a:solidFill>
                  <a:schemeClr val="tx1"/>
                </a:solidFill>
                <a:latin typeface="+mn-lt"/>
                <a:ea typeface="+mn-ea"/>
                <a:cs typeface="+mn-cs"/>
              </a:rPr>
              <a:t>preços</a:t>
            </a:r>
            <a:r>
              <a:rPr lang="en-US" sz="2400" b="0" kern="1200" dirty="0">
                <a:solidFill>
                  <a:schemeClr val="tx1"/>
                </a:solidFill>
                <a:latin typeface="+mn-lt"/>
                <a:ea typeface="+mn-ea"/>
                <a:cs typeface="+mn-cs"/>
              </a:rPr>
              <a:t> </a:t>
            </a:r>
            <a:r>
              <a:rPr lang="en-US" sz="2400" b="0" kern="1200" dirty="0" err="1">
                <a:solidFill>
                  <a:schemeClr val="tx1"/>
                </a:solidFill>
                <a:latin typeface="+mn-lt"/>
                <a:ea typeface="+mn-ea"/>
                <a:cs typeface="+mn-cs"/>
              </a:rPr>
              <a:t>correntes</a:t>
            </a:r>
            <a:r>
              <a:rPr lang="en-US" sz="2400" b="0" kern="1200" dirty="0">
                <a:solidFill>
                  <a:schemeClr val="tx1"/>
                </a:solidFill>
                <a:latin typeface="+mn-lt"/>
                <a:ea typeface="+mn-ea"/>
                <a:cs typeface="+mn-cs"/>
              </a:rPr>
              <a:t> no </a:t>
            </a:r>
            <a:r>
              <a:rPr lang="en-US" sz="2400" b="0" kern="1200" dirty="0" err="1">
                <a:solidFill>
                  <a:schemeClr val="tx1"/>
                </a:solidFill>
                <a:latin typeface="+mn-lt"/>
                <a:ea typeface="+mn-ea"/>
                <a:cs typeface="+mn-cs"/>
              </a:rPr>
              <a:t>mercado</a:t>
            </a:r>
            <a:r>
              <a:rPr lang="en-US" sz="2400" b="0" kern="1200" dirty="0">
                <a:solidFill>
                  <a:schemeClr val="tx1"/>
                </a:solidFill>
                <a:latin typeface="+mn-lt"/>
                <a:ea typeface="+mn-ea"/>
                <a:cs typeface="+mn-cs"/>
              </a:rPr>
              <a:t>, </a:t>
            </a:r>
            <a:r>
              <a:rPr lang="en-US" sz="2400" b="0" kern="1200" dirty="0" err="1">
                <a:solidFill>
                  <a:schemeClr val="tx1"/>
                </a:solidFill>
                <a:latin typeface="+mn-lt"/>
                <a:ea typeface="+mn-ea"/>
                <a:cs typeface="+mn-cs"/>
              </a:rPr>
              <a:t>ou</a:t>
            </a:r>
            <a:r>
              <a:rPr lang="en-US" sz="2400" b="0" kern="1200" dirty="0">
                <a:solidFill>
                  <a:schemeClr val="tx1"/>
                </a:solidFill>
                <a:latin typeface="+mn-lt"/>
                <a:ea typeface="+mn-ea"/>
                <a:cs typeface="+mn-cs"/>
              </a:rPr>
              <a:t> </a:t>
            </a:r>
            <a:r>
              <a:rPr lang="en-US" sz="2400" b="0" kern="1200" dirty="0" err="1">
                <a:solidFill>
                  <a:schemeClr val="tx1"/>
                </a:solidFill>
                <a:latin typeface="+mn-lt"/>
                <a:ea typeface="+mn-ea"/>
                <a:cs typeface="+mn-cs"/>
              </a:rPr>
              <a:t>fixados</a:t>
            </a:r>
            <a:r>
              <a:rPr lang="en-US" sz="2400" b="0" kern="1200" dirty="0">
                <a:solidFill>
                  <a:schemeClr val="tx1"/>
                </a:solidFill>
                <a:latin typeface="+mn-lt"/>
                <a:ea typeface="+mn-ea"/>
                <a:cs typeface="+mn-cs"/>
              </a:rPr>
              <a:t> por </a:t>
            </a:r>
            <a:r>
              <a:rPr lang="en-US" sz="2400" b="0" kern="1200" dirty="0" err="1">
                <a:solidFill>
                  <a:schemeClr val="tx1"/>
                </a:solidFill>
                <a:latin typeface="+mn-lt"/>
                <a:ea typeface="+mn-ea"/>
                <a:cs typeface="+mn-cs"/>
              </a:rPr>
              <a:t>órgão</a:t>
            </a:r>
            <a:r>
              <a:rPr lang="en-US" sz="2400" b="0" kern="1200" dirty="0">
                <a:solidFill>
                  <a:schemeClr val="tx1"/>
                </a:solidFill>
                <a:latin typeface="+mn-lt"/>
                <a:ea typeface="+mn-ea"/>
                <a:cs typeface="+mn-cs"/>
              </a:rPr>
              <a:t> </a:t>
            </a:r>
            <a:r>
              <a:rPr lang="en-US" sz="2400" b="0" kern="1200" dirty="0" err="1">
                <a:solidFill>
                  <a:schemeClr val="tx1"/>
                </a:solidFill>
                <a:latin typeface="+mn-lt"/>
                <a:ea typeface="+mn-ea"/>
                <a:cs typeface="+mn-cs"/>
              </a:rPr>
              <a:t>oficial</a:t>
            </a:r>
            <a:r>
              <a:rPr lang="en-US" sz="2400" b="0" kern="1200" dirty="0">
                <a:solidFill>
                  <a:schemeClr val="tx1"/>
                </a:solidFill>
                <a:latin typeface="+mn-lt"/>
                <a:ea typeface="+mn-ea"/>
                <a:cs typeface="+mn-cs"/>
              </a:rPr>
              <a:t> </a:t>
            </a:r>
            <a:r>
              <a:rPr lang="en-US" sz="2400" b="0" kern="1200" dirty="0" err="1">
                <a:solidFill>
                  <a:schemeClr val="tx1"/>
                </a:solidFill>
                <a:latin typeface="+mn-lt"/>
                <a:ea typeface="+mn-ea"/>
                <a:cs typeface="+mn-cs"/>
              </a:rPr>
              <a:t>competente</a:t>
            </a:r>
            <a:r>
              <a:rPr lang="en-US" sz="2400" b="0" kern="1200" dirty="0">
                <a:solidFill>
                  <a:schemeClr val="tx1"/>
                </a:solidFill>
                <a:latin typeface="+mn-lt"/>
                <a:ea typeface="+mn-ea"/>
                <a:cs typeface="+mn-cs"/>
              </a:rPr>
              <a:t> </a:t>
            </a:r>
            <a:r>
              <a:rPr lang="en-US" sz="2400" b="0" kern="1200" dirty="0" err="1">
                <a:solidFill>
                  <a:schemeClr val="tx1"/>
                </a:solidFill>
                <a:latin typeface="+mn-lt"/>
                <a:ea typeface="+mn-ea"/>
                <a:cs typeface="+mn-cs"/>
              </a:rPr>
              <a:t>ou</a:t>
            </a:r>
            <a:r>
              <a:rPr lang="en-US" sz="2400" b="0" kern="1200" dirty="0">
                <a:solidFill>
                  <a:schemeClr val="tx1"/>
                </a:solidFill>
                <a:latin typeface="+mn-lt"/>
                <a:ea typeface="+mn-ea"/>
                <a:cs typeface="+mn-cs"/>
              </a:rPr>
              <a:t>, </a:t>
            </a:r>
            <a:r>
              <a:rPr lang="en-US" sz="2400" b="0" kern="1200" dirty="0" err="1">
                <a:solidFill>
                  <a:schemeClr val="tx1"/>
                </a:solidFill>
                <a:latin typeface="+mn-lt"/>
                <a:ea typeface="+mn-ea"/>
                <a:cs typeface="+mn-cs"/>
              </a:rPr>
              <a:t>ainda</a:t>
            </a:r>
            <a:r>
              <a:rPr lang="en-US" sz="2400" b="0" kern="1200" dirty="0">
                <a:solidFill>
                  <a:schemeClr val="tx1"/>
                </a:solidFill>
                <a:latin typeface="+mn-lt"/>
                <a:ea typeface="+mn-ea"/>
                <a:cs typeface="+mn-cs"/>
              </a:rPr>
              <a:t>, </a:t>
            </a:r>
            <a:r>
              <a:rPr lang="en-US" sz="2400" b="0" kern="1200" dirty="0" err="1">
                <a:solidFill>
                  <a:schemeClr val="tx1"/>
                </a:solidFill>
                <a:latin typeface="+mn-lt"/>
                <a:ea typeface="+mn-ea"/>
                <a:cs typeface="+mn-cs"/>
              </a:rPr>
              <a:t>constantes</a:t>
            </a:r>
            <a:r>
              <a:rPr lang="en-US" sz="2400" b="0" kern="1200" dirty="0">
                <a:solidFill>
                  <a:schemeClr val="tx1"/>
                </a:solidFill>
                <a:latin typeface="+mn-lt"/>
                <a:ea typeface="+mn-ea"/>
                <a:cs typeface="+mn-cs"/>
              </a:rPr>
              <a:t> do </a:t>
            </a:r>
            <a:r>
              <a:rPr lang="en-US" sz="2400" b="0" kern="1200" dirty="0" err="1">
                <a:solidFill>
                  <a:schemeClr val="tx1"/>
                </a:solidFill>
                <a:latin typeface="+mn-lt"/>
                <a:ea typeface="+mn-ea"/>
                <a:cs typeface="+mn-cs"/>
              </a:rPr>
              <a:t>sistema</a:t>
            </a:r>
            <a:r>
              <a:rPr lang="en-US" sz="2400" b="0" kern="1200" dirty="0">
                <a:solidFill>
                  <a:schemeClr val="tx1"/>
                </a:solidFill>
                <a:latin typeface="+mn-lt"/>
                <a:ea typeface="+mn-ea"/>
                <a:cs typeface="+mn-cs"/>
              </a:rPr>
              <a:t> de </a:t>
            </a:r>
            <a:r>
              <a:rPr lang="en-US" sz="2400" b="0" kern="1200" dirty="0" err="1">
                <a:solidFill>
                  <a:schemeClr val="tx1"/>
                </a:solidFill>
                <a:latin typeface="+mn-lt"/>
                <a:ea typeface="+mn-ea"/>
                <a:cs typeface="+mn-cs"/>
              </a:rPr>
              <a:t>registro</a:t>
            </a:r>
            <a:r>
              <a:rPr lang="en-US" sz="2400" b="0" kern="1200" dirty="0">
                <a:solidFill>
                  <a:schemeClr val="tx1"/>
                </a:solidFill>
                <a:latin typeface="+mn-lt"/>
                <a:ea typeface="+mn-ea"/>
                <a:cs typeface="+mn-cs"/>
              </a:rPr>
              <a:t> de </a:t>
            </a:r>
            <a:r>
              <a:rPr lang="en-US" sz="2400" b="0" kern="1200" dirty="0" err="1">
                <a:solidFill>
                  <a:schemeClr val="tx1"/>
                </a:solidFill>
                <a:latin typeface="+mn-lt"/>
                <a:ea typeface="+mn-ea"/>
                <a:cs typeface="+mn-cs"/>
              </a:rPr>
              <a:t>preços</a:t>
            </a:r>
            <a:r>
              <a:rPr lang="en-US" sz="2400" b="0" kern="1200" dirty="0">
                <a:solidFill>
                  <a:schemeClr val="tx1"/>
                </a:solidFill>
                <a:latin typeface="+mn-lt"/>
                <a:ea typeface="+mn-ea"/>
                <a:cs typeface="+mn-cs"/>
              </a:rPr>
              <a:t>, </a:t>
            </a:r>
            <a:r>
              <a:rPr lang="en-US" sz="2400" b="0" kern="1200" dirty="0" err="1">
                <a:solidFill>
                  <a:schemeClr val="tx1"/>
                </a:solidFill>
                <a:latin typeface="+mn-lt"/>
                <a:ea typeface="+mn-ea"/>
                <a:cs typeface="+mn-cs"/>
              </a:rPr>
              <a:t>consubstanciando</a:t>
            </a:r>
            <a:r>
              <a:rPr lang="en-US" sz="2400" b="0" kern="1200" dirty="0">
                <a:solidFill>
                  <a:schemeClr val="tx1"/>
                </a:solidFill>
                <a:latin typeface="+mn-lt"/>
                <a:ea typeface="+mn-ea"/>
                <a:cs typeface="+mn-cs"/>
              </a:rPr>
              <a:t> a </a:t>
            </a:r>
            <a:r>
              <a:rPr lang="en-US" sz="2400" b="1" kern="1200" dirty="0" err="1">
                <a:solidFill>
                  <a:srgbClr val="0000FF"/>
                </a:solidFill>
                <a:latin typeface="+mn-lt"/>
                <a:ea typeface="+mn-ea"/>
                <a:cs typeface="+mn-cs"/>
              </a:rPr>
              <a:t>pesquisa</a:t>
            </a:r>
            <a:r>
              <a:rPr lang="en-US" sz="2400" b="1" kern="1200" dirty="0">
                <a:solidFill>
                  <a:srgbClr val="0000FF"/>
                </a:solidFill>
                <a:latin typeface="+mn-lt"/>
                <a:ea typeface="+mn-ea"/>
                <a:cs typeface="+mn-cs"/>
              </a:rPr>
              <a:t> no </a:t>
            </a:r>
            <a:r>
              <a:rPr lang="en-US" sz="2400" b="1" kern="1200" dirty="0" err="1">
                <a:solidFill>
                  <a:srgbClr val="0000FF"/>
                </a:solidFill>
                <a:latin typeface="+mn-lt"/>
                <a:ea typeface="+mn-ea"/>
                <a:cs typeface="+mn-cs"/>
              </a:rPr>
              <a:t>mercado</a:t>
            </a:r>
            <a:r>
              <a:rPr lang="en-US" sz="2400" b="1" kern="1200" dirty="0">
                <a:solidFill>
                  <a:srgbClr val="0000FF"/>
                </a:solidFill>
                <a:latin typeface="+mn-lt"/>
                <a:ea typeface="+mn-ea"/>
                <a:cs typeface="+mn-cs"/>
              </a:rPr>
              <a:t> </a:t>
            </a:r>
            <a:r>
              <a:rPr lang="en-US" sz="2400" b="1" kern="1200" dirty="0" err="1">
                <a:solidFill>
                  <a:srgbClr val="0000FF"/>
                </a:solidFill>
                <a:latin typeface="+mn-lt"/>
                <a:ea typeface="+mn-ea"/>
                <a:cs typeface="+mn-cs"/>
              </a:rPr>
              <a:t>em</a:t>
            </a:r>
            <a:r>
              <a:rPr lang="en-US" sz="2400" b="1" kern="1200" dirty="0">
                <a:solidFill>
                  <a:srgbClr val="0000FF"/>
                </a:solidFill>
                <a:latin typeface="+mn-lt"/>
                <a:ea typeface="+mn-ea"/>
                <a:cs typeface="+mn-cs"/>
              </a:rPr>
              <a:t>, </a:t>
            </a:r>
            <a:r>
              <a:rPr lang="en-US" sz="2400" b="1" kern="1200" dirty="0" err="1">
                <a:solidFill>
                  <a:srgbClr val="0000FF"/>
                </a:solidFill>
                <a:latin typeface="+mn-lt"/>
                <a:ea typeface="+mn-ea"/>
                <a:cs typeface="+mn-cs"/>
              </a:rPr>
              <a:t>pelo</a:t>
            </a:r>
            <a:r>
              <a:rPr lang="en-US" sz="2400" b="1" kern="1200" dirty="0">
                <a:solidFill>
                  <a:srgbClr val="0000FF"/>
                </a:solidFill>
                <a:latin typeface="+mn-lt"/>
                <a:ea typeface="+mn-ea"/>
                <a:cs typeface="+mn-cs"/>
              </a:rPr>
              <a:t> </a:t>
            </a:r>
            <a:r>
              <a:rPr lang="en-US" sz="2400" b="1" kern="1200" dirty="0" err="1">
                <a:solidFill>
                  <a:srgbClr val="0000FF"/>
                </a:solidFill>
                <a:latin typeface="+mn-lt"/>
                <a:ea typeface="+mn-ea"/>
                <a:cs typeface="+mn-cs"/>
              </a:rPr>
              <a:t>menos</a:t>
            </a:r>
            <a:r>
              <a:rPr lang="en-US" sz="2400" b="1" kern="1200" dirty="0">
                <a:solidFill>
                  <a:srgbClr val="0000FF"/>
                </a:solidFill>
                <a:latin typeface="+mn-lt"/>
                <a:ea typeface="+mn-ea"/>
                <a:cs typeface="+mn-cs"/>
              </a:rPr>
              <a:t>, </a:t>
            </a:r>
            <a:r>
              <a:rPr lang="en-US" sz="2400" b="1" kern="1200" dirty="0" err="1">
                <a:solidFill>
                  <a:srgbClr val="0000FF"/>
                </a:solidFill>
                <a:latin typeface="+mn-lt"/>
                <a:ea typeface="+mn-ea"/>
                <a:cs typeface="+mn-cs"/>
              </a:rPr>
              <a:t>três</a:t>
            </a:r>
            <a:r>
              <a:rPr lang="en-US" sz="2400" b="1" kern="1200" dirty="0">
                <a:solidFill>
                  <a:srgbClr val="0000FF"/>
                </a:solidFill>
                <a:latin typeface="+mn-lt"/>
                <a:ea typeface="+mn-ea"/>
                <a:cs typeface="+mn-cs"/>
              </a:rPr>
              <a:t> </a:t>
            </a:r>
            <a:r>
              <a:rPr lang="en-US" sz="2400" b="1" kern="1200" dirty="0" err="1">
                <a:solidFill>
                  <a:srgbClr val="0000FF"/>
                </a:solidFill>
                <a:latin typeface="+mn-lt"/>
                <a:ea typeface="+mn-ea"/>
                <a:cs typeface="+mn-cs"/>
              </a:rPr>
              <a:t>orçamentos</a:t>
            </a:r>
            <a:r>
              <a:rPr lang="en-US" sz="2400" b="1" kern="1200" dirty="0">
                <a:solidFill>
                  <a:srgbClr val="0000FF"/>
                </a:solidFill>
                <a:latin typeface="+mn-lt"/>
                <a:ea typeface="+mn-ea"/>
                <a:cs typeface="+mn-cs"/>
              </a:rPr>
              <a:t> de </a:t>
            </a:r>
            <a:r>
              <a:rPr lang="en-US" sz="2400" b="1" kern="1200" dirty="0" err="1">
                <a:solidFill>
                  <a:srgbClr val="0000FF"/>
                </a:solidFill>
                <a:latin typeface="+mn-lt"/>
                <a:ea typeface="+mn-ea"/>
                <a:cs typeface="+mn-cs"/>
              </a:rPr>
              <a:t>fornecedores</a:t>
            </a:r>
            <a:r>
              <a:rPr lang="en-US" sz="2400" b="1" kern="1200" dirty="0">
                <a:solidFill>
                  <a:srgbClr val="0000FF"/>
                </a:solidFill>
                <a:latin typeface="+mn-lt"/>
                <a:ea typeface="+mn-ea"/>
                <a:cs typeface="+mn-cs"/>
              </a:rPr>
              <a:t> </a:t>
            </a:r>
            <a:r>
              <a:rPr lang="en-US" sz="2400" b="1" kern="1200" dirty="0" err="1">
                <a:solidFill>
                  <a:srgbClr val="0000FF"/>
                </a:solidFill>
                <a:latin typeface="+mn-lt"/>
                <a:ea typeface="+mn-ea"/>
                <a:cs typeface="+mn-cs"/>
              </a:rPr>
              <a:t>distintos</a:t>
            </a:r>
            <a:r>
              <a:rPr lang="en-US" sz="2400" b="0" kern="1200" dirty="0">
                <a:solidFill>
                  <a:schemeClr val="tx1"/>
                </a:solidFill>
                <a:latin typeface="+mn-lt"/>
                <a:ea typeface="+mn-ea"/>
                <a:cs typeface="+mn-cs"/>
              </a:rPr>
              <a:t>, </a:t>
            </a:r>
            <a:r>
              <a:rPr lang="en-US" sz="2400" b="0" kern="1200" dirty="0" err="1">
                <a:solidFill>
                  <a:schemeClr val="tx1"/>
                </a:solidFill>
                <a:latin typeface="+mn-lt"/>
                <a:ea typeface="+mn-ea"/>
                <a:cs typeface="+mn-cs"/>
              </a:rPr>
              <a:t>os</a:t>
            </a:r>
            <a:r>
              <a:rPr lang="en-US" sz="2400" b="0" kern="1200" dirty="0">
                <a:solidFill>
                  <a:schemeClr val="tx1"/>
                </a:solidFill>
                <a:latin typeface="+mn-lt"/>
                <a:ea typeface="+mn-ea"/>
                <a:cs typeface="+mn-cs"/>
              </a:rPr>
              <a:t> </a:t>
            </a:r>
            <a:r>
              <a:rPr lang="en-US" sz="2400" b="0" kern="1200" dirty="0" err="1">
                <a:solidFill>
                  <a:schemeClr val="tx1"/>
                </a:solidFill>
                <a:latin typeface="+mn-lt"/>
                <a:ea typeface="+mn-ea"/>
                <a:cs typeface="+mn-cs"/>
              </a:rPr>
              <a:t>quais</a:t>
            </a:r>
            <a:r>
              <a:rPr lang="en-US" sz="2400" b="0" kern="1200" dirty="0">
                <a:solidFill>
                  <a:schemeClr val="tx1"/>
                </a:solidFill>
                <a:latin typeface="+mn-lt"/>
                <a:ea typeface="+mn-ea"/>
                <a:cs typeface="+mn-cs"/>
              </a:rPr>
              <a:t> </a:t>
            </a:r>
            <a:r>
              <a:rPr lang="en-US" sz="2400" b="0" kern="1200" dirty="0" err="1">
                <a:solidFill>
                  <a:schemeClr val="tx1"/>
                </a:solidFill>
                <a:latin typeface="+mn-lt"/>
                <a:ea typeface="+mn-ea"/>
                <a:cs typeface="+mn-cs"/>
              </a:rPr>
              <a:t>devem</a:t>
            </a:r>
            <a:r>
              <a:rPr lang="en-US" sz="2400" b="0" kern="1200" dirty="0">
                <a:solidFill>
                  <a:schemeClr val="tx1"/>
                </a:solidFill>
                <a:latin typeface="+mn-lt"/>
                <a:ea typeface="+mn-ea"/>
                <a:cs typeface="+mn-cs"/>
              </a:rPr>
              <a:t> ser </a:t>
            </a:r>
            <a:r>
              <a:rPr lang="en-US" sz="2400" b="0" kern="1200" dirty="0" err="1">
                <a:solidFill>
                  <a:schemeClr val="tx1"/>
                </a:solidFill>
                <a:latin typeface="+mn-lt"/>
                <a:ea typeface="+mn-ea"/>
                <a:cs typeface="+mn-cs"/>
              </a:rPr>
              <a:t>anexados</a:t>
            </a:r>
            <a:r>
              <a:rPr lang="en-US" sz="2400" b="0" kern="1200" dirty="0">
                <a:solidFill>
                  <a:schemeClr val="tx1"/>
                </a:solidFill>
                <a:latin typeface="+mn-lt"/>
                <a:ea typeface="+mn-ea"/>
                <a:cs typeface="+mn-cs"/>
              </a:rPr>
              <a:t> </a:t>
            </a:r>
            <a:r>
              <a:rPr lang="en-US" sz="2400" b="0" kern="1200" dirty="0" err="1">
                <a:solidFill>
                  <a:schemeClr val="tx1"/>
                </a:solidFill>
                <a:latin typeface="+mn-lt"/>
                <a:ea typeface="+mn-ea"/>
                <a:cs typeface="+mn-cs"/>
              </a:rPr>
              <a:t>ao</a:t>
            </a:r>
            <a:r>
              <a:rPr lang="en-US" sz="2400" b="0" kern="1200" dirty="0">
                <a:solidFill>
                  <a:schemeClr val="tx1"/>
                </a:solidFill>
                <a:latin typeface="+mn-lt"/>
                <a:ea typeface="+mn-ea"/>
                <a:cs typeface="+mn-cs"/>
              </a:rPr>
              <a:t> </a:t>
            </a:r>
            <a:r>
              <a:rPr lang="en-US" sz="2400" b="0" kern="1200" dirty="0" err="1">
                <a:solidFill>
                  <a:schemeClr val="tx1"/>
                </a:solidFill>
                <a:latin typeface="+mn-lt"/>
                <a:ea typeface="+mn-ea"/>
                <a:cs typeface="+mn-cs"/>
              </a:rPr>
              <a:t>procedimento</a:t>
            </a:r>
            <a:r>
              <a:rPr lang="en-US" sz="2400" b="0" kern="1200" dirty="0">
                <a:solidFill>
                  <a:schemeClr val="tx1"/>
                </a:solidFill>
                <a:latin typeface="+mn-lt"/>
                <a:ea typeface="+mn-ea"/>
                <a:cs typeface="+mn-cs"/>
              </a:rPr>
              <a:t> </a:t>
            </a:r>
            <a:r>
              <a:rPr lang="en-US" sz="2400" b="0" kern="1200" dirty="0" err="1">
                <a:solidFill>
                  <a:schemeClr val="tx1"/>
                </a:solidFill>
                <a:latin typeface="+mn-lt"/>
                <a:ea typeface="+mn-ea"/>
                <a:cs typeface="+mn-cs"/>
              </a:rPr>
              <a:t>licitatório</a:t>
            </a:r>
            <a:r>
              <a:rPr lang="en-US" sz="2400" b="0" kern="1200" dirty="0">
                <a:solidFill>
                  <a:schemeClr val="tx1"/>
                </a:solidFill>
                <a:latin typeface="+mn-lt"/>
                <a:ea typeface="+mn-ea"/>
                <a:cs typeface="+mn-cs"/>
              </a:rPr>
              <a:t>.</a:t>
            </a:r>
          </a:p>
          <a:p>
            <a:pPr marL="533400" indent="-228600" algn="just">
              <a:lnSpc>
                <a:spcPct val="90000"/>
              </a:lnSpc>
              <a:buFont typeface="Arial" panose="020B0604020202020204" pitchFamily="34" charset="0"/>
              <a:buChar char="•"/>
            </a:pPr>
            <a:endParaRPr lang="en-US" sz="2400" b="1" kern="1200" dirty="0">
              <a:solidFill>
                <a:schemeClr val="tx1"/>
              </a:solidFill>
              <a:latin typeface="+mn-lt"/>
              <a:ea typeface="+mn-ea"/>
              <a:cs typeface="+mn-cs"/>
            </a:endParaRPr>
          </a:p>
        </p:txBody>
      </p:sp>
      <p:sp>
        <p:nvSpPr>
          <p:cNvPr id="38914" name="Espaço Reservado para Número de Slide 5"/>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spcAft>
                <a:spcPts val="600"/>
              </a:spcAft>
            </a:pPr>
            <a:fld id="{4697A420-412F-4CCA-952C-C764642930F5}" type="slidenum">
              <a:rPr lang="en-US" sz="1050" kern="1200">
                <a:solidFill>
                  <a:schemeClr val="tx1">
                    <a:alpha val="80000"/>
                  </a:schemeClr>
                </a:solidFill>
                <a:latin typeface="+mn-lt"/>
                <a:ea typeface="+mn-ea"/>
                <a:cs typeface="+mn-cs"/>
              </a:rPr>
              <a:pPr>
                <a:spcAft>
                  <a:spcPts val="600"/>
                </a:spcAft>
              </a:pPr>
              <a:t>50</a:t>
            </a:fld>
            <a:endParaRPr lang="en-US" sz="1050" kern="120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935495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2"/>
          <p:cNvSpPr>
            <a:spLocks noGrp="1" noChangeArrowheads="1"/>
          </p:cNvSpPr>
          <p:nvPr>
            <p:ph type="ctrTitle"/>
          </p:nvPr>
        </p:nvSpPr>
        <p:spPr>
          <a:xfrm>
            <a:off x="335073" y="221460"/>
            <a:ext cx="7772400" cy="720626"/>
          </a:xfrm>
        </p:spPr>
        <p:txBody>
          <a:bodyPr>
            <a:normAutofit/>
          </a:bodyPr>
          <a:lstStyle/>
          <a:p>
            <a:pPr eaLnBrk="1" hangingPunct="1"/>
            <a:r>
              <a:rPr lang="pt-BR" sz="3600" dirty="0"/>
              <a:t>Pesquisa de Preços</a:t>
            </a:r>
          </a:p>
        </p:txBody>
      </p:sp>
      <p:sp>
        <p:nvSpPr>
          <p:cNvPr id="38916" name="Rectangle 3"/>
          <p:cNvSpPr>
            <a:spLocks noGrp="1" noChangeArrowheads="1"/>
          </p:cNvSpPr>
          <p:nvPr>
            <p:ph type="subTitle" idx="1"/>
          </p:nvPr>
        </p:nvSpPr>
        <p:spPr>
          <a:xfrm>
            <a:off x="335073" y="1151289"/>
            <a:ext cx="11499876" cy="4570242"/>
          </a:xfrm>
        </p:spPr>
        <p:txBody>
          <a:bodyPr/>
          <a:lstStyle/>
          <a:p>
            <a:pPr marL="533400" indent="-533400">
              <a:lnSpc>
                <a:spcPct val="90000"/>
              </a:lnSpc>
            </a:pPr>
            <a:r>
              <a:rPr lang="pt-BR" sz="2800" b="1" dirty="0">
                <a:solidFill>
                  <a:schemeClr val="tx1"/>
                </a:solidFill>
              </a:rPr>
              <a:t>Acórdão TCU nº 254/2007</a:t>
            </a:r>
          </a:p>
          <a:p>
            <a:pPr marL="533400" indent="-533400">
              <a:lnSpc>
                <a:spcPct val="90000"/>
              </a:lnSpc>
            </a:pPr>
            <a:endParaRPr lang="pt-BR" sz="2800" b="1" dirty="0">
              <a:solidFill>
                <a:schemeClr val="tx1"/>
              </a:solidFill>
            </a:endParaRPr>
          </a:p>
          <a:p>
            <a:pPr algn="just" eaLnBrk="1" hangingPunct="1">
              <a:lnSpc>
                <a:spcPct val="150000"/>
              </a:lnSpc>
            </a:pPr>
            <a:r>
              <a:rPr lang="pt-BR" sz="2800" dirty="0">
                <a:solidFill>
                  <a:schemeClr val="tx1"/>
                </a:solidFill>
              </a:rPr>
              <a:t>Os gestores devem ficar atentos quanto à ocorrência de </a:t>
            </a:r>
            <a:r>
              <a:rPr lang="pt-BR" sz="2800" b="1" dirty="0">
                <a:solidFill>
                  <a:srgbClr val="0000FF"/>
                </a:solidFill>
              </a:rPr>
              <a:t>discrepâncias significativas </a:t>
            </a:r>
            <a:r>
              <a:rPr lang="pt-BR" sz="2800" dirty="0">
                <a:solidFill>
                  <a:schemeClr val="tx1"/>
                </a:solidFill>
              </a:rPr>
              <a:t>nos valores da amostra obtida </a:t>
            </a:r>
            <a:r>
              <a:rPr lang="pt-BR" sz="2800" b="0" dirty="0">
                <a:solidFill>
                  <a:schemeClr val="tx1"/>
                </a:solidFill>
              </a:rPr>
              <a:t>que possam levar ao cálculo de um orçamento estimativo da licitação que venha a não representar os preços correntes no mercado.</a:t>
            </a:r>
          </a:p>
          <a:p>
            <a:pPr marL="533400" indent="-533400" algn="just">
              <a:lnSpc>
                <a:spcPct val="90000"/>
              </a:lnSpc>
              <a:buFontTx/>
              <a:buChar char="•"/>
            </a:pPr>
            <a:endParaRPr lang="pt-BR" dirty="0"/>
          </a:p>
          <a:p>
            <a:pPr marL="533400" indent="-533400">
              <a:lnSpc>
                <a:spcPct val="90000"/>
              </a:lnSpc>
            </a:pPr>
            <a:endParaRPr lang="pt-BR" b="1" dirty="0"/>
          </a:p>
        </p:txBody>
      </p:sp>
      <p:sp>
        <p:nvSpPr>
          <p:cNvPr id="38914" name="Espaço Reservado para Número de Slide 5"/>
          <p:cNvSpPr>
            <a:spLocks noGrp="1"/>
          </p:cNvSpPr>
          <p:nvPr>
            <p:ph type="sldNum" sz="quarter" idx="12"/>
          </p:nvPr>
        </p:nvSpPr>
        <p:spPr>
          <a:noFill/>
        </p:spPr>
        <p:txBody>
          <a:bodyPr/>
          <a:lstStyle/>
          <a:p>
            <a:pPr algn="r"/>
            <a:fld id="{4697A420-412F-4CCA-952C-C764642930F5}" type="slidenum">
              <a:rPr lang="pt-BR" sz="1400"/>
              <a:pPr algn="r"/>
              <a:t>51</a:t>
            </a:fld>
            <a:endParaRPr lang="pt-BR" dirty="0"/>
          </a:p>
        </p:txBody>
      </p:sp>
    </p:spTree>
    <p:extLst>
      <p:ext uri="{BB962C8B-B14F-4D97-AF65-F5344CB8AC3E}">
        <p14:creationId xmlns:p14="http://schemas.microsoft.com/office/powerpoint/2010/main" val="2701332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2"/>
          <p:cNvSpPr>
            <a:spLocks noGrp="1" noChangeArrowheads="1"/>
          </p:cNvSpPr>
          <p:nvPr>
            <p:ph type="ctrTitle"/>
          </p:nvPr>
        </p:nvSpPr>
        <p:spPr>
          <a:xfrm>
            <a:off x="370086" y="286773"/>
            <a:ext cx="7772400" cy="504602"/>
          </a:xfrm>
        </p:spPr>
        <p:txBody>
          <a:bodyPr>
            <a:noAutofit/>
          </a:bodyPr>
          <a:lstStyle/>
          <a:p>
            <a:pPr eaLnBrk="1" hangingPunct="1"/>
            <a:r>
              <a:rPr lang="pt-BR" sz="3600" dirty="0"/>
              <a:t>Pesquisa de Preços</a:t>
            </a:r>
          </a:p>
        </p:txBody>
      </p:sp>
      <p:sp>
        <p:nvSpPr>
          <p:cNvPr id="38916" name="Rectangle 3"/>
          <p:cNvSpPr>
            <a:spLocks noGrp="1" noChangeArrowheads="1"/>
          </p:cNvSpPr>
          <p:nvPr>
            <p:ph type="subTitle" idx="1"/>
          </p:nvPr>
        </p:nvSpPr>
        <p:spPr>
          <a:xfrm>
            <a:off x="370086" y="1124744"/>
            <a:ext cx="11425673" cy="5231607"/>
          </a:xfrm>
        </p:spPr>
        <p:txBody>
          <a:bodyPr>
            <a:normAutofit/>
          </a:bodyPr>
          <a:lstStyle/>
          <a:p>
            <a:pPr marL="533400" indent="-533400">
              <a:lnSpc>
                <a:spcPct val="90000"/>
              </a:lnSpc>
            </a:pPr>
            <a:r>
              <a:rPr lang="pt-BR" sz="2800" b="1" dirty="0">
                <a:solidFill>
                  <a:schemeClr val="tx1"/>
                </a:solidFill>
              </a:rPr>
              <a:t>Acórdão TCU nº 5576/2013 – 2ª Câmara</a:t>
            </a:r>
          </a:p>
          <a:p>
            <a:pPr algn="just" eaLnBrk="1" hangingPunct="1">
              <a:lnSpc>
                <a:spcPct val="150000"/>
              </a:lnSpc>
            </a:pPr>
            <a:r>
              <a:rPr lang="pt-BR" sz="2800" dirty="0">
                <a:solidFill>
                  <a:srgbClr val="FF0000"/>
                </a:solidFill>
              </a:rPr>
              <a:t>no caso de não ser possível obter preços referenciais nos sistemas oficiais</a:t>
            </a:r>
            <a:r>
              <a:rPr lang="pt-BR" sz="2800" dirty="0">
                <a:solidFill>
                  <a:schemeClr val="tx1"/>
                </a:solidFill>
              </a:rPr>
              <a:t>, </a:t>
            </a:r>
            <a:r>
              <a:rPr lang="pt-BR" sz="2800" dirty="0">
                <a:solidFill>
                  <a:srgbClr val="0000FF"/>
                </a:solidFill>
              </a:rPr>
              <a:t>deve ser realizada pesquisa de preços contendo o mínimo de três cotações de fornecedores distintos</a:t>
            </a:r>
            <a:r>
              <a:rPr lang="pt-BR" sz="2800" dirty="0">
                <a:solidFill>
                  <a:schemeClr val="tx1"/>
                </a:solidFill>
              </a:rPr>
              <a:t>, fazendo constar do processo a documentação comprobatória pertinente aos levantamentos e estudos que fundamentaram o preço estimado e, caso não seja possível obter esse número de cotações, deve ser elaborada justificativa circunstanciada.</a:t>
            </a:r>
          </a:p>
          <a:p>
            <a:pPr marL="533400" indent="-533400" algn="just">
              <a:lnSpc>
                <a:spcPct val="90000"/>
              </a:lnSpc>
              <a:buFontTx/>
              <a:buChar char="•"/>
            </a:pPr>
            <a:endParaRPr lang="pt-BR" dirty="0"/>
          </a:p>
          <a:p>
            <a:pPr marL="533400" indent="-533400">
              <a:lnSpc>
                <a:spcPct val="90000"/>
              </a:lnSpc>
            </a:pPr>
            <a:endParaRPr lang="pt-BR" b="1" dirty="0"/>
          </a:p>
        </p:txBody>
      </p:sp>
      <p:sp>
        <p:nvSpPr>
          <p:cNvPr id="38914" name="Espaço Reservado para Número de Slide 5"/>
          <p:cNvSpPr>
            <a:spLocks noGrp="1"/>
          </p:cNvSpPr>
          <p:nvPr>
            <p:ph type="sldNum" sz="quarter" idx="12"/>
          </p:nvPr>
        </p:nvSpPr>
        <p:spPr>
          <a:noFill/>
        </p:spPr>
        <p:txBody>
          <a:bodyPr/>
          <a:lstStyle/>
          <a:p>
            <a:pPr algn="r"/>
            <a:fld id="{4697A420-412F-4CCA-952C-C764642930F5}" type="slidenum">
              <a:rPr lang="pt-BR" sz="1400"/>
              <a:pPr algn="r"/>
              <a:t>52</a:t>
            </a:fld>
            <a:endParaRPr lang="pt-BR" dirty="0"/>
          </a:p>
        </p:txBody>
      </p:sp>
    </p:spTree>
    <p:extLst>
      <p:ext uri="{BB962C8B-B14F-4D97-AF65-F5344CB8AC3E}">
        <p14:creationId xmlns:p14="http://schemas.microsoft.com/office/powerpoint/2010/main" val="1768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7A201862-D854-49B2-A920-E8BFE1FE5D36}" type="slidenum">
              <a:rPr lang="pt-BR" sz="1400"/>
              <a:pPr algn="r"/>
              <a:t>53</a:t>
            </a:fld>
            <a:endParaRPr lang="pt-BR" sz="1400"/>
          </a:p>
        </p:txBody>
      </p:sp>
      <p:sp>
        <p:nvSpPr>
          <p:cNvPr id="64516" name="Rectangle 3"/>
          <p:cNvSpPr>
            <a:spLocks noGrp="1" noChangeArrowheads="1"/>
          </p:cNvSpPr>
          <p:nvPr>
            <p:ph type="subTitle" idx="4294967295"/>
          </p:nvPr>
        </p:nvSpPr>
        <p:spPr>
          <a:xfrm>
            <a:off x="1495880" y="980728"/>
            <a:ext cx="10135054" cy="5040560"/>
          </a:xfrm>
          <a:prstGeom prst="rect">
            <a:avLst/>
          </a:prstGeom>
        </p:spPr>
        <p:txBody>
          <a:bodyPr>
            <a:normAutofit/>
          </a:bodyPr>
          <a:lstStyle/>
          <a:p>
            <a:pPr algn="ctr">
              <a:lnSpc>
                <a:spcPct val="90000"/>
              </a:lnSpc>
            </a:pPr>
            <a:r>
              <a:rPr lang="pt-BR" sz="2800" b="1" dirty="0">
                <a:solidFill>
                  <a:srgbClr val="0000FF"/>
                </a:solidFill>
              </a:rPr>
              <a:t>IN 05, de 27/06/2014 – Pesquisa de Preços</a:t>
            </a:r>
          </a:p>
          <a:p>
            <a:pPr algn="ctr">
              <a:lnSpc>
                <a:spcPct val="90000"/>
              </a:lnSpc>
            </a:pPr>
            <a:endParaRPr lang="pt-BR" sz="1400" b="1" dirty="0"/>
          </a:p>
          <a:p>
            <a:pPr marL="457200" indent="-457200" algn="just">
              <a:lnSpc>
                <a:spcPct val="150000"/>
              </a:lnSpc>
              <a:spcBef>
                <a:spcPts val="0"/>
              </a:spcBef>
              <a:buFont typeface="+mj-lt"/>
              <a:buAutoNum type="arabicPeriod"/>
            </a:pPr>
            <a:r>
              <a:rPr lang="pt-BR" sz="2800" dirty="0"/>
              <a:t>Portal de Compras Governamentais;</a:t>
            </a:r>
          </a:p>
          <a:p>
            <a:pPr marL="457200" indent="-457200" algn="just">
              <a:lnSpc>
                <a:spcPct val="150000"/>
              </a:lnSpc>
              <a:spcBef>
                <a:spcPts val="0"/>
              </a:spcBef>
              <a:buFont typeface="+mj-lt"/>
              <a:buAutoNum type="arabicPeriod"/>
            </a:pPr>
            <a:r>
              <a:rPr lang="pt-BR" sz="2800" dirty="0"/>
              <a:t>Pesquisa publicada em mídia especializada, sítios eletrônicos especializados ou de domínio amplo;</a:t>
            </a:r>
          </a:p>
          <a:p>
            <a:pPr marL="457200" indent="-457200" algn="just">
              <a:lnSpc>
                <a:spcPct val="150000"/>
              </a:lnSpc>
              <a:spcBef>
                <a:spcPts val="0"/>
              </a:spcBef>
              <a:buFont typeface="+mj-lt"/>
              <a:buAutoNum type="arabicPeriod"/>
            </a:pPr>
            <a:r>
              <a:rPr lang="pt-BR" sz="2800" dirty="0"/>
              <a:t>Contratações similares de outros entes públicos, em execução ou concluídos nos 180 dias anteriores;</a:t>
            </a:r>
          </a:p>
          <a:p>
            <a:pPr marL="457200" indent="-457200" algn="just">
              <a:lnSpc>
                <a:spcPct val="150000"/>
              </a:lnSpc>
              <a:spcBef>
                <a:spcPts val="0"/>
              </a:spcBef>
              <a:buFont typeface="+mj-lt"/>
              <a:buAutoNum type="arabicPeriod"/>
            </a:pPr>
            <a:r>
              <a:rPr lang="pt-BR" sz="2800" dirty="0"/>
              <a:t>Pesquisa com fornecedores.</a:t>
            </a:r>
          </a:p>
        </p:txBody>
      </p:sp>
      <p:sp>
        <p:nvSpPr>
          <p:cNvPr id="64519" name="Rectangle 2"/>
          <p:cNvSpPr>
            <a:spLocks noChangeArrowheads="1"/>
          </p:cNvSpPr>
          <p:nvPr/>
        </p:nvSpPr>
        <p:spPr bwMode="auto">
          <a:xfrm>
            <a:off x="1495880" y="180727"/>
            <a:ext cx="7772400" cy="576064"/>
          </a:xfrm>
          <a:prstGeom prst="rect">
            <a:avLst/>
          </a:prstGeom>
          <a:noFill/>
          <a:ln w="9525">
            <a:noFill/>
            <a:miter lim="800000"/>
            <a:headEnd/>
            <a:tailEnd/>
          </a:ln>
          <a:effectLst/>
        </p:spPr>
        <p:txBody>
          <a:bodyPr anchor="ctr"/>
          <a:lstStyle/>
          <a:p>
            <a:pPr algn="ctr"/>
            <a:r>
              <a:rPr lang="pt-BR" sz="2800" b="1" dirty="0">
                <a:solidFill>
                  <a:schemeClr val="tx2"/>
                </a:solidFill>
              </a:rPr>
              <a:t> </a:t>
            </a:r>
          </a:p>
          <a:p>
            <a:pPr algn="ctr"/>
            <a:r>
              <a:rPr lang="pt-BR" sz="4000" b="1" dirty="0"/>
              <a:t>Pesquisa de Preços</a:t>
            </a:r>
            <a:br>
              <a:rPr lang="pt-BR" sz="2800" b="1" dirty="0">
                <a:solidFill>
                  <a:schemeClr val="tx2"/>
                </a:solidFill>
              </a:rPr>
            </a:br>
            <a:endParaRPr lang="pt-BR" sz="2800" b="1" dirty="0">
              <a:solidFill>
                <a:schemeClr val="tx2"/>
              </a:solidFill>
            </a:endParaRPr>
          </a:p>
        </p:txBody>
      </p:sp>
      <p:sp>
        <p:nvSpPr>
          <p:cNvPr id="2" name="Seta: para Baixo 1">
            <a:extLst>
              <a:ext uri="{FF2B5EF4-FFF2-40B4-BE49-F238E27FC236}">
                <a16:creationId xmlns:a16="http://schemas.microsoft.com/office/drawing/2014/main" id="{BB5458D6-8623-4269-8222-6B03B91FD98B}"/>
              </a:ext>
            </a:extLst>
          </p:cNvPr>
          <p:cNvSpPr/>
          <p:nvPr/>
        </p:nvSpPr>
        <p:spPr>
          <a:xfrm>
            <a:off x="561066" y="1594945"/>
            <a:ext cx="450305" cy="4032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angle 3">
            <a:extLst>
              <a:ext uri="{FF2B5EF4-FFF2-40B4-BE49-F238E27FC236}">
                <a16:creationId xmlns:a16="http://schemas.microsoft.com/office/drawing/2014/main" id="{5736F961-48DA-4ED2-B534-146ECAE04CFA}"/>
              </a:ext>
            </a:extLst>
          </p:cNvPr>
          <p:cNvSpPr txBox="1">
            <a:spLocks noChangeArrowheads="1"/>
          </p:cNvSpPr>
          <p:nvPr/>
        </p:nvSpPr>
        <p:spPr bwMode="auto">
          <a:xfrm>
            <a:off x="1981200" y="5689055"/>
            <a:ext cx="8497639" cy="5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pt-BR" sz="2400" b="1" dirty="0">
                <a:solidFill>
                  <a:srgbClr val="FF0000"/>
                </a:solidFill>
              </a:rPr>
              <a:t>IN 07, de 29/08/2014</a:t>
            </a:r>
            <a:r>
              <a:rPr lang="pt-BR" sz="2400" dirty="0">
                <a:solidFill>
                  <a:srgbClr val="FF0000"/>
                </a:solidFill>
              </a:rPr>
              <a:t> (pequenas alterações §§1º e 2º)</a:t>
            </a:r>
          </a:p>
          <a:p>
            <a:pPr marL="0" indent="0" algn="ctr">
              <a:lnSpc>
                <a:spcPct val="90000"/>
              </a:lnSpc>
              <a:buNone/>
            </a:pPr>
            <a:endParaRPr lang="pt-BR" sz="2400" b="1" dirty="0"/>
          </a:p>
        </p:txBody>
      </p:sp>
      <p:sp>
        <p:nvSpPr>
          <p:cNvPr id="3" name="Sinal de Multiplicação 2">
            <a:extLst>
              <a:ext uri="{FF2B5EF4-FFF2-40B4-BE49-F238E27FC236}">
                <a16:creationId xmlns:a16="http://schemas.microsoft.com/office/drawing/2014/main" id="{DC064DD0-74BB-4370-B080-FBB4D58A93C3}"/>
              </a:ext>
            </a:extLst>
          </p:cNvPr>
          <p:cNvSpPr/>
          <p:nvPr/>
        </p:nvSpPr>
        <p:spPr>
          <a:xfrm>
            <a:off x="76555" y="2704870"/>
            <a:ext cx="1419325" cy="115212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107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7A201862-D854-49B2-A920-E8BFE1FE5D36}" type="slidenum">
              <a:rPr lang="pt-BR" sz="1400"/>
              <a:pPr algn="r"/>
              <a:t>54</a:t>
            </a:fld>
            <a:endParaRPr lang="pt-BR" sz="1400"/>
          </a:p>
        </p:txBody>
      </p:sp>
      <p:sp>
        <p:nvSpPr>
          <p:cNvPr id="64516" name="Rectangle 3"/>
          <p:cNvSpPr>
            <a:spLocks noGrp="1" noChangeArrowheads="1"/>
          </p:cNvSpPr>
          <p:nvPr>
            <p:ph type="subTitle" idx="4294967295"/>
          </p:nvPr>
        </p:nvSpPr>
        <p:spPr>
          <a:xfrm>
            <a:off x="335280" y="1096097"/>
            <a:ext cx="11521440" cy="5387253"/>
          </a:xfrm>
          <a:prstGeom prst="rect">
            <a:avLst/>
          </a:prstGeom>
        </p:spPr>
        <p:txBody>
          <a:bodyPr>
            <a:normAutofit fontScale="70000" lnSpcReduction="20000"/>
          </a:bodyPr>
          <a:lstStyle/>
          <a:p>
            <a:pPr algn="ctr">
              <a:lnSpc>
                <a:spcPct val="90000"/>
              </a:lnSpc>
            </a:pPr>
            <a:r>
              <a:rPr lang="pt-BR" sz="4000" b="1" dirty="0">
                <a:solidFill>
                  <a:srgbClr val="0000FF"/>
                </a:solidFill>
              </a:rPr>
              <a:t>IN 05/14 (Alterada pela IN 03, de 20/04/2017)</a:t>
            </a:r>
          </a:p>
          <a:p>
            <a:pPr algn="just">
              <a:lnSpc>
                <a:spcPct val="90000"/>
              </a:lnSpc>
            </a:pPr>
            <a:endParaRPr lang="pt-BR" sz="1000" dirty="0"/>
          </a:p>
          <a:p>
            <a:pPr algn="just">
              <a:lnSpc>
                <a:spcPct val="90000"/>
              </a:lnSpc>
            </a:pPr>
            <a:endParaRPr lang="pt-BR" sz="1000" dirty="0"/>
          </a:p>
          <a:p>
            <a:pPr marL="457200" indent="-457200" algn="just">
              <a:lnSpc>
                <a:spcPct val="150000"/>
              </a:lnSpc>
              <a:spcBef>
                <a:spcPts val="0"/>
              </a:spcBef>
              <a:buFont typeface="+mj-lt"/>
              <a:buAutoNum type="arabicPeriod"/>
            </a:pPr>
            <a:r>
              <a:rPr lang="pt-BR" sz="2800" b="1" u="sng" dirty="0"/>
              <a:t>Painel de Preços </a:t>
            </a:r>
            <a:r>
              <a:rPr lang="pt-BR" sz="2800" dirty="0"/>
              <a:t>(paineldeprecos.planejamento.gov.br);</a:t>
            </a:r>
          </a:p>
          <a:p>
            <a:pPr marL="457200" indent="-457200" algn="just">
              <a:lnSpc>
                <a:spcPct val="150000"/>
              </a:lnSpc>
              <a:spcBef>
                <a:spcPts val="0"/>
              </a:spcBef>
              <a:buFont typeface="+mj-lt"/>
              <a:buAutoNum type="arabicPeriod"/>
            </a:pPr>
            <a:r>
              <a:rPr lang="pt-BR" sz="2800" b="1" u="sng" dirty="0"/>
              <a:t>Contratações similares de outros entes públicos</a:t>
            </a:r>
            <a:r>
              <a:rPr lang="pt-BR" sz="2800" dirty="0"/>
              <a:t>, em execução ou concluídos nos 180 dias anteriores à data da pesquisa;</a:t>
            </a:r>
          </a:p>
          <a:p>
            <a:pPr marL="457200" indent="-457200" algn="just">
              <a:lnSpc>
                <a:spcPct val="150000"/>
              </a:lnSpc>
              <a:spcBef>
                <a:spcPts val="0"/>
              </a:spcBef>
              <a:buFont typeface="+mj-lt"/>
              <a:buAutoNum type="arabicPeriod"/>
            </a:pPr>
            <a:r>
              <a:rPr lang="pt-BR" sz="2800" dirty="0"/>
              <a:t>Pesquisa publicada em </a:t>
            </a:r>
            <a:r>
              <a:rPr lang="pt-BR" sz="2800" b="1" u="sng" dirty="0"/>
              <a:t>mídia especializada, sítios eletrônicos especializados ou de domínio amplo</a:t>
            </a:r>
            <a:r>
              <a:rPr lang="pt-BR" sz="2800" dirty="0"/>
              <a:t>;</a:t>
            </a:r>
          </a:p>
          <a:p>
            <a:pPr marL="457200" indent="-457200" algn="just">
              <a:lnSpc>
                <a:spcPct val="150000"/>
              </a:lnSpc>
              <a:spcBef>
                <a:spcPts val="0"/>
              </a:spcBef>
              <a:buFont typeface="+mj-lt"/>
              <a:buAutoNum type="arabicPeriod"/>
            </a:pPr>
            <a:r>
              <a:rPr lang="pt-BR" sz="2800" b="1" u="sng" dirty="0"/>
              <a:t>Pesquisa com fornecedores</a:t>
            </a:r>
            <a:r>
              <a:rPr lang="pt-BR" sz="2800" dirty="0"/>
              <a:t>, desde que as datas das pesquisas não se diferenciem em mais de 180 dias.</a:t>
            </a:r>
          </a:p>
          <a:p>
            <a:pPr marL="457200" indent="-457200" algn="just">
              <a:lnSpc>
                <a:spcPct val="150000"/>
              </a:lnSpc>
              <a:spcBef>
                <a:spcPts val="0"/>
              </a:spcBef>
              <a:buFont typeface="+mj-lt"/>
              <a:buAutoNum type="arabicPeriod"/>
            </a:pPr>
            <a:r>
              <a:rPr lang="pt-BR" sz="2800" dirty="0"/>
              <a:t>§ 1º Os parâmetros previstos nos incisos deste artigo poderão ser utilizados </a:t>
            </a:r>
            <a:r>
              <a:rPr lang="pt-BR" sz="2800" b="1" dirty="0">
                <a:solidFill>
                  <a:srgbClr val="FF0000"/>
                </a:solidFill>
              </a:rPr>
              <a:t>de forma combinada ou não</a:t>
            </a:r>
            <a:r>
              <a:rPr lang="pt-BR" sz="2800" dirty="0"/>
              <a:t>, devendo ser </a:t>
            </a:r>
            <a:r>
              <a:rPr lang="pt-BR" sz="2800" b="1" dirty="0">
                <a:solidFill>
                  <a:srgbClr val="FF0000"/>
                </a:solidFill>
              </a:rPr>
              <a:t>priorizados os previstos nos incisos I e II </a:t>
            </a:r>
            <a:r>
              <a:rPr lang="pt-BR" sz="2800" dirty="0"/>
              <a:t>e </a:t>
            </a:r>
            <a:r>
              <a:rPr lang="pt-BR" sz="2800" b="1" u="sng" dirty="0">
                <a:solidFill>
                  <a:srgbClr val="00B050"/>
                </a:solidFill>
              </a:rPr>
              <a:t>demonstrada no processo administrativo a metodologia utilizada para obtenção do preço de referência</a:t>
            </a:r>
            <a:r>
              <a:rPr lang="pt-BR" sz="2800" dirty="0"/>
              <a:t>.</a:t>
            </a:r>
          </a:p>
        </p:txBody>
      </p:sp>
      <p:sp>
        <p:nvSpPr>
          <p:cNvPr id="5" name="Rectangle 2"/>
          <p:cNvSpPr txBox="1">
            <a:spLocks noChangeArrowheads="1"/>
          </p:cNvSpPr>
          <p:nvPr/>
        </p:nvSpPr>
        <p:spPr>
          <a:xfrm>
            <a:off x="418011" y="327950"/>
            <a:ext cx="7393578" cy="504602"/>
          </a:xfrm>
          <a:prstGeom prst="rect">
            <a:avLst/>
          </a:prstGeom>
          <a:solidFill>
            <a:schemeClr val="accent3">
              <a:lumMod val="20000"/>
              <a:lumOff val="80000"/>
            </a:schemeClr>
          </a:solidFill>
        </p:spPr>
        <p:txBody>
          <a:bodyPr>
            <a:noAutofit/>
          </a:bodyPr>
          <a:lstStyle>
            <a:lvl1pPr algn="l" defTabSz="914400" rtl="0" eaLnBrk="1" latinLnBrk="0" hangingPunct="1">
              <a:lnSpc>
                <a:spcPct val="90000"/>
              </a:lnSpc>
              <a:spcBef>
                <a:spcPct val="0"/>
              </a:spcBef>
              <a:buNone/>
              <a:defRPr sz="2400" b="1" kern="1200">
                <a:solidFill>
                  <a:schemeClr val="accent1">
                    <a:lumMod val="75000"/>
                  </a:schemeClr>
                </a:solidFill>
                <a:latin typeface="Arial" pitchFamily="34" charset="0"/>
                <a:ea typeface="Tahoma" pitchFamily="34" charset="0"/>
                <a:cs typeface="Arial" pitchFamily="34" charset="0"/>
              </a:defRPr>
            </a:lvl1pPr>
          </a:lstStyle>
          <a:p>
            <a:r>
              <a:rPr lang="pt-BR" sz="3600" dirty="0"/>
              <a:t>Pesquisa de Preços</a:t>
            </a:r>
          </a:p>
        </p:txBody>
      </p:sp>
    </p:spTree>
    <p:extLst>
      <p:ext uri="{BB962C8B-B14F-4D97-AF65-F5344CB8AC3E}">
        <p14:creationId xmlns:p14="http://schemas.microsoft.com/office/powerpoint/2010/main" val="3851870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2"/>
          <p:cNvSpPr>
            <a:spLocks noGrp="1" noChangeArrowheads="1"/>
          </p:cNvSpPr>
          <p:nvPr>
            <p:ph type="ctrTitle"/>
          </p:nvPr>
        </p:nvSpPr>
        <p:spPr>
          <a:xfrm>
            <a:off x="473894" y="207986"/>
            <a:ext cx="7772400" cy="720626"/>
          </a:xfrm>
        </p:spPr>
        <p:txBody>
          <a:bodyPr>
            <a:noAutofit/>
          </a:bodyPr>
          <a:lstStyle/>
          <a:p>
            <a:pPr eaLnBrk="1" hangingPunct="1"/>
            <a:r>
              <a:rPr lang="pt-BR" sz="3600" dirty="0"/>
              <a:t>Pesquisa de Preços</a:t>
            </a:r>
          </a:p>
        </p:txBody>
      </p:sp>
      <p:sp>
        <p:nvSpPr>
          <p:cNvPr id="38916" name="Rectangle 3"/>
          <p:cNvSpPr>
            <a:spLocks noGrp="1" noChangeArrowheads="1"/>
          </p:cNvSpPr>
          <p:nvPr>
            <p:ph type="subTitle" idx="1"/>
          </p:nvPr>
        </p:nvSpPr>
        <p:spPr>
          <a:xfrm>
            <a:off x="473895" y="1124744"/>
            <a:ext cx="11334928" cy="4400845"/>
          </a:xfrm>
        </p:spPr>
        <p:txBody>
          <a:bodyPr/>
          <a:lstStyle/>
          <a:p>
            <a:pPr marL="533400" indent="-533400">
              <a:lnSpc>
                <a:spcPct val="90000"/>
              </a:lnSpc>
            </a:pPr>
            <a:r>
              <a:rPr lang="pt-BR" sz="2800" b="1" dirty="0">
                <a:solidFill>
                  <a:schemeClr val="tx1"/>
                </a:solidFill>
              </a:rPr>
              <a:t>Acórdão TCU nº 247/2017 – Plenário</a:t>
            </a:r>
          </a:p>
          <a:p>
            <a:pPr algn="just" eaLnBrk="1" hangingPunct="1">
              <a:lnSpc>
                <a:spcPct val="150000"/>
              </a:lnSpc>
            </a:pPr>
            <a:endParaRPr lang="pt-BR" sz="1000" dirty="0">
              <a:solidFill>
                <a:schemeClr val="tx1"/>
              </a:solidFill>
            </a:endParaRPr>
          </a:p>
          <a:p>
            <a:pPr algn="just" eaLnBrk="1" hangingPunct="1">
              <a:lnSpc>
                <a:spcPct val="150000"/>
              </a:lnSpc>
            </a:pPr>
            <a:r>
              <a:rPr lang="pt-BR" sz="2800" dirty="0">
                <a:solidFill>
                  <a:schemeClr val="tx1"/>
                </a:solidFill>
              </a:rPr>
              <a:t>A pesquisa de preços </a:t>
            </a:r>
            <a:r>
              <a:rPr lang="pt-BR" sz="2800" dirty="0">
                <a:solidFill>
                  <a:srgbClr val="FF0000"/>
                </a:solidFill>
              </a:rPr>
              <a:t>apenas</a:t>
            </a:r>
            <a:r>
              <a:rPr lang="pt-BR" sz="2800" dirty="0">
                <a:solidFill>
                  <a:schemeClr val="tx1"/>
                </a:solidFill>
              </a:rPr>
              <a:t> </a:t>
            </a:r>
            <a:r>
              <a:rPr lang="pt-BR" sz="2800" dirty="0">
                <a:solidFill>
                  <a:srgbClr val="FF0000"/>
                </a:solidFill>
              </a:rPr>
              <a:t>junto a empresas privadas pode desatender</a:t>
            </a:r>
            <a:r>
              <a:rPr lang="pt-BR" sz="2800" dirty="0">
                <a:solidFill>
                  <a:schemeClr val="tx1"/>
                </a:solidFill>
              </a:rPr>
              <a:t> ao prescrito no art. 15, inciso V, da Lei 8.666/1993.</a:t>
            </a:r>
          </a:p>
          <a:p>
            <a:pPr algn="just" eaLnBrk="1" hangingPunct="1">
              <a:lnSpc>
                <a:spcPct val="150000"/>
              </a:lnSpc>
            </a:pPr>
            <a:r>
              <a:rPr lang="pt-BR" sz="2800" dirty="0">
                <a:solidFill>
                  <a:schemeClr val="tx1"/>
                </a:solidFill>
              </a:rPr>
              <a:t>As compras devem balizar-se pelos </a:t>
            </a:r>
            <a:r>
              <a:rPr lang="pt-BR" sz="2800" dirty="0">
                <a:solidFill>
                  <a:srgbClr val="0000FF"/>
                </a:solidFill>
              </a:rPr>
              <a:t>preços praticados no âmbito dos órgãos e entidades da Administração Pública</a:t>
            </a:r>
            <a:r>
              <a:rPr lang="pt-BR" sz="2800" dirty="0">
                <a:solidFill>
                  <a:schemeClr val="tx1"/>
                </a:solidFill>
              </a:rPr>
              <a:t>.</a:t>
            </a:r>
          </a:p>
        </p:txBody>
      </p:sp>
      <p:sp>
        <p:nvSpPr>
          <p:cNvPr id="38914" name="Espaço Reservado para Número de Slide 5"/>
          <p:cNvSpPr>
            <a:spLocks noGrp="1"/>
          </p:cNvSpPr>
          <p:nvPr>
            <p:ph type="sldNum" sz="quarter" idx="12"/>
          </p:nvPr>
        </p:nvSpPr>
        <p:spPr>
          <a:noFill/>
        </p:spPr>
        <p:txBody>
          <a:bodyPr/>
          <a:lstStyle/>
          <a:p>
            <a:pPr algn="r"/>
            <a:fld id="{4697A420-412F-4CCA-952C-C764642930F5}" type="slidenum">
              <a:rPr lang="pt-BR" sz="1400"/>
              <a:pPr algn="r"/>
              <a:t>55</a:t>
            </a:fld>
            <a:endParaRPr lang="pt-BR" dirty="0"/>
          </a:p>
        </p:txBody>
      </p:sp>
    </p:spTree>
    <p:extLst>
      <p:ext uri="{BB962C8B-B14F-4D97-AF65-F5344CB8AC3E}">
        <p14:creationId xmlns:p14="http://schemas.microsoft.com/office/powerpoint/2010/main" val="3929582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2"/>
          <p:cNvSpPr>
            <a:spLocks noGrp="1" noChangeArrowheads="1"/>
          </p:cNvSpPr>
          <p:nvPr>
            <p:ph type="ctrTitle"/>
          </p:nvPr>
        </p:nvSpPr>
        <p:spPr>
          <a:xfrm>
            <a:off x="447768" y="260648"/>
            <a:ext cx="7772400" cy="648618"/>
          </a:xfrm>
        </p:spPr>
        <p:txBody>
          <a:bodyPr>
            <a:noAutofit/>
          </a:bodyPr>
          <a:lstStyle/>
          <a:p>
            <a:pPr eaLnBrk="1" hangingPunct="1"/>
            <a:r>
              <a:rPr lang="pt-BR" sz="3600" dirty="0"/>
              <a:t>Pesquisa de Preços</a:t>
            </a:r>
          </a:p>
        </p:txBody>
      </p:sp>
      <p:sp>
        <p:nvSpPr>
          <p:cNvPr id="38916" name="Rectangle 3"/>
          <p:cNvSpPr>
            <a:spLocks noGrp="1" noChangeArrowheads="1"/>
          </p:cNvSpPr>
          <p:nvPr>
            <p:ph type="subTitle" idx="1"/>
          </p:nvPr>
        </p:nvSpPr>
        <p:spPr>
          <a:xfrm>
            <a:off x="447768" y="942182"/>
            <a:ext cx="11387180" cy="5414169"/>
          </a:xfrm>
        </p:spPr>
        <p:txBody>
          <a:bodyPr>
            <a:normAutofit/>
          </a:bodyPr>
          <a:lstStyle/>
          <a:p>
            <a:pPr marL="533400" indent="-533400">
              <a:lnSpc>
                <a:spcPct val="90000"/>
              </a:lnSpc>
            </a:pPr>
            <a:r>
              <a:rPr lang="pt-BR" sz="2800" b="1" dirty="0">
                <a:solidFill>
                  <a:schemeClr val="tx1"/>
                </a:solidFill>
              </a:rPr>
              <a:t>Acórdão TCU nº 4780/2017 – 1 Câmara</a:t>
            </a:r>
          </a:p>
          <a:p>
            <a:pPr marL="533400" indent="-533400">
              <a:lnSpc>
                <a:spcPct val="90000"/>
              </a:lnSpc>
            </a:pPr>
            <a:endParaRPr lang="pt-BR" sz="1050" b="1" dirty="0">
              <a:solidFill>
                <a:schemeClr val="tx1"/>
              </a:solidFill>
            </a:endParaRPr>
          </a:p>
          <a:p>
            <a:pPr marL="514350" indent="-514350" algn="just">
              <a:lnSpc>
                <a:spcPct val="150000"/>
              </a:lnSpc>
              <a:spcBef>
                <a:spcPts val="0"/>
              </a:spcBef>
              <a:buAutoNum type="arabicPeriod"/>
            </a:pPr>
            <a:r>
              <a:rPr lang="pt-BR" sz="2800" dirty="0">
                <a:solidFill>
                  <a:schemeClr val="tx1"/>
                </a:solidFill>
              </a:rPr>
              <a:t>Priorizar a pesquisa no </a:t>
            </a:r>
            <a:r>
              <a:rPr lang="pt-BR" sz="2800" dirty="0">
                <a:solidFill>
                  <a:srgbClr val="0000FF"/>
                </a:solidFill>
              </a:rPr>
              <a:t>Painel de Preços e nas contratações similares de outros entes públicos</a:t>
            </a:r>
            <a:r>
              <a:rPr lang="pt-BR" sz="2800" dirty="0">
                <a:solidFill>
                  <a:schemeClr val="tx1"/>
                </a:solidFill>
              </a:rPr>
              <a:t> </a:t>
            </a:r>
          </a:p>
          <a:p>
            <a:pPr marL="514350" indent="-514350" algn="just">
              <a:lnSpc>
                <a:spcPct val="150000"/>
              </a:lnSpc>
              <a:spcBef>
                <a:spcPts val="0"/>
              </a:spcBef>
              <a:buAutoNum type="arabicPeriod"/>
            </a:pPr>
            <a:r>
              <a:rPr lang="pt-BR" sz="2800" dirty="0">
                <a:solidFill>
                  <a:srgbClr val="FF0000"/>
                </a:solidFill>
              </a:rPr>
              <a:t>Analisar, de forma crítica, os preços coletados</a:t>
            </a:r>
            <a:r>
              <a:rPr lang="pt-BR" sz="2800" dirty="0">
                <a:solidFill>
                  <a:schemeClr val="tx1"/>
                </a:solidFill>
              </a:rPr>
              <a:t>, desconsiderando aqueles que se mostrarem inexequíveis ou excessivamente elevados; </a:t>
            </a:r>
          </a:p>
          <a:p>
            <a:pPr marL="514350" indent="-514350" algn="just">
              <a:lnSpc>
                <a:spcPct val="150000"/>
              </a:lnSpc>
              <a:spcBef>
                <a:spcPts val="0"/>
              </a:spcBef>
              <a:buAutoNum type="arabicPeriod"/>
            </a:pPr>
            <a:r>
              <a:rPr lang="pt-BR" sz="2800" dirty="0">
                <a:solidFill>
                  <a:schemeClr val="tx1"/>
                </a:solidFill>
              </a:rPr>
              <a:t>Incluir, em sua pesquisa de preços, os </a:t>
            </a:r>
            <a:r>
              <a:rPr lang="pt-BR" sz="2800" dirty="0">
                <a:solidFill>
                  <a:srgbClr val="00B050"/>
                </a:solidFill>
              </a:rPr>
              <a:t>valores praticados no âmbito dos seus contratos atualmente vigentes</a:t>
            </a:r>
            <a:r>
              <a:rPr lang="pt-BR" sz="2800" dirty="0"/>
              <a:t>. </a:t>
            </a:r>
            <a:endParaRPr lang="pt-BR" sz="2800" b="1" dirty="0"/>
          </a:p>
        </p:txBody>
      </p:sp>
      <p:sp>
        <p:nvSpPr>
          <p:cNvPr id="38914" name="Espaço Reservado para Número de Slide 5"/>
          <p:cNvSpPr>
            <a:spLocks noGrp="1"/>
          </p:cNvSpPr>
          <p:nvPr>
            <p:ph type="sldNum" sz="quarter" idx="12"/>
          </p:nvPr>
        </p:nvSpPr>
        <p:spPr>
          <a:noFill/>
        </p:spPr>
        <p:txBody>
          <a:bodyPr/>
          <a:lstStyle/>
          <a:p>
            <a:pPr algn="r"/>
            <a:fld id="{4697A420-412F-4CCA-952C-C764642930F5}" type="slidenum">
              <a:rPr lang="pt-BR" sz="1400"/>
              <a:pPr algn="r"/>
              <a:t>56</a:t>
            </a:fld>
            <a:endParaRPr lang="pt-BR" dirty="0"/>
          </a:p>
        </p:txBody>
      </p:sp>
    </p:spTree>
    <p:extLst>
      <p:ext uri="{BB962C8B-B14F-4D97-AF65-F5344CB8AC3E}">
        <p14:creationId xmlns:p14="http://schemas.microsoft.com/office/powerpoint/2010/main" val="369909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B7AFBA6-C7CC-4282-AD13-20CB90A05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979"/>
            <a:ext cx="12192000" cy="705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7018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2"/>
          <p:cNvSpPr>
            <a:spLocks noGrp="1" noChangeArrowheads="1"/>
          </p:cNvSpPr>
          <p:nvPr>
            <p:ph type="ctrTitle"/>
          </p:nvPr>
        </p:nvSpPr>
        <p:spPr>
          <a:xfrm>
            <a:off x="324177" y="250769"/>
            <a:ext cx="7772400" cy="648618"/>
          </a:xfrm>
        </p:spPr>
        <p:txBody>
          <a:bodyPr>
            <a:noAutofit/>
          </a:bodyPr>
          <a:lstStyle/>
          <a:p>
            <a:pPr eaLnBrk="1" hangingPunct="1"/>
            <a:r>
              <a:rPr lang="pt-BR" sz="3600" dirty="0"/>
              <a:t>Pesquisa de Preços</a:t>
            </a:r>
          </a:p>
        </p:txBody>
      </p:sp>
      <p:sp>
        <p:nvSpPr>
          <p:cNvPr id="38916" name="Rectangle 3"/>
          <p:cNvSpPr>
            <a:spLocks noGrp="1" noChangeArrowheads="1"/>
          </p:cNvSpPr>
          <p:nvPr>
            <p:ph type="subTitle" idx="1"/>
          </p:nvPr>
        </p:nvSpPr>
        <p:spPr>
          <a:xfrm>
            <a:off x="324177" y="942182"/>
            <a:ext cx="11453841" cy="5596731"/>
          </a:xfrm>
        </p:spPr>
        <p:txBody>
          <a:bodyPr>
            <a:normAutofit/>
          </a:bodyPr>
          <a:lstStyle/>
          <a:p>
            <a:pPr marL="533400" indent="-533400">
              <a:lnSpc>
                <a:spcPct val="90000"/>
              </a:lnSpc>
            </a:pPr>
            <a:r>
              <a:rPr lang="pt-BR" sz="2800" b="1" dirty="0">
                <a:solidFill>
                  <a:schemeClr val="tx1"/>
                </a:solidFill>
              </a:rPr>
              <a:t>Súmula TCE-RJ 02/2018</a:t>
            </a:r>
          </a:p>
          <a:p>
            <a:pPr marL="533400" indent="-533400">
              <a:lnSpc>
                <a:spcPct val="90000"/>
              </a:lnSpc>
            </a:pPr>
            <a:endParaRPr lang="pt-BR" sz="1050" b="1" dirty="0">
              <a:solidFill>
                <a:schemeClr val="tx1"/>
              </a:solidFill>
            </a:endParaRPr>
          </a:p>
          <a:p>
            <a:pPr algn="just">
              <a:lnSpc>
                <a:spcPct val="150000"/>
              </a:lnSpc>
              <a:spcBef>
                <a:spcPts val="0"/>
              </a:spcBef>
            </a:pPr>
            <a:r>
              <a:rPr lang="pt-BR" sz="2800" dirty="0">
                <a:solidFill>
                  <a:schemeClr val="tx1"/>
                </a:solidFill>
              </a:rPr>
              <a:t>As</a:t>
            </a:r>
            <a:r>
              <a:rPr lang="pt-BR" sz="2800" dirty="0"/>
              <a:t> </a:t>
            </a:r>
            <a:r>
              <a:rPr lang="pt-BR" sz="2800" b="1" dirty="0">
                <a:solidFill>
                  <a:srgbClr val="FF0000"/>
                </a:solidFill>
              </a:rPr>
              <a:t>pesquisas de mercado </a:t>
            </a:r>
            <a:r>
              <a:rPr lang="pt-BR" sz="2800" dirty="0">
                <a:solidFill>
                  <a:schemeClr val="tx1"/>
                </a:solidFill>
              </a:rPr>
              <a:t>realizadas previamente às contratações no âmbito da Administração Pública </a:t>
            </a:r>
            <a:r>
              <a:rPr lang="pt-BR" sz="2800" b="1" dirty="0">
                <a:solidFill>
                  <a:srgbClr val="FF0000"/>
                </a:solidFill>
              </a:rPr>
              <a:t>não devem se limitar a cotações obtidas junto a potenciais fornecedores</a:t>
            </a:r>
            <a:r>
              <a:rPr lang="pt-BR" sz="2800" dirty="0"/>
              <a:t>, </a:t>
            </a:r>
            <a:r>
              <a:rPr lang="pt-BR" sz="2800" dirty="0">
                <a:solidFill>
                  <a:schemeClr val="tx1"/>
                </a:solidFill>
              </a:rPr>
              <a:t>devendo obedecer aos critérios de amplitude e diversificação, de maneira a possibilitar o acesso a fontes de pesquisa variadas e a obtenção das melhores condições de preço, respeitadas as limitações decorrentes da especificidade do objeto contratual.</a:t>
            </a:r>
          </a:p>
        </p:txBody>
      </p:sp>
      <p:sp>
        <p:nvSpPr>
          <p:cNvPr id="38914" name="Espaço Reservado para Número de Slide 5"/>
          <p:cNvSpPr>
            <a:spLocks noGrp="1"/>
          </p:cNvSpPr>
          <p:nvPr>
            <p:ph type="sldNum" sz="quarter" idx="12"/>
          </p:nvPr>
        </p:nvSpPr>
        <p:spPr>
          <a:noFill/>
        </p:spPr>
        <p:txBody>
          <a:bodyPr/>
          <a:lstStyle/>
          <a:p>
            <a:pPr algn="r"/>
            <a:fld id="{4697A420-412F-4CCA-952C-C764642930F5}" type="slidenum">
              <a:rPr lang="pt-BR" sz="1400"/>
              <a:pPr algn="r"/>
              <a:t>58</a:t>
            </a:fld>
            <a:endParaRPr lang="pt-BR" dirty="0"/>
          </a:p>
        </p:txBody>
      </p:sp>
    </p:spTree>
    <p:extLst>
      <p:ext uri="{BB962C8B-B14F-4D97-AF65-F5344CB8AC3E}">
        <p14:creationId xmlns:p14="http://schemas.microsoft.com/office/powerpoint/2010/main" val="2572273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09555F85-E077-4FF4-B82B-ABD7D5F4F0AF}"/>
              </a:ext>
            </a:extLst>
          </p:cNvPr>
          <p:cNvSpPr txBox="1">
            <a:spLocks/>
          </p:cNvSpPr>
          <p:nvPr/>
        </p:nvSpPr>
        <p:spPr bwMode="auto">
          <a:xfrm>
            <a:off x="278295" y="0"/>
            <a:ext cx="8733183" cy="9117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normAutofit/>
          </a:bodyPr>
          <a:lstStyle>
            <a:lvl1pPr algn="l" defTabSz="914400" rtl="0" eaLnBrk="1" latinLnBrk="0" hangingPunct="1">
              <a:lnSpc>
                <a:spcPct val="90000"/>
              </a:lnSpc>
              <a:spcBef>
                <a:spcPct val="0"/>
              </a:spcBef>
              <a:buNone/>
              <a:defRPr sz="2400" b="1" kern="1200">
                <a:solidFill>
                  <a:schemeClr val="accent1">
                    <a:lumMod val="75000"/>
                  </a:schemeClr>
                </a:solidFill>
                <a:latin typeface="Arial" pitchFamily="34" charset="0"/>
                <a:ea typeface="Tahoma" pitchFamily="34" charset="0"/>
                <a:cs typeface="Arial" pitchFamily="34" charset="0"/>
              </a:defRPr>
            </a:lvl1pPr>
          </a:lstStyle>
          <a:p>
            <a:r>
              <a:rPr lang="pt-BR" altLang="pt-BR" sz="3200">
                <a:latin typeface="Calibri" panose="020F0502020204030204" pitchFamily="34" charset="0"/>
                <a:cs typeface="Calibri" panose="020F0502020204030204" pitchFamily="34" charset="0"/>
              </a:rPr>
              <a:t>TCE-RJ – Voto </a:t>
            </a:r>
            <a:r>
              <a:rPr lang="pt-BR" altLang="pt-BR" sz="3200" b="0">
                <a:latin typeface="Calibri" panose="020F0502020204030204" pitchFamily="34" charset="0"/>
                <a:cs typeface="Calibri" panose="020F0502020204030204" pitchFamily="34" charset="0"/>
              </a:rPr>
              <a:t> </a:t>
            </a:r>
            <a:r>
              <a:rPr lang="pt-BR" altLang="pt-BR" sz="3200">
                <a:latin typeface="Calibri" panose="020F0502020204030204" pitchFamily="34" charset="0"/>
                <a:cs typeface="Calibri" panose="020F0502020204030204" pitchFamily="34" charset="0"/>
              </a:rPr>
              <a:t>PROCESSO: </a:t>
            </a:r>
            <a:r>
              <a:rPr lang="pt-BR" altLang="pt-BR" sz="3200" b="0">
                <a:latin typeface="Calibri" panose="020F0502020204030204" pitchFamily="34" charset="0"/>
                <a:cs typeface="Calibri" panose="020F0502020204030204" pitchFamily="34" charset="0"/>
              </a:rPr>
              <a:t>	</a:t>
            </a:r>
            <a:r>
              <a:rPr lang="pt-BR" altLang="pt-BR" sz="3200">
                <a:latin typeface="Calibri" panose="020F0502020204030204" pitchFamily="34" charset="0"/>
                <a:cs typeface="Calibri" panose="020F0502020204030204" pitchFamily="34" charset="0"/>
              </a:rPr>
              <a:t>TCE-RJ n° 223.640-4/17</a:t>
            </a:r>
            <a:endParaRPr lang="pt-BR" altLang="pt-BR" sz="3200" dirty="0">
              <a:latin typeface="Calibri" panose="020F0502020204030204" pitchFamily="34" charset="0"/>
              <a:cs typeface="Calibri" panose="020F0502020204030204" pitchFamily="34" charset="0"/>
            </a:endParaRPr>
          </a:p>
        </p:txBody>
      </p:sp>
      <p:sp>
        <p:nvSpPr>
          <p:cNvPr id="6" name="Espaço Reservado para Conteúdo 3">
            <a:extLst>
              <a:ext uri="{FF2B5EF4-FFF2-40B4-BE49-F238E27FC236}">
                <a16:creationId xmlns:a16="http://schemas.microsoft.com/office/drawing/2014/main" id="{E53A41AC-FB02-4BAA-968E-5980BEFA1B86}"/>
              </a:ext>
            </a:extLst>
          </p:cNvPr>
          <p:cNvSpPr txBox="1">
            <a:spLocks/>
          </p:cNvSpPr>
          <p:nvPr/>
        </p:nvSpPr>
        <p:spPr bwMode="auto">
          <a:xfrm>
            <a:off x="0" y="911708"/>
            <a:ext cx="12192000" cy="5197544"/>
          </a:xfrm>
          <a:prstGeom prst="rect">
            <a:avLst/>
          </a:prstGeom>
          <a:solidFill>
            <a:schemeClr val="tx2">
              <a:lumMod val="60000"/>
              <a:lumOff val="40000"/>
            </a:schemeClr>
          </a:solidFill>
        </p:spPr>
        <p:txBody>
          <a:bodyPr vert="horz" wrap="square" lIns="91440" tIns="45720" rIns="91440" bIns="45720" numCol="1" anchor="t" anchorCtr="0" compatLnSpc="1">
            <a:prstTxWarp prst="textNoShape">
              <a:avLst/>
            </a:prstTxWarp>
          </a:bodyPr>
          <a:lstStyle>
            <a:lvl1pPr marL="0" indent="0" algn="l" rtl="0" eaLnBrk="0" fontAlgn="base" hangingPunct="0">
              <a:lnSpc>
                <a:spcPct val="120000"/>
              </a:lnSpc>
              <a:spcBef>
                <a:spcPts val="1200"/>
              </a:spcBef>
              <a:spcAft>
                <a:spcPct val="0"/>
              </a:spcAft>
              <a:buClr>
                <a:srgbClr val="FFF45C"/>
              </a:buClr>
              <a:buSzPct val="90000"/>
              <a:buFont typeface="Wingdings" panose="05000000000000000000" pitchFamily="2" charset="2"/>
              <a:buNone/>
              <a:defRPr sz="3000" b="1" kern="1200">
                <a:solidFill>
                  <a:schemeClr val="bg1"/>
                </a:solidFill>
                <a:latin typeface="Calibri"/>
                <a:ea typeface="MS PGothic" pitchFamily="34" charset="-128"/>
                <a:cs typeface="Calibri"/>
              </a:defRPr>
            </a:lvl1pPr>
            <a:lvl2pPr marL="360000" indent="-336550" algn="l" rtl="0" eaLnBrk="0" fontAlgn="base" hangingPunct="0">
              <a:lnSpc>
                <a:spcPct val="120000"/>
              </a:lnSpc>
              <a:spcBef>
                <a:spcPts val="1200"/>
              </a:spcBef>
              <a:spcAft>
                <a:spcPct val="0"/>
              </a:spcAft>
              <a:buClr>
                <a:srgbClr val="FFF45C"/>
              </a:buClr>
              <a:buSzPct val="75000"/>
              <a:buFont typeface="Wingdings" charset="2"/>
              <a:buChar char=""/>
              <a:defRPr sz="3000" b="1" kern="1200">
                <a:solidFill>
                  <a:schemeClr val="bg1"/>
                </a:solidFill>
                <a:latin typeface="Calibri"/>
                <a:ea typeface="Calibri" charset="0"/>
                <a:cs typeface="Calibri"/>
              </a:defRPr>
            </a:lvl2pPr>
            <a:lvl3pPr marL="720000" indent="-349250" algn="l" rtl="0" eaLnBrk="0" fontAlgn="base" hangingPunct="0">
              <a:lnSpc>
                <a:spcPct val="120000"/>
              </a:lnSpc>
              <a:spcBef>
                <a:spcPts val="1200"/>
              </a:spcBef>
              <a:spcAft>
                <a:spcPct val="0"/>
              </a:spcAft>
              <a:buClr>
                <a:srgbClr val="FFF45C"/>
              </a:buClr>
              <a:buSzPct val="75000"/>
              <a:buFont typeface="Wingdings" charset="2"/>
              <a:buChar char=""/>
              <a:defRPr sz="3000" b="1" kern="1200">
                <a:solidFill>
                  <a:schemeClr val="bg1"/>
                </a:solidFill>
                <a:latin typeface="Calibri"/>
                <a:ea typeface="Calibri" charset="0"/>
                <a:cs typeface="Calibri"/>
              </a:defRPr>
            </a:lvl3pPr>
            <a:lvl4pPr marL="1371600" indent="-336550" algn="l" rtl="0" eaLnBrk="0" fontAlgn="base" hangingPunct="0">
              <a:spcBef>
                <a:spcPts val="600"/>
              </a:spcBef>
              <a:spcAft>
                <a:spcPct val="0"/>
              </a:spcAft>
              <a:buClr>
                <a:srgbClr val="C1F944"/>
              </a:buClr>
              <a:buSzPct val="90000"/>
              <a:buFont typeface="Wingdings" panose="05000000000000000000" pitchFamily="2" charset="2"/>
              <a:buChar char="S"/>
              <a:defRPr kern="1200">
                <a:solidFill>
                  <a:srgbClr val="595959"/>
                </a:solidFill>
                <a:latin typeface="Calibri"/>
                <a:ea typeface="Calibri" charset="0"/>
                <a:cs typeface="Calibri"/>
              </a:defRPr>
            </a:lvl4pPr>
            <a:lvl5pPr marL="1720850" indent="-349250" algn="l" rtl="0" eaLnBrk="0" fontAlgn="base" hangingPunct="0">
              <a:spcBef>
                <a:spcPts val="600"/>
              </a:spcBef>
              <a:spcAft>
                <a:spcPct val="0"/>
              </a:spcAft>
              <a:buClr>
                <a:schemeClr val="accent1"/>
              </a:buClr>
              <a:buSzPct val="90000"/>
              <a:buFont typeface="Wingdings" panose="05000000000000000000" pitchFamily="2" charset="2"/>
              <a:buChar char="S"/>
              <a:defRPr kern="1200">
                <a:solidFill>
                  <a:srgbClr val="595959"/>
                </a:solidFill>
                <a:latin typeface="Calibri"/>
                <a:ea typeface="Calibri" charset="0"/>
                <a:cs typeface="Calibri"/>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180000" marR="0" lvl="0" indent="0" algn="ctr" defTabSz="914400" rtl="0" eaLnBrk="1" fontAlgn="base" latinLnBrk="0" hangingPunct="1">
              <a:lnSpc>
                <a:spcPct val="110000"/>
              </a:lnSpc>
              <a:spcBef>
                <a:spcPts val="600"/>
              </a:spcBef>
              <a:spcAft>
                <a:spcPct val="0"/>
              </a:spcAft>
              <a:buClr>
                <a:srgbClr val="FFF45C"/>
              </a:buClr>
              <a:buSzPct val="90000"/>
              <a:buFont typeface="Wingdings" panose="05000000000000000000" pitchFamily="2" charset="2"/>
              <a:buNone/>
              <a:tabLst/>
              <a:defRPr/>
            </a:pPr>
            <a:r>
              <a:rPr kumimoji="0" lang="pt-BR" sz="2600" b="1" i="0" u="none" strike="noStrike" kern="1200" cap="none" spc="0" normalizeH="0" baseline="0" noProof="0" dirty="0">
                <a:ln>
                  <a:noFill/>
                </a:ln>
                <a:solidFill>
                  <a:srgbClr val="FFFF00"/>
                </a:solidFill>
                <a:effectLst/>
                <a:uLnTx/>
                <a:uFillTx/>
                <a:latin typeface="Calibri"/>
                <a:ea typeface="MS PGothic" pitchFamily="34" charset="-128"/>
                <a:cs typeface="Calibri"/>
              </a:rPr>
              <a:t>	6. Amplie a pesquisa de preços a todos os itens do orçamento, de forma a reduzir a estimativa efetuada, considerando outras fontes, como a tabela Anvisa/CMED, a </a:t>
            </a:r>
            <a:r>
              <a:rPr kumimoji="0" lang="pt-BR" sz="2600" b="1" i="1" u="none" strike="noStrike" kern="1200" cap="none" spc="0" normalizeH="0" baseline="0" noProof="0" dirty="0">
                <a:ln>
                  <a:noFill/>
                </a:ln>
                <a:solidFill>
                  <a:srgbClr val="FFFF00"/>
                </a:solidFill>
                <a:effectLst/>
                <a:uLnTx/>
                <a:uFillTx/>
                <a:latin typeface="Calibri"/>
                <a:ea typeface="MS PGothic" pitchFamily="34" charset="-128"/>
                <a:cs typeface="Calibri"/>
              </a:rPr>
              <a:t>internet</a:t>
            </a:r>
            <a:r>
              <a:rPr kumimoji="0" lang="pt-BR" sz="2600" b="1" i="0" u="none" strike="noStrike" kern="1200" cap="none" spc="0" normalizeH="0" baseline="0" noProof="0" dirty="0">
                <a:ln>
                  <a:noFill/>
                </a:ln>
                <a:solidFill>
                  <a:srgbClr val="FFFF00"/>
                </a:solidFill>
                <a:effectLst/>
                <a:uLnTx/>
                <a:uFillTx/>
                <a:latin typeface="Calibri"/>
                <a:ea typeface="MS PGothic" pitchFamily="34" charset="-128"/>
                <a:cs typeface="Calibri"/>
              </a:rPr>
              <a:t>, histórico de preços do órgão, preços pactuados em outros contratos, preços praticados em contratos formalizados por outros entes da federação, a fim de alcançar o máximo de vantagem nas contratações públicas, encaminhando a planilha orçamentária em arquivo editável (</a:t>
            </a:r>
            <a:r>
              <a:rPr kumimoji="0" lang="pt-BR" sz="2600" b="1" i="1" u="none" strike="noStrike" kern="1200" cap="none" spc="0" normalizeH="0" baseline="0" noProof="0" dirty="0">
                <a:ln>
                  <a:noFill/>
                </a:ln>
                <a:solidFill>
                  <a:srgbClr val="FFFF00"/>
                </a:solidFill>
                <a:effectLst/>
                <a:uLnTx/>
                <a:uFillTx/>
                <a:latin typeface="Calibri"/>
                <a:ea typeface="MS PGothic" pitchFamily="34" charset="-128"/>
                <a:cs typeface="Calibri"/>
              </a:rPr>
              <a:t>“</a:t>
            </a:r>
            <a:r>
              <a:rPr kumimoji="0" lang="pt-BR" sz="2600" b="1" i="1" u="none" strike="noStrike" kern="1200" cap="none" spc="0" normalizeH="0" baseline="0" noProof="0" dirty="0" err="1">
                <a:ln>
                  <a:noFill/>
                </a:ln>
                <a:solidFill>
                  <a:srgbClr val="FFFF00"/>
                </a:solidFill>
                <a:effectLst/>
                <a:uLnTx/>
                <a:uFillTx/>
                <a:latin typeface="Calibri"/>
                <a:ea typeface="MS PGothic" pitchFamily="34" charset="-128"/>
                <a:cs typeface="Calibri"/>
              </a:rPr>
              <a:t>xls</a:t>
            </a:r>
            <a:r>
              <a:rPr kumimoji="0" lang="pt-BR" sz="2600" b="1" i="1" u="none" strike="noStrike" kern="1200" cap="none" spc="0" normalizeH="0" baseline="0" noProof="0" dirty="0">
                <a:ln>
                  <a:noFill/>
                </a:ln>
                <a:solidFill>
                  <a:srgbClr val="FFFF00"/>
                </a:solidFill>
                <a:effectLst/>
                <a:uLnTx/>
                <a:uFillTx/>
                <a:latin typeface="Calibri"/>
                <a:ea typeface="MS PGothic" pitchFamily="34" charset="-128"/>
                <a:cs typeface="Calibri"/>
              </a:rPr>
              <a:t>”</a:t>
            </a:r>
            <a:r>
              <a:rPr kumimoji="0" lang="pt-BR" sz="2600" b="1" i="0" u="none" strike="noStrike" kern="1200" cap="none" spc="0" normalizeH="0" baseline="0" noProof="0" dirty="0">
                <a:ln>
                  <a:noFill/>
                </a:ln>
                <a:solidFill>
                  <a:srgbClr val="FFFF00"/>
                </a:solidFill>
                <a:effectLst/>
                <a:uLnTx/>
                <a:uFillTx/>
                <a:latin typeface="Calibri"/>
                <a:ea typeface="MS PGothic" pitchFamily="34" charset="-128"/>
                <a:cs typeface="Calibri"/>
              </a:rPr>
              <a:t>)</a:t>
            </a:r>
            <a:r>
              <a:rPr kumimoji="0" lang="pt-BR" sz="2600" b="1" i="1" u="none" strike="noStrike" kern="1200" cap="none" spc="0" normalizeH="0" baseline="0" noProof="0" dirty="0">
                <a:ln>
                  <a:noFill/>
                </a:ln>
                <a:solidFill>
                  <a:srgbClr val="FFFF00"/>
                </a:solidFill>
                <a:effectLst/>
                <a:uLnTx/>
                <a:uFillTx/>
                <a:latin typeface="Calibri"/>
                <a:ea typeface="MS PGothic" pitchFamily="34" charset="-128"/>
                <a:cs typeface="Calibri"/>
              </a:rPr>
              <a:t>, </a:t>
            </a:r>
            <a:r>
              <a:rPr kumimoji="0" lang="pt-BR" sz="2600" b="1" i="0" u="none" strike="noStrike" kern="1200" cap="none" spc="0" normalizeH="0" baseline="0" noProof="0" dirty="0">
                <a:ln>
                  <a:noFill/>
                </a:ln>
                <a:solidFill>
                  <a:srgbClr val="FFFF00"/>
                </a:solidFill>
                <a:effectLst/>
                <a:uLnTx/>
                <a:uFillTx/>
                <a:latin typeface="Calibri"/>
                <a:ea typeface="MS PGothic" pitchFamily="34" charset="-128"/>
                <a:cs typeface="Calibri"/>
              </a:rPr>
              <a:t>ressaltando que o Corpo Técnico deste Tribunal poderá analisar outros itens da planilha orçamentária que não aqueles integrantes da última amostra, segundo critérios de materialidade, relevância e risco; </a:t>
            </a:r>
          </a:p>
          <a:p>
            <a:pPr marL="180000" marR="0" lvl="0" indent="0" algn="r" defTabSz="914400" rtl="0" eaLnBrk="1" fontAlgn="base" latinLnBrk="0" hangingPunct="1">
              <a:lnSpc>
                <a:spcPct val="110000"/>
              </a:lnSpc>
              <a:spcBef>
                <a:spcPts val="600"/>
              </a:spcBef>
              <a:spcAft>
                <a:spcPct val="0"/>
              </a:spcAft>
              <a:buClr>
                <a:srgbClr val="FFF45C"/>
              </a:buClr>
              <a:buSzPct val="90000"/>
              <a:buFont typeface="Wingdings" panose="05000000000000000000" pitchFamily="2" charset="2"/>
              <a:buNone/>
              <a:tabLst/>
              <a:defRPr/>
            </a:pPr>
            <a:r>
              <a:rPr kumimoji="0" lang="pt-BR" sz="2600" b="1" i="0" u="none" strike="noStrike" kern="1200" cap="none" spc="0" normalizeH="0" baseline="0" noProof="0" dirty="0">
                <a:ln>
                  <a:noFill/>
                </a:ln>
                <a:solidFill>
                  <a:sysClr val="window" lastClr="FFFFFF"/>
                </a:solidFill>
                <a:effectLst/>
                <a:uLnTx/>
                <a:uFillTx/>
                <a:latin typeface="Calibri"/>
                <a:ea typeface="MS PGothic" pitchFamily="34" charset="-128"/>
                <a:cs typeface="Calibri"/>
              </a:rPr>
              <a:t>17/05/2018</a:t>
            </a:r>
            <a:endParaRPr kumimoji="0" lang="pt-BR" sz="2600" b="1" i="0" u="none" strike="noStrike" kern="1200" cap="none" spc="0" normalizeH="0" baseline="0" noProof="0" dirty="0">
              <a:ln>
                <a:noFill/>
              </a:ln>
              <a:solidFill>
                <a:srgbClr val="FFFF00"/>
              </a:solidFill>
              <a:effectLst/>
              <a:uLnTx/>
              <a:uFillTx/>
              <a:latin typeface="Calibri"/>
              <a:ea typeface="MS PGothic" pitchFamily="34" charset="-128"/>
              <a:cs typeface="Calibri"/>
            </a:endParaRPr>
          </a:p>
          <a:p>
            <a:pPr marL="180000" marR="0" lvl="0" indent="0" algn="r" defTabSz="914400" rtl="0" eaLnBrk="1" fontAlgn="base" latinLnBrk="0" hangingPunct="1">
              <a:lnSpc>
                <a:spcPct val="110000"/>
              </a:lnSpc>
              <a:spcBef>
                <a:spcPts val="600"/>
              </a:spcBef>
              <a:spcAft>
                <a:spcPct val="0"/>
              </a:spcAft>
              <a:buClr>
                <a:srgbClr val="FFF45C"/>
              </a:buClr>
              <a:buSzPct val="90000"/>
              <a:buFont typeface="Wingdings" panose="05000000000000000000" pitchFamily="2" charset="2"/>
              <a:buNone/>
              <a:tabLst/>
              <a:defRPr/>
            </a:pPr>
            <a:r>
              <a:rPr kumimoji="0" lang="pt-BR" altLang="pt-BR" sz="2600" b="1" i="0" u="none" strike="noStrike" kern="1200" cap="none" spc="0" normalizeH="0" baseline="0" noProof="0" dirty="0">
                <a:ln>
                  <a:noFill/>
                </a:ln>
                <a:effectLst/>
                <a:uLnTx/>
                <a:uFillTx/>
                <a:latin typeface="Calibri" pitchFamily="34" charset="0"/>
                <a:ea typeface="MS PGothic" pitchFamily="34" charset="-128"/>
                <a:cs typeface="Calibri" pitchFamily="34" charset="0"/>
              </a:rPr>
              <a:t>CONSELHEIRO RELATOR: </a:t>
            </a:r>
            <a:r>
              <a:rPr kumimoji="0" lang="pt-BR" sz="2600" b="1" i="0" u="none" strike="noStrike" kern="1200" cap="none" spc="0" normalizeH="0" baseline="0" noProof="0" dirty="0">
                <a:ln>
                  <a:noFill/>
                </a:ln>
                <a:effectLst/>
                <a:uLnTx/>
                <a:uFillTx/>
                <a:ea typeface="MS PGothic" pitchFamily="34" charset="-128"/>
              </a:rPr>
              <a:t>RODRIGO MELO DO NASCIMENTO </a:t>
            </a:r>
            <a:endParaRPr kumimoji="0" lang="pt-BR" altLang="pt-BR" sz="2600" b="1" i="0" u="none" strike="noStrike" kern="1200" cap="none" spc="0" normalizeH="0" baseline="0" noProof="0" dirty="0">
              <a:ln>
                <a:noFill/>
              </a:ln>
              <a:effectLst/>
              <a:uLnTx/>
              <a:uFillTx/>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287436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861391" y="194651"/>
            <a:ext cx="7569754" cy="613995"/>
          </a:xfrm>
        </p:spPr>
        <p:txBody>
          <a:bodyPr>
            <a:normAutofit fontScale="90000"/>
          </a:bodyPr>
          <a:lstStyle/>
          <a:p>
            <a:r>
              <a:rPr lang="pt-BR" sz="4000" dirty="0"/>
              <a:t>Previsão Legal</a:t>
            </a:r>
          </a:p>
        </p:txBody>
      </p:sp>
      <p:sp>
        <p:nvSpPr>
          <p:cNvPr id="11267" name="Rectangle 3"/>
          <p:cNvSpPr>
            <a:spLocks noGrp="1" noChangeArrowheads="1"/>
          </p:cNvSpPr>
          <p:nvPr>
            <p:ph type="subTitle" idx="1"/>
          </p:nvPr>
        </p:nvSpPr>
        <p:spPr>
          <a:xfrm>
            <a:off x="569843" y="1038400"/>
            <a:ext cx="10667999" cy="3990887"/>
          </a:xfrm>
        </p:spPr>
        <p:txBody>
          <a:bodyPr/>
          <a:lstStyle/>
          <a:p>
            <a:pPr marL="533400" indent="-533400" algn="just">
              <a:lnSpc>
                <a:spcPct val="100000"/>
              </a:lnSpc>
              <a:spcBef>
                <a:spcPts val="600"/>
              </a:spcBef>
              <a:spcAft>
                <a:spcPts val="0"/>
              </a:spcAft>
            </a:pPr>
            <a:r>
              <a:rPr lang="pt-BR" sz="3600" b="1" dirty="0">
                <a:solidFill>
                  <a:schemeClr val="tx1"/>
                </a:solidFill>
              </a:rPr>
              <a:t>LF 8.666/93:</a:t>
            </a:r>
          </a:p>
          <a:p>
            <a:pPr marL="990600" lvl="1" indent="-533400" algn="just">
              <a:lnSpc>
                <a:spcPct val="100000"/>
              </a:lnSpc>
              <a:spcBef>
                <a:spcPts val="600"/>
              </a:spcBef>
              <a:spcAft>
                <a:spcPts val="0"/>
              </a:spcAft>
              <a:buFontTx/>
              <a:buChar char="•"/>
            </a:pPr>
            <a:r>
              <a:rPr lang="pt-BR" sz="3200" dirty="0">
                <a:solidFill>
                  <a:schemeClr val="tx1"/>
                </a:solidFill>
              </a:rPr>
              <a:t>Normas gerais de Licitações e Contratos Administrativos.</a:t>
            </a:r>
          </a:p>
          <a:p>
            <a:pPr marL="990600" lvl="1" indent="-533400" algn="just">
              <a:lnSpc>
                <a:spcPct val="100000"/>
              </a:lnSpc>
              <a:spcBef>
                <a:spcPts val="600"/>
              </a:spcBef>
              <a:spcAft>
                <a:spcPts val="0"/>
              </a:spcAft>
              <a:buFontTx/>
              <a:buChar char="•"/>
            </a:pPr>
            <a:endParaRPr lang="pt-BR" dirty="0">
              <a:solidFill>
                <a:schemeClr val="tx1"/>
              </a:solidFill>
            </a:endParaRPr>
          </a:p>
          <a:p>
            <a:pPr marL="990600" lvl="1" indent="-533400" algn="just">
              <a:lnSpc>
                <a:spcPct val="100000"/>
              </a:lnSpc>
              <a:spcBef>
                <a:spcPts val="600"/>
              </a:spcBef>
              <a:spcAft>
                <a:spcPts val="0"/>
              </a:spcAft>
              <a:buFontTx/>
              <a:buChar char="•"/>
            </a:pPr>
            <a:r>
              <a:rPr lang="pt-BR" sz="3200" dirty="0">
                <a:solidFill>
                  <a:schemeClr val="tx1"/>
                </a:solidFill>
              </a:rPr>
              <a:t>EC 19/98: As </a:t>
            </a:r>
            <a:r>
              <a:rPr lang="pt-BR" sz="3200" dirty="0">
                <a:solidFill>
                  <a:srgbClr val="00B050"/>
                </a:solidFill>
              </a:rPr>
              <a:t>empresas públicas </a:t>
            </a:r>
            <a:r>
              <a:rPr lang="pt-BR" sz="3200" dirty="0">
                <a:solidFill>
                  <a:schemeClr val="tx1"/>
                </a:solidFill>
              </a:rPr>
              <a:t>e </a:t>
            </a:r>
            <a:r>
              <a:rPr lang="pt-BR" sz="3200" dirty="0">
                <a:solidFill>
                  <a:srgbClr val="FF0000"/>
                </a:solidFill>
              </a:rPr>
              <a:t>sociedades de economia mista </a:t>
            </a:r>
            <a:r>
              <a:rPr lang="pt-BR" sz="3200" dirty="0">
                <a:solidFill>
                  <a:schemeClr val="tx1"/>
                </a:solidFill>
              </a:rPr>
              <a:t>que explorem atividade econômica podem ter regra própria.</a:t>
            </a:r>
            <a:endParaRPr lang="pt-BR" dirty="0">
              <a:solidFill>
                <a:schemeClr val="tx1"/>
              </a:solidFill>
            </a:endParaRPr>
          </a:p>
        </p:txBody>
      </p:sp>
      <p:sp>
        <p:nvSpPr>
          <p:cNvPr id="5" name="Espaço Reservado para Número de Slide 5"/>
          <p:cNvSpPr>
            <a:spLocks noGrp="1"/>
          </p:cNvSpPr>
          <p:nvPr>
            <p:ph type="sldNum" sz="quarter" idx="12"/>
          </p:nvPr>
        </p:nvSpPr>
        <p:spPr/>
        <p:txBody>
          <a:bodyPr/>
          <a:lstStyle/>
          <a:p>
            <a:pPr algn="r"/>
            <a:fld id="{566CE2BD-59CE-4CD0-9C70-7F322B38023A}" type="slidenum">
              <a:rPr lang="pt-BR" sz="1400"/>
              <a:pPr algn="r"/>
              <a:t>6</a:t>
            </a:fld>
            <a:endParaRPr lang="pt-BR" dirty="0"/>
          </a:p>
        </p:txBody>
      </p:sp>
      <p:sp>
        <p:nvSpPr>
          <p:cNvPr id="6" name="Rectangle 3">
            <a:extLst>
              <a:ext uri="{FF2B5EF4-FFF2-40B4-BE49-F238E27FC236}">
                <a16:creationId xmlns:a16="http://schemas.microsoft.com/office/drawing/2014/main" id="{9099E68D-DA7D-45D0-9617-0D1D21702B2D}"/>
              </a:ext>
            </a:extLst>
          </p:cNvPr>
          <p:cNvSpPr txBox="1">
            <a:spLocks noChangeArrowheads="1"/>
          </p:cNvSpPr>
          <p:nvPr/>
        </p:nvSpPr>
        <p:spPr bwMode="auto">
          <a:xfrm>
            <a:off x="1315010" y="5259041"/>
            <a:ext cx="9561980" cy="9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3400" indent="-533400">
              <a:lnSpc>
                <a:spcPct val="90000"/>
              </a:lnSpc>
            </a:pPr>
            <a:r>
              <a:rPr lang="pt-BR" sz="3600" b="1" dirty="0">
                <a:solidFill>
                  <a:srgbClr val="0000FF"/>
                </a:solidFill>
              </a:rPr>
              <a:t>LF 13.303/2016 - Novo regime das estatais</a:t>
            </a:r>
          </a:p>
          <a:p>
            <a:pPr marL="533400" indent="-533400" algn="just">
              <a:lnSpc>
                <a:spcPct val="90000"/>
              </a:lnSpc>
            </a:pPr>
            <a:endParaRPr lang="pt-BR" sz="3000" b="1" dirty="0">
              <a:solidFill>
                <a:schemeClr val="tx1"/>
              </a:solidFill>
            </a:endParaRPr>
          </a:p>
          <a:p>
            <a:pPr marL="533400" indent="-533400">
              <a:lnSpc>
                <a:spcPct val="90000"/>
              </a:lnSpc>
            </a:pPr>
            <a:endParaRPr lang="pt-BR" sz="2000" dirty="0"/>
          </a:p>
          <a:p>
            <a:pPr marL="533400" indent="-533400" algn="just">
              <a:lnSpc>
                <a:spcPct val="90000"/>
              </a:lnSpc>
            </a:pPr>
            <a:endParaRPr lang="pt-BR" sz="2000" b="1" dirty="0"/>
          </a:p>
        </p:txBody>
      </p:sp>
    </p:spTree>
    <p:extLst>
      <p:ext uri="{BB962C8B-B14F-4D97-AF65-F5344CB8AC3E}">
        <p14:creationId xmlns:p14="http://schemas.microsoft.com/office/powerpoint/2010/main" val="326202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2"/>
          <p:cNvSpPr>
            <a:spLocks noGrp="1" noChangeArrowheads="1"/>
          </p:cNvSpPr>
          <p:nvPr>
            <p:ph type="ctrTitle"/>
          </p:nvPr>
        </p:nvSpPr>
        <p:spPr>
          <a:xfrm>
            <a:off x="415653" y="286773"/>
            <a:ext cx="7772400" cy="504478"/>
          </a:xfrm>
        </p:spPr>
        <p:txBody>
          <a:bodyPr>
            <a:normAutofit fontScale="90000"/>
          </a:bodyPr>
          <a:lstStyle/>
          <a:p>
            <a:pPr eaLnBrk="1" hangingPunct="1"/>
            <a:r>
              <a:rPr lang="pt-BR" sz="4000" dirty="0"/>
              <a:t>Planilha Orçamentária</a:t>
            </a:r>
          </a:p>
        </p:txBody>
      </p:sp>
      <p:sp>
        <p:nvSpPr>
          <p:cNvPr id="39940" name="Rectangle 3"/>
          <p:cNvSpPr>
            <a:spLocks noGrp="1" noChangeArrowheads="1"/>
          </p:cNvSpPr>
          <p:nvPr>
            <p:ph type="subTitle" idx="1"/>
          </p:nvPr>
        </p:nvSpPr>
        <p:spPr>
          <a:xfrm>
            <a:off x="415653" y="1268760"/>
            <a:ext cx="11327856" cy="4968528"/>
          </a:xfrm>
        </p:spPr>
        <p:txBody>
          <a:bodyPr/>
          <a:lstStyle/>
          <a:p>
            <a:pPr marL="533400" indent="-533400" algn="just">
              <a:lnSpc>
                <a:spcPct val="90000"/>
              </a:lnSpc>
              <a:buFont typeface="Wingdings" panose="05000000000000000000" pitchFamily="2" charset="2"/>
              <a:buChar char="Ø"/>
            </a:pPr>
            <a:r>
              <a:rPr lang="pt-BR" sz="2800" b="0" dirty="0">
                <a:solidFill>
                  <a:schemeClr val="tx1"/>
                </a:solidFill>
              </a:rPr>
              <a:t>Anexo obrigatório do Edital de licitação (art. 40, §2º, inciso II da LF 8.666/93).</a:t>
            </a:r>
          </a:p>
          <a:p>
            <a:pPr marL="533400" indent="-533400" algn="just">
              <a:lnSpc>
                <a:spcPct val="90000"/>
              </a:lnSpc>
              <a:buFont typeface="Wingdings" panose="05000000000000000000" pitchFamily="2" charset="2"/>
              <a:buChar char="Ø"/>
            </a:pPr>
            <a:endParaRPr lang="pt-BR" sz="2800" b="0" dirty="0">
              <a:solidFill>
                <a:schemeClr val="tx1"/>
              </a:solidFill>
            </a:endParaRPr>
          </a:p>
          <a:p>
            <a:pPr marL="533400" indent="-533400" algn="just">
              <a:lnSpc>
                <a:spcPct val="90000"/>
              </a:lnSpc>
              <a:buFont typeface="Wingdings" panose="05000000000000000000" pitchFamily="2" charset="2"/>
              <a:buChar char="Ø"/>
            </a:pPr>
            <a:r>
              <a:rPr lang="pt-BR" sz="2800" b="0" dirty="0">
                <a:solidFill>
                  <a:schemeClr val="tx1"/>
                </a:solidFill>
              </a:rPr>
              <a:t>São essenciais na planilha orçamentária:</a:t>
            </a:r>
          </a:p>
          <a:p>
            <a:pPr marL="914400" lvl="1" indent="-457200" algn="just">
              <a:lnSpc>
                <a:spcPct val="90000"/>
              </a:lnSpc>
              <a:buFontTx/>
              <a:buChar char="–"/>
            </a:pPr>
            <a:r>
              <a:rPr lang="pt-BR" sz="2800" dirty="0">
                <a:solidFill>
                  <a:schemeClr val="tx1"/>
                </a:solidFill>
              </a:rPr>
              <a:t>Data-base da pesquisa, </a:t>
            </a:r>
          </a:p>
          <a:p>
            <a:pPr marL="914400" lvl="1" indent="-457200" algn="just">
              <a:lnSpc>
                <a:spcPct val="90000"/>
              </a:lnSpc>
              <a:buFontTx/>
              <a:buChar char="–"/>
            </a:pPr>
            <a:r>
              <a:rPr lang="pt-BR" sz="2800" dirty="0">
                <a:solidFill>
                  <a:schemeClr val="tx1"/>
                </a:solidFill>
              </a:rPr>
              <a:t>descrição dos itens, </a:t>
            </a:r>
          </a:p>
          <a:p>
            <a:pPr marL="914400" lvl="1" indent="-457200" algn="just">
              <a:lnSpc>
                <a:spcPct val="90000"/>
              </a:lnSpc>
              <a:buFontTx/>
              <a:buChar char="–"/>
            </a:pPr>
            <a:r>
              <a:rPr lang="pt-BR" sz="2800" dirty="0">
                <a:solidFill>
                  <a:schemeClr val="tx1"/>
                </a:solidFill>
              </a:rPr>
              <a:t>unidades, </a:t>
            </a:r>
          </a:p>
          <a:p>
            <a:pPr marL="914400" lvl="1" indent="-457200" algn="just">
              <a:lnSpc>
                <a:spcPct val="90000"/>
              </a:lnSpc>
              <a:buFontTx/>
              <a:buChar char="–"/>
            </a:pPr>
            <a:r>
              <a:rPr lang="pt-BR" sz="2800" dirty="0">
                <a:solidFill>
                  <a:schemeClr val="tx1"/>
                </a:solidFill>
              </a:rPr>
              <a:t>quantidades, </a:t>
            </a:r>
          </a:p>
          <a:p>
            <a:pPr marL="914400" lvl="1" indent="-457200" algn="just">
              <a:lnSpc>
                <a:spcPct val="90000"/>
              </a:lnSpc>
              <a:buFontTx/>
              <a:buChar char="–"/>
            </a:pPr>
            <a:r>
              <a:rPr lang="pt-BR" sz="2800" dirty="0">
                <a:solidFill>
                  <a:schemeClr val="tx1"/>
                </a:solidFill>
              </a:rPr>
              <a:t>preços unitários e totais.</a:t>
            </a:r>
          </a:p>
          <a:p>
            <a:pPr marL="533400" indent="-533400">
              <a:lnSpc>
                <a:spcPct val="90000"/>
              </a:lnSpc>
            </a:pPr>
            <a:endParaRPr lang="pt-BR" b="1" dirty="0"/>
          </a:p>
        </p:txBody>
      </p:sp>
      <p:sp>
        <p:nvSpPr>
          <p:cNvPr id="39938" name="Espaço Reservado para Número de Slide 5"/>
          <p:cNvSpPr>
            <a:spLocks noGrp="1"/>
          </p:cNvSpPr>
          <p:nvPr>
            <p:ph type="sldNum" sz="quarter" idx="12"/>
          </p:nvPr>
        </p:nvSpPr>
        <p:spPr>
          <a:noFill/>
        </p:spPr>
        <p:txBody>
          <a:bodyPr/>
          <a:lstStyle/>
          <a:p>
            <a:pPr algn="r"/>
            <a:fld id="{03828E6A-D763-4030-93D7-EA432A2E82BB}" type="slidenum">
              <a:rPr lang="pt-BR" sz="1400"/>
              <a:pPr algn="r"/>
              <a:t>60</a:t>
            </a:fld>
            <a:endParaRPr lang="pt-BR" dirty="0"/>
          </a:p>
        </p:txBody>
      </p:sp>
    </p:spTree>
    <p:extLst>
      <p:ext uri="{BB962C8B-B14F-4D97-AF65-F5344CB8AC3E}">
        <p14:creationId xmlns:p14="http://schemas.microsoft.com/office/powerpoint/2010/main" val="798729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2"/>
          <p:cNvSpPr>
            <a:spLocks noGrp="1" noChangeArrowheads="1"/>
          </p:cNvSpPr>
          <p:nvPr>
            <p:ph type="ctrTitle"/>
          </p:nvPr>
        </p:nvSpPr>
        <p:spPr>
          <a:xfrm>
            <a:off x="364490" y="255495"/>
            <a:ext cx="7772400" cy="710506"/>
          </a:xfrm>
        </p:spPr>
        <p:txBody>
          <a:bodyPr>
            <a:normAutofit/>
          </a:bodyPr>
          <a:lstStyle/>
          <a:p>
            <a:pPr eaLnBrk="1" hangingPunct="1"/>
            <a:r>
              <a:rPr lang="pt-BR" sz="3600" dirty="0"/>
              <a:t>Planilha Orçamentária</a:t>
            </a:r>
          </a:p>
        </p:txBody>
      </p:sp>
      <p:sp>
        <p:nvSpPr>
          <p:cNvPr id="33796" name="Rectangle 3"/>
          <p:cNvSpPr>
            <a:spLocks noGrp="1" noChangeArrowheads="1"/>
          </p:cNvSpPr>
          <p:nvPr>
            <p:ph type="subTitle" idx="1"/>
          </p:nvPr>
        </p:nvSpPr>
        <p:spPr>
          <a:xfrm>
            <a:off x="1847528" y="1124745"/>
            <a:ext cx="8496944" cy="5112545"/>
          </a:xfrm>
        </p:spPr>
        <p:txBody>
          <a:bodyPr/>
          <a:lstStyle/>
          <a:p>
            <a:pPr marL="533400" indent="-533400"/>
            <a:r>
              <a:rPr lang="pt-BR" sz="2800" b="1" dirty="0">
                <a:solidFill>
                  <a:srgbClr val="0000FF"/>
                </a:solidFill>
              </a:rPr>
              <a:t>Exemplo de planilha de compras</a:t>
            </a:r>
          </a:p>
          <a:p>
            <a:pPr marL="533400" indent="-533400" algn="l"/>
            <a:endParaRPr lang="pt-BR" sz="2000" dirty="0"/>
          </a:p>
          <a:p>
            <a:pPr marL="533400" indent="-533400" algn="l"/>
            <a:r>
              <a:rPr lang="pt-BR" sz="2400" b="0" dirty="0">
                <a:solidFill>
                  <a:schemeClr val="tx1"/>
                </a:solidFill>
              </a:rPr>
              <a:t>Data-base: JAN/2019</a:t>
            </a:r>
          </a:p>
          <a:p>
            <a:pPr marL="533400" indent="-533400" algn="just">
              <a:buFontTx/>
              <a:buChar char="•"/>
            </a:pPr>
            <a:endParaRPr lang="pt-BR" dirty="0"/>
          </a:p>
          <a:p>
            <a:pPr marL="533400" indent="-533400" algn="just">
              <a:buFontTx/>
              <a:buChar char="•"/>
            </a:pPr>
            <a:endParaRPr lang="pt-BR" dirty="0"/>
          </a:p>
          <a:p>
            <a:pPr marL="533400" indent="-533400" algn="just"/>
            <a:endParaRPr lang="pt-BR" b="1" dirty="0"/>
          </a:p>
          <a:p>
            <a:pPr marL="533400" indent="-533400"/>
            <a:endParaRPr lang="pt-BR" b="1" dirty="0"/>
          </a:p>
          <a:p>
            <a:pPr marL="533400" indent="-533400"/>
            <a:endParaRPr lang="pt-BR" b="1" dirty="0"/>
          </a:p>
        </p:txBody>
      </p:sp>
      <p:sp>
        <p:nvSpPr>
          <p:cNvPr id="33794" name="Espaço Reservado para Número de Slide 5"/>
          <p:cNvSpPr>
            <a:spLocks noGrp="1"/>
          </p:cNvSpPr>
          <p:nvPr>
            <p:ph type="sldNum" sz="quarter" idx="12"/>
          </p:nvPr>
        </p:nvSpPr>
        <p:spPr>
          <a:noFill/>
        </p:spPr>
        <p:txBody>
          <a:bodyPr/>
          <a:lstStyle/>
          <a:p>
            <a:pPr algn="r"/>
            <a:fld id="{336D290B-01C4-43D7-8EB9-41B928F0E89C}" type="slidenum">
              <a:rPr lang="pt-BR" sz="1400"/>
              <a:pPr algn="r"/>
              <a:t>61</a:t>
            </a:fld>
            <a:endParaRPr lang="pt-BR" dirty="0"/>
          </a:p>
        </p:txBody>
      </p:sp>
      <p:graphicFrame>
        <p:nvGraphicFramePr>
          <p:cNvPr id="551144" name="Group 232"/>
          <p:cNvGraphicFramePr>
            <a:graphicFrameLocks noGrp="1"/>
          </p:cNvGraphicFramePr>
          <p:nvPr/>
        </p:nvGraphicFramePr>
        <p:xfrm>
          <a:off x="994954" y="2303972"/>
          <a:ext cx="10202092" cy="3587899"/>
        </p:xfrm>
        <a:graphic>
          <a:graphicData uri="http://schemas.openxmlformats.org/drawingml/2006/table">
            <a:tbl>
              <a:tblPr/>
              <a:tblGrid>
                <a:gridCol w="934137">
                  <a:extLst>
                    <a:ext uri="{9D8B030D-6E8A-4147-A177-3AD203B41FA5}">
                      <a16:colId xmlns:a16="http://schemas.microsoft.com/office/drawing/2014/main" val="20000"/>
                    </a:ext>
                  </a:extLst>
                </a:gridCol>
                <a:gridCol w="2093982">
                  <a:extLst>
                    <a:ext uri="{9D8B030D-6E8A-4147-A177-3AD203B41FA5}">
                      <a16:colId xmlns:a16="http://schemas.microsoft.com/office/drawing/2014/main" val="20001"/>
                    </a:ext>
                  </a:extLst>
                </a:gridCol>
                <a:gridCol w="1485114">
                  <a:extLst>
                    <a:ext uri="{9D8B030D-6E8A-4147-A177-3AD203B41FA5}">
                      <a16:colId xmlns:a16="http://schemas.microsoft.com/office/drawing/2014/main" val="20002"/>
                    </a:ext>
                  </a:extLst>
                </a:gridCol>
                <a:gridCol w="1413868">
                  <a:extLst>
                    <a:ext uri="{9D8B030D-6E8A-4147-A177-3AD203B41FA5}">
                      <a16:colId xmlns:a16="http://schemas.microsoft.com/office/drawing/2014/main" val="20003"/>
                    </a:ext>
                  </a:extLst>
                </a:gridCol>
                <a:gridCol w="1934878">
                  <a:extLst>
                    <a:ext uri="{9D8B030D-6E8A-4147-A177-3AD203B41FA5}">
                      <a16:colId xmlns:a16="http://schemas.microsoft.com/office/drawing/2014/main" val="20004"/>
                    </a:ext>
                  </a:extLst>
                </a:gridCol>
                <a:gridCol w="2340113">
                  <a:extLst>
                    <a:ext uri="{9D8B030D-6E8A-4147-A177-3AD203B41FA5}">
                      <a16:colId xmlns:a16="http://schemas.microsoft.com/office/drawing/2014/main" val="20005"/>
                    </a:ext>
                  </a:extLst>
                </a:gridCol>
              </a:tblGrid>
              <a:tr h="79929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Arial" charset="0"/>
                          <a:cs typeface="Arial" charset="0"/>
                        </a:rPr>
                        <a:t>IT</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Arial" charset="0"/>
                          <a:cs typeface="Arial" charset="0"/>
                        </a:rPr>
                        <a:t>Descrição</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err="1">
                          <a:ln>
                            <a:noFill/>
                          </a:ln>
                          <a:solidFill>
                            <a:schemeClr val="tx1"/>
                          </a:solidFill>
                          <a:effectLst/>
                          <a:latin typeface="Arial" charset="0"/>
                          <a:cs typeface="Arial" charset="0"/>
                        </a:rPr>
                        <a:t>Unid</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Arial" charset="0"/>
                          <a:cs typeface="Arial" charset="0"/>
                        </a:rPr>
                        <a:t>Quant</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err="1">
                          <a:ln>
                            <a:noFill/>
                          </a:ln>
                          <a:solidFill>
                            <a:schemeClr val="tx1"/>
                          </a:solidFill>
                          <a:effectLst/>
                          <a:latin typeface="Arial" charset="0"/>
                          <a:cs typeface="Arial" charset="0"/>
                        </a:rPr>
                        <a:t>PUnit</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err="1">
                          <a:ln>
                            <a:noFill/>
                          </a:ln>
                          <a:solidFill>
                            <a:schemeClr val="tx1"/>
                          </a:solidFill>
                          <a:effectLst/>
                          <a:latin typeface="Arial" charset="0"/>
                          <a:cs typeface="Arial" charset="0"/>
                        </a:rPr>
                        <a:t>PTot</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374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1</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Lápis</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cx (100)</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100</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 R$  50,00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 R$ 5.000,00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763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2</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Caneta</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cx (50)</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200</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 R$100,00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 R$20.000,00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95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3</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Borracha</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unid</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100</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 R$    3,00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 R$    300,00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7632">
                <a:tc gridSpan="5">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Arial" charset="0"/>
                          <a:cs typeface="Arial" charset="0"/>
                        </a:rPr>
                        <a:t>Preço Global Estimado</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Arial" charset="0"/>
                          <a:cs typeface="Arial" charset="0"/>
                        </a:rPr>
                        <a:t> R$25.300,00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92149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p:cNvSpPr>
            <a:spLocks noGrp="1" noChangeArrowheads="1"/>
          </p:cNvSpPr>
          <p:nvPr>
            <p:ph type="ctrTitle"/>
          </p:nvPr>
        </p:nvSpPr>
        <p:spPr>
          <a:xfrm>
            <a:off x="516026" y="371913"/>
            <a:ext cx="7772400" cy="648494"/>
          </a:xfrm>
        </p:spPr>
        <p:txBody>
          <a:bodyPr>
            <a:normAutofit/>
          </a:bodyPr>
          <a:lstStyle/>
          <a:p>
            <a:pPr eaLnBrk="1" hangingPunct="1"/>
            <a:r>
              <a:rPr lang="pt-BR" sz="3600" dirty="0"/>
              <a:t>Planilha Orçamentária</a:t>
            </a:r>
          </a:p>
        </p:txBody>
      </p:sp>
      <p:sp>
        <p:nvSpPr>
          <p:cNvPr id="40964" name="Rectangle 3"/>
          <p:cNvSpPr>
            <a:spLocks noGrp="1" noChangeArrowheads="1"/>
          </p:cNvSpPr>
          <p:nvPr>
            <p:ph type="subTitle" idx="1"/>
          </p:nvPr>
        </p:nvSpPr>
        <p:spPr>
          <a:xfrm>
            <a:off x="516026" y="1268760"/>
            <a:ext cx="11214419" cy="1800200"/>
          </a:xfrm>
        </p:spPr>
        <p:txBody>
          <a:bodyPr/>
          <a:lstStyle/>
          <a:p>
            <a:pPr indent="3175" algn="just">
              <a:lnSpc>
                <a:spcPct val="150000"/>
              </a:lnSpc>
              <a:spcBef>
                <a:spcPts val="0"/>
              </a:spcBef>
              <a:spcAft>
                <a:spcPts val="0"/>
              </a:spcAft>
              <a:defRPr/>
            </a:pPr>
            <a:r>
              <a:rPr lang="pt-BR" sz="2800" dirty="0">
                <a:solidFill>
                  <a:srgbClr val="0000FF"/>
                </a:solidFill>
              </a:rPr>
              <a:t>É obrigatória a apresentação da </a:t>
            </a:r>
            <a:r>
              <a:rPr lang="pt-BR" sz="2800" b="1" dirty="0">
                <a:solidFill>
                  <a:srgbClr val="0000FF"/>
                </a:solidFill>
              </a:rPr>
              <a:t>Planilha de Quantitativos e Preços Unitários</a:t>
            </a:r>
            <a:r>
              <a:rPr lang="pt-BR" sz="2800" dirty="0">
                <a:solidFill>
                  <a:srgbClr val="0000FF"/>
                </a:solidFill>
              </a:rPr>
              <a:t> juntamente com o edital de uma licitação?</a:t>
            </a:r>
          </a:p>
          <a:p>
            <a:pPr marL="533400" indent="-533400">
              <a:defRPr/>
            </a:pPr>
            <a:endParaRPr lang="pt-BR" sz="2800" b="1" dirty="0">
              <a:solidFill>
                <a:schemeClr val="tx1"/>
              </a:solidFill>
            </a:endParaRPr>
          </a:p>
          <a:p>
            <a:pPr algn="just" eaLnBrk="1" hangingPunct="1">
              <a:defRPr/>
            </a:pPr>
            <a:endParaRPr lang="pt-BR" dirty="0"/>
          </a:p>
          <a:p>
            <a:pPr marL="533400" indent="-533400" algn="just">
              <a:buFontTx/>
              <a:buChar char="•"/>
              <a:defRPr/>
            </a:pPr>
            <a:endParaRPr lang="pt-BR" dirty="0"/>
          </a:p>
          <a:p>
            <a:pPr marL="533400" indent="-533400" algn="just">
              <a:defRPr/>
            </a:pPr>
            <a:endParaRPr lang="pt-BR" b="1" dirty="0"/>
          </a:p>
          <a:p>
            <a:pPr marL="533400" indent="-533400">
              <a:defRPr/>
            </a:pPr>
            <a:endParaRPr lang="pt-BR" b="1" dirty="0"/>
          </a:p>
          <a:p>
            <a:pPr marL="533400" indent="-533400">
              <a:defRPr/>
            </a:pPr>
            <a:endParaRPr lang="pt-BR" b="1" dirty="0"/>
          </a:p>
        </p:txBody>
      </p:sp>
      <p:sp>
        <p:nvSpPr>
          <p:cNvPr id="40962" name="Espaço Reservado para Número de Slide 5"/>
          <p:cNvSpPr>
            <a:spLocks noGrp="1"/>
          </p:cNvSpPr>
          <p:nvPr>
            <p:ph type="sldNum" sz="quarter" idx="12"/>
          </p:nvPr>
        </p:nvSpPr>
        <p:spPr>
          <a:noFill/>
        </p:spPr>
        <p:txBody>
          <a:bodyPr/>
          <a:lstStyle/>
          <a:p>
            <a:pPr algn="r"/>
            <a:fld id="{19DF9847-2B64-49C8-9CED-70A6B637715D}" type="slidenum">
              <a:rPr lang="pt-BR" sz="1400"/>
              <a:pPr algn="r"/>
              <a:t>62</a:t>
            </a:fld>
            <a:endParaRPr lang="pt-BR" dirty="0"/>
          </a:p>
        </p:txBody>
      </p:sp>
      <p:sp>
        <p:nvSpPr>
          <p:cNvPr id="5" name="Rectangle 3">
            <a:extLst>
              <a:ext uri="{FF2B5EF4-FFF2-40B4-BE49-F238E27FC236}">
                <a16:creationId xmlns:a16="http://schemas.microsoft.com/office/drawing/2014/main" id="{F95E1C4A-8401-472B-83E9-EA1D20692F9F}"/>
              </a:ext>
            </a:extLst>
          </p:cNvPr>
          <p:cNvSpPr txBox="1">
            <a:spLocks noChangeArrowheads="1"/>
          </p:cNvSpPr>
          <p:nvPr/>
        </p:nvSpPr>
        <p:spPr bwMode="auto">
          <a:xfrm>
            <a:off x="680361" y="3227678"/>
            <a:ext cx="3024335" cy="1440160"/>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175" eaLnBrk="1" hangingPunct="1">
              <a:defRPr/>
            </a:pPr>
            <a:r>
              <a:rPr lang="pt-BR" sz="3600" b="1" dirty="0">
                <a:solidFill>
                  <a:schemeClr val="bg1"/>
                </a:solidFill>
              </a:rPr>
              <a:t>1</a:t>
            </a:r>
          </a:p>
          <a:p>
            <a:pPr indent="3175" eaLnBrk="1" hangingPunct="1">
              <a:defRPr/>
            </a:pPr>
            <a:r>
              <a:rPr lang="pt-BR" sz="3600" b="1" dirty="0">
                <a:solidFill>
                  <a:schemeClr val="bg1"/>
                </a:solidFill>
              </a:rPr>
              <a:t>SIM</a:t>
            </a:r>
          </a:p>
          <a:p>
            <a:pPr algn="just" eaLnBrk="1" hangingPunct="1">
              <a:defRPr/>
            </a:pPr>
            <a:endParaRPr lang="pt-BR" dirty="0"/>
          </a:p>
          <a:p>
            <a:pPr marL="533400" indent="-533400" algn="just" eaLnBrk="1" hangingPunct="1">
              <a:buFontTx/>
              <a:buChar char="•"/>
              <a:defRPr/>
            </a:pPr>
            <a:endParaRPr lang="pt-BR" dirty="0"/>
          </a:p>
          <a:p>
            <a:pPr marL="533400" indent="-533400" algn="just" eaLnBrk="1" hangingPunct="1">
              <a:defRPr/>
            </a:pPr>
            <a:endParaRPr lang="pt-BR" b="1" dirty="0"/>
          </a:p>
          <a:p>
            <a:pPr marL="533400" indent="-533400" eaLnBrk="1" hangingPunct="1">
              <a:defRPr/>
            </a:pPr>
            <a:endParaRPr lang="pt-BR" b="1" dirty="0"/>
          </a:p>
          <a:p>
            <a:pPr marL="533400" indent="-533400" eaLnBrk="1" hangingPunct="1">
              <a:defRPr/>
            </a:pPr>
            <a:endParaRPr lang="pt-BR" b="1" dirty="0"/>
          </a:p>
        </p:txBody>
      </p:sp>
      <p:sp>
        <p:nvSpPr>
          <p:cNvPr id="7" name="Rectangle 3">
            <a:extLst>
              <a:ext uri="{FF2B5EF4-FFF2-40B4-BE49-F238E27FC236}">
                <a16:creationId xmlns:a16="http://schemas.microsoft.com/office/drawing/2014/main" id="{03A7FC4C-6983-4784-8080-22508AE71B32}"/>
              </a:ext>
            </a:extLst>
          </p:cNvPr>
          <p:cNvSpPr txBox="1">
            <a:spLocks noChangeArrowheads="1"/>
          </p:cNvSpPr>
          <p:nvPr/>
        </p:nvSpPr>
        <p:spPr bwMode="auto">
          <a:xfrm>
            <a:off x="8288426" y="4432706"/>
            <a:ext cx="3024335" cy="1440160"/>
          </a:xfrm>
          <a:prstGeom prst="rect">
            <a:avLst/>
          </a:prstGeom>
          <a:solidFill>
            <a:srgbClr val="FF0000"/>
          </a:solid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175" eaLnBrk="1" hangingPunct="1">
              <a:defRPr/>
            </a:pPr>
            <a:r>
              <a:rPr lang="pt-BR" sz="3600" b="1" dirty="0">
                <a:solidFill>
                  <a:schemeClr val="bg1"/>
                </a:solidFill>
              </a:rPr>
              <a:t>2</a:t>
            </a:r>
          </a:p>
          <a:p>
            <a:pPr indent="3175" eaLnBrk="1" hangingPunct="1">
              <a:defRPr/>
            </a:pPr>
            <a:r>
              <a:rPr lang="pt-BR" sz="3600" b="1" dirty="0">
                <a:solidFill>
                  <a:schemeClr val="bg1"/>
                </a:solidFill>
              </a:rPr>
              <a:t>NÃO</a:t>
            </a:r>
          </a:p>
          <a:p>
            <a:pPr algn="just" eaLnBrk="1" hangingPunct="1">
              <a:defRPr/>
            </a:pPr>
            <a:endParaRPr lang="pt-BR" dirty="0"/>
          </a:p>
          <a:p>
            <a:pPr marL="533400" indent="-533400" algn="just" eaLnBrk="1" hangingPunct="1">
              <a:buFontTx/>
              <a:buChar char="•"/>
              <a:defRPr/>
            </a:pPr>
            <a:endParaRPr lang="pt-BR" dirty="0"/>
          </a:p>
          <a:p>
            <a:pPr marL="533400" indent="-533400" algn="just" eaLnBrk="1" hangingPunct="1">
              <a:defRPr/>
            </a:pPr>
            <a:endParaRPr lang="pt-BR" b="1" dirty="0"/>
          </a:p>
          <a:p>
            <a:pPr marL="533400" indent="-533400" eaLnBrk="1" hangingPunct="1">
              <a:defRPr/>
            </a:pPr>
            <a:endParaRPr lang="pt-BR" b="1" dirty="0"/>
          </a:p>
          <a:p>
            <a:pPr marL="533400" indent="-533400" eaLnBrk="1" hangingPunct="1">
              <a:defRPr/>
            </a:pPr>
            <a:endParaRPr lang="pt-BR" b="1" dirty="0"/>
          </a:p>
        </p:txBody>
      </p:sp>
    </p:spTree>
    <p:extLst>
      <p:ext uri="{BB962C8B-B14F-4D97-AF65-F5344CB8AC3E}">
        <p14:creationId xmlns:p14="http://schemas.microsoft.com/office/powerpoint/2010/main" val="258081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p:cNvSpPr>
            <a:spLocks noGrp="1" noChangeArrowheads="1"/>
          </p:cNvSpPr>
          <p:nvPr>
            <p:ph type="ctrTitle"/>
          </p:nvPr>
        </p:nvSpPr>
        <p:spPr>
          <a:xfrm>
            <a:off x="314555" y="404243"/>
            <a:ext cx="7772400" cy="576486"/>
          </a:xfrm>
        </p:spPr>
        <p:txBody>
          <a:bodyPr>
            <a:normAutofit fontScale="90000"/>
          </a:bodyPr>
          <a:lstStyle/>
          <a:p>
            <a:pPr eaLnBrk="1" hangingPunct="1"/>
            <a:r>
              <a:rPr lang="pt-BR" sz="4000" dirty="0"/>
              <a:t>Planilha Orçamentária</a:t>
            </a:r>
          </a:p>
        </p:txBody>
      </p:sp>
      <p:sp>
        <p:nvSpPr>
          <p:cNvPr id="40964" name="Rectangle 3"/>
          <p:cNvSpPr>
            <a:spLocks noGrp="1" noChangeArrowheads="1"/>
          </p:cNvSpPr>
          <p:nvPr>
            <p:ph type="subTitle" idx="1"/>
          </p:nvPr>
        </p:nvSpPr>
        <p:spPr>
          <a:xfrm>
            <a:off x="314555" y="1280160"/>
            <a:ext cx="11520394" cy="4676503"/>
          </a:xfrm>
        </p:spPr>
        <p:txBody>
          <a:bodyPr>
            <a:normAutofit/>
          </a:bodyPr>
          <a:lstStyle/>
          <a:p>
            <a:pPr marL="533400" indent="-533400">
              <a:lnSpc>
                <a:spcPct val="150000"/>
              </a:lnSpc>
              <a:spcBef>
                <a:spcPts val="0"/>
              </a:spcBef>
              <a:spcAft>
                <a:spcPts val="0"/>
              </a:spcAft>
              <a:defRPr/>
            </a:pPr>
            <a:r>
              <a:rPr lang="pt-BR" sz="2800" b="1" dirty="0">
                <a:solidFill>
                  <a:schemeClr val="tx1"/>
                </a:solidFill>
              </a:rPr>
              <a:t>Acórdão TCU nº 1789/2009 – Plenário</a:t>
            </a:r>
          </a:p>
          <a:p>
            <a:pPr marL="533400" indent="-533400">
              <a:lnSpc>
                <a:spcPct val="150000"/>
              </a:lnSpc>
              <a:spcBef>
                <a:spcPts val="0"/>
              </a:spcBef>
              <a:spcAft>
                <a:spcPts val="0"/>
              </a:spcAft>
              <a:defRPr/>
            </a:pPr>
            <a:endParaRPr lang="pt-BR" sz="2800" b="1" dirty="0">
              <a:solidFill>
                <a:schemeClr val="tx1"/>
              </a:solidFill>
            </a:endParaRPr>
          </a:p>
          <a:p>
            <a:pPr algn="just">
              <a:lnSpc>
                <a:spcPct val="150000"/>
              </a:lnSpc>
              <a:spcBef>
                <a:spcPts val="0"/>
              </a:spcBef>
              <a:spcAft>
                <a:spcPts val="0"/>
              </a:spcAft>
              <a:defRPr/>
            </a:pPr>
            <a:r>
              <a:rPr lang="pt-BR" sz="2800" dirty="0">
                <a:solidFill>
                  <a:schemeClr val="tx1"/>
                </a:solidFill>
              </a:rPr>
              <a:t>C</a:t>
            </a:r>
            <a:r>
              <a:rPr lang="pt-BR" sz="2800" b="0" dirty="0">
                <a:solidFill>
                  <a:schemeClr val="tx1"/>
                </a:solidFill>
              </a:rPr>
              <a:t>aso julgue conveniente, que faça constar dos editais dos pregões eletrônicos o </a:t>
            </a:r>
            <a:r>
              <a:rPr lang="pt-BR" sz="2800" b="1" dirty="0">
                <a:solidFill>
                  <a:srgbClr val="FF0000"/>
                </a:solidFill>
              </a:rPr>
              <a:t>valor estimado da contratação em planilhas ou preços unitários </a:t>
            </a:r>
            <a:r>
              <a:rPr lang="pt-BR" sz="2800" b="0" dirty="0">
                <a:solidFill>
                  <a:schemeClr val="tx1"/>
                </a:solidFill>
              </a:rPr>
              <a:t>ou a informação do local onde os interessados poderão obtê-lo, ressaltando-se a obrigatoriedade de o mesmo constar do processo administrativo que fundamenta a licitação, após a fase de lances.</a:t>
            </a:r>
          </a:p>
        </p:txBody>
      </p:sp>
      <p:sp>
        <p:nvSpPr>
          <p:cNvPr id="40962" name="Espaço Reservado para Número de Slide 5"/>
          <p:cNvSpPr>
            <a:spLocks noGrp="1"/>
          </p:cNvSpPr>
          <p:nvPr>
            <p:ph type="sldNum" sz="quarter" idx="12"/>
          </p:nvPr>
        </p:nvSpPr>
        <p:spPr>
          <a:noFill/>
        </p:spPr>
        <p:txBody>
          <a:bodyPr/>
          <a:lstStyle/>
          <a:p>
            <a:pPr algn="r"/>
            <a:fld id="{19DF9847-2B64-49C8-9CED-70A6B637715D}" type="slidenum">
              <a:rPr lang="pt-BR" sz="1400"/>
              <a:pPr algn="r"/>
              <a:t>63</a:t>
            </a:fld>
            <a:endParaRPr lang="pt-BR" dirty="0"/>
          </a:p>
        </p:txBody>
      </p:sp>
    </p:spTree>
    <p:extLst>
      <p:ext uri="{BB962C8B-B14F-4D97-AF65-F5344CB8AC3E}">
        <p14:creationId xmlns:p14="http://schemas.microsoft.com/office/powerpoint/2010/main" val="1430240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p:cNvSpPr>
            <a:spLocks noGrp="1" noChangeArrowheads="1"/>
          </p:cNvSpPr>
          <p:nvPr>
            <p:ph type="ctrTitle"/>
          </p:nvPr>
        </p:nvSpPr>
        <p:spPr>
          <a:xfrm>
            <a:off x="376464" y="307677"/>
            <a:ext cx="7772400" cy="576064"/>
          </a:xfrm>
        </p:spPr>
        <p:txBody>
          <a:bodyPr>
            <a:normAutofit fontScale="90000"/>
          </a:bodyPr>
          <a:lstStyle/>
          <a:p>
            <a:pPr eaLnBrk="1" hangingPunct="1"/>
            <a:r>
              <a:rPr lang="pt-BR" sz="4000" dirty="0"/>
              <a:t>Planilha Orçamentária</a:t>
            </a:r>
          </a:p>
        </p:txBody>
      </p:sp>
      <p:sp>
        <p:nvSpPr>
          <p:cNvPr id="40964" name="Rectangle 3"/>
          <p:cNvSpPr>
            <a:spLocks noGrp="1" noChangeArrowheads="1"/>
          </p:cNvSpPr>
          <p:nvPr>
            <p:ph type="subTitle" idx="1"/>
          </p:nvPr>
        </p:nvSpPr>
        <p:spPr>
          <a:xfrm>
            <a:off x="376463" y="1066304"/>
            <a:ext cx="11340919" cy="4707479"/>
          </a:xfrm>
        </p:spPr>
        <p:txBody>
          <a:bodyPr>
            <a:normAutofit/>
          </a:bodyPr>
          <a:lstStyle/>
          <a:p>
            <a:pPr marL="533400" indent="-533400">
              <a:lnSpc>
                <a:spcPct val="150000"/>
              </a:lnSpc>
              <a:spcBef>
                <a:spcPts val="0"/>
              </a:spcBef>
              <a:spcAft>
                <a:spcPts val="0"/>
              </a:spcAft>
              <a:defRPr/>
            </a:pPr>
            <a:r>
              <a:rPr lang="pt-BR" sz="2800" b="1" dirty="0">
                <a:solidFill>
                  <a:schemeClr val="tx1"/>
                </a:solidFill>
              </a:rPr>
              <a:t>Acórdão TCU nº 1153/2013</a:t>
            </a:r>
          </a:p>
          <a:p>
            <a:pPr algn="just">
              <a:lnSpc>
                <a:spcPct val="150000"/>
              </a:lnSpc>
              <a:spcBef>
                <a:spcPts val="0"/>
              </a:spcBef>
              <a:spcAft>
                <a:spcPts val="0"/>
              </a:spcAft>
              <a:defRPr/>
            </a:pPr>
            <a:endParaRPr lang="pt-BR" sz="2800" dirty="0">
              <a:solidFill>
                <a:schemeClr val="tx1"/>
              </a:solidFill>
            </a:endParaRPr>
          </a:p>
          <a:p>
            <a:pPr algn="just">
              <a:lnSpc>
                <a:spcPct val="150000"/>
              </a:lnSpc>
              <a:spcBef>
                <a:spcPts val="0"/>
              </a:spcBef>
              <a:spcAft>
                <a:spcPts val="0"/>
              </a:spcAft>
              <a:defRPr/>
            </a:pPr>
            <a:r>
              <a:rPr lang="pt-BR" sz="2800" b="0" dirty="0">
                <a:solidFill>
                  <a:schemeClr val="tx1"/>
                </a:solidFill>
              </a:rPr>
              <a:t>A legislação específica do Pregão possibilita ao gestor a disposição do custo do objeto do certame nos autos do procedimento licitatório, </a:t>
            </a:r>
            <a:r>
              <a:rPr lang="pt-BR" sz="2800" b="1" dirty="0">
                <a:solidFill>
                  <a:srgbClr val="FF0000"/>
                </a:solidFill>
              </a:rPr>
              <a:t>não havendo a obrigatoriedade de essa informação constar diretamente no edital. </a:t>
            </a:r>
          </a:p>
        </p:txBody>
      </p:sp>
      <p:sp>
        <p:nvSpPr>
          <p:cNvPr id="40962" name="Espaço Reservado para Número de Slide 5"/>
          <p:cNvSpPr>
            <a:spLocks noGrp="1"/>
          </p:cNvSpPr>
          <p:nvPr>
            <p:ph type="sldNum" sz="quarter" idx="12"/>
          </p:nvPr>
        </p:nvSpPr>
        <p:spPr>
          <a:noFill/>
        </p:spPr>
        <p:txBody>
          <a:bodyPr/>
          <a:lstStyle/>
          <a:p>
            <a:pPr algn="r"/>
            <a:fld id="{19DF9847-2B64-49C8-9CED-70A6B637715D}" type="slidenum">
              <a:rPr lang="pt-BR"/>
              <a:pPr algn="r"/>
              <a:t>64</a:t>
            </a:fld>
            <a:endParaRPr lang="pt-BR" dirty="0"/>
          </a:p>
        </p:txBody>
      </p:sp>
    </p:spTree>
    <p:extLst>
      <p:ext uri="{BB962C8B-B14F-4D97-AF65-F5344CB8AC3E}">
        <p14:creationId xmlns:p14="http://schemas.microsoft.com/office/powerpoint/2010/main" val="31299808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p:cNvSpPr>
            <a:spLocks noGrp="1" noChangeArrowheads="1"/>
          </p:cNvSpPr>
          <p:nvPr>
            <p:ph type="ctrTitle"/>
          </p:nvPr>
        </p:nvSpPr>
        <p:spPr>
          <a:xfrm>
            <a:off x="494030" y="345719"/>
            <a:ext cx="7772400" cy="792088"/>
          </a:xfrm>
        </p:spPr>
        <p:txBody>
          <a:bodyPr>
            <a:normAutofit/>
          </a:bodyPr>
          <a:lstStyle/>
          <a:p>
            <a:pPr eaLnBrk="1" hangingPunct="1"/>
            <a:r>
              <a:rPr lang="pt-BR" sz="3600" dirty="0"/>
              <a:t>Planilha Orçamentária</a:t>
            </a:r>
          </a:p>
        </p:txBody>
      </p:sp>
      <p:sp>
        <p:nvSpPr>
          <p:cNvPr id="40964" name="Rectangle 3"/>
          <p:cNvSpPr>
            <a:spLocks noGrp="1" noChangeArrowheads="1"/>
          </p:cNvSpPr>
          <p:nvPr>
            <p:ph type="subTitle" idx="1"/>
          </p:nvPr>
        </p:nvSpPr>
        <p:spPr>
          <a:xfrm>
            <a:off x="494031" y="1268760"/>
            <a:ext cx="11197226" cy="4609526"/>
          </a:xfrm>
        </p:spPr>
        <p:txBody>
          <a:bodyPr/>
          <a:lstStyle/>
          <a:p>
            <a:pPr marL="533400" indent="-533400">
              <a:lnSpc>
                <a:spcPct val="150000"/>
              </a:lnSpc>
              <a:spcBef>
                <a:spcPts val="0"/>
              </a:spcBef>
              <a:spcAft>
                <a:spcPts val="0"/>
              </a:spcAft>
              <a:defRPr/>
            </a:pPr>
            <a:r>
              <a:rPr lang="pt-BR" sz="2800" b="1" dirty="0">
                <a:solidFill>
                  <a:schemeClr val="tx1"/>
                </a:solidFill>
              </a:rPr>
              <a:t>Posicionamento majoritário no TCE-RJ</a:t>
            </a:r>
          </a:p>
          <a:p>
            <a:pPr algn="just">
              <a:lnSpc>
                <a:spcPct val="150000"/>
              </a:lnSpc>
              <a:spcBef>
                <a:spcPts val="0"/>
              </a:spcBef>
              <a:spcAft>
                <a:spcPts val="0"/>
              </a:spcAft>
              <a:defRPr/>
            </a:pPr>
            <a:r>
              <a:rPr lang="pt-BR" sz="2800" b="0" dirty="0">
                <a:solidFill>
                  <a:schemeClr val="tx1"/>
                </a:solidFill>
              </a:rPr>
              <a:t>A planilha de quantitativos e preços unitários deverá ser apresentada como </a:t>
            </a:r>
            <a:r>
              <a:rPr lang="pt-BR" sz="2800" b="1" dirty="0">
                <a:solidFill>
                  <a:srgbClr val="0000FF"/>
                </a:solidFill>
              </a:rPr>
              <a:t>anexo obrigatório de todos os editais de licitação</a:t>
            </a:r>
            <a:r>
              <a:rPr lang="pt-BR" sz="2800" b="0" dirty="0">
                <a:solidFill>
                  <a:schemeClr val="tx1"/>
                </a:solidFill>
              </a:rPr>
              <a:t>.</a:t>
            </a:r>
          </a:p>
          <a:p>
            <a:pPr algn="just">
              <a:lnSpc>
                <a:spcPct val="150000"/>
              </a:lnSpc>
              <a:defRPr/>
            </a:pPr>
            <a:endParaRPr lang="pt-BR" dirty="0">
              <a:solidFill>
                <a:schemeClr val="tx1"/>
              </a:solidFill>
            </a:endParaRPr>
          </a:p>
          <a:p>
            <a:pPr marL="342900" indent="-342900" algn="just">
              <a:lnSpc>
                <a:spcPct val="150000"/>
              </a:lnSpc>
              <a:buFont typeface="Wingdings" pitchFamily="2" charset="2"/>
              <a:buChar char="Ø"/>
              <a:defRPr/>
            </a:pPr>
            <a:r>
              <a:rPr lang="pt-BR" sz="2800" dirty="0">
                <a:solidFill>
                  <a:schemeClr val="tx1"/>
                </a:solidFill>
              </a:rPr>
              <a:t>Garantia de observância ao princípio da transparência</a:t>
            </a:r>
          </a:p>
          <a:p>
            <a:pPr marL="342900" indent="-342900" algn="just">
              <a:lnSpc>
                <a:spcPct val="150000"/>
              </a:lnSpc>
              <a:buFont typeface="Wingdings" pitchFamily="2" charset="2"/>
              <a:buChar char="Ø"/>
              <a:defRPr/>
            </a:pPr>
            <a:r>
              <a:rPr lang="pt-BR" sz="2800" dirty="0">
                <a:solidFill>
                  <a:schemeClr val="tx1"/>
                </a:solidFill>
              </a:rPr>
              <a:t>Fixação objetiva dos critérios de aceitabilidade</a:t>
            </a:r>
          </a:p>
        </p:txBody>
      </p:sp>
      <p:sp>
        <p:nvSpPr>
          <p:cNvPr id="40962" name="Espaço Reservado para Número de Slide 5"/>
          <p:cNvSpPr>
            <a:spLocks noGrp="1"/>
          </p:cNvSpPr>
          <p:nvPr>
            <p:ph type="sldNum" sz="quarter" idx="12"/>
          </p:nvPr>
        </p:nvSpPr>
        <p:spPr>
          <a:noFill/>
        </p:spPr>
        <p:txBody>
          <a:bodyPr/>
          <a:lstStyle/>
          <a:p>
            <a:pPr algn="r"/>
            <a:fld id="{19DF9847-2B64-49C8-9CED-70A6B637715D}" type="slidenum">
              <a:rPr lang="pt-BR" sz="1400"/>
              <a:pPr algn="r"/>
              <a:t>65</a:t>
            </a:fld>
            <a:endParaRPr lang="pt-BR" dirty="0"/>
          </a:p>
        </p:txBody>
      </p:sp>
    </p:spTree>
    <p:extLst>
      <p:ext uri="{BB962C8B-B14F-4D97-AF65-F5344CB8AC3E}">
        <p14:creationId xmlns:p14="http://schemas.microsoft.com/office/powerpoint/2010/main" val="25365546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2"/>
          <p:cNvSpPr>
            <a:spLocks noGrp="1" noChangeArrowheads="1"/>
          </p:cNvSpPr>
          <p:nvPr>
            <p:ph type="ctrTitle"/>
          </p:nvPr>
        </p:nvSpPr>
        <p:spPr>
          <a:xfrm>
            <a:off x="556865" y="259042"/>
            <a:ext cx="7772400" cy="595957"/>
          </a:xfrm>
        </p:spPr>
        <p:txBody>
          <a:bodyPr>
            <a:normAutofit fontScale="90000"/>
          </a:bodyPr>
          <a:lstStyle/>
          <a:p>
            <a:pPr eaLnBrk="1" hangingPunct="1"/>
            <a:r>
              <a:rPr lang="pt-BR" sz="4000" dirty="0"/>
              <a:t>Planilha Orçamentária</a:t>
            </a:r>
          </a:p>
        </p:txBody>
      </p:sp>
      <p:sp>
        <p:nvSpPr>
          <p:cNvPr id="36868" name="Rectangle 3"/>
          <p:cNvSpPr>
            <a:spLocks noGrp="1" noChangeArrowheads="1"/>
          </p:cNvSpPr>
          <p:nvPr>
            <p:ph type="subTitle" idx="1"/>
          </p:nvPr>
        </p:nvSpPr>
        <p:spPr>
          <a:xfrm>
            <a:off x="1788584" y="854999"/>
            <a:ext cx="8568951" cy="5549110"/>
          </a:xfrm>
        </p:spPr>
        <p:txBody>
          <a:bodyPr/>
          <a:lstStyle/>
          <a:p>
            <a:pPr marL="533400" indent="-533400"/>
            <a:r>
              <a:rPr lang="pt-BR" sz="2400" b="1" dirty="0">
                <a:solidFill>
                  <a:srgbClr val="00B050"/>
                </a:solidFill>
              </a:rPr>
              <a:t>Exemplo de planilha de obras</a:t>
            </a:r>
          </a:p>
          <a:p>
            <a:pPr marL="533400" indent="-533400" algn="just"/>
            <a:endParaRPr lang="pt-BR" sz="800" dirty="0"/>
          </a:p>
          <a:p>
            <a:pPr marL="533400" indent="-533400" algn="just"/>
            <a:r>
              <a:rPr lang="pt-BR" sz="2000" dirty="0"/>
              <a:t>   </a:t>
            </a:r>
            <a:r>
              <a:rPr lang="pt-BR" sz="2800" dirty="0">
                <a:solidFill>
                  <a:schemeClr val="tx1"/>
                </a:solidFill>
              </a:rPr>
              <a:t>Data-base: JAN/2019</a:t>
            </a:r>
            <a:endParaRPr lang="pt-BR" b="0" dirty="0">
              <a:solidFill>
                <a:schemeClr val="tx1"/>
              </a:solidFill>
            </a:endParaRPr>
          </a:p>
          <a:p>
            <a:pPr marL="533400" indent="-533400" algn="just">
              <a:buFontTx/>
              <a:buChar char="•"/>
            </a:pPr>
            <a:endParaRPr lang="pt-BR" dirty="0"/>
          </a:p>
          <a:p>
            <a:pPr marL="533400" indent="-533400" algn="just"/>
            <a:endParaRPr lang="pt-BR" b="1" dirty="0"/>
          </a:p>
          <a:p>
            <a:pPr marL="533400" indent="-533400"/>
            <a:endParaRPr lang="pt-BR" b="1" dirty="0"/>
          </a:p>
          <a:p>
            <a:pPr marL="533400" indent="-533400"/>
            <a:endParaRPr lang="pt-BR" b="1" dirty="0"/>
          </a:p>
        </p:txBody>
      </p:sp>
      <p:sp>
        <p:nvSpPr>
          <p:cNvPr id="36866" name="Espaço Reservado para Número de Slide 5"/>
          <p:cNvSpPr>
            <a:spLocks noGrp="1"/>
          </p:cNvSpPr>
          <p:nvPr>
            <p:ph type="sldNum" sz="quarter" idx="12"/>
          </p:nvPr>
        </p:nvSpPr>
        <p:spPr>
          <a:noFill/>
        </p:spPr>
        <p:txBody>
          <a:bodyPr/>
          <a:lstStyle/>
          <a:p>
            <a:pPr algn="r"/>
            <a:fld id="{2211ADC0-55CB-4AC1-8490-EE62AF67CEE0}" type="slidenum">
              <a:rPr lang="pt-BR" sz="1400"/>
              <a:pPr algn="r"/>
              <a:t>66</a:t>
            </a:fld>
            <a:endParaRPr lang="pt-BR" dirty="0"/>
          </a:p>
        </p:txBody>
      </p:sp>
      <p:graphicFrame>
        <p:nvGraphicFramePr>
          <p:cNvPr id="552161" name="Group 225"/>
          <p:cNvGraphicFramePr>
            <a:graphicFrameLocks noGrp="1"/>
          </p:cNvGraphicFramePr>
          <p:nvPr/>
        </p:nvGraphicFramePr>
        <p:xfrm>
          <a:off x="985076" y="1877376"/>
          <a:ext cx="10175965" cy="4296095"/>
        </p:xfrm>
        <a:graphic>
          <a:graphicData uri="http://schemas.openxmlformats.org/drawingml/2006/table">
            <a:tbl>
              <a:tblPr/>
              <a:tblGrid>
                <a:gridCol w="1072149">
                  <a:extLst>
                    <a:ext uri="{9D8B030D-6E8A-4147-A177-3AD203B41FA5}">
                      <a16:colId xmlns:a16="http://schemas.microsoft.com/office/drawing/2014/main" val="20000"/>
                    </a:ext>
                  </a:extLst>
                </a:gridCol>
                <a:gridCol w="2047474">
                  <a:extLst>
                    <a:ext uri="{9D8B030D-6E8A-4147-A177-3AD203B41FA5}">
                      <a16:colId xmlns:a16="http://schemas.microsoft.com/office/drawing/2014/main" val="20001"/>
                    </a:ext>
                  </a:extLst>
                </a:gridCol>
                <a:gridCol w="1402767">
                  <a:extLst>
                    <a:ext uri="{9D8B030D-6E8A-4147-A177-3AD203B41FA5}">
                      <a16:colId xmlns:a16="http://schemas.microsoft.com/office/drawing/2014/main" val="20002"/>
                    </a:ext>
                  </a:extLst>
                </a:gridCol>
                <a:gridCol w="1405127">
                  <a:extLst>
                    <a:ext uri="{9D8B030D-6E8A-4147-A177-3AD203B41FA5}">
                      <a16:colId xmlns:a16="http://schemas.microsoft.com/office/drawing/2014/main" val="20003"/>
                    </a:ext>
                  </a:extLst>
                </a:gridCol>
                <a:gridCol w="1922310">
                  <a:extLst>
                    <a:ext uri="{9D8B030D-6E8A-4147-A177-3AD203B41FA5}">
                      <a16:colId xmlns:a16="http://schemas.microsoft.com/office/drawing/2014/main" val="20004"/>
                    </a:ext>
                  </a:extLst>
                </a:gridCol>
                <a:gridCol w="2326138">
                  <a:extLst>
                    <a:ext uri="{9D8B030D-6E8A-4147-A177-3AD203B41FA5}">
                      <a16:colId xmlns:a16="http://schemas.microsoft.com/office/drawing/2014/main" val="20005"/>
                    </a:ext>
                  </a:extLst>
                </a:gridCol>
              </a:tblGrid>
              <a:tr h="91281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Arial" charset="0"/>
                          <a:cs typeface="Arial" charset="0"/>
                        </a:rPr>
                        <a:t>IT</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Arial" charset="0"/>
                          <a:cs typeface="Arial" charset="0"/>
                        </a:rPr>
                        <a:t>Descrição</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err="1">
                          <a:ln>
                            <a:noFill/>
                          </a:ln>
                          <a:solidFill>
                            <a:schemeClr val="tx1"/>
                          </a:solidFill>
                          <a:effectLst/>
                          <a:latin typeface="Arial" charset="0"/>
                          <a:cs typeface="Arial" charset="0"/>
                        </a:rPr>
                        <a:t>Unid</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Arial" charset="0"/>
                          <a:cs typeface="Arial" charset="0"/>
                        </a:rPr>
                        <a:t>Quant</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err="1">
                          <a:ln>
                            <a:noFill/>
                          </a:ln>
                          <a:solidFill>
                            <a:schemeClr val="tx1"/>
                          </a:solidFill>
                          <a:effectLst/>
                          <a:latin typeface="Arial" charset="0"/>
                          <a:cs typeface="Arial" charset="0"/>
                        </a:rPr>
                        <a:t>PUnit</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err="1">
                          <a:ln>
                            <a:noFill/>
                          </a:ln>
                          <a:solidFill>
                            <a:schemeClr val="tx1"/>
                          </a:solidFill>
                          <a:effectLst/>
                          <a:latin typeface="Arial" charset="0"/>
                          <a:cs typeface="Arial" charset="0"/>
                        </a:rPr>
                        <a:t>PTot</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421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1</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Fundação</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m</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20</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 R$ 50,00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 R$1.000,00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220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2</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Pintura</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m2</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200</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 R$ 25,00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 R$5.000,00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421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3</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Arial" charset="0"/>
                          <a:cs typeface="Arial" charset="0"/>
                        </a:rPr>
                        <a:t>...</a:t>
                      </a:r>
                      <a:endParaRPr kumimoji="0" lang="pt-BR" sz="40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a:ln>
                            <a:noFill/>
                          </a:ln>
                          <a:solidFill>
                            <a:schemeClr val="tx1"/>
                          </a:solidFill>
                          <a:effectLst/>
                          <a:latin typeface="Arial" charset="0"/>
                          <a:cs typeface="Arial" charset="0"/>
                        </a:rPr>
                        <a:t>unid</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charset="0"/>
                          <a:cs typeface="Arial" charset="0"/>
                        </a:rPr>
                        <a:t> R$             -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4215">
                <a:tc gridSpan="5">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Arial" charset="0"/>
                          <a:cs typeface="Arial" charset="0"/>
                        </a:rPr>
                        <a:t>Subtotal</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Arial" charset="0"/>
                          <a:cs typeface="Arial" charset="0"/>
                        </a:rPr>
                        <a:t> R$6.000,00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4215">
                <a:tc gridSpan="5">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Arial" charset="0"/>
                          <a:cs typeface="Arial" charset="0"/>
                        </a:rPr>
                        <a:t>BDI </a:t>
                      </a:r>
                      <a:r>
                        <a:rPr kumimoji="0" lang="pt-BR" sz="2400" b="1" i="0" u="none" strike="noStrike" cap="none" normalizeH="0" baseline="0" dirty="0">
                          <a:ln>
                            <a:noFill/>
                          </a:ln>
                          <a:solidFill>
                            <a:srgbClr val="FF0000"/>
                          </a:solidFill>
                          <a:effectLst/>
                          <a:latin typeface="Arial" charset="0"/>
                          <a:cs typeface="Arial" charset="0"/>
                        </a:rPr>
                        <a:t>20%</a:t>
                      </a:r>
                      <a:endParaRPr kumimoji="0" lang="pt-BR" sz="4000" b="0" i="0" u="none" strike="noStrike" cap="none" normalizeH="0" baseline="0" dirty="0">
                        <a:ln>
                          <a:noFill/>
                        </a:ln>
                        <a:solidFill>
                          <a:srgbClr val="FF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Arial" charset="0"/>
                          <a:cs typeface="Arial" charset="0"/>
                        </a:rPr>
                        <a:t> R$1.200,00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4215">
                <a:tc gridSpan="5">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a:ln>
                            <a:noFill/>
                          </a:ln>
                          <a:solidFill>
                            <a:schemeClr val="tx1"/>
                          </a:solidFill>
                          <a:effectLst/>
                          <a:latin typeface="Arial" charset="0"/>
                          <a:cs typeface="Arial" charset="0"/>
                        </a:rPr>
                        <a:t>Preço Global Estimado</a:t>
                      </a:r>
                      <a:endParaRPr kumimoji="0" lang="pt-BR" sz="4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dirty="0">
                          <a:ln>
                            <a:noFill/>
                          </a:ln>
                          <a:solidFill>
                            <a:schemeClr val="tx1"/>
                          </a:solidFill>
                          <a:effectLst/>
                          <a:latin typeface="Arial" charset="0"/>
                          <a:cs typeface="Arial" charset="0"/>
                        </a:rPr>
                        <a:t> R$7.200,00 </a:t>
                      </a:r>
                      <a:endParaRPr kumimoji="0" lang="pt-BR" sz="40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416669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p:cNvSpPr>
            <a:spLocks noGrp="1" noChangeArrowheads="1"/>
          </p:cNvSpPr>
          <p:nvPr>
            <p:ph type="ctrTitle"/>
          </p:nvPr>
        </p:nvSpPr>
        <p:spPr>
          <a:xfrm>
            <a:off x="456596" y="267342"/>
            <a:ext cx="7772400" cy="648072"/>
          </a:xfrm>
        </p:spPr>
        <p:txBody>
          <a:bodyPr>
            <a:normAutofit/>
          </a:bodyPr>
          <a:lstStyle/>
          <a:p>
            <a:pPr eaLnBrk="1" hangingPunct="1"/>
            <a:r>
              <a:rPr lang="pt-BR" sz="3600" dirty="0"/>
              <a:t>Planilha Orçamentária</a:t>
            </a:r>
          </a:p>
        </p:txBody>
      </p:sp>
      <p:sp>
        <p:nvSpPr>
          <p:cNvPr id="40964" name="Rectangle 3"/>
          <p:cNvSpPr>
            <a:spLocks noGrp="1" noChangeArrowheads="1"/>
          </p:cNvSpPr>
          <p:nvPr>
            <p:ph type="subTitle" idx="1"/>
          </p:nvPr>
        </p:nvSpPr>
        <p:spPr>
          <a:xfrm>
            <a:off x="456596" y="1097280"/>
            <a:ext cx="11273850" cy="4924697"/>
          </a:xfrm>
        </p:spPr>
        <p:txBody>
          <a:bodyPr>
            <a:normAutofit/>
          </a:bodyPr>
          <a:lstStyle/>
          <a:p>
            <a:pPr marL="533400" indent="-533400">
              <a:lnSpc>
                <a:spcPct val="150000"/>
              </a:lnSpc>
              <a:spcBef>
                <a:spcPts val="0"/>
              </a:spcBef>
              <a:spcAft>
                <a:spcPts val="0"/>
              </a:spcAft>
              <a:defRPr/>
            </a:pPr>
            <a:r>
              <a:rPr lang="pt-BR" sz="2800" b="1" dirty="0">
                <a:solidFill>
                  <a:schemeClr val="tx1"/>
                </a:solidFill>
              </a:rPr>
              <a:t>Acórdão TCU nº 2583/2010 – Plenário</a:t>
            </a:r>
          </a:p>
          <a:p>
            <a:pPr algn="just">
              <a:lnSpc>
                <a:spcPct val="150000"/>
              </a:lnSpc>
            </a:pPr>
            <a:r>
              <a:rPr lang="pt-BR" sz="2800" dirty="0">
                <a:solidFill>
                  <a:schemeClr val="tx1"/>
                </a:solidFill>
              </a:rPr>
              <a:t>Inclua disposição no edital prevendo a necessidade de </a:t>
            </a:r>
            <a:r>
              <a:rPr lang="pt-BR" sz="2800" b="1" dirty="0">
                <a:solidFill>
                  <a:srgbClr val="0000FF"/>
                </a:solidFill>
              </a:rPr>
              <a:t>detalhamento</a:t>
            </a:r>
            <a:r>
              <a:rPr lang="pt-BR" sz="2800" dirty="0">
                <a:solidFill>
                  <a:schemeClr val="tx1"/>
                </a:solidFill>
              </a:rPr>
              <a:t> pelas empresas, de forma explícita e sob pena de desclassificação, </a:t>
            </a:r>
            <a:r>
              <a:rPr lang="pt-BR" sz="2800" b="1" dirty="0">
                <a:solidFill>
                  <a:srgbClr val="0000FF"/>
                </a:solidFill>
              </a:rPr>
              <a:t>do percentual de BDI</a:t>
            </a:r>
            <a:r>
              <a:rPr lang="pt-BR" sz="2800" dirty="0">
                <a:solidFill>
                  <a:schemeClr val="tx1"/>
                </a:solidFill>
              </a:rPr>
              <a:t>, bem como a descrição de todos os seus componentes, de forma a garantir maior transparência na execução das despesas e a evitar </a:t>
            </a:r>
            <a:r>
              <a:rPr lang="pt-BR" sz="2800" dirty="0" err="1">
                <a:solidFill>
                  <a:schemeClr val="tx1"/>
                </a:solidFill>
              </a:rPr>
              <a:t>sobrepreço</a:t>
            </a:r>
            <a:r>
              <a:rPr lang="pt-BR" sz="2800" dirty="0">
                <a:solidFill>
                  <a:schemeClr val="tx1"/>
                </a:solidFill>
              </a:rPr>
              <a:t> no orçamento pela inclusão indevida de parcelas.</a:t>
            </a:r>
          </a:p>
          <a:p>
            <a:pPr marL="533400" indent="-533400" algn="just">
              <a:buFontTx/>
              <a:buChar char="•"/>
              <a:defRPr/>
            </a:pPr>
            <a:endParaRPr lang="pt-BR" dirty="0"/>
          </a:p>
          <a:p>
            <a:pPr marL="533400" indent="-533400" algn="just">
              <a:defRPr/>
            </a:pPr>
            <a:endParaRPr lang="pt-BR" b="1" dirty="0"/>
          </a:p>
          <a:p>
            <a:pPr marL="533400" indent="-533400">
              <a:defRPr/>
            </a:pPr>
            <a:endParaRPr lang="pt-BR" b="1" dirty="0"/>
          </a:p>
          <a:p>
            <a:pPr marL="533400" indent="-533400">
              <a:defRPr/>
            </a:pPr>
            <a:endParaRPr lang="pt-BR" b="1" dirty="0"/>
          </a:p>
        </p:txBody>
      </p:sp>
      <p:sp>
        <p:nvSpPr>
          <p:cNvPr id="40962" name="Espaço Reservado para Número de Slide 5"/>
          <p:cNvSpPr>
            <a:spLocks noGrp="1"/>
          </p:cNvSpPr>
          <p:nvPr>
            <p:ph type="sldNum" sz="quarter" idx="12"/>
          </p:nvPr>
        </p:nvSpPr>
        <p:spPr>
          <a:noFill/>
        </p:spPr>
        <p:txBody>
          <a:bodyPr/>
          <a:lstStyle/>
          <a:p>
            <a:pPr algn="r"/>
            <a:fld id="{19DF9847-2B64-49C8-9CED-70A6B637715D}" type="slidenum">
              <a:rPr lang="pt-BR" sz="1400"/>
              <a:pPr algn="r"/>
              <a:t>67</a:t>
            </a:fld>
            <a:endParaRPr lang="pt-BR" dirty="0"/>
          </a:p>
        </p:txBody>
      </p:sp>
    </p:spTree>
    <p:extLst>
      <p:ext uri="{BB962C8B-B14F-4D97-AF65-F5344CB8AC3E}">
        <p14:creationId xmlns:p14="http://schemas.microsoft.com/office/powerpoint/2010/main" val="17455570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60" name="Rectangle 3"/>
          <p:cNvSpPr txBox="1">
            <a:spLocks noChangeArrowheads="1"/>
          </p:cNvSpPr>
          <p:nvPr/>
        </p:nvSpPr>
        <p:spPr bwMode="auto">
          <a:xfrm>
            <a:off x="1992313" y="1700809"/>
            <a:ext cx="8229600" cy="4679355"/>
          </a:xfrm>
          <a:prstGeom prst="rect">
            <a:avLst/>
          </a:prstGeom>
          <a:noFill/>
          <a:ln w="9525">
            <a:noFill/>
            <a:miter lim="800000"/>
            <a:headEnd/>
            <a:tailEnd/>
          </a:ln>
        </p:spPr>
        <p:txBody>
          <a:bodyPr/>
          <a:lstStyle/>
          <a:p>
            <a:pPr algn="just">
              <a:lnSpc>
                <a:spcPct val="130000"/>
              </a:lnSpc>
              <a:spcBef>
                <a:spcPct val="20000"/>
              </a:spcBef>
              <a:buFont typeface="Arial" charset="0"/>
              <a:buNone/>
            </a:pPr>
            <a:endParaRPr lang="pt-BR" sz="2800">
              <a:latin typeface="Calibri" pitchFamily="34" charset="0"/>
            </a:endParaRPr>
          </a:p>
        </p:txBody>
      </p:sp>
      <p:sp>
        <p:nvSpPr>
          <p:cNvPr id="352263" name="Text Box 7"/>
          <p:cNvSpPr txBox="1">
            <a:spLocks noChangeArrowheads="1"/>
          </p:cNvSpPr>
          <p:nvPr/>
        </p:nvSpPr>
        <p:spPr bwMode="auto">
          <a:xfrm>
            <a:off x="2135189" y="2708276"/>
            <a:ext cx="8281987" cy="366713"/>
          </a:xfrm>
          <a:prstGeom prst="rect">
            <a:avLst/>
          </a:prstGeom>
          <a:noFill/>
          <a:ln w="9525">
            <a:noFill/>
            <a:miter lim="800000"/>
            <a:headEnd/>
            <a:tailEnd/>
          </a:ln>
        </p:spPr>
        <p:txBody>
          <a:bodyPr>
            <a:spAutoFit/>
          </a:bodyPr>
          <a:lstStyle/>
          <a:p>
            <a:pPr>
              <a:spcBef>
                <a:spcPct val="50000"/>
              </a:spcBef>
            </a:pPr>
            <a:endParaRPr lang="pt-BR"/>
          </a:p>
        </p:txBody>
      </p:sp>
      <p:sp>
        <p:nvSpPr>
          <p:cNvPr id="352264" name="Text Box 8"/>
          <p:cNvSpPr txBox="1">
            <a:spLocks noChangeArrowheads="1"/>
          </p:cNvSpPr>
          <p:nvPr/>
        </p:nvSpPr>
        <p:spPr bwMode="auto">
          <a:xfrm>
            <a:off x="496389" y="1102579"/>
            <a:ext cx="11260182" cy="4647426"/>
          </a:xfrm>
          <a:prstGeom prst="rect">
            <a:avLst/>
          </a:prstGeom>
          <a:noFill/>
          <a:ln w="9525">
            <a:noFill/>
            <a:miter lim="800000"/>
            <a:headEnd/>
            <a:tailEnd/>
          </a:ln>
        </p:spPr>
        <p:txBody>
          <a:bodyPr wrap="square">
            <a:spAutoFit/>
          </a:bodyPr>
          <a:lstStyle/>
          <a:p>
            <a:pPr algn="ctr"/>
            <a:r>
              <a:rPr lang="pt-BR" sz="2800" b="1" dirty="0"/>
              <a:t>IRPJ e CSLL – Súmula TCU 254/2010</a:t>
            </a:r>
          </a:p>
          <a:p>
            <a:pPr algn="ctr"/>
            <a:endParaRPr lang="pt-BR" sz="1600" b="1" dirty="0"/>
          </a:p>
          <a:p>
            <a:pPr algn="just">
              <a:lnSpc>
                <a:spcPct val="150000"/>
              </a:lnSpc>
            </a:pPr>
            <a:r>
              <a:rPr lang="pt-BR" sz="2800" dirty="0"/>
              <a:t>O </a:t>
            </a:r>
            <a:r>
              <a:rPr lang="pt-BR" sz="2800" dirty="0">
                <a:solidFill>
                  <a:srgbClr val="FF0000"/>
                </a:solidFill>
              </a:rPr>
              <a:t>Imposto de Renda Pessoa Jurídica (IRPJ) </a:t>
            </a:r>
            <a:r>
              <a:rPr lang="pt-BR" sz="2800" dirty="0"/>
              <a:t>e a </a:t>
            </a:r>
            <a:r>
              <a:rPr lang="pt-BR" sz="2800" dirty="0">
                <a:solidFill>
                  <a:srgbClr val="FF0000"/>
                </a:solidFill>
              </a:rPr>
              <a:t>Contribuição Social sobre o Lucro Líquido (CSLL)</a:t>
            </a:r>
            <a:r>
              <a:rPr lang="pt-BR" sz="2800" dirty="0"/>
              <a:t> não se consubstanciam em despesa indireta passível de inclusão na taxa de Bonificações e Despesas Indiretas (BDI) do orçamento-base da licitação, haja vista a natureza direta e personalística desses tributos, que oneram pessoalmente o contratado.</a:t>
            </a:r>
            <a:r>
              <a:rPr lang="pt-BR" sz="2800" b="1" dirty="0">
                <a:solidFill>
                  <a:schemeClr val="tx2"/>
                </a:solidFill>
              </a:rPr>
              <a:t> </a:t>
            </a:r>
            <a:endParaRPr lang="pt-BR" sz="2000" b="1" dirty="0">
              <a:solidFill>
                <a:schemeClr val="tx2"/>
              </a:solidFill>
            </a:endParaRPr>
          </a:p>
        </p:txBody>
      </p:sp>
      <p:sp>
        <p:nvSpPr>
          <p:cNvPr id="6" name="Rectangle 2"/>
          <p:cNvSpPr txBox="1">
            <a:spLocks noChangeArrowheads="1"/>
          </p:cNvSpPr>
          <p:nvPr/>
        </p:nvSpPr>
        <p:spPr>
          <a:xfrm>
            <a:off x="496389" y="274810"/>
            <a:ext cx="7772400" cy="648072"/>
          </a:xfrm>
          <a:prstGeom prst="rect">
            <a:avLst/>
          </a:prstGeom>
          <a:solidFill>
            <a:schemeClr val="accent3">
              <a:lumMod val="20000"/>
              <a:lumOff val="80000"/>
            </a:schemeClr>
          </a:solidFill>
        </p:spPr>
        <p:txBody>
          <a:bodyPr>
            <a:normAutofit/>
          </a:bodyPr>
          <a:lstStyle>
            <a:lvl1pPr algn="l" defTabSz="914400" rtl="0" eaLnBrk="1" latinLnBrk="0" hangingPunct="1">
              <a:lnSpc>
                <a:spcPct val="90000"/>
              </a:lnSpc>
              <a:spcBef>
                <a:spcPct val="0"/>
              </a:spcBef>
              <a:buNone/>
              <a:defRPr sz="2400" b="1" kern="1200">
                <a:solidFill>
                  <a:schemeClr val="accent1">
                    <a:lumMod val="75000"/>
                  </a:schemeClr>
                </a:solidFill>
                <a:latin typeface="Arial" pitchFamily="34" charset="0"/>
                <a:ea typeface="Tahoma" pitchFamily="34" charset="0"/>
                <a:cs typeface="Arial" pitchFamily="34" charset="0"/>
              </a:defRPr>
            </a:lvl1pPr>
          </a:lstStyle>
          <a:p>
            <a:r>
              <a:rPr lang="pt-BR" sz="3600"/>
              <a:t>Planilha Orçamentária</a:t>
            </a:r>
            <a:endParaRPr lang="pt-BR" sz="3600" dirty="0"/>
          </a:p>
        </p:txBody>
      </p:sp>
    </p:spTree>
    <p:extLst>
      <p:ext uri="{BB962C8B-B14F-4D97-AF65-F5344CB8AC3E}">
        <p14:creationId xmlns:p14="http://schemas.microsoft.com/office/powerpoint/2010/main" val="13711370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2"/>
          <p:cNvSpPr>
            <a:spLocks noGrp="1" noChangeArrowheads="1"/>
          </p:cNvSpPr>
          <p:nvPr>
            <p:ph type="ctrTitle"/>
          </p:nvPr>
        </p:nvSpPr>
        <p:spPr>
          <a:xfrm>
            <a:off x="2208213" y="188640"/>
            <a:ext cx="7772400" cy="720626"/>
          </a:xfrm>
        </p:spPr>
        <p:txBody>
          <a:bodyPr>
            <a:noAutofit/>
          </a:bodyPr>
          <a:lstStyle/>
          <a:p>
            <a:pPr eaLnBrk="1" hangingPunct="1"/>
            <a:r>
              <a:rPr lang="pt-BR" sz="4000" dirty="0"/>
              <a:t>Pesquisa de Preços</a:t>
            </a:r>
          </a:p>
        </p:txBody>
      </p:sp>
      <p:sp>
        <p:nvSpPr>
          <p:cNvPr id="38916" name="Rectangle 3"/>
          <p:cNvSpPr>
            <a:spLocks noGrp="1" noChangeArrowheads="1"/>
          </p:cNvSpPr>
          <p:nvPr>
            <p:ph type="subTitle" idx="1"/>
          </p:nvPr>
        </p:nvSpPr>
        <p:spPr>
          <a:xfrm>
            <a:off x="1703513" y="1196753"/>
            <a:ext cx="8784975" cy="466745"/>
          </a:xfrm>
        </p:spPr>
        <p:txBody>
          <a:bodyPr>
            <a:normAutofit fontScale="92500" lnSpcReduction="20000"/>
          </a:bodyPr>
          <a:lstStyle/>
          <a:p>
            <a:pPr marL="533400" indent="-533400">
              <a:lnSpc>
                <a:spcPct val="90000"/>
              </a:lnSpc>
            </a:pPr>
            <a:r>
              <a:rPr lang="pt-BR" sz="3200" b="1" dirty="0">
                <a:solidFill>
                  <a:schemeClr val="tx1"/>
                </a:solidFill>
                <a:latin typeface="+mn-lt"/>
                <a:ea typeface="+mn-ea"/>
                <a:cs typeface="+mn-cs"/>
              </a:rPr>
              <a:t>A = 102 ; B = 103 ; C = 200  </a:t>
            </a:r>
          </a:p>
          <a:p>
            <a:pPr marL="533400" indent="-533400">
              <a:lnSpc>
                <a:spcPct val="90000"/>
              </a:lnSpc>
            </a:pPr>
            <a:endParaRPr lang="pt-BR" b="1" dirty="0"/>
          </a:p>
        </p:txBody>
      </p:sp>
      <p:sp>
        <p:nvSpPr>
          <p:cNvPr id="38914" name="Espaço Reservado para Número de Slide 5"/>
          <p:cNvSpPr>
            <a:spLocks noGrp="1"/>
          </p:cNvSpPr>
          <p:nvPr>
            <p:ph type="sldNum" sz="quarter" idx="12"/>
          </p:nvPr>
        </p:nvSpPr>
        <p:spPr>
          <a:noFill/>
        </p:spPr>
        <p:txBody>
          <a:bodyPr/>
          <a:lstStyle/>
          <a:p>
            <a:pPr algn="r"/>
            <a:fld id="{4697A420-412F-4CCA-952C-C764642930F5}" type="slidenum">
              <a:rPr lang="pt-BR" sz="1400"/>
              <a:pPr algn="r"/>
              <a:t>69</a:t>
            </a:fld>
            <a:endParaRPr lang="pt-BR" dirty="0"/>
          </a:p>
        </p:txBody>
      </p:sp>
      <p:sp>
        <p:nvSpPr>
          <p:cNvPr id="5" name="Rectangle 3">
            <a:extLst>
              <a:ext uri="{FF2B5EF4-FFF2-40B4-BE49-F238E27FC236}">
                <a16:creationId xmlns:a16="http://schemas.microsoft.com/office/drawing/2014/main" id="{2210F197-06B4-4EBA-9A76-7AA4F1732334}"/>
              </a:ext>
            </a:extLst>
          </p:cNvPr>
          <p:cNvSpPr txBox="1">
            <a:spLocks noChangeArrowheads="1"/>
          </p:cNvSpPr>
          <p:nvPr/>
        </p:nvSpPr>
        <p:spPr bwMode="auto">
          <a:xfrm>
            <a:off x="1701926" y="2995850"/>
            <a:ext cx="8784975" cy="70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3400" indent="-533400" eaLnBrk="1" hangingPunct="1">
              <a:lnSpc>
                <a:spcPct val="90000"/>
              </a:lnSpc>
            </a:pPr>
            <a:r>
              <a:rPr lang="pt-BR" b="1" dirty="0">
                <a:solidFill>
                  <a:schemeClr val="tx1"/>
                </a:solidFill>
              </a:rPr>
              <a:t>A = 102 ; B = 103 ; C = 200 ; D = 101 ; E = 106</a:t>
            </a:r>
          </a:p>
          <a:p>
            <a:pPr marL="533400" indent="-533400" eaLnBrk="1" hangingPunct="1">
              <a:lnSpc>
                <a:spcPct val="90000"/>
              </a:lnSpc>
            </a:pPr>
            <a:endParaRPr lang="pt-BR" b="1" dirty="0"/>
          </a:p>
        </p:txBody>
      </p:sp>
      <p:sp>
        <p:nvSpPr>
          <p:cNvPr id="6" name="Rectangle 3">
            <a:extLst>
              <a:ext uri="{FF2B5EF4-FFF2-40B4-BE49-F238E27FC236}">
                <a16:creationId xmlns:a16="http://schemas.microsoft.com/office/drawing/2014/main" id="{EBFF1A73-488F-4931-9C8B-1E0410F52C46}"/>
              </a:ext>
            </a:extLst>
          </p:cNvPr>
          <p:cNvSpPr txBox="1">
            <a:spLocks noChangeArrowheads="1"/>
          </p:cNvSpPr>
          <p:nvPr/>
        </p:nvSpPr>
        <p:spPr bwMode="auto">
          <a:xfrm>
            <a:off x="1717337" y="4955045"/>
            <a:ext cx="8784975" cy="7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3400" indent="-533400" eaLnBrk="1" hangingPunct="1">
              <a:lnSpc>
                <a:spcPct val="90000"/>
              </a:lnSpc>
            </a:pPr>
            <a:r>
              <a:rPr lang="pt-BR" b="1" dirty="0">
                <a:solidFill>
                  <a:schemeClr val="tx1"/>
                </a:solidFill>
              </a:rPr>
              <a:t>A = 102 ; B = 103 ; C = 200 </a:t>
            </a:r>
          </a:p>
          <a:p>
            <a:pPr marL="533400" indent="-533400" eaLnBrk="1" hangingPunct="1">
              <a:lnSpc>
                <a:spcPct val="90000"/>
              </a:lnSpc>
            </a:pPr>
            <a:endParaRPr lang="pt-BR" b="1" dirty="0">
              <a:solidFill>
                <a:srgbClr val="0000FF"/>
              </a:solidFill>
            </a:endParaRPr>
          </a:p>
          <a:p>
            <a:pPr marL="533400" indent="-533400" eaLnBrk="1" hangingPunct="1">
              <a:lnSpc>
                <a:spcPct val="90000"/>
              </a:lnSpc>
            </a:pPr>
            <a:endParaRPr lang="pt-BR" b="1" dirty="0"/>
          </a:p>
        </p:txBody>
      </p:sp>
      <p:sp>
        <p:nvSpPr>
          <p:cNvPr id="8" name="Rectangle 3">
            <a:extLst>
              <a:ext uri="{FF2B5EF4-FFF2-40B4-BE49-F238E27FC236}">
                <a16:creationId xmlns:a16="http://schemas.microsoft.com/office/drawing/2014/main" id="{462CBB29-28A2-452D-8D85-13F1B84C2E6B}"/>
              </a:ext>
            </a:extLst>
          </p:cNvPr>
          <p:cNvSpPr txBox="1">
            <a:spLocks noChangeArrowheads="1"/>
          </p:cNvSpPr>
          <p:nvPr/>
        </p:nvSpPr>
        <p:spPr bwMode="auto">
          <a:xfrm>
            <a:off x="1615360" y="1777487"/>
            <a:ext cx="8784975" cy="47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3400" indent="-533400" eaLnBrk="1" hangingPunct="1">
              <a:lnSpc>
                <a:spcPct val="90000"/>
              </a:lnSpc>
            </a:pPr>
            <a:r>
              <a:rPr lang="pt-BR" b="1" dirty="0">
                <a:solidFill>
                  <a:srgbClr val="FF0000"/>
                </a:solidFill>
              </a:rPr>
              <a:t>Média = 135</a:t>
            </a:r>
          </a:p>
          <a:p>
            <a:pPr marL="533400" indent="-533400" eaLnBrk="1" hangingPunct="1">
              <a:lnSpc>
                <a:spcPct val="90000"/>
              </a:lnSpc>
            </a:pPr>
            <a:endParaRPr lang="pt-BR" b="1" dirty="0"/>
          </a:p>
        </p:txBody>
      </p:sp>
      <p:sp>
        <p:nvSpPr>
          <p:cNvPr id="9" name="Rectangle 3">
            <a:extLst>
              <a:ext uri="{FF2B5EF4-FFF2-40B4-BE49-F238E27FC236}">
                <a16:creationId xmlns:a16="http://schemas.microsoft.com/office/drawing/2014/main" id="{12E42ACD-E502-408A-A3D3-0328EC042864}"/>
              </a:ext>
            </a:extLst>
          </p:cNvPr>
          <p:cNvSpPr txBox="1">
            <a:spLocks noChangeArrowheads="1"/>
          </p:cNvSpPr>
          <p:nvPr/>
        </p:nvSpPr>
        <p:spPr bwMode="auto">
          <a:xfrm>
            <a:off x="1701925" y="3620400"/>
            <a:ext cx="8784975" cy="59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3400" indent="-533400" eaLnBrk="1" hangingPunct="1">
              <a:lnSpc>
                <a:spcPct val="90000"/>
              </a:lnSpc>
            </a:pPr>
            <a:r>
              <a:rPr lang="pt-BR" b="1" dirty="0">
                <a:solidFill>
                  <a:srgbClr val="0000FF"/>
                </a:solidFill>
              </a:rPr>
              <a:t>Média = 103</a:t>
            </a:r>
          </a:p>
          <a:p>
            <a:pPr marL="533400" indent="-533400" eaLnBrk="1" hangingPunct="1">
              <a:lnSpc>
                <a:spcPct val="90000"/>
              </a:lnSpc>
            </a:pPr>
            <a:endParaRPr lang="pt-BR" b="1" dirty="0"/>
          </a:p>
        </p:txBody>
      </p:sp>
      <p:sp>
        <p:nvSpPr>
          <p:cNvPr id="10" name="Rectangle 3">
            <a:extLst>
              <a:ext uri="{FF2B5EF4-FFF2-40B4-BE49-F238E27FC236}">
                <a16:creationId xmlns:a16="http://schemas.microsoft.com/office/drawing/2014/main" id="{C17244B1-D033-4BD8-BBC4-F049321E69F4}"/>
              </a:ext>
            </a:extLst>
          </p:cNvPr>
          <p:cNvSpPr txBox="1">
            <a:spLocks noChangeArrowheads="1"/>
          </p:cNvSpPr>
          <p:nvPr/>
        </p:nvSpPr>
        <p:spPr bwMode="auto">
          <a:xfrm>
            <a:off x="1717337" y="5697474"/>
            <a:ext cx="8784975" cy="61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3400" indent="-533400" eaLnBrk="1" hangingPunct="1">
              <a:lnSpc>
                <a:spcPct val="90000"/>
              </a:lnSpc>
            </a:pPr>
            <a:r>
              <a:rPr lang="pt-BR" b="1" dirty="0">
                <a:solidFill>
                  <a:srgbClr val="0000FF"/>
                </a:solidFill>
              </a:rPr>
              <a:t>Média = 102,50</a:t>
            </a:r>
          </a:p>
        </p:txBody>
      </p:sp>
      <p:sp>
        <p:nvSpPr>
          <p:cNvPr id="2" name="Sinal de Multiplicação 1">
            <a:extLst>
              <a:ext uri="{FF2B5EF4-FFF2-40B4-BE49-F238E27FC236}">
                <a16:creationId xmlns:a16="http://schemas.microsoft.com/office/drawing/2014/main" id="{9ECAFCC3-7EE6-464F-B785-C2B274C67934}"/>
              </a:ext>
            </a:extLst>
          </p:cNvPr>
          <p:cNvSpPr/>
          <p:nvPr/>
        </p:nvSpPr>
        <p:spPr>
          <a:xfrm>
            <a:off x="5461751" y="2817344"/>
            <a:ext cx="1296144" cy="92332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Sinal de Multiplicação 2">
            <a:extLst>
              <a:ext uri="{FF2B5EF4-FFF2-40B4-BE49-F238E27FC236}">
                <a16:creationId xmlns:a16="http://schemas.microsoft.com/office/drawing/2014/main" id="{FBE4C870-D026-4C21-96EA-63228DC8B61B}"/>
              </a:ext>
            </a:extLst>
          </p:cNvPr>
          <p:cNvSpPr/>
          <p:nvPr/>
        </p:nvSpPr>
        <p:spPr>
          <a:xfrm>
            <a:off x="7104112" y="4775248"/>
            <a:ext cx="1080120" cy="92222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5020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6757071A-8C98-4337-A9B5-EFE8FB91D56F}" type="slidenum">
              <a:rPr lang="pt-BR" sz="1400"/>
              <a:pPr algn="r"/>
              <a:t>7</a:t>
            </a:fld>
            <a:endParaRPr lang="pt-BR" sz="1400"/>
          </a:p>
        </p:txBody>
      </p:sp>
      <p:pic>
        <p:nvPicPr>
          <p:cNvPr id="16" name="Imagem 15"/>
          <p:cNvPicPr>
            <a:picLocks noChangeAspect="1"/>
          </p:cNvPicPr>
          <p:nvPr/>
        </p:nvPicPr>
        <p:blipFill>
          <a:blip r:embed="rId2" cstate="print"/>
          <a:stretch>
            <a:fillRect/>
          </a:stretch>
        </p:blipFill>
        <p:spPr>
          <a:xfrm>
            <a:off x="952111" y="136525"/>
            <a:ext cx="8964488" cy="6249480"/>
          </a:xfrm>
          <a:prstGeom prst="rect">
            <a:avLst/>
          </a:prstGeom>
        </p:spPr>
      </p:pic>
    </p:spTree>
    <p:extLst>
      <p:ext uri="{BB962C8B-B14F-4D97-AF65-F5344CB8AC3E}">
        <p14:creationId xmlns:p14="http://schemas.microsoft.com/office/powerpoint/2010/main" val="2651914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ctrTitle"/>
          </p:nvPr>
        </p:nvSpPr>
        <p:spPr>
          <a:xfrm>
            <a:off x="3713921" y="1844824"/>
            <a:ext cx="4764157" cy="3168352"/>
          </a:xfrm>
        </p:spPr>
        <p:txBody>
          <a:bodyPr>
            <a:normAutofit/>
          </a:bodyPr>
          <a:lstStyle/>
          <a:p>
            <a:r>
              <a:rPr lang="pt-BR" sz="5400" dirty="0">
                <a:solidFill>
                  <a:schemeClr val="tx1"/>
                </a:solidFill>
              </a:rPr>
              <a:t>EXERCÍCIO 2</a:t>
            </a:r>
          </a:p>
        </p:txBody>
      </p:sp>
      <p:sp>
        <p:nvSpPr>
          <p:cNvPr id="4" name="Espaço Reservado para Número de Slide 5"/>
          <p:cNvSpPr>
            <a:spLocks noGrp="1"/>
          </p:cNvSpPr>
          <p:nvPr>
            <p:ph type="sldNum" sz="quarter" idx="12"/>
          </p:nvPr>
        </p:nvSpPr>
        <p:spPr/>
        <p:txBody>
          <a:bodyPr/>
          <a:lstStyle/>
          <a:p>
            <a:pPr algn="r"/>
            <a:fld id="{2E480B9C-B8B7-48A1-80D2-A7031DA78221}" type="slidenum">
              <a:rPr lang="pt-BR" sz="1400"/>
              <a:pPr algn="r"/>
              <a:t>70</a:t>
            </a:fld>
            <a:endParaRPr lang="pt-BR" dirty="0"/>
          </a:p>
        </p:txBody>
      </p:sp>
    </p:spTree>
    <p:extLst>
      <p:ext uri="{BB962C8B-B14F-4D97-AF65-F5344CB8AC3E}">
        <p14:creationId xmlns:p14="http://schemas.microsoft.com/office/powerpoint/2010/main" val="36108764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Espaço Reservado para Número de Slide 5"/>
          <p:cNvSpPr>
            <a:spLocks noGrp="1"/>
          </p:cNvSpPr>
          <p:nvPr>
            <p:ph type="sldNum" sz="quarter" idx="12"/>
          </p:nvPr>
        </p:nvSpPr>
        <p:spPr>
          <a:noFill/>
        </p:spPr>
        <p:txBody>
          <a:bodyPr/>
          <a:lstStyle/>
          <a:p>
            <a:pPr algn="r"/>
            <a:fld id="{F5078342-F31E-4AA2-971D-B562FCD01E28}" type="slidenum">
              <a:rPr lang="pt-BR" sz="1400"/>
              <a:pPr algn="r"/>
              <a:t>71</a:t>
            </a:fld>
            <a:endParaRPr lang="pt-BR" dirty="0"/>
          </a:p>
        </p:txBody>
      </p:sp>
      <p:sp>
        <p:nvSpPr>
          <p:cNvPr id="44035" name="Rectangle 2"/>
          <p:cNvSpPr>
            <a:spLocks noGrp="1" noChangeArrowheads="1"/>
          </p:cNvSpPr>
          <p:nvPr>
            <p:ph type="ctrTitle"/>
          </p:nvPr>
        </p:nvSpPr>
        <p:spPr>
          <a:xfrm>
            <a:off x="965200" y="253143"/>
            <a:ext cx="7772400" cy="504478"/>
          </a:xfrm>
        </p:spPr>
        <p:txBody>
          <a:bodyPr>
            <a:normAutofit fontScale="90000"/>
          </a:bodyPr>
          <a:lstStyle/>
          <a:p>
            <a:pPr eaLnBrk="1" hangingPunct="1"/>
            <a:r>
              <a:rPr lang="pt-BR" sz="3200" dirty="0"/>
              <a:t>Disponibilidade Orçamentária</a:t>
            </a:r>
          </a:p>
        </p:txBody>
      </p:sp>
      <p:sp>
        <p:nvSpPr>
          <p:cNvPr id="44036" name="Rectangle 3"/>
          <p:cNvSpPr>
            <a:spLocks noGrp="1" noChangeArrowheads="1"/>
          </p:cNvSpPr>
          <p:nvPr>
            <p:ph type="subTitle" idx="1"/>
          </p:nvPr>
        </p:nvSpPr>
        <p:spPr>
          <a:xfrm>
            <a:off x="779670" y="1387823"/>
            <a:ext cx="10444922" cy="4968528"/>
          </a:xfrm>
        </p:spPr>
        <p:txBody>
          <a:bodyPr/>
          <a:lstStyle/>
          <a:p>
            <a:pPr marL="533400" indent="-533400" algn="just">
              <a:lnSpc>
                <a:spcPct val="90000"/>
              </a:lnSpc>
              <a:buFontTx/>
              <a:buChar char="•"/>
            </a:pPr>
            <a:endParaRPr lang="pt-BR" dirty="0"/>
          </a:p>
          <a:p>
            <a:pPr marL="533400" indent="-533400" algn="just">
              <a:lnSpc>
                <a:spcPct val="90000"/>
              </a:lnSpc>
              <a:buFontTx/>
              <a:buChar char="•"/>
            </a:pPr>
            <a:r>
              <a:rPr lang="pt-BR" sz="2800" dirty="0">
                <a:solidFill>
                  <a:schemeClr val="tx1"/>
                </a:solidFill>
              </a:rPr>
              <a:t>Estimado o preço global da licitação, verifica-se a existência de recursos para o pagamento;</a:t>
            </a:r>
          </a:p>
          <a:p>
            <a:pPr marL="533400" indent="-533400" algn="just">
              <a:lnSpc>
                <a:spcPct val="90000"/>
              </a:lnSpc>
              <a:buFontTx/>
              <a:buChar char="•"/>
            </a:pPr>
            <a:endParaRPr lang="pt-BR" sz="2800" dirty="0">
              <a:solidFill>
                <a:schemeClr val="tx1"/>
              </a:solidFill>
            </a:endParaRPr>
          </a:p>
          <a:p>
            <a:pPr marL="533400" indent="-533400" algn="just">
              <a:lnSpc>
                <a:spcPct val="90000"/>
              </a:lnSpc>
              <a:buFontTx/>
              <a:buChar char="•"/>
            </a:pPr>
            <a:r>
              <a:rPr lang="pt-BR" sz="2800" dirty="0">
                <a:solidFill>
                  <a:schemeClr val="tx1"/>
                </a:solidFill>
              </a:rPr>
              <a:t>Estimativa do impacto orçamentário-financeiro no exercício vigente e nos dois </a:t>
            </a:r>
            <a:r>
              <a:rPr lang="pt-BR" sz="2800" dirty="0" err="1">
                <a:solidFill>
                  <a:schemeClr val="tx1"/>
                </a:solidFill>
              </a:rPr>
              <a:t>subseqüentes</a:t>
            </a:r>
            <a:r>
              <a:rPr lang="pt-BR" sz="2800" dirty="0">
                <a:solidFill>
                  <a:schemeClr val="tx1"/>
                </a:solidFill>
              </a:rPr>
              <a:t> (art. 16, I da LRF);</a:t>
            </a:r>
          </a:p>
          <a:p>
            <a:pPr marL="533400" indent="-533400" algn="just">
              <a:lnSpc>
                <a:spcPct val="90000"/>
              </a:lnSpc>
              <a:buFontTx/>
              <a:buChar char="•"/>
            </a:pPr>
            <a:endParaRPr lang="pt-BR" sz="2800" dirty="0">
              <a:solidFill>
                <a:schemeClr val="tx1"/>
              </a:solidFill>
            </a:endParaRPr>
          </a:p>
          <a:p>
            <a:pPr marL="533400" indent="-533400" algn="just">
              <a:lnSpc>
                <a:spcPct val="90000"/>
              </a:lnSpc>
              <a:buFontTx/>
              <a:buChar char="•"/>
            </a:pPr>
            <a:r>
              <a:rPr lang="pt-BR" sz="2800" dirty="0">
                <a:solidFill>
                  <a:schemeClr val="tx1"/>
                </a:solidFill>
              </a:rPr>
              <a:t>Verifica-se adequação orçamentária e financeira com LOA e compatibilidade com PPA e LDO (Art. 16, II da LRF).</a:t>
            </a:r>
          </a:p>
        </p:txBody>
      </p:sp>
    </p:spTree>
    <p:extLst>
      <p:ext uri="{BB962C8B-B14F-4D97-AF65-F5344CB8AC3E}">
        <p14:creationId xmlns:p14="http://schemas.microsoft.com/office/powerpoint/2010/main" val="23462273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965200" y="177403"/>
            <a:ext cx="7772400" cy="648494"/>
          </a:xfrm>
        </p:spPr>
        <p:txBody>
          <a:bodyPr/>
          <a:lstStyle/>
          <a:p>
            <a:r>
              <a:rPr lang="pt-BR" sz="4000" dirty="0"/>
              <a:t>Critérios do Edital</a:t>
            </a:r>
          </a:p>
        </p:txBody>
      </p:sp>
      <p:sp>
        <p:nvSpPr>
          <p:cNvPr id="147459" name="Rectangle 3"/>
          <p:cNvSpPr>
            <a:spLocks noGrp="1" noChangeArrowheads="1"/>
          </p:cNvSpPr>
          <p:nvPr>
            <p:ph type="subTitle" idx="1"/>
          </p:nvPr>
        </p:nvSpPr>
        <p:spPr>
          <a:xfrm>
            <a:off x="589721" y="1047329"/>
            <a:ext cx="11012557" cy="5087590"/>
          </a:xfrm>
        </p:spPr>
        <p:txBody>
          <a:bodyPr>
            <a:normAutofit/>
          </a:bodyPr>
          <a:lstStyle/>
          <a:p>
            <a:pPr>
              <a:lnSpc>
                <a:spcPct val="150000"/>
              </a:lnSpc>
              <a:spcBef>
                <a:spcPts val="600"/>
              </a:spcBef>
              <a:spcAft>
                <a:spcPts val="0"/>
              </a:spcAft>
            </a:pPr>
            <a:r>
              <a:rPr lang="pt-BR" sz="2400" b="1" dirty="0">
                <a:solidFill>
                  <a:schemeClr val="tx1"/>
                </a:solidFill>
              </a:rPr>
              <a:t>Art. 40 da LF 8.666/93 </a:t>
            </a:r>
          </a:p>
          <a:p>
            <a:pPr>
              <a:lnSpc>
                <a:spcPct val="150000"/>
              </a:lnSpc>
              <a:spcBef>
                <a:spcPts val="600"/>
              </a:spcBef>
              <a:spcAft>
                <a:spcPts val="0"/>
              </a:spcAft>
            </a:pPr>
            <a:r>
              <a:rPr lang="pt-BR" sz="2400" b="1" dirty="0">
                <a:solidFill>
                  <a:schemeClr val="tx1"/>
                </a:solidFill>
              </a:rPr>
              <a:t>Requisitos Obrigatórios do Edital</a:t>
            </a:r>
          </a:p>
          <a:p>
            <a:pPr marL="533400" indent="-533400" algn="just">
              <a:lnSpc>
                <a:spcPct val="150000"/>
              </a:lnSpc>
              <a:spcBef>
                <a:spcPts val="600"/>
              </a:spcBef>
              <a:spcAft>
                <a:spcPts val="0"/>
              </a:spcAft>
              <a:buFontTx/>
              <a:buChar char="•"/>
            </a:pPr>
            <a:endParaRPr lang="pt-BR" sz="2400" dirty="0">
              <a:solidFill>
                <a:schemeClr val="tx1"/>
              </a:solidFill>
            </a:endParaRPr>
          </a:p>
          <a:p>
            <a:pPr marL="533400" indent="-533400" algn="just">
              <a:lnSpc>
                <a:spcPct val="150000"/>
              </a:lnSpc>
              <a:spcBef>
                <a:spcPts val="600"/>
              </a:spcBef>
              <a:spcAft>
                <a:spcPts val="0"/>
              </a:spcAft>
              <a:buFont typeface="Wingdings" panose="05000000000000000000" pitchFamily="2" charset="2"/>
              <a:buChar char="Ø"/>
            </a:pPr>
            <a:r>
              <a:rPr lang="pt-BR" sz="2400" b="0" dirty="0">
                <a:solidFill>
                  <a:schemeClr val="tx1"/>
                </a:solidFill>
              </a:rPr>
              <a:t>Os </a:t>
            </a:r>
            <a:r>
              <a:rPr lang="pt-BR" sz="2400" b="1" dirty="0">
                <a:solidFill>
                  <a:schemeClr val="tx1"/>
                </a:solidFill>
              </a:rPr>
              <a:t>critérios</a:t>
            </a:r>
            <a:r>
              <a:rPr lang="pt-BR" sz="2400" b="0" dirty="0">
                <a:solidFill>
                  <a:schemeClr val="tx1"/>
                </a:solidFill>
              </a:rPr>
              <a:t> de </a:t>
            </a:r>
            <a:r>
              <a:rPr lang="pt-BR" sz="2400" b="1" dirty="0">
                <a:solidFill>
                  <a:srgbClr val="FF0000"/>
                </a:solidFill>
              </a:rPr>
              <a:t>aceitabilidade de preços</a:t>
            </a:r>
            <a:r>
              <a:rPr lang="pt-BR" sz="2400" b="0" dirty="0">
                <a:solidFill>
                  <a:schemeClr val="tx1"/>
                </a:solidFill>
              </a:rPr>
              <a:t> e </a:t>
            </a:r>
            <a:r>
              <a:rPr lang="pt-BR" sz="2400" b="1" dirty="0">
                <a:solidFill>
                  <a:srgbClr val="0000FF"/>
                </a:solidFill>
              </a:rPr>
              <a:t>julgamento das propostas </a:t>
            </a:r>
            <a:r>
              <a:rPr lang="pt-BR" sz="2400" b="0" dirty="0">
                <a:solidFill>
                  <a:schemeClr val="tx1"/>
                </a:solidFill>
              </a:rPr>
              <a:t>devem estar expressos de forma clara no edital de licitação</a:t>
            </a:r>
          </a:p>
          <a:p>
            <a:pPr marL="533400" indent="-533400" algn="just">
              <a:lnSpc>
                <a:spcPct val="150000"/>
              </a:lnSpc>
              <a:spcBef>
                <a:spcPts val="600"/>
              </a:spcBef>
              <a:spcAft>
                <a:spcPts val="0"/>
              </a:spcAft>
              <a:buFont typeface="Wingdings" panose="05000000000000000000" pitchFamily="2" charset="2"/>
              <a:buChar char="Ø"/>
            </a:pPr>
            <a:endParaRPr lang="pt-BR" sz="2400" b="0" dirty="0">
              <a:solidFill>
                <a:schemeClr val="tx1"/>
              </a:solidFill>
            </a:endParaRPr>
          </a:p>
          <a:p>
            <a:pPr marL="533400" indent="-533400" algn="just">
              <a:lnSpc>
                <a:spcPct val="150000"/>
              </a:lnSpc>
              <a:spcBef>
                <a:spcPts val="600"/>
              </a:spcBef>
              <a:spcAft>
                <a:spcPts val="0"/>
              </a:spcAft>
              <a:buFont typeface="Wingdings" panose="05000000000000000000" pitchFamily="2" charset="2"/>
              <a:buChar char="Ø"/>
            </a:pPr>
            <a:r>
              <a:rPr lang="pt-BR" sz="2400" b="0" dirty="0">
                <a:solidFill>
                  <a:schemeClr val="tx1"/>
                </a:solidFill>
              </a:rPr>
              <a:t>A observância desses critérios é um importante passo para que a contratação obedeça ao princípio da economicidade</a:t>
            </a:r>
          </a:p>
          <a:p>
            <a:pPr marL="533400" indent="-533400">
              <a:lnSpc>
                <a:spcPct val="150000"/>
              </a:lnSpc>
              <a:spcBef>
                <a:spcPts val="600"/>
              </a:spcBef>
              <a:spcAft>
                <a:spcPts val="0"/>
              </a:spcAft>
            </a:pPr>
            <a:endParaRPr lang="pt-BR" sz="2400" b="1" dirty="0">
              <a:solidFill>
                <a:schemeClr val="tx1"/>
              </a:solidFill>
            </a:endParaRPr>
          </a:p>
          <a:p>
            <a:pPr marL="533400" indent="-533400">
              <a:lnSpc>
                <a:spcPct val="150000"/>
              </a:lnSpc>
              <a:spcBef>
                <a:spcPts val="600"/>
              </a:spcBef>
              <a:spcAft>
                <a:spcPts val="0"/>
              </a:spcAft>
            </a:pPr>
            <a:endParaRPr lang="pt-BR" sz="2400" b="1" dirty="0">
              <a:solidFill>
                <a:schemeClr val="tx1"/>
              </a:solidFill>
            </a:endParaRPr>
          </a:p>
        </p:txBody>
      </p:sp>
      <p:sp>
        <p:nvSpPr>
          <p:cNvPr id="5" name="Espaço Reservado para Número de Slide 5"/>
          <p:cNvSpPr>
            <a:spLocks noGrp="1"/>
          </p:cNvSpPr>
          <p:nvPr>
            <p:ph type="sldNum" sz="quarter" idx="12"/>
          </p:nvPr>
        </p:nvSpPr>
        <p:spPr/>
        <p:txBody>
          <a:bodyPr/>
          <a:lstStyle/>
          <a:p>
            <a:pPr algn="r"/>
            <a:fld id="{668CCDDB-6A83-4A03-B2D7-E4053CE857CE}" type="slidenum">
              <a:rPr lang="pt-BR" sz="1400"/>
              <a:pPr algn="r"/>
              <a:t>72</a:t>
            </a:fld>
            <a:endParaRPr lang="pt-BR" dirty="0"/>
          </a:p>
        </p:txBody>
      </p:sp>
    </p:spTree>
    <p:extLst>
      <p:ext uri="{BB962C8B-B14F-4D97-AF65-F5344CB8AC3E}">
        <p14:creationId xmlns:p14="http://schemas.microsoft.com/office/powerpoint/2010/main" val="34253209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1099310" y="249411"/>
            <a:ext cx="7772400" cy="504478"/>
          </a:xfrm>
        </p:spPr>
        <p:txBody>
          <a:bodyPr>
            <a:normAutofit fontScale="90000"/>
          </a:bodyPr>
          <a:lstStyle/>
          <a:p>
            <a:r>
              <a:rPr lang="pt-BR" sz="4000" dirty="0"/>
              <a:t>Critério de Aceitabilidade</a:t>
            </a:r>
          </a:p>
        </p:txBody>
      </p:sp>
      <p:sp>
        <p:nvSpPr>
          <p:cNvPr id="148483" name="Rectangle 3"/>
          <p:cNvSpPr>
            <a:spLocks noGrp="1" noChangeArrowheads="1"/>
          </p:cNvSpPr>
          <p:nvPr>
            <p:ph type="subTitle" idx="1"/>
          </p:nvPr>
        </p:nvSpPr>
        <p:spPr>
          <a:xfrm>
            <a:off x="1811524" y="1197158"/>
            <a:ext cx="8568952" cy="4463684"/>
          </a:xfrm>
        </p:spPr>
        <p:txBody>
          <a:bodyPr>
            <a:noAutofit/>
          </a:bodyPr>
          <a:lstStyle/>
          <a:p>
            <a:pPr>
              <a:lnSpc>
                <a:spcPct val="150000"/>
              </a:lnSpc>
              <a:spcBef>
                <a:spcPts val="600"/>
              </a:spcBef>
              <a:spcAft>
                <a:spcPts val="0"/>
              </a:spcAft>
            </a:pPr>
            <a:r>
              <a:rPr lang="pt-BR" sz="2800" b="1" dirty="0">
                <a:solidFill>
                  <a:schemeClr val="tx1"/>
                </a:solidFill>
              </a:rPr>
              <a:t>Inciso X do art. 40 da LF 8.666/93</a:t>
            </a:r>
          </a:p>
          <a:p>
            <a:pPr>
              <a:lnSpc>
                <a:spcPct val="150000"/>
              </a:lnSpc>
              <a:spcBef>
                <a:spcPts val="600"/>
              </a:spcBef>
              <a:spcAft>
                <a:spcPts val="0"/>
              </a:spcAft>
            </a:pPr>
            <a:endParaRPr lang="pt-BR" sz="2800" b="1" dirty="0">
              <a:solidFill>
                <a:schemeClr val="tx1"/>
              </a:solidFill>
            </a:endParaRPr>
          </a:p>
          <a:p>
            <a:pPr marL="533400" indent="-533400" algn="just">
              <a:lnSpc>
                <a:spcPct val="150000"/>
              </a:lnSpc>
              <a:spcBef>
                <a:spcPts val="600"/>
              </a:spcBef>
              <a:spcAft>
                <a:spcPts val="0"/>
              </a:spcAft>
              <a:buFont typeface="Wingdings" panose="05000000000000000000" pitchFamily="2" charset="2"/>
              <a:buChar char="Ø"/>
            </a:pPr>
            <a:r>
              <a:rPr lang="pt-BR" sz="2800" b="0" dirty="0">
                <a:solidFill>
                  <a:schemeClr val="tx1"/>
                </a:solidFill>
              </a:rPr>
              <a:t>Limite máximo aceitável pela Administração</a:t>
            </a:r>
          </a:p>
          <a:p>
            <a:pPr marL="533400" indent="-533400" algn="just">
              <a:lnSpc>
                <a:spcPct val="150000"/>
              </a:lnSpc>
              <a:spcBef>
                <a:spcPts val="600"/>
              </a:spcBef>
              <a:spcAft>
                <a:spcPts val="0"/>
              </a:spcAft>
              <a:buFont typeface="Wingdings" panose="05000000000000000000" pitchFamily="2" charset="2"/>
              <a:buChar char="Ø"/>
            </a:pPr>
            <a:r>
              <a:rPr lang="pt-BR" sz="2800" dirty="0">
                <a:solidFill>
                  <a:schemeClr val="tx1"/>
                </a:solidFill>
              </a:rPr>
              <a:t>Na prática, são os preços estimados</a:t>
            </a:r>
          </a:p>
          <a:p>
            <a:pPr marL="533400" indent="-533400" algn="just">
              <a:lnSpc>
                <a:spcPct val="150000"/>
              </a:lnSpc>
              <a:spcBef>
                <a:spcPts val="600"/>
              </a:spcBef>
              <a:spcAft>
                <a:spcPts val="0"/>
              </a:spcAft>
              <a:buFont typeface="Wingdings" panose="05000000000000000000" pitchFamily="2" charset="2"/>
              <a:buChar char="Ø"/>
            </a:pPr>
            <a:r>
              <a:rPr lang="pt-BR" sz="2800" b="0" dirty="0">
                <a:solidFill>
                  <a:schemeClr val="tx1"/>
                </a:solidFill>
              </a:rPr>
              <a:t>Preços </a:t>
            </a:r>
            <a:r>
              <a:rPr lang="pt-BR" sz="2800" b="1" dirty="0">
                <a:solidFill>
                  <a:srgbClr val="0000FF"/>
                </a:solidFill>
              </a:rPr>
              <a:t>unitários</a:t>
            </a:r>
            <a:r>
              <a:rPr lang="pt-BR" sz="2800" b="0" dirty="0">
                <a:solidFill>
                  <a:schemeClr val="tx1"/>
                </a:solidFill>
              </a:rPr>
              <a:t> ou </a:t>
            </a:r>
            <a:r>
              <a:rPr lang="pt-BR" sz="2800" b="1" dirty="0">
                <a:solidFill>
                  <a:srgbClr val="FF0000"/>
                </a:solidFill>
              </a:rPr>
              <a:t>global</a:t>
            </a:r>
          </a:p>
          <a:p>
            <a:pPr marL="533400" indent="-533400" algn="just">
              <a:lnSpc>
                <a:spcPct val="150000"/>
              </a:lnSpc>
              <a:spcBef>
                <a:spcPts val="600"/>
              </a:spcBef>
              <a:spcAft>
                <a:spcPts val="0"/>
              </a:spcAft>
              <a:buFont typeface="Wingdings" panose="05000000000000000000" pitchFamily="2" charset="2"/>
              <a:buChar char="Ø"/>
            </a:pPr>
            <a:r>
              <a:rPr lang="pt-BR" sz="2800" b="0" dirty="0">
                <a:solidFill>
                  <a:schemeClr val="tx1"/>
                </a:solidFill>
              </a:rPr>
              <a:t>Proposta </a:t>
            </a:r>
            <a:r>
              <a:rPr lang="pt-BR" sz="2800" b="1" dirty="0">
                <a:solidFill>
                  <a:srgbClr val="C00000"/>
                </a:solidFill>
              </a:rPr>
              <a:t>&gt;</a:t>
            </a:r>
            <a:r>
              <a:rPr lang="pt-BR" sz="2800" b="0" dirty="0">
                <a:solidFill>
                  <a:schemeClr val="tx1"/>
                </a:solidFill>
              </a:rPr>
              <a:t> Aceitabilidade </a:t>
            </a:r>
            <a:r>
              <a:rPr lang="pt-BR" sz="2800" b="0" dirty="0">
                <a:solidFill>
                  <a:schemeClr val="tx1"/>
                </a:solidFill>
                <a:sym typeface="Wingdings" pitchFamily="2" charset="2"/>
              </a:rPr>
              <a:t></a:t>
            </a:r>
            <a:r>
              <a:rPr lang="pt-BR" sz="2800" b="0" dirty="0">
                <a:solidFill>
                  <a:schemeClr val="tx1"/>
                </a:solidFill>
              </a:rPr>
              <a:t>Desclassificação.</a:t>
            </a:r>
          </a:p>
          <a:p>
            <a:pPr marL="533400" indent="-533400" algn="just">
              <a:lnSpc>
                <a:spcPct val="150000"/>
              </a:lnSpc>
              <a:spcBef>
                <a:spcPts val="600"/>
              </a:spcBef>
              <a:spcAft>
                <a:spcPts val="0"/>
              </a:spcAft>
              <a:buFont typeface="Wingdings" panose="05000000000000000000" pitchFamily="2" charset="2"/>
              <a:buChar char="Ø"/>
            </a:pPr>
            <a:endParaRPr lang="pt-BR" sz="2800" b="0" dirty="0">
              <a:solidFill>
                <a:schemeClr val="tx1"/>
              </a:solidFill>
            </a:endParaRPr>
          </a:p>
          <a:p>
            <a:pPr marL="533400" indent="-533400" algn="just">
              <a:lnSpc>
                <a:spcPct val="150000"/>
              </a:lnSpc>
              <a:spcBef>
                <a:spcPts val="600"/>
              </a:spcBef>
              <a:spcAft>
                <a:spcPts val="0"/>
              </a:spcAft>
              <a:buFontTx/>
              <a:buChar char="•"/>
            </a:pPr>
            <a:endParaRPr lang="pt-BR" sz="2800" dirty="0">
              <a:solidFill>
                <a:schemeClr val="tx1"/>
              </a:solidFill>
            </a:endParaRPr>
          </a:p>
        </p:txBody>
      </p:sp>
      <p:sp>
        <p:nvSpPr>
          <p:cNvPr id="5" name="Espaço Reservado para Número de Slide 5"/>
          <p:cNvSpPr>
            <a:spLocks noGrp="1"/>
          </p:cNvSpPr>
          <p:nvPr>
            <p:ph type="sldNum" sz="quarter" idx="12"/>
          </p:nvPr>
        </p:nvSpPr>
        <p:spPr/>
        <p:txBody>
          <a:bodyPr/>
          <a:lstStyle/>
          <a:p>
            <a:pPr algn="r"/>
            <a:fld id="{8C984F02-572C-4E03-BEB6-63127B60DEFF}" type="slidenum">
              <a:rPr lang="pt-BR" sz="1400"/>
              <a:pPr algn="r"/>
              <a:t>73</a:t>
            </a:fld>
            <a:endParaRPr lang="pt-BR" dirty="0"/>
          </a:p>
        </p:txBody>
      </p:sp>
    </p:spTree>
    <p:extLst>
      <p:ext uri="{BB962C8B-B14F-4D97-AF65-F5344CB8AC3E}">
        <p14:creationId xmlns:p14="http://schemas.microsoft.com/office/powerpoint/2010/main" val="23743074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3162299" y="179743"/>
            <a:ext cx="8229600" cy="647018"/>
          </a:xfrm>
        </p:spPr>
        <p:txBody>
          <a:bodyPr/>
          <a:lstStyle/>
          <a:p>
            <a:r>
              <a:rPr lang="pt-BR" sz="4000" dirty="0"/>
              <a:t>Critério de aceitabilidade</a:t>
            </a:r>
          </a:p>
        </p:txBody>
      </p:sp>
      <p:sp>
        <p:nvSpPr>
          <p:cNvPr id="10" name="Espaço Reservado para Número de Slide 5"/>
          <p:cNvSpPr>
            <a:spLocks noGrp="1"/>
          </p:cNvSpPr>
          <p:nvPr>
            <p:ph type="sldNum" sz="quarter" idx="10"/>
          </p:nvPr>
        </p:nvSpPr>
        <p:spPr>
          <a:xfrm>
            <a:off x="457200" y="6356350"/>
            <a:ext cx="2133600" cy="365125"/>
          </a:xfrm>
          <a:prstGeom prst="rect">
            <a:avLst/>
          </a:prstGeom>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pt-BR" dirty="0"/>
          </a:p>
        </p:txBody>
      </p:sp>
      <p:sp>
        <p:nvSpPr>
          <p:cNvPr id="432131" name="Text Box 3"/>
          <p:cNvSpPr txBox="1">
            <a:spLocks noChangeArrowheads="1"/>
          </p:cNvSpPr>
          <p:nvPr/>
        </p:nvSpPr>
        <p:spPr bwMode="auto">
          <a:xfrm>
            <a:off x="4914899" y="1138310"/>
            <a:ext cx="2362200" cy="579438"/>
          </a:xfrm>
          <a:prstGeom prst="rect">
            <a:avLst/>
          </a:prstGeom>
          <a:noFill/>
          <a:ln w="12700">
            <a:noFill/>
            <a:miter lim="800000"/>
            <a:headEnd type="none" w="sm" len="sm"/>
            <a:tailEnd type="none" w="sm" len="sm"/>
          </a:ln>
          <a:effectLst/>
        </p:spPr>
        <p:txBody>
          <a:bodyPr>
            <a:spAutoFit/>
          </a:bodyPr>
          <a:lstStyle/>
          <a:p>
            <a:pPr>
              <a:spcBef>
                <a:spcPct val="50000"/>
              </a:spcBef>
            </a:pPr>
            <a:r>
              <a:rPr lang="pt-BR" sz="3200" b="1" dirty="0">
                <a:latin typeface="Times New Roman" pitchFamily="18" charset="0"/>
              </a:rPr>
              <a:t>Preço global</a:t>
            </a:r>
          </a:p>
        </p:txBody>
      </p:sp>
      <p:graphicFrame>
        <p:nvGraphicFramePr>
          <p:cNvPr id="432135" name="Object 7"/>
          <p:cNvGraphicFramePr>
            <a:graphicFrameLocks noChangeAspect="1"/>
          </p:cNvGraphicFramePr>
          <p:nvPr>
            <p:extLst>
              <p:ext uri="{D42A27DB-BD31-4B8C-83A1-F6EECF244321}">
                <p14:modId xmlns:p14="http://schemas.microsoft.com/office/powerpoint/2010/main" val="3148365610"/>
              </p:ext>
            </p:extLst>
          </p:nvPr>
        </p:nvGraphicFramePr>
        <p:xfrm>
          <a:off x="2399198" y="2029297"/>
          <a:ext cx="7393601" cy="3299181"/>
        </p:xfrm>
        <a:graphic>
          <a:graphicData uri="http://schemas.openxmlformats.org/presentationml/2006/ole">
            <mc:AlternateContent xmlns:mc="http://schemas.openxmlformats.org/markup-compatibility/2006">
              <mc:Choice xmlns:v="urn:schemas-microsoft-com:vml" Requires="v">
                <p:oleObj spid="_x0000_s2065" name="Planilha" r:id="rId3" imgW="3026160" imgH="1350000" progId="">
                  <p:embed/>
                </p:oleObj>
              </mc:Choice>
              <mc:Fallback>
                <p:oleObj name="Planilha" r:id="rId3" imgW="3026160" imgH="1350000" progId="">
                  <p:embed/>
                  <p:pic>
                    <p:nvPicPr>
                      <p:cNvPr id="4321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9198" y="2029297"/>
                        <a:ext cx="7393601" cy="32991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512450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3160644" y="141378"/>
            <a:ext cx="8229600" cy="647018"/>
          </a:xfrm>
        </p:spPr>
        <p:txBody>
          <a:bodyPr/>
          <a:lstStyle/>
          <a:p>
            <a:r>
              <a:rPr lang="pt-BR" sz="4000" dirty="0"/>
              <a:t>Critério de aceitabilidade</a:t>
            </a:r>
          </a:p>
        </p:txBody>
      </p:sp>
      <p:sp>
        <p:nvSpPr>
          <p:cNvPr id="10" name="Espaço Reservado para Número de Slide 5"/>
          <p:cNvSpPr>
            <a:spLocks noGrp="1"/>
          </p:cNvSpPr>
          <p:nvPr>
            <p:ph type="sldNum" sz="quarter" idx="10"/>
          </p:nvPr>
        </p:nvSpPr>
        <p:spPr>
          <a:xfrm>
            <a:off x="457200" y="6356350"/>
            <a:ext cx="2133600" cy="365125"/>
          </a:xfrm>
          <a:prstGeom prst="rect">
            <a:avLst/>
          </a:prstGeom>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pt-BR" dirty="0"/>
          </a:p>
        </p:txBody>
      </p:sp>
      <p:sp>
        <p:nvSpPr>
          <p:cNvPr id="432132" name="Text Box 4"/>
          <p:cNvSpPr txBox="1">
            <a:spLocks noChangeArrowheads="1"/>
          </p:cNvSpPr>
          <p:nvPr/>
        </p:nvSpPr>
        <p:spPr bwMode="auto">
          <a:xfrm>
            <a:off x="4315070" y="1169587"/>
            <a:ext cx="3243808" cy="584775"/>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pt-BR" sz="3200" b="1" dirty="0">
                <a:latin typeface="Times New Roman" pitchFamily="18" charset="0"/>
              </a:rPr>
              <a:t>Preços unitários</a:t>
            </a:r>
          </a:p>
        </p:txBody>
      </p:sp>
      <p:graphicFrame>
        <p:nvGraphicFramePr>
          <p:cNvPr id="432136" name="Object 8"/>
          <p:cNvGraphicFramePr>
            <a:graphicFrameLocks noChangeAspect="1"/>
          </p:cNvGraphicFramePr>
          <p:nvPr>
            <p:extLst>
              <p:ext uri="{D42A27DB-BD31-4B8C-83A1-F6EECF244321}">
                <p14:modId xmlns:p14="http://schemas.microsoft.com/office/powerpoint/2010/main" val="334919386"/>
              </p:ext>
            </p:extLst>
          </p:nvPr>
        </p:nvGraphicFramePr>
        <p:xfrm>
          <a:off x="2165845" y="2017965"/>
          <a:ext cx="7860309" cy="3507433"/>
        </p:xfrm>
        <a:graphic>
          <a:graphicData uri="http://schemas.openxmlformats.org/presentationml/2006/ole">
            <mc:AlternateContent xmlns:mc="http://schemas.openxmlformats.org/markup-compatibility/2006">
              <mc:Choice xmlns:v="urn:schemas-microsoft-com:vml" Requires="v">
                <p:oleObj spid="_x0000_s3089" name="Planilha" r:id="rId3" imgW="3026160" imgH="1350000" progId="">
                  <p:embed/>
                </p:oleObj>
              </mc:Choice>
              <mc:Fallback>
                <p:oleObj name="Planilha" r:id="rId3" imgW="3026160" imgH="1350000" progId="">
                  <p:embed/>
                  <p:pic>
                    <p:nvPicPr>
                      <p:cNvPr id="43213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845" y="2017965"/>
                        <a:ext cx="7860309" cy="35074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31666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965200" y="136524"/>
            <a:ext cx="7772400" cy="623540"/>
          </a:xfrm>
        </p:spPr>
        <p:txBody>
          <a:bodyPr>
            <a:normAutofit fontScale="90000"/>
          </a:bodyPr>
          <a:lstStyle/>
          <a:p>
            <a:r>
              <a:rPr lang="pt-BR" sz="4000" dirty="0"/>
              <a:t>Critério de Julgamento</a:t>
            </a:r>
          </a:p>
        </p:txBody>
      </p:sp>
      <p:sp>
        <p:nvSpPr>
          <p:cNvPr id="150531" name="Rectangle 3"/>
          <p:cNvSpPr>
            <a:spLocks noGrp="1" noChangeArrowheads="1"/>
          </p:cNvSpPr>
          <p:nvPr>
            <p:ph type="subTitle" idx="1"/>
          </p:nvPr>
        </p:nvSpPr>
        <p:spPr>
          <a:xfrm>
            <a:off x="715617" y="1196752"/>
            <a:ext cx="10866783" cy="4608512"/>
          </a:xfrm>
        </p:spPr>
        <p:txBody>
          <a:bodyPr>
            <a:noAutofit/>
          </a:bodyPr>
          <a:lstStyle/>
          <a:p>
            <a:pPr>
              <a:lnSpc>
                <a:spcPct val="150000"/>
              </a:lnSpc>
              <a:spcBef>
                <a:spcPts val="1200"/>
              </a:spcBef>
              <a:spcAft>
                <a:spcPts val="0"/>
              </a:spcAft>
            </a:pPr>
            <a:r>
              <a:rPr lang="pt-BR" sz="2800" b="1" dirty="0">
                <a:solidFill>
                  <a:schemeClr val="tx1"/>
                </a:solidFill>
              </a:rPr>
              <a:t>Inciso VII do art. 40 da LF 8.666/93</a:t>
            </a:r>
          </a:p>
          <a:p>
            <a:pPr marL="533400" indent="-533400" algn="just">
              <a:lnSpc>
                <a:spcPct val="150000"/>
              </a:lnSpc>
              <a:spcBef>
                <a:spcPts val="1200"/>
              </a:spcBef>
              <a:spcAft>
                <a:spcPts val="0"/>
              </a:spcAft>
              <a:buFontTx/>
              <a:buChar char="•"/>
            </a:pPr>
            <a:endParaRPr lang="pt-BR" sz="2800" dirty="0"/>
          </a:p>
          <a:p>
            <a:pPr marL="533400" indent="-533400" algn="just">
              <a:lnSpc>
                <a:spcPct val="150000"/>
              </a:lnSpc>
              <a:spcBef>
                <a:spcPts val="1200"/>
              </a:spcBef>
              <a:spcAft>
                <a:spcPts val="0"/>
              </a:spcAft>
              <a:buFont typeface="Wingdings" panose="05000000000000000000" pitchFamily="2" charset="2"/>
              <a:buChar char="Ø"/>
            </a:pPr>
            <a:r>
              <a:rPr lang="pt-BR" sz="2800" b="0" dirty="0">
                <a:solidFill>
                  <a:schemeClr val="tx1"/>
                </a:solidFill>
              </a:rPr>
              <a:t>Forma de avaliação, comparação e classificação das propostas</a:t>
            </a:r>
          </a:p>
          <a:p>
            <a:pPr marL="533400" indent="-533400" algn="just">
              <a:lnSpc>
                <a:spcPct val="150000"/>
              </a:lnSpc>
              <a:spcBef>
                <a:spcPts val="1200"/>
              </a:spcBef>
              <a:spcAft>
                <a:spcPts val="0"/>
              </a:spcAft>
              <a:buFont typeface="Wingdings" panose="05000000000000000000" pitchFamily="2" charset="2"/>
              <a:buChar char="Ø"/>
            </a:pPr>
            <a:r>
              <a:rPr lang="pt-BR" sz="2800" b="0" dirty="0">
                <a:solidFill>
                  <a:schemeClr val="tx1"/>
                </a:solidFill>
              </a:rPr>
              <a:t>Preço unitário ou global (análise caso a caso)</a:t>
            </a:r>
          </a:p>
          <a:p>
            <a:pPr marL="533400" indent="-533400" algn="just">
              <a:lnSpc>
                <a:spcPct val="150000"/>
              </a:lnSpc>
              <a:spcBef>
                <a:spcPts val="1200"/>
              </a:spcBef>
              <a:spcAft>
                <a:spcPts val="0"/>
              </a:spcAft>
              <a:buFont typeface="Wingdings" panose="05000000000000000000" pitchFamily="2" charset="2"/>
              <a:buChar char="Ø"/>
            </a:pPr>
            <a:r>
              <a:rPr lang="pt-BR" sz="2800" b="0" dirty="0">
                <a:solidFill>
                  <a:schemeClr val="tx1"/>
                </a:solidFill>
              </a:rPr>
              <a:t>Julgamento unitário permite um vencedor para cada item</a:t>
            </a:r>
            <a:endParaRPr lang="pt-BR" sz="2800" dirty="0">
              <a:solidFill>
                <a:schemeClr val="tx1"/>
              </a:solidFill>
            </a:endParaRPr>
          </a:p>
          <a:p>
            <a:pPr algn="just">
              <a:lnSpc>
                <a:spcPct val="150000"/>
              </a:lnSpc>
              <a:spcBef>
                <a:spcPts val="1200"/>
              </a:spcBef>
              <a:spcAft>
                <a:spcPts val="0"/>
              </a:spcAft>
            </a:pPr>
            <a:endParaRPr lang="pt-BR" sz="2800" dirty="0">
              <a:solidFill>
                <a:schemeClr val="tx1"/>
              </a:solidFill>
            </a:endParaRPr>
          </a:p>
          <a:p>
            <a:pPr marL="533400" indent="-533400" algn="just">
              <a:lnSpc>
                <a:spcPct val="150000"/>
              </a:lnSpc>
              <a:spcBef>
                <a:spcPts val="1200"/>
              </a:spcBef>
              <a:spcAft>
                <a:spcPts val="0"/>
              </a:spcAft>
              <a:buFontTx/>
              <a:buChar char="•"/>
            </a:pPr>
            <a:endParaRPr lang="pt-BR" sz="2800" dirty="0"/>
          </a:p>
        </p:txBody>
      </p:sp>
      <p:sp>
        <p:nvSpPr>
          <p:cNvPr id="5" name="Espaço Reservado para Número de Slide 5"/>
          <p:cNvSpPr>
            <a:spLocks noGrp="1"/>
          </p:cNvSpPr>
          <p:nvPr>
            <p:ph type="sldNum" sz="quarter" idx="12"/>
          </p:nvPr>
        </p:nvSpPr>
        <p:spPr/>
        <p:txBody>
          <a:bodyPr/>
          <a:lstStyle/>
          <a:p>
            <a:pPr algn="r"/>
            <a:fld id="{1B0BFF70-39FB-4EB2-BCF5-B1DB2B588458}" type="slidenum">
              <a:rPr lang="pt-BR" sz="1400"/>
              <a:pPr algn="r"/>
              <a:t>76</a:t>
            </a:fld>
            <a:endParaRPr lang="pt-BR" dirty="0"/>
          </a:p>
        </p:txBody>
      </p:sp>
    </p:spTree>
    <p:extLst>
      <p:ext uri="{BB962C8B-B14F-4D97-AF65-F5344CB8AC3E}">
        <p14:creationId xmlns:p14="http://schemas.microsoft.com/office/powerpoint/2010/main" val="7860513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2"/>
          <p:cNvSpPr>
            <a:spLocks noGrp="1" noChangeArrowheads="1"/>
          </p:cNvSpPr>
          <p:nvPr>
            <p:ph type="ctrTitle"/>
          </p:nvPr>
        </p:nvSpPr>
        <p:spPr>
          <a:xfrm>
            <a:off x="503495" y="245289"/>
            <a:ext cx="7772400" cy="750813"/>
          </a:xfrm>
        </p:spPr>
        <p:txBody>
          <a:bodyPr/>
          <a:lstStyle/>
          <a:p>
            <a:pPr eaLnBrk="1" hangingPunct="1"/>
            <a:r>
              <a:rPr lang="pt-BR" sz="4000" dirty="0"/>
              <a:t>Critério de Julgamento</a:t>
            </a:r>
          </a:p>
        </p:txBody>
      </p:sp>
      <p:sp>
        <p:nvSpPr>
          <p:cNvPr id="16388" name="Rectangle 3"/>
          <p:cNvSpPr>
            <a:spLocks noGrp="1" noChangeArrowheads="1"/>
          </p:cNvSpPr>
          <p:nvPr>
            <p:ph type="subTitle" idx="1"/>
          </p:nvPr>
        </p:nvSpPr>
        <p:spPr>
          <a:xfrm>
            <a:off x="2208214" y="1785938"/>
            <a:ext cx="7704137" cy="4451350"/>
          </a:xfrm>
        </p:spPr>
        <p:txBody>
          <a:bodyPr/>
          <a:lstStyle/>
          <a:p>
            <a:pPr marL="533400" indent="-533400" algn="just">
              <a:lnSpc>
                <a:spcPct val="90000"/>
              </a:lnSpc>
            </a:pPr>
            <a:endParaRPr lang="pt-BR"/>
          </a:p>
          <a:p>
            <a:pPr marL="533400" indent="-533400" algn="just">
              <a:lnSpc>
                <a:spcPct val="90000"/>
              </a:lnSpc>
            </a:pPr>
            <a:endParaRPr lang="pt-BR" b="1"/>
          </a:p>
          <a:p>
            <a:pPr marL="533400" indent="-533400">
              <a:lnSpc>
                <a:spcPct val="90000"/>
              </a:lnSpc>
            </a:pPr>
            <a:endParaRPr lang="pt-BR" b="1"/>
          </a:p>
          <a:p>
            <a:pPr marL="533400" indent="-533400">
              <a:lnSpc>
                <a:spcPct val="90000"/>
              </a:lnSpc>
            </a:pPr>
            <a:endParaRPr lang="pt-BR" b="1"/>
          </a:p>
        </p:txBody>
      </p:sp>
      <p:sp>
        <p:nvSpPr>
          <p:cNvPr id="16386" name="Espaço Reservado para Número de Slide 5"/>
          <p:cNvSpPr>
            <a:spLocks noGrp="1"/>
          </p:cNvSpPr>
          <p:nvPr>
            <p:ph type="sldNum" sz="quarter" idx="12"/>
          </p:nvPr>
        </p:nvSpPr>
        <p:spPr>
          <a:noFill/>
        </p:spPr>
        <p:txBody>
          <a:bodyPr/>
          <a:lstStyle/>
          <a:p>
            <a:pPr algn="r"/>
            <a:fld id="{2025D62A-078B-4A5C-975E-D2E94AB57002}" type="slidenum">
              <a:rPr lang="pt-BR" sz="1400"/>
              <a:pPr algn="r"/>
              <a:t>77</a:t>
            </a:fld>
            <a:endParaRPr lang="pt-BR" dirty="0"/>
          </a:p>
        </p:txBody>
      </p:sp>
      <p:graphicFrame>
        <p:nvGraphicFramePr>
          <p:cNvPr id="5" name="Tabela 4"/>
          <p:cNvGraphicFramePr>
            <a:graphicFrameLocks noGrp="1"/>
          </p:cNvGraphicFramePr>
          <p:nvPr>
            <p:extLst>
              <p:ext uri="{D42A27DB-BD31-4B8C-83A1-F6EECF244321}">
                <p14:modId xmlns:p14="http://schemas.microsoft.com/office/powerpoint/2010/main" val="4192682855"/>
              </p:ext>
            </p:extLst>
          </p:nvPr>
        </p:nvGraphicFramePr>
        <p:xfrm>
          <a:off x="2491320" y="1415084"/>
          <a:ext cx="7056784" cy="4426422"/>
        </p:xfrm>
        <a:graphic>
          <a:graphicData uri="http://schemas.openxmlformats.org/drawingml/2006/table">
            <a:tbl>
              <a:tblPr firstRow="1" bandRow="1">
                <a:tableStyleId>{5C22544A-7EE6-4342-B048-85BDC9FD1C3A}</a:tableStyleId>
              </a:tblPr>
              <a:tblGrid>
                <a:gridCol w="1429222">
                  <a:extLst>
                    <a:ext uri="{9D8B030D-6E8A-4147-A177-3AD203B41FA5}">
                      <a16:colId xmlns:a16="http://schemas.microsoft.com/office/drawing/2014/main" val="20000"/>
                    </a:ext>
                  </a:extLst>
                </a:gridCol>
                <a:gridCol w="5627562">
                  <a:extLst>
                    <a:ext uri="{9D8B030D-6E8A-4147-A177-3AD203B41FA5}">
                      <a16:colId xmlns:a16="http://schemas.microsoft.com/office/drawing/2014/main" val="20001"/>
                    </a:ext>
                  </a:extLst>
                </a:gridCol>
              </a:tblGrid>
              <a:tr h="737737">
                <a:tc>
                  <a:txBody>
                    <a:bodyPr/>
                    <a:lstStyle/>
                    <a:p>
                      <a:pPr algn="ctr"/>
                      <a:r>
                        <a:rPr lang="pt-BR" sz="3200" dirty="0">
                          <a:solidFill>
                            <a:schemeClr val="tx1"/>
                          </a:solidFill>
                        </a:rPr>
                        <a:t>Item</a:t>
                      </a:r>
                    </a:p>
                  </a:txBody>
                  <a:tcPr/>
                </a:tc>
                <a:tc>
                  <a:txBody>
                    <a:bodyPr/>
                    <a:lstStyle/>
                    <a:p>
                      <a:pPr algn="ctr"/>
                      <a:r>
                        <a:rPr lang="pt-BR" sz="3200" dirty="0">
                          <a:solidFill>
                            <a:schemeClr val="tx1"/>
                          </a:solidFill>
                        </a:rPr>
                        <a:t>Descrição</a:t>
                      </a:r>
                    </a:p>
                  </a:txBody>
                  <a:tcPr/>
                </a:tc>
                <a:extLst>
                  <a:ext uri="{0D108BD9-81ED-4DB2-BD59-A6C34878D82A}">
                    <a16:rowId xmlns:a16="http://schemas.microsoft.com/office/drawing/2014/main" val="10000"/>
                  </a:ext>
                </a:extLst>
              </a:tr>
              <a:tr h="737737">
                <a:tc>
                  <a:txBody>
                    <a:bodyPr/>
                    <a:lstStyle/>
                    <a:p>
                      <a:pPr algn="ctr"/>
                      <a:r>
                        <a:rPr lang="pt-BR" sz="3200" dirty="0"/>
                        <a:t>1</a:t>
                      </a:r>
                    </a:p>
                  </a:txBody>
                  <a:tcPr/>
                </a:tc>
                <a:tc>
                  <a:txBody>
                    <a:bodyPr/>
                    <a:lstStyle/>
                    <a:p>
                      <a:r>
                        <a:rPr lang="pt-BR" sz="3200" dirty="0"/>
                        <a:t>Computador </a:t>
                      </a:r>
                      <a:r>
                        <a:rPr lang="pt-BR" sz="3200" baseline="0" dirty="0"/>
                        <a:t> Tipo I</a:t>
                      </a:r>
                      <a:endParaRPr lang="pt-BR" sz="3200" dirty="0"/>
                    </a:p>
                  </a:txBody>
                  <a:tcPr/>
                </a:tc>
                <a:extLst>
                  <a:ext uri="{0D108BD9-81ED-4DB2-BD59-A6C34878D82A}">
                    <a16:rowId xmlns:a16="http://schemas.microsoft.com/office/drawing/2014/main" val="10001"/>
                  </a:ext>
                </a:extLst>
              </a:tr>
              <a:tr h="737737">
                <a:tc>
                  <a:txBody>
                    <a:bodyPr/>
                    <a:lstStyle/>
                    <a:p>
                      <a:pPr algn="ctr"/>
                      <a:r>
                        <a:rPr lang="pt-BR" sz="3200" dirty="0"/>
                        <a:t>2</a:t>
                      </a:r>
                    </a:p>
                  </a:txBody>
                  <a:tcPr/>
                </a:tc>
                <a:tc>
                  <a:txBody>
                    <a:bodyPr/>
                    <a:lstStyle/>
                    <a:p>
                      <a:r>
                        <a:rPr lang="pt-BR" sz="3200" dirty="0"/>
                        <a:t>Computador Tipo II</a:t>
                      </a:r>
                    </a:p>
                  </a:txBody>
                  <a:tcPr/>
                </a:tc>
                <a:extLst>
                  <a:ext uri="{0D108BD9-81ED-4DB2-BD59-A6C34878D82A}">
                    <a16:rowId xmlns:a16="http://schemas.microsoft.com/office/drawing/2014/main" val="10002"/>
                  </a:ext>
                </a:extLst>
              </a:tr>
              <a:tr h="737737">
                <a:tc>
                  <a:txBody>
                    <a:bodyPr/>
                    <a:lstStyle/>
                    <a:p>
                      <a:pPr algn="ctr"/>
                      <a:r>
                        <a:rPr lang="pt-BR" sz="3200" dirty="0"/>
                        <a:t>3</a:t>
                      </a:r>
                    </a:p>
                  </a:txBody>
                  <a:tcPr/>
                </a:tc>
                <a:tc>
                  <a:txBody>
                    <a:bodyPr/>
                    <a:lstStyle/>
                    <a:p>
                      <a:r>
                        <a:rPr lang="pt-BR" sz="3200" dirty="0"/>
                        <a:t>Impressora Laser</a:t>
                      </a:r>
                    </a:p>
                  </a:txBody>
                  <a:tcPr/>
                </a:tc>
                <a:extLst>
                  <a:ext uri="{0D108BD9-81ED-4DB2-BD59-A6C34878D82A}">
                    <a16:rowId xmlns:a16="http://schemas.microsoft.com/office/drawing/2014/main" val="10003"/>
                  </a:ext>
                </a:extLst>
              </a:tr>
              <a:tr h="737737">
                <a:tc>
                  <a:txBody>
                    <a:bodyPr/>
                    <a:lstStyle/>
                    <a:p>
                      <a:pPr algn="ctr"/>
                      <a:r>
                        <a:rPr lang="pt-BR" sz="3200" dirty="0"/>
                        <a:t>4</a:t>
                      </a:r>
                    </a:p>
                  </a:txBody>
                  <a:tcPr/>
                </a:tc>
                <a:tc>
                  <a:txBody>
                    <a:bodyPr/>
                    <a:lstStyle/>
                    <a:p>
                      <a:r>
                        <a:rPr lang="pt-BR" sz="3200" dirty="0"/>
                        <a:t>Impressora Jato de Tinta</a:t>
                      </a:r>
                    </a:p>
                  </a:txBody>
                  <a:tcPr/>
                </a:tc>
                <a:extLst>
                  <a:ext uri="{0D108BD9-81ED-4DB2-BD59-A6C34878D82A}">
                    <a16:rowId xmlns:a16="http://schemas.microsoft.com/office/drawing/2014/main" val="10004"/>
                  </a:ext>
                </a:extLst>
              </a:tr>
              <a:tr h="737737">
                <a:tc>
                  <a:txBody>
                    <a:bodyPr/>
                    <a:lstStyle/>
                    <a:p>
                      <a:pPr algn="ctr"/>
                      <a:r>
                        <a:rPr lang="pt-BR" sz="3200" dirty="0"/>
                        <a:t>5</a:t>
                      </a:r>
                    </a:p>
                  </a:txBody>
                  <a:tcPr/>
                </a:tc>
                <a:tc>
                  <a:txBody>
                    <a:bodyPr/>
                    <a:lstStyle/>
                    <a:p>
                      <a:r>
                        <a:rPr lang="pt-BR" sz="3200" dirty="0" err="1"/>
                        <a:t>Nobreak</a:t>
                      </a:r>
                      <a:endParaRPr lang="pt-BR" sz="32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706308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ctrTitle"/>
          </p:nvPr>
        </p:nvSpPr>
        <p:spPr>
          <a:xfrm>
            <a:off x="965200" y="245391"/>
            <a:ext cx="7772400" cy="606582"/>
          </a:xfrm>
        </p:spPr>
        <p:txBody>
          <a:bodyPr>
            <a:normAutofit fontScale="90000"/>
          </a:bodyPr>
          <a:lstStyle/>
          <a:p>
            <a:pPr eaLnBrk="1" hangingPunct="1"/>
            <a:r>
              <a:rPr lang="pt-BR" sz="4000" dirty="0"/>
              <a:t>Critério de Julgamento</a:t>
            </a:r>
          </a:p>
        </p:txBody>
      </p:sp>
      <p:sp>
        <p:nvSpPr>
          <p:cNvPr id="17412" name="Rectangle 3"/>
          <p:cNvSpPr>
            <a:spLocks noGrp="1" noChangeArrowheads="1"/>
          </p:cNvSpPr>
          <p:nvPr>
            <p:ph type="subTitle" idx="1"/>
          </p:nvPr>
        </p:nvSpPr>
        <p:spPr>
          <a:xfrm>
            <a:off x="2208214" y="1785938"/>
            <a:ext cx="7704137" cy="4451350"/>
          </a:xfrm>
        </p:spPr>
        <p:txBody>
          <a:bodyPr/>
          <a:lstStyle/>
          <a:p>
            <a:pPr marL="533400" indent="-533400" algn="just">
              <a:lnSpc>
                <a:spcPct val="90000"/>
              </a:lnSpc>
            </a:pPr>
            <a:endParaRPr lang="pt-BR"/>
          </a:p>
          <a:p>
            <a:pPr marL="533400" indent="-533400" algn="just">
              <a:lnSpc>
                <a:spcPct val="90000"/>
              </a:lnSpc>
            </a:pPr>
            <a:endParaRPr lang="pt-BR" b="1"/>
          </a:p>
          <a:p>
            <a:pPr marL="533400" indent="-533400">
              <a:lnSpc>
                <a:spcPct val="90000"/>
              </a:lnSpc>
            </a:pPr>
            <a:endParaRPr lang="pt-BR" b="1"/>
          </a:p>
          <a:p>
            <a:pPr marL="533400" indent="-533400">
              <a:lnSpc>
                <a:spcPct val="90000"/>
              </a:lnSpc>
            </a:pPr>
            <a:endParaRPr lang="pt-BR" b="1"/>
          </a:p>
        </p:txBody>
      </p:sp>
      <p:sp>
        <p:nvSpPr>
          <p:cNvPr id="17410" name="Espaço Reservado para Número de Slide 5"/>
          <p:cNvSpPr>
            <a:spLocks noGrp="1"/>
          </p:cNvSpPr>
          <p:nvPr>
            <p:ph type="sldNum" sz="quarter" idx="12"/>
          </p:nvPr>
        </p:nvSpPr>
        <p:spPr>
          <a:noFill/>
        </p:spPr>
        <p:txBody>
          <a:bodyPr/>
          <a:lstStyle/>
          <a:p>
            <a:pPr algn="r"/>
            <a:fld id="{82508B09-15FD-4F67-9CBC-B59850251215}" type="slidenum">
              <a:rPr lang="pt-BR" sz="1400"/>
              <a:pPr algn="r"/>
              <a:t>78</a:t>
            </a:fld>
            <a:endParaRPr lang="pt-BR" dirty="0"/>
          </a:p>
        </p:txBody>
      </p:sp>
      <p:graphicFrame>
        <p:nvGraphicFramePr>
          <p:cNvPr id="5" name="Tabela 4"/>
          <p:cNvGraphicFramePr>
            <a:graphicFrameLocks noGrp="1"/>
          </p:cNvGraphicFramePr>
          <p:nvPr>
            <p:extLst>
              <p:ext uri="{D42A27DB-BD31-4B8C-83A1-F6EECF244321}">
                <p14:modId xmlns:p14="http://schemas.microsoft.com/office/powerpoint/2010/main" val="829414293"/>
              </p:ext>
            </p:extLst>
          </p:nvPr>
        </p:nvGraphicFramePr>
        <p:xfrm>
          <a:off x="2208214" y="1075724"/>
          <a:ext cx="7253563" cy="4649214"/>
        </p:xfrm>
        <a:graphic>
          <a:graphicData uri="http://schemas.openxmlformats.org/drawingml/2006/table">
            <a:tbl>
              <a:tblPr firstRow="1" bandRow="1">
                <a:tableStyleId>{5C22544A-7EE6-4342-B048-85BDC9FD1C3A}</a:tableStyleId>
              </a:tblPr>
              <a:tblGrid>
                <a:gridCol w="1469076">
                  <a:extLst>
                    <a:ext uri="{9D8B030D-6E8A-4147-A177-3AD203B41FA5}">
                      <a16:colId xmlns:a16="http://schemas.microsoft.com/office/drawing/2014/main" val="20000"/>
                    </a:ext>
                  </a:extLst>
                </a:gridCol>
                <a:gridCol w="5784487">
                  <a:extLst>
                    <a:ext uri="{9D8B030D-6E8A-4147-A177-3AD203B41FA5}">
                      <a16:colId xmlns:a16="http://schemas.microsoft.com/office/drawing/2014/main" val="20001"/>
                    </a:ext>
                  </a:extLst>
                </a:gridCol>
              </a:tblGrid>
              <a:tr h="774869">
                <a:tc>
                  <a:txBody>
                    <a:bodyPr/>
                    <a:lstStyle/>
                    <a:p>
                      <a:pPr algn="ctr"/>
                      <a:r>
                        <a:rPr lang="pt-BR" sz="3200" dirty="0">
                          <a:solidFill>
                            <a:schemeClr val="tx1"/>
                          </a:solidFill>
                        </a:rPr>
                        <a:t>Item</a:t>
                      </a:r>
                    </a:p>
                  </a:txBody>
                  <a:tcPr/>
                </a:tc>
                <a:tc>
                  <a:txBody>
                    <a:bodyPr/>
                    <a:lstStyle/>
                    <a:p>
                      <a:pPr algn="ctr"/>
                      <a:r>
                        <a:rPr lang="pt-BR" sz="3200" dirty="0">
                          <a:solidFill>
                            <a:schemeClr val="tx1"/>
                          </a:solidFill>
                        </a:rPr>
                        <a:t>Descrição</a:t>
                      </a:r>
                    </a:p>
                  </a:txBody>
                  <a:tcPr/>
                </a:tc>
                <a:extLst>
                  <a:ext uri="{0D108BD9-81ED-4DB2-BD59-A6C34878D82A}">
                    <a16:rowId xmlns:a16="http://schemas.microsoft.com/office/drawing/2014/main" val="10000"/>
                  </a:ext>
                </a:extLst>
              </a:tr>
              <a:tr h="774869">
                <a:tc>
                  <a:txBody>
                    <a:bodyPr/>
                    <a:lstStyle/>
                    <a:p>
                      <a:pPr algn="ctr"/>
                      <a:r>
                        <a:rPr lang="pt-BR" sz="3200" dirty="0"/>
                        <a:t>1.1</a:t>
                      </a:r>
                    </a:p>
                  </a:txBody>
                  <a:tcPr/>
                </a:tc>
                <a:tc>
                  <a:txBody>
                    <a:bodyPr/>
                    <a:lstStyle/>
                    <a:p>
                      <a:r>
                        <a:rPr lang="pt-BR" sz="3200" dirty="0"/>
                        <a:t>Computador </a:t>
                      </a:r>
                      <a:r>
                        <a:rPr lang="pt-BR" sz="3200" baseline="0" dirty="0"/>
                        <a:t> Tipo I</a:t>
                      </a:r>
                      <a:endParaRPr lang="pt-BR" sz="3200" dirty="0"/>
                    </a:p>
                  </a:txBody>
                  <a:tcPr/>
                </a:tc>
                <a:extLst>
                  <a:ext uri="{0D108BD9-81ED-4DB2-BD59-A6C34878D82A}">
                    <a16:rowId xmlns:a16="http://schemas.microsoft.com/office/drawing/2014/main" val="10001"/>
                  </a:ext>
                </a:extLst>
              </a:tr>
              <a:tr h="774869">
                <a:tc>
                  <a:txBody>
                    <a:bodyPr/>
                    <a:lstStyle/>
                    <a:p>
                      <a:pPr algn="ctr"/>
                      <a:r>
                        <a:rPr lang="pt-BR" sz="3200" dirty="0"/>
                        <a:t>1.2</a:t>
                      </a:r>
                    </a:p>
                  </a:txBody>
                  <a:tcPr/>
                </a:tc>
                <a:tc>
                  <a:txBody>
                    <a:bodyPr/>
                    <a:lstStyle/>
                    <a:p>
                      <a:r>
                        <a:rPr lang="pt-BR" sz="3200" dirty="0"/>
                        <a:t>Computador Tipo II</a:t>
                      </a:r>
                    </a:p>
                  </a:txBody>
                  <a:tcPr/>
                </a:tc>
                <a:extLst>
                  <a:ext uri="{0D108BD9-81ED-4DB2-BD59-A6C34878D82A}">
                    <a16:rowId xmlns:a16="http://schemas.microsoft.com/office/drawing/2014/main" val="10002"/>
                  </a:ext>
                </a:extLst>
              </a:tr>
              <a:tr h="774869">
                <a:tc>
                  <a:txBody>
                    <a:bodyPr/>
                    <a:lstStyle/>
                    <a:p>
                      <a:pPr algn="ctr"/>
                      <a:r>
                        <a:rPr lang="pt-BR" sz="3200" dirty="0"/>
                        <a:t>2.1</a:t>
                      </a:r>
                    </a:p>
                  </a:txBody>
                  <a:tcPr/>
                </a:tc>
                <a:tc>
                  <a:txBody>
                    <a:bodyPr/>
                    <a:lstStyle/>
                    <a:p>
                      <a:r>
                        <a:rPr lang="pt-BR" sz="3200" dirty="0"/>
                        <a:t>Impressora Laser</a:t>
                      </a:r>
                    </a:p>
                  </a:txBody>
                  <a:tcPr/>
                </a:tc>
                <a:extLst>
                  <a:ext uri="{0D108BD9-81ED-4DB2-BD59-A6C34878D82A}">
                    <a16:rowId xmlns:a16="http://schemas.microsoft.com/office/drawing/2014/main" val="10003"/>
                  </a:ext>
                </a:extLst>
              </a:tr>
              <a:tr h="774869">
                <a:tc>
                  <a:txBody>
                    <a:bodyPr/>
                    <a:lstStyle/>
                    <a:p>
                      <a:pPr algn="ctr"/>
                      <a:r>
                        <a:rPr lang="pt-BR" sz="3200" dirty="0"/>
                        <a:t>2.2</a:t>
                      </a:r>
                    </a:p>
                  </a:txBody>
                  <a:tcPr/>
                </a:tc>
                <a:tc>
                  <a:txBody>
                    <a:bodyPr/>
                    <a:lstStyle/>
                    <a:p>
                      <a:r>
                        <a:rPr lang="pt-BR" sz="3200" dirty="0"/>
                        <a:t>Impressora Jato de Tinta</a:t>
                      </a:r>
                    </a:p>
                  </a:txBody>
                  <a:tcPr/>
                </a:tc>
                <a:extLst>
                  <a:ext uri="{0D108BD9-81ED-4DB2-BD59-A6C34878D82A}">
                    <a16:rowId xmlns:a16="http://schemas.microsoft.com/office/drawing/2014/main" val="10004"/>
                  </a:ext>
                </a:extLst>
              </a:tr>
              <a:tr h="774869">
                <a:tc>
                  <a:txBody>
                    <a:bodyPr/>
                    <a:lstStyle/>
                    <a:p>
                      <a:pPr algn="ctr"/>
                      <a:r>
                        <a:rPr lang="pt-BR" sz="3200" dirty="0"/>
                        <a:t>3.1</a:t>
                      </a:r>
                    </a:p>
                  </a:txBody>
                  <a:tcPr/>
                </a:tc>
                <a:tc>
                  <a:txBody>
                    <a:bodyPr/>
                    <a:lstStyle/>
                    <a:p>
                      <a:r>
                        <a:rPr lang="pt-BR" sz="3200" dirty="0" err="1"/>
                        <a:t>Nobreak</a:t>
                      </a:r>
                      <a:endParaRPr lang="pt-BR" sz="32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016554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408608" y="200633"/>
            <a:ext cx="7772400" cy="484188"/>
          </a:xfrm>
        </p:spPr>
        <p:txBody>
          <a:bodyPr>
            <a:normAutofit fontScale="90000"/>
          </a:bodyPr>
          <a:lstStyle/>
          <a:p>
            <a:r>
              <a:rPr lang="pt-BR" sz="3200" dirty="0"/>
              <a:t>Julgamento unitário X global</a:t>
            </a:r>
          </a:p>
        </p:txBody>
      </p:sp>
      <p:sp>
        <p:nvSpPr>
          <p:cNvPr id="149507" name="Rectangle 3"/>
          <p:cNvSpPr>
            <a:spLocks noGrp="1" noChangeArrowheads="1"/>
          </p:cNvSpPr>
          <p:nvPr>
            <p:ph type="subTitle" idx="1"/>
          </p:nvPr>
        </p:nvSpPr>
        <p:spPr>
          <a:xfrm>
            <a:off x="2208214" y="2133600"/>
            <a:ext cx="7704137" cy="4103688"/>
          </a:xfrm>
        </p:spPr>
        <p:txBody>
          <a:bodyPr/>
          <a:lstStyle/>
          <a:p>
            <a:pPr marL="533400" indent="-533400" algn="just">
              <a:lnSpc>
                <a:spcPct val="90000"/>
              </a:lnSpc>
              <a:buFontTx/>
              <a:buChar char="•"/>
            </a:pPr>
            <a:r>
              <a:rPr lang="pt-BR"/>
              <a:t>Os critérios de aceitabilidade de preços e julgamento das propostas devem estar expressos de forma clara no edital de licitação;</a:t>
            </a:r>
          </a:p>
          <a:p>
            <a:pPr marL="533400" indent="-533400" algn="just">
              <a:lnSpc>
                <a:spcPct val="90000"/>
              </a:lnSpc>
              <a:buFontTx/>
              <a:buChar char="•"/>
            </a:pPr>
            <a:endParaRPr lang="pt-BR"/>
          </a:p>
          <a:p>
            <a:pPr marL="533400" indent="-533400" algn="just">
              <a:lnSpc>
                <a:spcPct val="90000"/>
              </a:lnSpc>
              <a:buFontTx/>
              <a:buChar char="•"/>
            </a:pPr>
            <a:r>
              <a:rPr lang="pt-BR"/>
              <a:t>A observância desses critérios é um importante passo para que a contratação obedeça ao princípio da economicidade.</a:t>
            </a:r>
          </a:p>
          <a:p>
            <a:pPr marL="533400" indent="-533400">
              <a:lnSpc>
                <a:spcPct val="90000"/>
              </a:lnSpc>
            </a:pPr>
            <a:endParaRPr lang="pt-BR" b="1"/>
          </a:p>
          <a:p>
            <a:pPr marL="533400" indent="-533400">
              <a:lnSpc>
                <a:spcPct val="90000"/>
              </a:lnSpc>
            </a:pPr>
            <a:endParaRPr lang="pt-BR" b="1"/>
          </a:p>
        </p:txBody>
      </p:sp>
      <p:sp>
        <p:nvSpPr>
          <p:cNvPr id="6" name="Espaço Reservado para Número de Slide 5"/>
          <p:cNvSpPr>
            <a:spLocks noGrp="1"/>
          </p:cNvSpPr>
          <p:nvPr>
            <p:ph type="sldNum" sz="quarter" idx="12"/>
          </p:nvPr>
        </p:nvSpPr>
        <p:spPr/>
        <p:txBody>
          <a:bodyPr/>
          <a:lstStyle/>
          <a:p>
            <a:pPr algn="r"/>
            <a:fld id="{675112F8-3E7D-42EB-8C0C-0D44FB79D34F}" type="slidenum">
              <a:rPr lang="pt-BR" sz="1400"/>
              <a:pPr algn="r"/>
              <a:t>79</a:t>
            </a:fld>
            <a:endParaRPr lang="pt-BR" dirty="0"/>
          </a:p>
        </p:txBody>
      </p:sp>
      <p:pic>
        <p:nvPicPr>
          <p:cNvPr id="149508" name="Picture 4"/>
          <p:cNvPicPr>
            <a:picLocks noChangeAspect="1" noChangeArrowheads="1"/>
          </p:cNvPicPr>
          <p:nvPr/>
        </p:nvPicPr>
        <p:blipFill>
          <a:blip r:embed="rId2" cstate="print"/>
          <a:srcRect/>
          <a:stretch>
            <a:fillRect/>
          </a:stretch>
        </p:blipFill>
        <p:spPr bwMode="auto">
          <a:xfrm>
            <a:off x="1427161" y="820649"/>
            <a:ext cx="8666578" cy="5216701"/>
          </a:xfrm>
          <a:prstGeom prst="rect">
            <a:avLst/>
          </a:prstGeom>
          <a:solidFill>
            <a:schemeClr val="bg1"/>
          </a:solidFill>
          <a:ln w="9525">
            <a:noFill/>
            <a:miter lim="800000"/>
            <a:headEnd/>
            <a:tailEnd/>
          </a:ln>
          <a:effectLst/>
        </p:spPr>
      </p:pic>
    </p:spTree>
    <p:extLst>
      <p:ext uri="{BB962C8B-B14F-4D97-AF65-F5344CB8AC3E}">
        <p14:creationId xmlns:p14="http://schemas.microsoft.com/office/powerpoint/2010/main" val="271128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pPr algn="r"/>
            <a:fld id="{C2E91278-48AB-43A1-A6CD-40DAC11EFC1C}" type="slidenum">
              <a:rPr lang="pt-BR" sz="1400"/>
              <a:pPr algn="r"/>
              <a:t>8</a:t>
            </a:fld>
            <a:endParaRPr lang="pt-BR" dirty="0"/>
          </a:p>
        </p:txBody>
      </p:sp>
      <p:pic>
        <p:nvPicPr>
          <p:cNvPr id="20" name="Imagem 19" descr="licitacao facil.jpg"/>
          <p:cNvPicPr>
            <a:picLocks noChangeAspect="1"/>
          </p:cNvPicPr>
          <p:nvPr/>
        </p:nvPicPr>
        <p:blipFill>
          <a:blip r:embed="rId2" cstate="print"/>
          <a:stretch>
            <a:fillRect/>
          </a:stretch>
        </p:blipFill>
        <p:spPr>
          <a:xfrm>
            <a:off x="7054621" y="996288"/>
            <a:ext cx="3962659" cy="4865423"/>
          </a:xfrm>
          <a:prstGeom prst="rect">
            <a:avLst/>
          </a:prstGeom>
        </p:spPr>
      </p:pic>
      <p:pic>
        <p:nvPicPr>
          <p:cNvPr id="21" name="Imagem 20" descr="licitacao superfaturada.jpg"/>
          <p:cNvPicPr>
            <a:picLocks noChangeAspect="1"/>
          </p:cNvPicPr>
          <p:nvPr/>
        </p:nvPicPr>
        <p:blipFill>
          <a:blip r:embed="rId3" cstate="print"/>
          <a:stretch>
            <a:fillRect/>
          </a:stretch>
        </p:blipFill>
        <p:spPr>
          <a:xfrm>
            <a:off x="2113045" y="3242475"/>
            <a:ext cx="3024336" cy="2735860"/>
          </a:xfrm>
          <a:prstGeom prst="rect">
            <a:avLst/>
          </a:prstGeom>
        </p:spPr>
      </p:pic>
      <p:pic>
        <p:nvPicPr>
          <p:cNvPr id="273409" name="Picture 1"/>
          <p:cNvPicPr>
            <a:picLocks noChangeAspect="1" noChangeArrowheads="1"/>
          </p:cNvPicPr>
          <p:nvPr/>
        </p:nvPicPr>
        <p:blipFill>
          <a:blip r:embed="rId4" cstate="print"/>
          <a:srcRect/>
          <a:stretch>
            <a:fillRect/>
          </a:stretch>
        </p:blipFill>
        <p:spPr bwMode="auto">
          <a:xfrm>
            <a:off x="430183" y="76200"/>
            <a:ext cx="4416844" cy="3096344"/>
          </a:xfrm>
          <a:prstGeom prst="rect">
            <a:avLst/>
          </a:prstGeom>
          <a:noFill/>
          <a:ln w="9525">
            <a:noFill/>
            <a:miter lim="800000"/>
            <a:headEnd/>
            <a:tailEnd/>
          </a:ln>
        </p:spPr>
      </p:pic>
    </p:spTree>
    <p:extLst>
      <p:ext uri="{BB962C8B-B14F-4D97-AF65-F5344CB8AC3E}">
        <p14:creationId xmlns:p14="http://schemas.microsoft.com/office/powerpoint/2010/main" val="373980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3409"/>
                                        </p:tgtEl>
                                        <p:attrNameLst>
                                          <p:attrName>style.visibility</p:attrName>
                                        </p:attrNameLst>
                                      </p:cBhvr>
                                      <p:to>
                                        <p:strVal val="visible"/>
                                      </p:to>
                                    </p:set>
                                    <p:anim calcmode="lin" valueType="num">
                                      <p:cBhvr additive="base">
                                        <p:cTn id="7" dur="500" fill="hold"/>
                                        <p:tgtEl>
                                          <p:spTgt spid="273409"/>
                                        </p:tgtEl>
                                        <p:attrNameLst>
                                          <p:attrName>ppt_x</p:attrName>
                                        </p:attrNameLst>
                                      </p:cBhvr>
                                      <p:tavLst>
                                        <p:tav tm="0">
                                          <p:val>
                                            <p:strVal val="#ppt_x"/>
                                          </p:val>
                                        </p:tav>
                                        <p:tav tm="100000">
                                          <p:val>
                                            <p:strVal val="#ppt_x"/>
                                          </p:val>
                                        </p:tav>
                                      </p:tavLst>
                                    </p:anim>
                                    <p:anim calcmode="lin" valueType="num">
                                      <p:cBhvr additive="base">
                                        <p:cTn id="8" dur="500" fill="hold"/>
                                        <p:tgtEl>
                                          <p:spTgt spid="2734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2"/>
          <p:cNvSpPr>
            <a:spLocks noGrp="1" noChangeArrowheads="1"/>
          </p:cNvSpPr>
          <p:nvPr>
            <p:ph type="ctrTitle"/>
          </p:nvPr>
        </p:nvSpPr>
        <p:spPr>
          <a:xfrm>
            <a:off x="1254056" y="208532"/>
            <a:ext cx="7772400" cy="648072"/>
          </a:xfrm>
        </p:spPr>
        <p:txBody>
          <a:bodyPr/>
          <a:lstStyle/>
          <a:p>
            <a:pPr eaLnBrk="1" hangingPunct="1"/>
            <a:r>
              <a:rPr lang="pt-BR" sz="4000" dirty="0"/>
              <a:t>Critério de Julgamento</a:t>
            </a:r>
          </a:p>
        </p:txBody>
      </p:sp>
      <p:sp>
        <p:nvSpPr>
          <p:cNvPr id="38916" name="Rectangle 3"/>
          <p:cNvSpPr>
            <a:spLocks noGrp="1" noChangeArrowheads="1"/>
          </p:cNvSpPr>
          <p:nvPr>
            <p:ph type="subTitle" idx="1"/>
          </p:nvPr>
        </p:nvSpPr>
        <p:spPr>
          <a:xfrm>
            <a:off x="490330" y="1196751"/>
            <a:ext cx="11092069" cy="4806483"/>
          </a:xfrm>
        </p:spPr>
        <p:txBody>
          <a:bodyPr>
            <a:noAutofit/>
          </a:bodyPr>
          <a:lstStyle/>
          <a:p>
            <a:pPr marL="533400" indent="-533400">
              <a:lnSpc>
                <a:spcPct val="150000"/>
              </a:lnSpc>
              <a:spcBef>
                <a:spcPts val="1200"/>
              </a:spcBef>
              <a:spcAft>
                <a:spcPts val="0"/>
              </a:spcAft>
            </a:pPr>
            <a:r>
              <a:rPr lang="pt-BR" sz="2800" b="1" dirty="0">
                <a:solidFill>
                  <a:schemeClr val="tx1"/>
                </a:solidFill>
              </a:rPr>
              <a:t>Acórdão TCU nº 2543/2013 – Plenário</a:t>
            </a:r>
          </a:p>
          <a:p>
            <a:pPr marL="533400" indent="-533400">
              <a:lnSpc>
                <a:spcPct val="150000"/>
              </a:lnSpc>
              <a:spcBef>
                <a:spcPts val="1200"/>
              </a:spcBef>
              <a:spcAft>
                <a:spcPts val="0"/>
              </a:spcAft>
            </a:pPr>
            <a:endParaRPr lang="pt-BR" sz="2800" b="1" dirty="0"/>
          </a:p>
          <a:p>
            <a:pPr algn="just" eaLnBrk="1" hangingPunct="1">
              <a:lnSpc>
                <a:spcPct val="150000"/>
              </a:lnSpc>
              <a:spcBef>
                <a:spcPts val="1200"/>
              </a:spcBef>
              <a:spcAft>
                <a:spcPts val="0"/>
              </a:spcAft>
            </a:pPr>
            <a:r>
              <a:rPr lang="pt-BR" sz="2800" b="0" dirty="0">
                <a:solidFill>
                  <a:schemeClr val="tx1"/>
                </a:solidFill>
              </a:rPr>
              <a:t>Nos procedimentos licitatórios que envolverem a aplicação de recursos federais, </a:t>
            </a:r>
            <a:r>
              <a:rPr lang="pt-BR" sz="2800" b="1" dirty="0">
                <a:solidFill>
                  <a:srgbClr val="0000FF"/>
                </a:solidFill>
              </a:rPr>
              <a:t>realize licitação por itens</a:t>
            </a:r>
            <a:r>
              <a:rPr lang="pt-BR" sz="2800" b="0" dirty="0">
                <a:solidFill>
                  <a:schemeClr val="tx1"/>
                </a:solidFill>
              </a:rPr>
              <a:t>, e </a:t>
            </a:r>
            <a:r>
              <a:rPr lang="pt-BR" sz="2800" b="1" dirty="0">
                <a:solidFill>
                  <a:srgbClr val="C00000"/>
                </a:solidFill>
              </a:rPr>
              <a:t>não</a:t>
            </a:r>
            <a:r>
              <a:rPr lang="pt-BR" sz="2800" b="0" dirty="0">
                <a:solidFill>
                  <a:schemeClr val="tx1"/>
                </a:solidFill>
              </a:rPr>
              <a:t> por preço global, </a:t>
            </a:r>
            <a:r>
              <a:rPr lang="pt-BR" sz="2800" b="1" dirty="0">
                <a:solidFill>
                  <a:srgbClr val="0000FF"/>
                </a:solidFill>
              </a:rPr>
              <a:t>quando o objeto das licitações for divisível</a:t>
            </a:r>
            <a:r>
              <a:rPr lang="pt-BR" sz="2800" b="0" dirty="0">
                <a:solidFill>
                  <a:schemeClr val="tx1"/>
                </a:solidFill>
              </a:rPr>
              <a:t>, conforme o disposto no art. 23, §§ 1º e 2º da Lei nº 8.666/1993 e na Súmula/TCU nº 247/2004.</a:t>
            </a:r>
          </a:p>
          <a:p>
            <a:pPr algn="just" eaLnBrk="1" hangingPunct="1">
              <a:lnSpc>
                <a:spcPct val="150000"/>
              </a:lnSpc>
              <a:spcBef>
                <a:spcPts val="1200"/>
              </a:spcBef>
              <a:spcAft>
                <a:spcPts val="0"/>
              </a:spcAft>
            </a:pPr>
            <a:endParaRPr lang="pt-BR" sz="2800" b="0" dirty="0">
              <a:solidFill>
                <a:schemeClr val="tx1"/>
              </a:solidFill>
            </a:endParaRPr>
          </a:p>
          <a:p>
            <a:pPr marL="533400" indent="-533400">
              <a:lnSpc>
                <a:spcPct val="150000"/>
              </a:lnSpc>
              <a:spcBef>
                <a:spcPts val="1200"/>
              </a:spcBef>
              <a:spcAft>
                <a:spcPts val="0"/>
              </a:spcAft>
            </a:pPr>
            <a:endParaRPr lang="pt-BR" sz="2800" b="1" dirty="0"/>
          </a:p>
        </p:txBody>
      </p:sp>
      <p:sp>
        <p:nvSpPr>
          <p:cNvPr id="38914" name="Espaço Reservado para Número de Slide 5"/>
          <p:cNvSpPr>
            <a:spLocks noGrp="1"/>
          </p:cNvSpPr>
          <p:nvPr>
            <p:ph type="sldNum" sz="quarter" idx="12"/>
          </p:nvPr>
        </p:nvSpPr>
        <p:spPr>
          <a:noFill/>
        </p:spPr>
        <p:txBody>
          <a:bodyPr/>
          <a:lstStyle/>
          <a:p>
            <a:pPr algn="r"/>
            <a:fld id="{4697A420-412F-4CCA-952C-C764642930F5}" type="slidenum">
              <a:rPr lang="pt-BR" sz="1400"/>
              <a:pPr algn="r"/>
              <a:t>80</a:t>
            </a:fld>
            <a:endParaRPr lang="pt-BR" dirty="0"/>
          </a:p>
        </p:txBody>
      </p:sp>
    </p:spTree>
    <p:extLst>
      <p:ext uri="{BB962C8B-B14F-4D97-AF65-F5344CB8AC3E}">
        <p14:creationId xmlns:p14="http://schemas.microsoft.com/office/powerpoint/2010/main" val="41467992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3880326" y="127620"/>
            <a:ext cx="6208712" cy="622176"/>
          </a:xfrm>
        </p:spPr>
        <p:txBody>
          <a:bodyPr>
            <a:normAutofit fontScale="90000"/>
          </a:bodyPr>
          <a:lstStyle/>
          <a:p>
            <a:pPr eaLnBrk="1" hangingPunct="1"/>
            <a:r>
              <a:rPr lang="pt-BR" sz="4000" dirty="0"/>
              <a:t>Jogo de Planilhas</a:t>
            </a:r>
          </a:p>
        </p:txBody>
      </p:sp>
      <p:sp>
        <p:nvSpPr>
          <p:cNvPr id="60418" name="Espaço Reservado para Número de Slide 5"/>
          <p:cNvSpPr>
            <a:spLocks noGrp="1"/>
          </p:cNvSpPr>
          <p:nvPr>
            <p:ph type="sldNum" sz="quarter" idx="10"/>
          </p:nvPr>
        </p:nvSpPr>
        <p:spPr>
          <a:xfrm>
            <a:off x="457200" y="6356350"/>
            <a:ext cx="2133600" cy="365125"/>
          </a:xfrm>
          <a:prstGeom prst="rect">
            <a:avLst/>
          </a:prstGeom>
          <a:noFill/>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pt-BR" dirty="0"/>
          </a:p>
        </p:txBody>
      </p:sp>
      <p:sp>
        <p:nvSpPr>
          <p:cNvPr id="539651" name="Text Box 3"/>
          <p:cNvSpPr txBox="1">
            <a:spLocks noChangeArrowheads="1"/>
          </p:cNvSpPr>
          <p:nvPr/>
        </p:nvSpPr>
        <p:spPr bwMode="auto">
          <a:xfrm>
            <a:off x="632791" y="1151453"/>
            <a:ext cx="10926417" cy="4278094"/>
          </a:xfrm>
          <a:prstGeom prst="rect">
            <a:avLst/>
          </a:prstGeom>
          <a:noFill/>
          <a:ln w="12700">
            <a:noFill/>
            <a:miter lim="800000"/>
            <a:headEnd type="none" w="sm" len="sm"/>
            <a:tailEnd type="none" w="sm" len="sm"/>
          </a:ln>
        </p:spPr>
        <p:txBody>
          <a:bodyPr wrap="square">
            <a:spAutoFit/>
          </a:bodyPr>
          <a:lstStyle/>
          <a:p>
            <a:pPr algn="ctr">
              <a:spcBef>
                <a:spcPct val="50000"/>
              </a:spcBef>
            </a:pPr>
            <a:r>
              <a:rPr lang="pt-BR" sz="3200" b="1" dirty="0">
                <a:latin typeface="+mj-lt"/>
              </a:rPr>
              <a:t>Licitação</a:t>
            </a:r>
            <a:r>
              <a:rPr lang="pt-BR" sz="3200" dirty="0">
                <a:latin typeface="+mj-lt"/>
              </a:rPr>
              <a:t> </a:t>
            </a:r>
          </a:p>
          <a:p>
            <a:pPr algn="ctr">
              <a:spcBef>
                <a:spcPct val="50000"/>
              </a:spcBef>
            </a:pPr>
            <a:endParaRPr lang="pt-BR" sz="3200" dirty="0">
              <a:latin typeface="+mj-lt"/>
            </a:endParaRPr>
          </a:p>
          <a:p>
            <a:pPr algn="just">
              <a:spcBef>
                <a:spcPct val="50000"/>
              </a:spcBef>
            </a:pPr>
            <a:r>
              <a:rPr lang="pt-BR" sz="3200" b="1" dirty="0">
                <a:latin typeface="+mj-lt"/>
              </a:rPr>
              <a:t>Objeto:</a:t>
            </a:r>
            <a:r>
              <a:rPr lang="pt-BR" sz="3200" dirty="0">
                <a:latin typeface="+mj-lt"/>
              </a:rPr>
              <a:t> Prestação de serviços de revestimento em parede.</a:t>
            </a:r>
          </a:p>
          <a:p>
            <a:pPr>
              <a:spcBef>
                <a:spcPct val="50000"/>
              </a:spcBef>
            </a:pPr>
            <a:r>
              <a:rPr lang="pt-BR" sz="3200" b="1" dirty="0">
                <a:latin typeface="+mj-lt"/>
              </a:rPr>
              <a:t>Tipo da licitação: </a:t>
            </a:r>
            <a:r>
              <a:rPr lang="pt-BR" sz="3200" dirty="0">
                <a:latin typeface="+mj-lt"/>
              </a:rPr>
              <a:t>menor preço</a:t>
            </a:r>
          </a:p>
          <a:p>
            <a:pPr>
              <a:spcBef>
                <a:spcPct val="50000"/>
              </a:spcBef>
            </a:pPr>
            <a:r>
              <a:rPr lang="pt-BR" sz="3200" b="1" dirty="0">
                <a:latin typeface="+mj-lt"/>
              </a:rPr>
              <a:t>Critério de aceitabilidade: </a:t>
            </a:r>
            <a:r>
              <a:rPr lang="pt-BR" sz="3200" dirty="0">
                <a:latin typeface="+mj-lt"/>
              </a:rPr>
              <a:t>Preço global</a:t>
            </a:r>
          </a:p>
          <a:p>
            <a:pPr>
              <a:spcBef>
                <a:spcPct val="50000"/>
              </a:spcBef>
            </a:pPr>
            <a:r>
              <a:rPr lang="pt-BR" sz="3200" b="1" dirty="0">
                <a:latin typeface="+mj-lt"/>
              </a:rPr>
              <a:t>Preço global estimado: </a:t>
            </a:r>
            <a:r>
              <a:rPr lang="pt-BR" sz="3200" dirty="0">
                <a:latin typeface="+mj-lt"/>
              </a:rPr>
              <a:t>R$ 4.000,00</a:t>
            </a:r>
          </a:p>
        </p:txBody>
      </p:sp>
    </p:spTree>
    <p:extLst>
      <p:ext uri="{BB962C8B-B14F-4D97-AF65-F5344CB8AC3E}">
        <p14:creationId xmlns:p14="http://schemas.microsoft.com/office/powerpoint/2010/main" val="4477939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3597762" y="201588"/>
            <a:ext cx="6208712" cy="694184"/>
          </a:xfrm>
        </p:spPr>
        <p:txBody>
          <a:bodyPr/>
          <a:lstStyle/>
          <a:p>
            <a:pPr eaLnBrk="1" hangingPunct="1"/>
            <a:r>
              <a:rPr lang="pt-BR" sz="4000" dirty="0"/>
              <a:t>Jogo de Planilhas</a:t>
            </a:r>
          </a:p>
        </p:txBody>
      </p:sp>
      <p:sp>
        <p:nvSpPr>
          <p:cNvPr id="2051" name="Espaço Reservado para Número de Slide 5"/>
          <p:cNvSpPr>
            <a:spLocks noGrp="1"/>
          </p:cNvSpPr>
          <p:nvPr>
            <p:ph type="sldNum" sz="quarter" idx="10"/>
          </p:nvPr>
        </p:nvSpPr>
        <p:spPr>
          <a:xfrm>
            <a:off x="457200" y="6356350"/>
            <a:ext cx="2133600" cy="365125"/>
          </a:xfrm>
          <a:prstGeom prst="rect">
            <a:avLst/>
          </a:prstGeom>
          <a:noFill/>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pt-BR" dirty="0"/>
          </a:p>
        </p:txBody>
      </p:sp>
      <p:sp>
        <p:nvSpPr>
          <p:cNvPr id="541700" name="Text Box 4"/>
          <p:cNvSpPr txBox="1">
            <a:spLocks noChangeArrowheads="1"/>
          </p:cNvSpPr>
          <p:nvPr/>
        </p:nvSpPr>
        <p:spPr bwMode="auto">
          <a:xfrm>
            <a:off x="1524000" y="5347889"/>
            <a:ext cx="8424936" cy="523220"/>
          </a:xfrm>
          <a:prstGeom prst="rect">
            <a:avLst/>
          </a:prstGeom>
          <a:noFill/>
          <a:ln w="12700">
            <a:noFill/>
            <a:miter lim="800000"/>
            <a:headEnd type="none" w="sm" len="sm"/>
            <a:tailEnd type="none" w="sm" len="sm"/>
          </a:ln>
        </p:spPr>
        <p:txBody>
          <a:bodyPr wrap="square">
            <a:spAutoFit/>
          </a:bodyPr>
          <a:lstStyle/>
          <a:p>
            <a:pPr algn="ctr">
              <a:spcBef>
                <a:spcPct val="50000"/>
              </a:spcBef>
            </a:pPr>
            <a:r>
              <a:rPr lang="pt-BR" sz="2800" b="1" dirty="0">
                <a:solidFill>
                  <a:srgbClr val="FF0000"/>
                </a:solidFill>
                <a:latin typeface="Times New Roman" pitchFamily="18" charset="0"/>
              </a:rPr>
              <a:t>Critério de julgamento será o </a:t>
            </a:r>
            <a:r>
              <a:rPr lang="pt-BR" sz="2800" b="1" u="sng" dirty="0">
                <a:solidFill>
                  <a:srgbClr val="FF0000"/>
                </a:solidFill>
                <a:latin typeface="Times New Roman" pitchFamily="18" charset="0"/>
              </a:rPr>
              <a:t>preço global</a:t>
            </a:r>
            <a:r>
              <a:rPr lang="pt-BR" sz="2800" b="1" dirty="0">
                <a:solidFill>
                  <a:srgbClr val="FF0000"/>
                </a:solidFill>
                <a:latin typeface="Times New Roman" pitchFamily="18" charset="0"/>
              </a:rPr>
              <a:t>.</a:t>
            </a:r>
          </a:p>
        </p:txBody>
      </p:sp>
      <p:graphicFrame>
        <p:nvGraphicFramePr>
          <p:cNvPr id="2" name="Tabela 1">
            <a:extLst>
              <a:ext uri="{FF2B5EF4-FFF2-40B4-BE49-F238E27FC236}">
                <a16:creationId xmlns:a16="http://schemas.microsoft.com/office/drawing/2014/main" id="{8D257533-ECC0-4A88-81A7-FB267962246D}"/>
              </a:ext>
            </a:extLst>
          </p:cNvPr>
          <p:cNvGraphicFramePr>
            <a:graphicFrameLocks noGrp="1"/>
          </p:cNvGraphicFramePr>
          <p:nvPr>
            <p:extLst>
              <p:ext uri="{D42A27DB-BD31-4B8C-83A1-F6EECF244321}">
                <p14:modId xmlns:p14="http://schemas.microsoft.com/office/powerpoint/2010/main" val="527273774"/>
              </p:ext>
            </p:extLst>
          </p:nvPr>
        </p:nvGraphicFramePr>
        <p:xfrm>
          <a:off x="1181078" y="1248501"/>
          <a:ext cx="9712210" cy="3960441"/>
        </p:xfrm>
        <a:graphic>
          <a:graphicData uri="http://schemas.openxmlformats.org/drawingml/2006/table">
            <a:tbl>
              <a:tblPr>
                <a:tableStyleId>{3C2FFA5D-87B4-456A-9821-1D502468CF0F}</a:tableStyleId>
              </a:tblPr>
              <a:tblGrid>
                <a:gridCol w="1509222">
                  <a:extLst>
                    <a:ext uri="{9D8B030D-6E8A-4147-A177-3AD203B41FA5}">
                      <a16:colId xmlns:a16="http://schemas.microsoft.com/office/drawing/2014/main" val="283721448"/>
                    </a:ext>
                  </a:extLst>
                </a:gridCol>
                <a:gridCol w="2126627">
                  <a:extLst>
                    <a:ext uri="{9D8B030D-6E8A-4147-A177-3AD203B41FA5}">
                      <a16:colId xmlns:a16="http://schemas.microsoft.com/office/drawing/2014/main" val="2157445607"/>
                    </a:ext>
                  </a:extLst>
                </a:gridCol>
                <a:gridCol w="1493814">
                  <a:extLst>
                    <a:ext uri="{9D8B030D-6E8A-4147-A177-3AD203B41FA5}">
                      <a16:colId xmlns:a16="http://schemas.microsoft.com/office/drawing/2014/main" val="3565354514"/>
                    </a:ext>
                  </a:extLst>
                </a:gridCol>
                <a:gridCol w="2157398">
                  <a:extLst>
                    <a:ext uri="{9D8B030D-6E8A-4147-A177-3AD203B41FA5}">
                      <a16:colId xmlns:a16="http://schemas.microsoft.com/office/drawing/2014/main" val="1197767490"/>
                    </a:ext>
                  </a:extLst>
                </a:gridCol>
                <a:gridCol w="2425149">
                  <a:extLst>
                    <a:ext uri="{9D8B030D-6E8A-4147-A177-3AD203B41FA5}">
                      <a16:colId xmlns:a16="http://schemas.microsoft.com/office/drawing/2014/main" val="939649839"/>
                    </a:ext>
                  </a:extLst>
                </a:gridCol>
              </a:tblGrid>
              <a:tr h="785466">
                <a:tc>
                  <a:txBody>
                    <a:bodyPr/>
                    <a:lstStyle/>
                    <a:p>
                      <a:pPr algn="ctr" fontAlgn="b"/>
                      <a:r>
                        <a:rPr lang="pt-BR" sz="2800" b="1" u="none" strike="noStrike" dirty="0">
                          <a:effectLst/>
                        </a:rPr>
                        <a:t>Item</a:t>
                      </a:r>
                      <a:endParaRPr lang="pt-BR"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b="1" u="none" strike="noStrike" dirty="0">
                          <a:effectLst/>
                        </a:rPr>
                        <a:t>Descrição</a:t>
                      </a:r>
                      <a:endParaRPr lang="pt-BR"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b="1" u="none" strike="noStrike" dirty="0">
                          <a:effectLst/>
                        </a:rPr>
                        <a:t>Quant</a:t>
                      </a:r>
                      <a:endParaRPr lang="pt-BR"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b="1" u="none" strike="noStrike" dirty="0">
                          <a:effectLst/>
                        </a:rPr>
                        <a:t>P </a:t>
                      </a:r>
                      <a:r>
                        <a:rPr lang="pt-BR" sz="2800" b="1" u="none" strike="noStrike" dirty="0" err="1">
                          <a:effectLst/>
                        </a:rPr>
                        <a:t>unit</a:t>
                      </a:r>
                      <a:endParaRPr lang="pt-BR"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b="1" u="none" strike="noStrike" dirty="0">
                          <a:effectLst/>
                        </a:rPr>
                        <a:t>P </a:t>
                      </a:r>
                      <a:r>
                        <a:rPr lang="pt-BR" sz="2800" b="1" u="none" strike="noStrike" dirty="0" err="1">
                          <a:effectLst/>
                        </a:rPr>
                        <a:t>tot</a:t>
                      </a:r>
                      <a:endParaRPr lang="pt-BR" sz="2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7144067"/>
                  </a:ext>
                </a:extLst>
              </a:tr>
              <a:tr h="1058325">
                <a:tc>
                  <a:txBody>
                    <a:bodyPr/>
                    <a:lstStyle/>
                    <a:p>
                      <a:pPr algn="ctr" fontAlgn="b"/>
                      <a:r>
                        <a:rPr lang="pt-BR" sz="2800" u="none" strike="noStrike">
                          <a:effectLst/>
                        </a:rPr>
                        <a:t>1</a:t>
                      </a:r>
                      <a:endParaRPr lang="pt-B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u="none" strike="noStrike" dirty="0">
                          <a:effectLst/>
                        </a:rPr>
                        <a:t>Pintura</a:t>
                      </a:r>
                      <a:endParaRPr lang="pt-B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u="none" strike="noStrike" dirty="0">
                          <a:effectLst/>
                        </a:rPr>
                        <a:t>120</a:t>
                      </a:r>
                      <a:endParaRPr lang="pt-B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800" u="none" strike="noStrike" dirty="0">
                          <a:effectLst/>
                        </a:rPr>
                        <a:t> R$  25,00 </a:t>
                      </a:r>
                      <a:endParaRPr lang="pt-B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800" u="none" strike="noStrike" dirty="0">
                          <a:effectLst/>
                        </a:rPr>
                        <a:t> R$   3.000,00 </a:t>
                      </a:r>
                      <a:endParaRPr lang="pt-BR"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9086247"/>
                  </a:ext>
                </a:extLst>
              </a:tr>
              <a:tr h="1058325">
                <a:tc>
                  <a:txBody>
                    <a:bodyPr/>
                    <a:lstStyle/>
                    <a:p>
                      <a:pPr algn="ctr" fontAlgn="b"/>
                      <a:r>
                        <a:rPr lang="pt-BR" sz="2800" u="none" strike="noStrike">
                          <a:effectLst/>
                        </a:rPr>
                        <a:t>2</a:t>
                      </a:r>
                      <a:endParaRPr lang="pt-B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u="none" strike="noStrike" dirty="0">
                          <a:effectLst/>
                        </a:rPr>
                        <a:t>Azulejo</a:t>
                      </a:r>
                      <a:endParaRPr lang="pt-B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u="none" strike="noStrike">
                          <a:effectLst/>
                        </a:rPr>
                        <a:t>20</a:t>
                      </a:r>
                      <a:endParaRPr lang="pt-BR"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800" u="none" strike="noStrike">
                          <a:effectLst/>
                        </a:rPr>
                        <a:t> R$  50,00 </a:t>
                      </a:r>
                      <a:endParaRPr lang="pt-BR"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800" u="none" strike="noStrike" dirty="0">
                          <a:effectLst/>
                        </a:rPr>
                        <a:t> R$   1.000,00 </a:t>
                      </a:r>
                      <a:endParaRPr lang="pt-BR"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3998607"/>
                  </a:ext>
                </a:extLst>
              </a:tr>
              <a:tr h="1058325">
                <a:tc gridSpan="4">
                  <a:txBody>
                    <a:bodyPr/>
                    <a:lstStyle/>
                    <a:p>
                      <a:pPr algn="ctr" fontAlgn="b"/>
                      <a:r>
                        <a:rPr lang="pt-BR" sz="2800" b="1" u="none" strike="noStrike" dirty="0">
                          <a:effectLst/>
                        </a:rPr>
                        <a:t>Preço Global Estimado</a:t>
                      </a:r>
                      <a:endParaRPr lang="pt-BR" sz="2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2800" b="1" u="none" strike="noStrike" dirty="0">
                          <a:effectLst/>
                        </a:rPr>
                        <a:t> R$  4.000,00 </a:t>
                      </a:r>
                      <a:endParaRPr lang="pt-BR" sz="2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509962"/>
                  </a:ext>
                </a:extLst>
              </a:tr>
            </a:tbl>
          </a:graphicData>
        </a:graphic>
      </p:graphicFrame>
    </p:spTree>
    <p:extLst>
      <p:ext uri="{BB962C8B-B14F-4D97-AF65-F5344CB8AC3E}">
        <p14:creationId xmlns:p14="http://schemas.microsoft.com/office/powerpoint/2010/main" val="20207346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3743536" y="201588"/>
            <a:ext cx="6208712" cy="694184"/>
          </a:xfrm>
        </p:spPr>
        <p:txBody>
          <a:bodyPr/>
          <a:lstStyle/>
          <a:p>
            <a:pPr eaLnBrk="1" hangingPunct="1"/>
            <a:r>
              <a:rPr lang="pt-BR" sz="4000" dirty="0"/>
              <a:t>Jogo de Planilhas</a:t>
            </a:r>
          </a:p>
        </p:txBody>
      </p:sp>
      <p:sp>
        <p:nvSpPr>
          <p:cNvPr id="2051" name="Espaço Reservado para Número de Slide 5"/>
          <p:cNvSpPr>
            <a:spLocks noGrp="1"/>
          </p:cNvSpPr>
          <p:nvPr>
            <p:ph type="sldNum" sz="quarter" idx="10"/>
          </p:nvPr>
        </p:nvSpPr>
        <p:spPr>
          <a:xfrm>
            <a:off x="457200" y="6356350"/>
            <a:ext cx="2133600" cy="365125"/>
          </a:xfrm>
          <a:prstGeom prst="rect">
            <a:avLst/>
          </a:prstGeom>
          <a:noFill/>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pt-BR" dirty="0"/>
          </a:p>
        </p:txBody>
      </p:sp>
      <p:sp>
        <p:nvSpPr>
          <p:cNvPr id="541700" name="Text Box 4"/>
          <p:cNvSpPr txBox="1">
            <a:spLocks noChangeArrowheads="1"/>
          </p:cNvSpPr>
          <p:nvPr/>
        </p:nvSpPr>
        <p:spPr bwMode="auto">
          <a:xfrm>
            <a:off x="1787284" y="5572042"/>
            <a:ext cx="8424936" cy="523220"/>
          </a:xfrm>
          <a:prstGeom prst="rect">
            <a:avLst/>
          </a:prstGeom>
          <a:noFill/>
          <a:ln w="12700">
            <a:noFill/>
            <a:miter lim="800000"/>
            <a:headEnd type="none" w="sm" len="sm"/>
            <a:tailEnd type="none" w="sm" len="sm"/>
          </a:ln>
        </p:spPr>
        <p:txBody>
          <a:bodyPr wrap="square">
            <a:spAutoFit/>
          </a:bodyPr>
          <a:lstStyle/>
          <a:p>
            <a:pPr algn="ctr">
              <a:spcBef>
                <a:spcPct val="50000"/>
              </a:spcBef>
            </a:pPr>
            <a:r>
              <a:rPr lang="pt-BR" sz="2800" b="1" dirty="0">
                <a:solidFill>
                  <a:srgbClr val="FF0000"/>
                </a:solidFill>
                <a:latin typeface="Times New Roman" pitchFamily="18" charset="0"/>
              </a:rPr>
              <a:t>Proposta da empresa vencedora.</a:t>
            </a:r>
          </a:p>
        </p:txBody>
      </p:sp>
      <p:graphicFrame>
        <p:nvGraphicFramePr>
          <p:cNvPr id="2" name="Tabela 1">
            <a:extLst>
              <a:ext uri="{FF2B5EF4-FFF2-40B4-BE49-F238E27FC236}">
                <a16:creationId xmlns:a16="http://schemas.microsoft.com/office/drawing/2014/main" id="{8D257533-ECC0-4A88-81A7-FB267962246D}"/>
              </a:ext>
            </a:extLst>
          </p:cNvPr>
          <p:cNvGraphicFramePr>
            <a:graphicFrameLocks noGrp="1"/>
          </p:cNvGraphicFramePr>
          <p:nvPr>
            <p:extLst>
              <p:ext uri="{D42A27DB-BD31-4B8C-83A1-F6EECF244321}">
                <p14:modId xmlns:p14="http://schemas.microsoft.com/office/powerpoint/2010/main" val="191108451"/>
              </p:ext>
            </p:extLst>
          </p:nvPr>
        </p:nvGraphicFramePr>
        <p:xfrm>
          <a:off x="1200071" y="1360715"/>
          <a:ext cx="9791857" cy="3960441"/>
        </p:xfrm>
        <a:graphic>
          <a:graphicData uri="http://schemas.openxmlformats.org/drawingml/2006/table">
            <a:tbl>
              <a:tblPr>
                <a:tableStyleId>{3C2FFA5D-87B4-456A-9821-1D502468CF0F}</a:tableStyleId>
              </a:tblPr>
              <a:tblGrid>
                <a:gridCol w="1007165">
                  <a:extLst>
                    <a:ext uri="{9D8B030D-6E8A-4147-A177-3AD203B41FA5}">
                      <a16:colId xmlns:a16="http://schemas.microsoft.com/office/drawing/2014/main" val="283721448"/>
                    </a:ext>
                  </a:extLst>
                </a:gridCol>
                <a:gridCol w="2372135">
                  <a:extLst>
                    <a:ext uri="{9D8B030D-6E8A-4147-A177-3AD203B41FA5}">
                      <a16:colId xmlns:a16="http://schemas.microsoft.com/office/drawing/2014/main" val="2157445607"/>
                    </a:ext>
                  </a:extLst>
                </a:gridCol>
                <a:gridCol w="1456244">
                  <a:extLst>
                    <a:ext uri="{9D8B030D-6E8A-4147-A177-3AD203B41FA5}">
                      <a16:colId xmlns:a16="http://schemas.microsoft.com/office/drawing/2014/main" val="3565354514"/>
                    </a:ext>
                  </a:extLst>
                </a:gridCol>
                <a:gridCol w="2239617">
                  <a:extLst>
                    <a:ext uri="{9D8B030D-6E8A-4147-A177-3AD203B41FA5}">
                      <a16:colId xmlns:a16="http://schemas.microsoft.com/office/drawing/2014/main" val="1197767490"/>
                    </a:ext>
                  </a:extLst>
                </a:gridCol>
                <a:gridCol w="2716696">
                  <a:extLst>
                    <a:ext uri="{9D8B030D-6E8A-4147-A177-3AD203B41FA5}">
                      <a16:colId xmlns:a16="http://schemas.microsoft.com/office/drawing/2014/main" val="939649839"/>
                    </a:ext>
                  </a:extLst>
                </a:gridCol>
              </a:tblGrid>
              <a:tr h="785466">
                <a:tc>
                  <a:txBody>
                    <a:bodyPr/>
                    <a:lstStyle/>
                    <a:p>
                      <a:pPr algn="ctr" fontAlgn="b"/>
                      <a:r>
                        <a:rPr lang="pt-BR" sz="2800" b="1" u="none" strike="noStrike" dirty="0">
                          <a:effectLst/>
                        </a:rPr>
                        <a:t>Item</a:t>
                      </a:r>
                      <a:endParaRPr lang="pt-BR"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b="1" u="none" strike="noStrike" dirty="0">
                          <a:effectLst/>
                        </a:rPr>
                        <a:t>Descrição</a:t>
                      </a:r>
                      <a:endParaRPr lang="pt-BR"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b="1" u="none" strike="noStrike" dirty="0">
                          <a:effectLst/>
                        </a:rPr>
                        <a:t>Quant</a:t>
                      </a:r>
                      <a:endParaRPr lang="pt-BR"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b="1" u="none" strike="noStrike" dirty="0">
                          <a:effectLst/>
                        </a:rPr>
                        <a:t>P </a:t>
                      </a:r>
                      <a:r>
                        <a:rPr lang="pt-BR" sz="2800" b="1" u="none" strike="noStrike" dirty="0" err="1">
                          <a:effectLst/>
                        </a:rPr>
                        <a:t>unit</a:t>
                      </a:r>
                      <a:endParaRPr lang="pt-BR"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b="1" u="none" strike="noStrike" dirty="0">
                          <a:effectLst/>
                        </a:rPr>
                        <a:t>P </a:t>
                      </a:r>
                      <a:r>
                        <a:rPr lang="pt-BR" sz="2800" b="1" u="none" strike="noStrike" dirty="0" err="1">
                          <a:effectLst/>
                        </a:rPr>
                        <a:t>tot</a:t>
                      </a:r>
                      <a:endParaRPr lang="pt-BR" sz="2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7144067"/>
                  </a:ext>
                </a:extLst>
              </a:tr>
              <a:tr h="1058325">
                <a:tc>
                  <a:txBody>
                    <a:bodyPr/>
                    <a:lstStyle/>
                    <a:p>
                      <a:pPr algn="ctr" fontAlgn="b"/>
                      <a:r>
                        <a:rPr lang="pt-BR" sz="2800" u="none" strike="noStrike">
                          <a:effectLst/>
                        </a:rPr>
                        <a:t>1</a:t>
                      </a:r>
                      <a:endParaRPr lang="pt-B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u="none" strike="noStrike" dirty="0">
                          <a:effectLst/>
                        </a:rPr>
                        <a:t>Pintura</a:t>
                      </a:r>
                      <a:endParaRPr lang="pt-B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u="none" strike="noStrike" dirty="0">
                          <a:effectLst/>
                        </a:rPr>
                        <a:t>120</a:t>
                      </a:r>
                      <a:endParaRPr lang="pt-B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800" u="none" strike="noStrike" dirty="0">
                          <a:effectLst/>
                        </a:rPr>
                        <a:t> R$  15,00 </a:t>
                      </a:r>
                      <a:endParaRPr lang="pt-B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800" u="none" strike="noStrike" dirty="0">
                          <a:effectLst/>
                        </a:rPr>
                        <a:t> R$   1.800,00 </a:t>
                      </a:r>
                      <a:endParaRPr lang="pt-BR"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9086247"/>
                  </a:ext>
                </a:extLst>
              </a:tr>
              <a:tr h="1058325">
                <a:tc>
                  <a:txBody>
                    <a:bodyPr/>
                    <a:lstStyle/>
                    <a:p>
                      <a:pPr algn="ctr" fontAlgn="b"/>
                      <a:r>
                        <a:rPr lang="pt-BR" sz="2800" u="none" strike="noStrike">
                          <a:effectLst/>
                        </a:rPr>
                        <a:t>2</a:t>
                      </a:r>
                      <a:endParaRPr lang="pt-B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u="none" strike="noStrike" dirty="0">
                          <a:effectLst/>
                        </a:rPr>
                        <a:t>Azulejo</a:t>
                      </a:r>
                      <a:endParaRPr lang="pt-B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u="none" strike="noStrike">
                          <a:effectLst/>
                        </a:rPr>
                        <a:t>20</a:t>
                      </a:r>
                      <a:endParaRPr lang="pt-BR"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800" u="none" strike="noStrike" dirty="0">
                          <a:effectLst/>
                        </a:rPr>
                        <a:t> R$  60,00 </a:t>
                      </a:r>
                      <a:endParaRPr lang="pt-B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800" u="none" strike="noStrike" dirty="0">
                          <a:effectLst/>
                        </a:rPr>
                        <a:t> R$   1.200,00 </a:t>
                      </a:r>
                      <a:endParaRPr lang="pt-BR"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3998607"/>
                  </a:ext>
                </a:extLst>
              </a:tr>
              <a:tr h="1058325">
                <a:tc gridSpan="4">
                  <a:txBody>
                    <a:bodyPr/>
                    <a:lstStyle/>
                    <a:p>
                      <a:pPr algn="ctr" fontAlgn="b"/>
                      <a:r>
                        <a:rPr lang="pt-BR" sz="2800" b="1" u="none" strike="noStrike" dirty="0">
                          <a:effectLst/>
                        </a:rPr>
                        <a:t>Preço Global Contratado</a:t>
                      </a:r>
                      <a:endParaRPr lang="pt-BR" sz="2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2800" b="1" u="none" strike="noStrike" dirty="0">
                          <a:effectLst/>
                        </a:rPr>
                        <a:t> R$  3.000,00 </a:t>
                      </a:r>
                      <a:endParaRPr lang="pt-BR" sz="2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509962"/>
                  </a:ext>
                </a:extLst>
              </a:tr>
            </a:tbl>
          </a:graphicData>
        </a:graphic>
      </p:graphicFrame>
    </p:spTree>
    <p:extLst>
      <p:ext uri="{BB962C8B-B14F-4D97-AF65-F5344CB8AC3E}">
        <p14:creationId xmlns:p14="http://schemas.microsoft.com/office/powerpoint/2010/main" val="25405284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3306214" y="201588"/>
            <a:ext cx="6208712" cy="694184"/>
          </a:xfrm>
        </p:spPr>
        <p:txBody>
          <a:bodyPr/>
          <a:lstStyle/>
          <a:p>
            <a:pPr eaLnBrk="1" hangingPunct="1"/>
            <a:r>
              <a:rPr lang="pt-BR" sz="4000" dirty="0"/>
              <a:t>Jogo de Planilhas</a:t>
            </a:r>
          </a:p>
        </p:txBody>
      </p:sp>
      <p:sp>
        <p:nvSpPr>
          <p:cNvPr id="2051" name="Espaço Reservado para Número de Slide 5"/>
          <p:cNvSpPr>
            <a:spLocks noGrp="1"/>
          </p:cNvSpPr>
          <p:nvPr>
            <p:ph type="sldNum" sz="quarter" idx="10"/>
          </p:nvPr>
        </p:nvSpPr>
        <p:spPr>
          <a:xfrm>
            <a:off x="457200" y="6356350"/>
            <a:ext cx="2133600" cy="365125"/>
          </a:xfrm>
          <a:prstGeom prst="rect">
            <a:avLst/>
          </a:prstGeom>
          <a:noFill/>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pt-BR" dirty="0"/>
          </a:p>
        </p:txBody>
      </p:sp>
      <p:sp>
        <p:nvSpPr>
          <p:cNvPr id="541700" name="Text Box 4"/>
          <p:cNvSpPr txBox="1">
            <a:spLocks noChangeArrowheads="1"/>
          </p:cNvSpPr>
          <p:nvPr/>
        </p:nvSpPr>
        <p:spPr bwMode="auto">
          <a:xfrm>
            <a:off x="1505845" y="5524489"/>
            <a:ext cx="8424936" cy="523220"/>
          </a:xfrm>
          <a:prstGeom prst="rect">
            <a:avLst/>
          </a:prstGeom>
          <a:noFill/>
          <a:ln w="12700">
            <a:noFill/>
            <a:miter lim="800000"/>
            <a:headEnd type="none" w="sm" len="sm"/>
            <a:tailEnd type="none" w="sm" len="sm"/>
          </a:ln>
        </p:spPr>
        <p:txBody>
          <a:bodyPr wrap="square">
            <a:spAutoFit/>
          </a:bodyPr>
          <a:lstStyle/>
          <a:p>
            <a:pPr algn="ctr">
              <a:spcBef>
                <a:spcPct val="50000"/>
              </a:spcBef>
            </a:pPr>
            <a:r>
              <a:rPr lang="pt-BR" sz="2800" b="1" dirty="0">
                <a:solidFill>
                  <a:srgbClr val="FF0000"/>
                </a:solidFill>
                <a:latin typeface="Times New Roman" pitchFamily="18" charset="0"/>
              </a:rPr>
              <a:t>Acréscimo e Supressão de Itens.</a:t>
            </a:r>
          </a:p>
        </p:txBody>
      </p:sp>
      <p:graphicFrame>
        <p:nvGraphicFramePr>
          <p:cNvPr id="2" name="Tabela 1">
            <a:extLst>
              <a:ext uri="{FF2B5EF4-FFF2-40B4-BE49-F238E27FC236}">
                <a16:creationId xmlns:a16="http://schemas.microsoft.com/office/drawing/2014/main" id="{8D257533-ECC0-4A88-81A7-FB267962246D}"/>
              </a:ext>
            </a:extLst>
          </p:cNvPr>
          <p:cNvGraphicFramePr>
            <a:graphicFrameLocks noGrp="1"/>
          </p:cNvGraphicFramePr>
          <p:nvPr>
            <p:extLst>
              <p:ext uri="{D42A27DB-BD31-4B8C-83A1-F6EECF244321}">
                <p14:modId xmlns:p14="http://schemas.microsoft.com/office/powerpoint/2010/main" val="3471436421"/>
              </p:ext>
            </p:extLst>
          </p:nvPr>
        </p:nvGraphicFramePr>
        <p:xfrm>
          <a:off x="795131" y="1360715"/>
          <a:ext cx="9846365" cy="3960441"/>
        </p:xfrm>
        <a:graphic>
          <a:graphicData uri="http://schemas.openxmlformats.org/drawingml/2006/table">
            <a:tbl>
              <a:tblPr>
                <a:tableStyleId>{3C2FFA5D-87B4-456A-9821-1D502468CF0F}</a:tableStyleId>
              </a:tblPr>
              <a:tblGrid>
                <a:gridCol w="1311965">
                  <a:extLst>
                    <a:ext uri="{9D8B030D-6E8A-4147-A177-3AD203B41FA5}">
                      <a16:colId xmlns:a16="http://schemas.microsoft.com/office/drawing/2014/main" val="283721448"/>
                    </a:ext>
                  </a:extLst>
                </a:gridCol>
                <a:gridCol w="2080587">
                  <a:extLst>
                    <a:ext uri="{9D8B030D-6E8A-4147-A177-3AD203B41FA5}">
                      <a16:colId xmlns:a16="http://schemas.microsoft.com/office/drawing/2014/main" val="2157445607"/>
                    </a:ext>
                  </a:extLst>
                </a:gridCol>
                <a:gridCol w="1616769">
                  <a:extLst>
                    <a:ext uri="{9D8B030D-6E8A-4147-A177-3AD203B41FA5}">
                      <a16:colId xmlns:a16="http://schemas.microsoft.com/office/drawing/2014/main" val="3565354514"/>
                    </a:ext>
                  </a:extLst>
                </a:gridCol>
                <a:gridCol w="2372139">
                  <a:extLst>
                    <a:ext uri="{9D8B030D-6E8A-4147-A177-3AD203B41FA5}">
                      <a16:colId xmlns:a16="http://schemas.microsoft.com/office/drawing/2014/main" val="1197767490"/>
                    </a:ext>
                  </a:extLst>
                </a:gridCol>
                <a:gridCol w="2464905">
                  <a:extLst>
                    <a:ext uri="{9D8B030D-6E8A-4147-A177-3AD203B41FA5}">
                      <a16:colId xmlns:a16="http://schemas.microsoft.com/office/drawing/2014/main" val="939649839"/>
                    </a:ext>
                  </a:extLst>
                </a:gridCol>
              </a:tblGrid>
              <a:tr h="785466">
                <a:tc>
                  <a:txBody>
                    <a:bodyPr/>
                    <a:lstStyle/>
                    <a:p>
                      <a:pPr algn="ctr" fontAlgn="b"/>
                      <a:r>
                        <a:rPr lang="pt-BR" sz="2800" b="1" u="none" strike="noStrike" dirty="0">
                          <a:effectLst/>
                        </a:rPr>
                        <a:t>Item</a:t>
                      </a:r>
                      <a:endParaRPr lang="pt-BR"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b="1" u="none" strike="noStrike" dirty="0">
                          <a:effectLst/>
                        </a:rPr>
                        <a:t>Descrição</a:t>
                      </a:r>
                      <a:endParaRPr lang="pt-BR"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b="1" u="none" strike="noStrike" dirty="0">
                          <a:effectLst/>
                        </a:rPr>
                        <a:t>Quant</a:t>
                      </a:r>
                      <a:endParaRPr lang="pt-BR"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b="1" u="none" strike="noStrike" dirty="0">
                          <a:effectLst/>
                        </a:rPr>
                        <a:t>P </a:t>
                      </a:r>
                      <a:r>
                        <a:rPr lang="pt-BR" sz="2800" b="1" u="none" strike="noStrike" dirty="0" err="1">
                          <a:effectLst/>
                        </a:rPr>
                        <a:t>unit</a:t>
                      </a:r>
                      <a:endParaRPr lang="pt-BR"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b="1" u="none" strike="noStrike" dirty="0">
                          <a:effectLst/>
                        </a:rPr>
                        <a:t>P </a:t>
                      </a:r>
                      <a:r>
                        <a:rPr lang="pt-BR" sz="2800" b="1" u="none" strike="noStrike" dirty="0" err="1">
                          <a:effectLst/>
                        </a:rPr>
                        <a:t>tot</a:t>
                      </a:r>
                      <a:endParaRPr lang="pt-BR" sz="2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7144067"/>
                  </a:ext>
                </a:extLst>
              </a:tr>
              <a:tr h="1058325">
                <a:tc>
                  <a:txBody>
                    <a:bodyPr/>
                    <a:lstStyle/>
                    <a:p>
                      <a:pPr algn="ctr" fontAlgn="b"/>
                      <a:r>
                        <a:rPr lang="pt-BR" sz="2800" u="none" strike="noStrike">
                          <a:effectLst/>
                        </a:rPr>
                        <a:t>1</a:t>
                      </a:r>
                      <a:endParaRPr lang="pt-B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u="none" strike="noStrike" dirty="0">
                          <a:effectLst/>
                        </a:rPr>
                        <a:t>Pintura</a:t>
                      </a:r>
                      <a:endParaRPr lang="pt-B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u="none" strike="noStrike" dirty="0">
                          <a:effectLst/>
                        </a:rPr>
                        <a:t>90</a:t>
                      </a:r>
                      <a:endParaRPr lang="pt-B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800" u="none" strike="noStrike" dirty="0">
                          <a:effectLst/>
                        </a:rPr>
                        <a:t> R$  15,00 </a:t>
                      </a:r>
                      <a:endParaRPr lang="pt-B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800" u="none" strike="noStrike" dirty="0">
                          <a:effectLst/>
                        </a:rPr>
                        <a:t> R$   1.350,00 </a:t>
                      </a:r>
                      <a:endParaRPr lang="pt-BR"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9086247"/>
                  </a:ext>
                </a:extLst>
              </a:tr>
              <a:tr h="1058325">
                <a:tc>
                  <a:txBody>
                    <a:bodyPr/>
                    <a:lstStyle/>
                    <a:p>
                      <a:pPr algn="ctr" fontAlgn="b"/>
                      <a:r>
                        <a:rPr lang="pt-BR" sz="2800" u="none" strike="noStrike">
                          <a:effectLst/>
                        </a:rPr>
                        <a:t>2</a:t>
                      </a:r>
                      <a:endParaRPr lang="pt-B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u="none" strike="noStrike" dirty="0">
                          <a:effectLst/>
                        </a:rPr>
                        <a:t>Azulejo</a:t>
                      </a:r>
                      <a:endParaRPr lang="pt-B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800" u="none" strike="noStrike" dirty="0">
                          <a:effectLst/>
                        </a:rPr>
                        <a:t>40</a:t>
                      </a:r>
                      <a:endParaRPr lang="pt-B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800" u="none" strike="noStrike" dirty="0">
                          <a:effectLst/>
                        </a:rPr>
                        <a:t> R$  60,00 </a:t>
                      </a:r>
                      <a:endParaRPr lang="pt-B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800" u="none" strike="noStrike" dirty="0">
                          <a:effectLst/>
                        </a:rPr>
                        <a:t> R$   2.400,00 </a:t>
                      </a:r>
                      <a:endParaRPr lang="pt-BR"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3998607"/>
                  </a:ext>
                </a:extLst>
              </a:tr>
              <a:tr h="1058325">
                <a:tc gridSpan="4">
                  <a:txBody>
                    <a:bodyPr/>
                    <a:lstStyle/>
                    <a:p>
                      <a:pPr algn="ctr" fontAlgn="b"/>
                      <a:r>
                        <a:rPr lang="pt-BR" sz="2800" b="1" u="none" strike="noStrike" dirty="0">
                          <a:effectLst/>
                        </a:rPr>
                        <a:t>Preço Global após Aditivo</a:t>
                      </a:r>
                      <a:endParaRPr lang="pt-BR" sz="28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b"/>
                      <a:r>
                        <a:rPr lang="pt-BR" sz="2800" b="1" u="none" strike="noStrike" dirty="0">
                          <a:effectLst/>
                        </a:rPr>
                        <a:t> R$  3.750,00 </a:t>
                      </a:r>
                      <a:endParaRPr lang="pt-BR" sz="2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2509962"/>
                  </a:ext>
                </a:extLst>
              </a:tr>
            </a:tbl>
          </a:graphicData>
        </a:graphic>
      </p:graphicFrame>
    </p:spTree>
    <p:extLst>
      <p:ext uri="{BB962C8B-B14F-4D97-AF65-F5344CB8AC3E}">
        <p14:creationId xmlns:p14="http://schemas.microsoft.com/office/powerpoint/2010/main" val="24512827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791644" y="188641"/>
            <a:ext cx="6208712" cy="672909"/>
          </a:xfrm>
        </p:spPr>
        <p:txBody>
          <a:bodyPr/>
          <a:lstStyle/>
          <a:p>
            <a:pPr eaLnBrk="1" hangingPunct="1"/>
            <a:r>
              <a:rPr lang="pt-BR" sz="4000" dirty="0"/>
              <a:t>Jogo de Planilhas</a:t>
            </a:r>
          </a:p>
        </p:txBody>
      </p:sp>
      <p:sp>
        <p:nvSpPr>
          <p:cNvPr id="61442" name="Espaço Reservado para Número de Slide 5"/>
          <p:cNvSpPr>
            <a:spLocks noGrp="1"/>
          </p:cNvSpPr>
          <p:nvPr>
            <p:ph type="sldNum" sz="quarter" idx="10"/>
          </p:nvPr>
        </p:nvSpPr>
        <p:spPr>
          <a:xfrm>
            <a:off x="457200" y="6356350"/>
            <a:ext cx="2133600" cy="365125"/>
          </a:xfrm>
          <a:prstGeom prst="rect">
            <a:avLst/>
          </a:prstGeom>
          <a:noFill/>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pt-BR" dirty="0"/>
          </a:p>
        </p:txBody>
      </p:sp>
      <p:sp>
        <p:nvSpPr>
          <p:cNvPr id="547844" name="AutoShape 4"/>
          <p:cNvSpPr>
            <a:spLocks noChangeArrowheads="1"/>
          </p:cNvSpPr>
          <p:nvPr/>
        </p:nvSpPr>
        <p:spPr bwMode="auto">
          <a:xfrm>
            <a:off x="4950655" y="1791319"/>
            <a:ext cx="304800" cy="533400"/>
          </a:xfrm>
          <a:prstGeom prst="upArrow">
            <a:avLst>
              <a:gd name="adj1" fmla="val 50000"/>
              <a:gd name="adj2" fmla="val 43750"/>
            </a:avLst>
          </a:prstGeom>
          <a:solidFill>
            <a:srgbClr val="FF0000"/>
          </a:solidFill>
          <a:ln w="12700">
            <a:solidFill>
              <a:schemeClr val="tx1"/>
            </a:solidFill>
            <a:miter lim="800000"/>
            <a:headEnd type="none" w="sm" len="sm"/>
            <a:tailEnd type="none" w="sm" len="sm"/>
          </a:ln>
        </p:spPr>
        <p:txBody>
          <a:bodyPr wrap="none" anchor="ctr"/>
          <a:lstStyle/>
          <a:p>
            <a:endParaRPr lang="pt-BR"/>
          </a:p>
        </p:txBody>
      </p:sp>
      <p:sp>
        <p:nvSpPr>
          <p:cNvPr id="547845" name="Text Box 5"/>
          <p:cNvSpPr txBox="1">
            <a:spLocks noChangeArrowheads="1"/>
          </p:cNvSpPr>
          <p:nvPr/>
        </p:nvSpPr>
        <p:spPr bwMode="auto">
          <a:xfrm>
            <a:off x="1931999" y="1634822"/>
            <a:ext cx="3323456" cy="1077218"/>
          </a:xfrm>
          <a:prstGeom prst="rect">
            <a:avLst/>
          </a:prstGeom>
          <a:noFill/>
          <a:ln w="12700">
            <a:noFill/>
            <a:miter lim="800000"/>
            <a:headEnd type="none" w="sm" len="sm"/>
            <a:tailEnd type="none" w="sm" len="sm"/>
          </a:ln>
        </p:spPr>
        <p:txBody>
          <a:bodyPr wrap="square">
            <a:spAutoFit/>
          </a:bodyPr>
          <a:lstStyle/>
          <a:p>
            <a:pPr algn="ctr">
              <a:spcBef>
                <a:spcPct val="50000"/>
              </a:spcBef>
            </a:pPr>
            <a:r>
              <a:rPr lang="pt-BR" sz="3200" b="1" dirty="0">
                <a:solidFill>
                  <a:srgbClr val="FF0000"/>
                </a:solidFill>
                <a:latin typeface="+mj-lt"/>
              </a:rPr>
              <a:t>O item mais caro.</a:t>
            </a:r>
          </a:p>
        </p:txBody>
      </p:sp>
      <p:sp>
        <p:nvSpPr>
          <p:cNvPr id="547846" name="AutoShape 6"/>
          <p:cNvSpPr>
            <a:spLocks noChangeArrowheads="1"/>
          </p:cNvSpPr>
          <p:nvPr/>
        </p:nvSpPr>
        <p:spPr bwMode="auto">
          <a:xfrm>
            <a:off x="7644507" y="4669435"/>
            <a:ext cx="891616" cy="1297354"/>
          </a:xfrm>
          <a:prstGeom prst="upArrow">
            <a:avLst>
              <a:gd name="adj1" fmla="val 50000"/>
              <a:gd name="adj2" fmla="val 43750"/>
            </a:avLst>
          </a:prstGeom>
          <a:solidFill>
            <a:srgbClr val="FF0000"/>
          </a:solidFill>
          <a:ln w="12700">
            <a:solidFill>
              <a:schemeClr val="tx1"/>
            </a:solidFill>
            <a:miter lim="800000"/>
            <a:headEnd type="none" w="sm" len="sm"/>
            <a:tailEnd type="none" w="sm" len="sm"/>
          </a:ln>
        </p:spPr>
        <p:txBody>
          <a:bodyPr wrap="none" anchor="ctr"/>
          <a:lstStyle/>
          <a:p>
            <a:endParaRPr lang="pt-BR"/>
          </a:p>
        </p:txBody>
      </p:sp>
      <p:sp>
        <p:nvSpPr>
          <p:cNvPr id="547847" name="AutoShape 7"/>
          <p:cNvSpPr>
            <a:spLocks noChangeArrowheads="1"/>
          </p:cNvSpPr>
          <p:nvPr/>
        </p:nvSpPr>
        <p:spPr bwMode="auto">
          <a:xfrm>
            <a:off x="10238314" y="2895600"/>
            <a:ext cx="304800" cy="533400"/>
          </a:xfrm>
          <a:prstGeom prst="downArrow">
            <a:avLst>
              <a:gd name="adj1" fmla="val 50000"/>
              <a:gd name="adj2" fmla="val 43750"/>
            </a:avLst>
          </a:prstGeom>
          <a:solidFill>
            <a:schemeClr val="accent1"/>
          </a:solidFill>
          <a:ln w="12700">
            <a:solidFill>
              <a:schemeClr val="tx1"/>
            </a:solidFill>
            <a:miter lim="800000"/>
            <a:headEnd type="none" w="sm" len="sm"/>
            <a:tailEnd type="none" w="sm" len="sm"/>
          </a:ln>
        </p:spPr>
        <p:txBody>
          <a:bodyPr wrap="none" anchor="ctr"/>
          <a:lstStyle/>
          <a:p>
            <a:endParaRPr lang="pt-BR"/>
          </a:p>
        </p:txBody>
      </p:sp>
      <p:sp>
        <p:nvSpPr>
          <p:cNvPr id="547848" name="Text Box 8"/>
          <p:cNvSpPr txBox="1">
            <a:spLocks noChangeArrowheads="1"/>
          </p:cNvSpPr>
          <p:nvPr/>
        </p:nvSpPr>
        <p:spPr bwMode="auto">
          <a:xfrm>
            <a:off x="6936547" y="2712040"/>
            <a:ext cx="3676600" cy="1077218"/>
          </a:xfrm>
          <a:prstGeom prst="rect">
            <a:avLst/>
          </a:prstGeom>
          <a:noFill/>
          <a:ln w="12700">
            <a:noFill/>
            <a:miter lim="800000"/>
            <a:headEnd type="none" w="sm" len="sm"/>
            <a:tailEnd type="none" w="sm" len="sm"/>
          </a:ln>
        </p:spPr>
        <p:txBody>
          <a:bodyPr wrap="square">
            <a:spAutoFit/>
          </a:bodyPr>
          <a:lstStyle/>
          <a:p>
            <a:pPr algn="ctr">
              <a:spcBef>
                <a:spcPct val="50000"/>
              </a:spcBef>
            </a:pPr>
            <a:r>
              <a:rPr lang="pt-BR" sz="3200" b="1" dirty="0">
                <a:solidFill>
                  <a:schemeClr val="accent1">
                    <a:lumMod val="75000"/>
                  </a:schemeClr>
                </a:solidFill>
                <a:latin typeface="+mj-lt"/>
              </a:rPr>
              <a:t>O item mais barato.</a:t>
            </a:r>
          </a:p>
        </p:txBody>
      </p:sp>
      <p:sp>
        <p:nvSpPr>
          <p:cNvPr id="547849" name="Text Box 9"/>
          <p:cNvSpPr txBox="1">
            <a:spLocks noChangeArrowheads="1"/>
          </p:cNvSpPr>
          <p:nvPr/>
        </p:nvSpPr>
        <p:spPr bwMode="auto">
          <a:xfrm>
            <a:off x="4243772" y="4533282"/>
            <a:ext cx="3704456" cy="1569660"/>
          </a:xfrm>
          <a:prstGeom prst="rect">
            <a:avLst/>
          </a:prstGeom>
          <a:noFill/>
          <a:ln w="12700">
            <a:noFill/>
            <a:miter lim="800000"/>
            <a:headEnd type="none" w="sm" len="sm"/>
            <a:tailEnd type="none" w="sm" len="sm"/>
          </a:ln>
        </p:spPr>
        <p:txBody>
          <a:bodyPr wrap="square">
            <a:spAutoFit/>
          </a:bodyPr>
          <a:lstStyle/>
          <a:p>
            <a:pPr algn="ctr">
              <a:spcBef>
                <a:spcPct val="50000"/>
              </a:spcBef>
            </a:pPr>
            <a:r>
              <a:rPr lang="pt-BR" sz="4800" b="1" dirty="0">
                <a:latin typeface="+mj-lt"/>
              </a:rPr>
              <a:t>O preço contratado.</a:t>
            </a:r>
          </a:p>
        </p:txBody>
      </p:sp>
    </p:spTree>
    <p:extLst>
      <p:ext uri="{BB962C8B-B14F-4D97-AF65-F5344CB8AC3E}">
        <p14:creationId xmlns:p14="http://schemas.microsoft.com/office/powerpoint/2010/main" val="23442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7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47848"/>
                                        </p:tgtEl>
                                        <p:attrNameLst>
                                          <p:attrName>style.visibility</p:attrName>
                                        </p:attrNameLst>
                                      </p:cBhvr>
                                      <p:to>
                                        <p:strVal val="visible"/>
                                      </p:to>
                                    </p:set>
                                    <p:anim calcmode="lin" valueType="num">
                                      <p:cBhvr additive="base">
                                        <p:cTn id="11" dur="500" fill="hold"/>
                                        <p:tgtEl>
                                          <p:spTgt spid="547848"/>
                                        </p:tgtEl>
                                        <p:attrNameLst>
                                          <p:attrName>ppt_x</p:attrName>
                                        </p:attrNameLst>
                                      </p:cBhvr>
                                      <p:tavLst>
                                        <p:tav tm="0">
                                          <p:val>
                                            <p:strVal val="#ppt_x"/>
                                          </p:val>
                                        </p:tav>
                                        <p:tav tm="100000">
                                          <p:val>
                                            <p:strVal val="#ppt_x"/>
                                          </p:val>
                                        </p:tav>
                                      </p:tavLst>
                                    </p:anim>
                                    <p:anim calcmode="lin" valueType="num">
                                      <p:cBhvr additive="base">
                                        <p:cTn id="12" dur="500" fill="hold"/>
                                        <p:tgtEl>
                                          <p:spTgt spid="54784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78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47849"/>
                                        </p:tgtEl>
                                        <p:attrNameLst>
                                          <p:attrName>style.visibility</p:attrName>
                                        </p:attrNameLst>
                                      </p:cBhvr>
                                      <p:to>
                                        <p:strVal val="visible"/>
                                      </p:to>
                                    </p:set>
                                    <p:anim calcmode="lin" valueType="num">
                                      <p:cBhvr additive="base">
                                        <p:cTn id="21" dur="500" fill="hold"/>
                                        <p:tgtEl>
                                          <p:spTgt spid="547849"/>
                                        </p:tgtEl>
                                        <p:attrNameLst>
                                          <p:attrName>ppt_x</p:attrName>
                                        </p:attrNameLst>
                                      </p:cBhvr>
                                      <p:tavLst>
                                        <p:tav tm="0">
                                          <p:val>
                                            <p:strVal val="#ppt_x"/>
                                          </p:val>
                                        </p:tav>
                                        <p:tav tm="100000">
                                          <p:val>
                                            <p:strVal val="#ppt_x"/>
                                          </p:val>
                                        </p:tav>
                                      </p:tavLst>
                                    </p:anim>
                                    <p:anim calcmode="lin" valueType="num">
                                      <p:cBhvr additive="base">
                                        <p:cTn id="22" dur="500" fill="hold"/>
                                        <p:tgtEl>
                                          <p:spTgt spid="54784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7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4" grpId="0" animBg="1"/>
      <p:bldP spid="547846" grpId="0" animBg="1"/>
      <p:bldP spid="547847" grpId="0" animBg="1"/>
      <p:bldP spid="547848" grpId="0"/>
      <p:bldP spid="547849" grpId="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2"/>
          <p:cNvSpPr>
            <a:spLocks noGrp="1" noChangeArrowheads="1"/>
          </p:cNvSpPr>
          <p:nvPr>
            <p:ph type="ctrTitle"/>
          </p:nvPr>
        </p:nvSpPr>
        <p:spPr>
          <a:xfrm>
            <a:off x="1309956" y="199443"/>
            <a:ext cx="7772400" cy="577180"/>
          </a:xfrm>
        </p:spPr>
        <p:txBody>
          <a:bodyPr>
            <a:normAutofit fontScale="90000"/>
          </a:bodyPr>
          <a:lstStyle/>
          <a:p>
            <a:pPr eaLnBrk="1" hangingPunct="1"/>
            <a:r>
              <a:rPr lang="pt-BR" sz="4000" dirty="0"/>
              <a:t>Inexequibilidade</a:t>
            </a:r>
          </a:p>
        </p:txBody>
      </p:sp>
      <p:sp>
        <p:nvSpPr>
          <p:cNvPr id="62468" name="Rectangle 3"/>
          <p:cNvSpPr>
            <a:spLocks noGrp="1" noChangeArrowheads="1"/>
          </p:cNvSpPr>
          <p:nvPr>
            <p:ph type="subTitle" idx="1"/>
          </p:nvPr>
        </p:nvSpPr>
        <p:spPr>
          <a:xfrm>
            <a:off x="212035" y="1124744"/>
            <a:ext cx="11370365" cy="5112544"/>
          </a:xfrm>
        </p:spPr>
        <p:txBody>
          <a:bodyPr/>
          <a:lstStyle/>
          <a:p>
            <a:pPr eaLnBrk="1" hangingPunct="1">
              <a:lnSpc>
                <a:spcPct val="90000"/>
              </a:lnSpc>
            </a:pPr>
            <a:r>
              <a:rPr lang="pt-BR" sz="2800" b="1" dirty="0">
                <a:solidFill>
                  <a:schemeClr val="tx1"/>
                </a:solidFill>
              </a:rPr>
              <a:t>Art. 48 da LF 8.666/93</a:t>
            </a:r>
          </a:p>
          <a:p>
            <a:pPr eaLnBrk="1" hangingPunct="1">
              <a:lnSpc>
                <a:spcPct val="90000"/>
              </a:lnSpc>
            </a:pPr>
            <a:endParaRPr lang="pt-BR" sz="2000" dirty="0"/>
          </a:p>
          <a:p>
            <a:pPr marL="533400" indent="-533400" algn="just">
              <a:lnSpc>
                <a:spcPct val="90000"/>
              </a:lnSpc>
              <a:buFont typeface="Wingdings" panose="05000000000000000000" pitchFamily="2" charset="2"/>
              <a:buChar char="Ø"/>
            </a:pPr>
            <a:endParaRPr lang="pt-BR" dirty="0"/>
          </a:p>
          <a:p>
            <a:pPr marL="533400" indent="-533400" algn="just">
              <a:lnSpc>
                <a:spcPct val="90000"/>
              </a:lnSpc>
              <a:buFont typeface="Wingdings" panose="05000000000000000000" pitchFamily="2" charset="2"/>
              <a:buChar char="Ø"/>
            </a:pPr>
            <a:r>
              <a:rPr lang="pt-BR" sz="2800" dirty="0">
                <a:solidFill>
                  <a:schemeClr val="tx1"/>
                </a:solidFill>
              </a:rPr>
              <a:t>Licitações do tipo menor preço para obras e serviços de engenharia;</a:t>
            </a:r>
          </a:p>
          <a:p>
            <a:pPr marL="533400" indent="-533400" algn="just">
              <a:lnSpc>
                <a:spcPct val="90000"/>
              </a:lnSpc>
              <a:buFont typeface="Wingdings" panose="05000000000000000000" pitchFamily="2" charset="2"/>
              <a:buChar char="Ø"/>
            </a:pPr>
            <a:endParaRPr lang="pt-BR" sz="2800" dirty="0">
              <a:solidFill>
                <a:schemeClr val="tx1"/>
              </a:solidFill>
            </a:endParaRPr>
          </a:p>
          <a:p>
            <a:pPr marL="533400" indent="-533400" algn="just">
              <a:lnSpc>
                <a:spcPct val="90000"/>
              </a:lnSpc>
              <a:buFont typeface="Wingdings" panose="05000000000000000000" pitchFamily="2" charset="2"/>
              <a:buChar char="Ø"/>
            </a:pPr>
            <a:r>
              <a:rPr lang="pt-BR" sz="2800" dirty="0">
                <a:solidFill>
                  <a:schemeClr val="tx1"/>
                </a:solidFill>
              </a:rPr>
              <a:t>Preço </a:t>
            </a:r>
            <a:r>
              <a:rPr lang="pt-BR" sz="2800" dirty="0" err="1">
                <a:solidFill>
                  <a:schemeClr val="tx1"/>
                </a:solidFill>
              </a:rPr>
              <a:t>inexequível</a:t>
            </a:r>
            <a:r>
              <a:rPr lang="pt-BR" sz="2800" dirty="0">
                <a:solidFill>
                  <a:schemeClr val="tx1"/>
                </a:solidFill>
              </a:rPr>
              <a:t> &lt; 70% do menor:</a:t>
            </a:r>
          </a:p>
          <a:p>
            <a:pPr marL="533400" indent="-533400" algn="just">
              <a:lnSpc>
                <a:spcPct val="90000"/>
              </a:lnSpc>
              <a:buFontTx/>
              <a:buChar char="•"/>
            </a:pPr>
            <a:endParaRPr lang="pt-BR" sz="2800" dirty="0">
              <a:solidFill>
                <a:schemeClr val="tx1"/>
              </a:solidFill>
            </a:endParaRPr>
          </a:p>
          <a:p>
            <a:pPr marL="914400" lvl="1" indent="-457200" algn="just">
              <a:lnSpc>
                <a:spcPct val="90000"/>
              </a:lnSpc>
              <a:buFontTx/>
              <a:buAutoNum type="alphaLcParenR"/>
            </a:pPr>
            <a:r>
              <a:rPr lang="pt-BR" sz="2800" b="0" dirty="0">
                <a:solidFill>
                  <a:schemeClr val="tx1"/>
                </a:solidFill>
              </a:rPr>
              <a:t>Média das propostas superiores a 50% P.G.E. </a:t>
            </a:r>
            <a:r>
              <a:rPr lang="pt-BR" sz="2000" b="0" dirty="0">
                <a:solidFill>
                  <a:schemeClr val="tx1"/>
                </a:solidFill>
              </a:rPr>
              <a:t>(Preço Global Estimado)</a:t>
            </a:r>
          </a:p>
          <a:p>
            <a:pPr marL="914400" lvl="1" indent="-457200" algn="just">
              <a:lnSpc>
                <a:spcPct val="90000"/>
              </a:lnSpc>
              <a:buFontTx/>
              <a:buAutoNum type="alphaLcParenR"/>
            </a:pPr>
            <a:r>
              <a:rPr lang="pt-BR" sz="2800" b="0" dirty="0" err="1">
                <a:solidFill>
                  <a:schemeClr val="tx1"/>
                </a:solidFill>
              </a:rPr>
              <a:t>P.G.E.</a:t>
            </a:r>
            <a:endParaRPr lang="pt-BR" sz="2800" b="0" dirty="0">
              <a:solidFill>
                <a:schemeClr val="tx1"/>
              </a:solidFill>
            </a:endParaRPr>
          </a:p>
          <a:p>
            <a:pPr marL="533400" indent="-533400" algn="just">
              <a:lnSpc>
                <a:spcPct val="90000"/>
              </a:lnSpc>
              <a:buFontTx/>
              <a:buChar char="•"/>
            </a:pPr>
            <a:endParaRPr lang="pt-BR" sz="2800" dirty="0">
              <a:solidFill>
                <a:schemeClr val="tx1"/>
              </a:solidFill>
            </a:endParaRPr>
          </a:p>
          <a:p>
            <a:pPr marL="533400" indent="-533400" algn="just">
              <a:lnSpc>
                <a:spcPct val="90000"/>
              </a:lnSpc>
              <a:buFontTx/>
              <a:buChar char="•"/>
            </a:pPr>
            <a:endParaRPr lang="pt-BR" dirty="0"/>
          </a:p>
        </p:txBody>
      </p:sp>
      <p:sp>
        <p:nvSpPr>
          <p:cNvPr id="62466" name="Espaço Reservado para Número de Slide 5"/>
          <p:cNvSpPr>
            <a:spLocks noGrp="1"/>
          </p:cNvSpPr>
          <p:nvPr>
            <p:ph type="sldNum" sz="quarter" idx="12"/>
          </p:nvPr>
        </p:nvSpPr>
        <p:spPr>
          <a:noFill/>
        </p:spPr>
        <p:txBody>
          <a:bodyPr/>
          <a:lstStyle/>
          <a:p>
            <a:pPr algn="r"/>
            <a:fld id="{803FA319-1C43-4AB3-9F4E-7DB483762ECE}" type="slidenum">
              <a:rPr lang="pt-BR" sz="1400"/>
              <a:pPr algn="r"/>
              <a:t>86</a:t>
            </a:fld>
            <a:endParaRPr lang="pt-BR" dirty="0"/>
          </a:p>
        </p:txBody>
      </p:sp>
    </p:spTree>
    <p:extLst>
      <p:ext uri="{BB962C8B-B14F-4D97-AF65-F5344CB8AC3E}">
        <p14:creationId xmlns:p14="http://schemas.microsoft.com/office/powerpoint/2010/main" val="4115208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2"/>
          <p:cNvSpPr>
            <a:spLocks noGrp="1" noChangeArrowheads="1"/>
          </p:cNvSpPr>
          <p:nvPr>
            <p:ph type="ctrTitle"/>
          </p:nvPr>
        </p:nvSpPr>
        <p:spPr>
          <a:xfrm>
            <a:off x="965200" y="164009"/>
            <a:ext cx="7772400" cy="649188"/>
          </a:xfrm>
        </p:spPr>
        <p:txBody>
          <a:bodyPr/>
          <a:lstStyle/>
          <a:p>
            <a:pPr eaLnBrk="1" hangingPunct="1"/>
            <a:r>
              <a:rPr lang="pt-BR" sz="4000" dirty="0"/>
              <a:t>Inexequibilidade</a:t>
            </a:r>
          </a:p>
        </p:txBody>
      </p:sp>
      <p:sp>
        <p:nvSpPr>
          <p:cNvPr id="63492" name="Rectangle 3"/>
          <p:cNvSpPr>
            <a:spLocks noGrp="1" noChangeArrowheads="1"/>
          </p:cNvSpPr>
          <p:nvPr>
            <p:ph type="subTitle" idx="1"/>
          </p:nvPr>
        </p:nvSpPr>
        <p:spPr>
          <a:xfrm>
            <a:off x="243812" y="2292003"/>
            <a:ext cx="9215175" cy="2026452"/>
          </a:xfrm>
        </p:spPr>
        <p:txBody>
          <a:bodyPr>
            <a:normAutofit/>
          </a:bodyPr>
          <a:lstStyle/>
          <a:p>
            <a:pPr marL="533400" indent="-533400" algn="just">
              <a:lnSpc>
                <a:spcPct val="100000"/>
              </a:lnSpc>
              <a:spcBef>
                <a:spcPts val="1200"/>
              </a:spcBef>
              <a:spcAft>
                <a:spcPts val="0"/>
              </a:spcAft>
              <a:buFont typeface="Wingdings" panose="05000000000000000000" pitchFamily="2" charset="2"/>
              <a:buChar char="Ø"/>
            </a:pPr>
            <a:r>
              <a:rPr lang="pt-BR" sz="2800" dirty="0">
                <a:solidFill>
                  <a:schemeClr val="tx1"/>
                </a:solidFill>
              </a:rPr>
              <a:t>Preço inexequível &lt; 70% do menor:</a:t>
            </a:r>
          </a:p>
          <a:p>
            <a:pPr marL="914400" lvl="1" indent="-457200" algn="just">
              <a:lnSpc>
                <a:spcPct val="100000"/>
              </a:lnSpc>
              <a:spcBef>
                <a:spcPts val="1200"/>
              </a:spcBef>
              <a:spcAft>
                <a:spcPts val="0"/>
              </a:spcAft>
              <a:buFontTx/>
              <a:buAutoNum type="alphaLcParenR"/>
            </a:pPr>
            <a:r>
              <a:rPr lang="pt-BR" sz="2800" dirty="0">
                <a:solidFill>
                  <a:schemeClr val="tx1"/>
                </a:solidFill>
              </a:rPr>
              <a:t>Média das propostas superiores a 50% P.G.E. = </a:t>
            </a:r>
            <a:r>
              <a:rPr lang="pt-BR" sz="2800" b="1" dirty="0">
                <a:solidFill>
                  <a:schemeClr val="tx1"/>
                </a:solidFill>
              </a:rPr>
              <a:t>80</a:t>
            </a:r>
            <a:r>
              <a:rPr lang="pt-BR" sz="2800" dirty="0">
                <a:solidFill>
                  <a:schemeClr val="tx1"/>
                </a:solidFill>
              </a:rPr>
              <a:t> </a:t>
            </a:r>
          </a:p>
          <a:p>
            <a:pPr marL="914400" lvl="1" indent="-457200" algn="just">
              <a:lnSpc>
                <a:spcPct val="100000"/>
              </a:lnSpc>
              <a:spcBef>
                <a:spcPts val="1200"/>
              </a:spcBef>
              <a:spcAft>
                <a:spcPts val="0"/>
              </a:spcAft>
              <a:buFontTx/>
              <a:buAutoNum type="alphaLcParenR"/>
            </a:pPr>
            <a:r>
              <a:rPr lang="pt-BR" sz="2800" dirty="0">
                <a:solidFill>
                  <a:schemeClr val="tx1"/>
                </a:solidFill>
              </a:rPr>
              <a:t>P.G.E. = </a:t>
            </a:r>
            <a:r>
              <a:rPr lang="pt-BR" sz="2800" b="1" dirty="0">
                <a:solidFill>
                  <a:schemeClr val="tx1"/>
                </a:solidFill>
              </a:rPr>
              <a:t>100</a:t>
            </a:r>
          </a:p>
        </p:txBody>
      </p:sp>
      <p:sp>
        <p:nvSpPr>
          <p:cNvPr id="63490" name="Espaço Reservado para Número de Slide 5"/>
          <p:cNvSpPr>
            <a:spLocks noGrp="1"/>
          </p:cNvSpPr>
          <p:nvPr>
            <p:ph type="sldNum" sz="quarter" idx="12"/>
          </p:nvPr>
        </p:nvSpPr>
        <p:spPr>
          <a:noFill/>
        </p:spPr>
        <p:txBody>
          <a:bodyPr/>
          <a:lstStyle/>
          <a:p>
            <a:pPr algn="r"/>
            <a:fld id="{F61432DB-A0AB-48DD-81CB-845A8C18486D}" type="slidenum">
              <a:rPr lang="pt-BR" sz="1400"/>
              <a:pPr algn="r"/>
              <a:t>87</a:t>
            </a:fld>
            <a:endParaRPr lang="pt-BR" dirty="0"/>
          </a:p>
        </p:txBody>
      </p:sp>
      <p:sp>
        <p:nvSpPr>
          <p:cNvPr id="5" name="Rectangle 3">
            <a:extLst>
              <a:ext uri="{FF2B5EF4-FFF2-40B4-BE49-F238E27FC236}">
                <a16:creationId xmlns:a16="http://schemas.microsoft.com/office/drawing/2014/main" id="{AE4F6886-DA2B-4BD6-810E-B86CA83D4F50}"/>
              </a:ext>
            </a:extLst>
          </p:cNvPr>
          <p:cNvSpPr txBox="1">
            <a:spLocks noChangeArrowheads="1"/>
          </p:cNvSpPr>
          <p:nvPr/>
        </p:nvSpPr>
        <p:spPr bwMode="auto">
          <a:xfrm>
            <a:off x="233625" y="993566"/>
            <a:ext cx="8784975" cy="152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3400" indent="-533400" algn="just" eaLnBrk="1" hangingPunct="1">
              <a:spcBef>
                <a:spcPts val="1200"/>
              </a:spcBef>
              <a:buFont typeface="Wingdings" panose="05000000000000000000" pitchFamily="2" charset="2"/>
              <a:buChar char="Ø"/>
            </a:pPr>
            <a:r>
              <a:rPr lang="pt-BR" sz="2800" dirty="0">
                <a:solidFill>
                  <a:schemeClr val="tx1"/>
                </a:solidFill>
              </a:rPr>
              <a:t>Preço Global estimado (P.G.E.): </a:t>
            </a:r>
            <a:r>
              <a:rPr lang="pt-BR" sz="2800" b="1" dirty="0">
                <a:solidFill>
                  <a:schemeClr val="tx1"/>
                </a:solidFill>
              </a:rPr>
              <a:t>R$ 100,00</a:t>
            </a:r>
          </a:p>
          <a:p>
            <a:pPr lvl="1" eaLnBrk="1" hangingPunct="1">
              <a:spcBef>
                <a:spcPts val="1200"/>
              </a:spcBef>
            </a:pPr>
            <a:r>
              <a:rPr lang="pt-BR" dirty="0">
                <a:solidFill>
                  <a:schemeClr val="tx1"/>
                </a:solidFill>
              </a:rPr>
              <a:t>A = 90  ;  B = 80 ;  C = 70 ;   </a:t>
            </a:r>
            <a:r>
              <a:rPr lang="pt-BR" b="1" dirty="0">
                <a:solidFill>
                  <a:srgbClr val="FF0000"/>
                </a:solidFill>
              </a:rPr>
              <a:t>D = 40</a:t>
            </a:r>
          </a:p>
          <a:p>
            <a:pPr algn="just" eaLnBrk="1" hangingPunct="1">
              <a:spcBef>
                <a:spcPts val="1200"/>
              </a:spcBef>
            </a:pPr>
            <a:endParaRPr lang="pt-BR" sz="2800" dirty="0">
              <a:solidFill>
                <a:schemeClr val="tx1"/>
              </a:solidFill>
            </a:endParaRPr>
          </a:p>
        </p:txBody>
      </p:sp>
      <p:sp>
        <p:nvSpPr>
          <p:cNvPr id="10" name="Rectangle 3">
            <a:extLst>
              <a:ext uri="{FF2B5EF4-FFF2-40B4-BE49-F238E27FC236}">
                <a16:creationId xmlns:a16="http://schemas.microsoft.com/office/drawing/2014/main" id="{BB671C03-1D2B-4125-957A-87BA3C8B4C65}"/>
              </a:ext>
            </a:extLst>
          </p:cNvPr>
          <p:cNvSpPr txBox="1">
            <a:spLocks noChangeArrowheads="1"/>
          </p:cNvSpPr>
          <p:nvPr/>
        </p:nvSpPr>
        <p:spPr bwMode="auto">
          <a:xfrm>
            <a:off x="1800157" y="4213441"/>
            <a:ext cx="8591685" cy="56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lnSpc>
                <a:spcPct val="90000"/>
              </a:lnSpc>
            </a:pPr>
            <a:r>
              <a:rPr lang="pt-BR" b="1" dirty="0">
                <a:solidFill>
                  <a:srgbClr val="FF0000"/>
                </a:solidFill>
              </a:rPr>
              <a:t>Preço Inexequível &lt; 56</a:t>
            </a:r>
          </a:p>
          <a:p>
            <a:pPr marL="533400" indent="-533400" algn="just" eaLnBrk="1" hangingPunct="1">
              <a:lnSpc>
                <a:spcPct val="90000"/>
              </a:lnSpc>
              <a:buFont typeface="Wingdings" panose="05000000000000000000" pitchFamily="2" charset="2"/>
              <a:buChar char="Ø"/>
            </a:pPr>
            <a:endParaRPr lang="pt-BR" sz="1400" b="1" dirty="0">
              <a:solidFill>
                <a:schemeClr val="tx1"/>
              </a:solidFill>
            </a:endParaRPr>
          </a:p>
          <a:p>
            <a:pPr algn="just" eaLnBrk="1" hangingPunct="1">
              <a:lnSpc>
                <a:spcPct val="90000"/>
              </a:lnSpc>
            </a:pPr>
            <a:endParaRPr lang="pt-BR" sz="2400" dirty="0">
              <a:solidFill>
                <a:schemeClr val="tx1"/>
              </a:solidFill>
            </a:endParaRPr>
          </a:p>
        </p:txBody>
      </p:sp>
      <p:sp>
        <p:nvSpPr>
          <p:cNvPr id="11" name="Rectangle 3">
            <a:extLst>
              <a:ext uri="{FF2B5EF4-FFF2-40B4-BE49-F238E27FC236}">
                <a16:creationId xmlns:a16="http://schemas.microsoft.com/office/drawing/2014/main" id="{43E43333-1E26-4488-9B8F-0FDAD72AC431}"/>
              </a:ext>
            </a:extLst>
          </p:cNvPr>
          <p:cNvSpPr txBox="1">
            <a:spLocks noChangeArrowheads="1"/>
          </p:cNvSpPr>
          <p:nvPr/>
        </p:nvSpPr>
        <p:spPr bwMode="auto">
          <a:xfrm>
            <a:off x="1687584" y="4878912"/>
            <a:ext cx="8591685" cy="113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eaLnBrk="1" hangingPunct="1">
              <a:lnSpc>
                <a:spcPct val="90000"/>
              </a:lnSpc>
            </a:pPr>
            <a:r>
              <a:rPr lang="pt-BR" sz="3200" b="1" dirty="0">
                <a:solidFill>
                  <a:schemeClr val="tx1"/>
                </a:solidFill>
              </a:rPr>
              <a:t>Súmula TCU 262</a:t>
            </a:r>
          </a:p>
          <a:p>
            <a:pPr lvl="1" eaLnBrk="1" hangingPunct="1">
              <a:lnSpc>
                <a:spcPct val="90000"/>
              </a:lnSpc>
            </a:pPr>
            <a:r>
              <a:rPr lang="pt-BR" sz="3200" b="1" dirty="0">
                <a:solidFill>
                  <a:schemeClr val="tx1"/>
                </a:solidFill>
              </a:rPr>
              <a:t>Cenário de Atenção (MPOG)</a:t>
            </a:r>
            <a:endParaRPr lang="pt-BR" sz="3200" b="1" dirty="0">
              <a:solidFill>
                <a:srgbClr val="FF0000"/>
              </a:solidFill>
            </a:endParaRPr>
          </a:p>
          <a:p>
            <a:pPr algn="just" eaLnBrk="1" hangingPunct="1">
              <a:lnSpc>
                <a:spcPct val="90000"/>
              </a:lnSpc>
            </a:pPr>
            <a:endParaRPr lang="pt-BR" sz="2400" dirty="0">
              <a:solidFill>
                <a:schemeClr val="tx1"/>
              </a:solidFill>
            </a:endParaRPr>
          </a:p>
        </p:txBody>
      </p:sp>
      <p:sp>
        <p:nvSpPr>
          <p:cNvPr id="2" name="CaixaDeTexto 1">
            <a:extLst>
              <a:ext uri="{FF2B5EF4-FFF2-40B4-BE49-F238E27FC236}">
                <a16:creationId xmlns:a16="http://schemas.microsoft.com/office/drawing/2014/main" id="{30FC39D9-21B7-475C-B02D-F443EE0B26CB}"/>
              </a:ext>
            </a:extLst>
          </p:cNvPr>
          <p:cNvSpPr txBox="1"/>
          <p:nvPr/>
        </p:nvSpPr>
        <p:spPr>
          <a:xfrm>
            <a:off x="9925878" y="1643270"/>
            <a:ext cx="2173357" cy="2677656"/>
          </a:xfrm>
          <a:prstGeom prst="rect">
            <a:avLst/>
          </a:prstGeom>
          <a:noFill/>
          <a:ln>
            <a:solidFill>
              <a:schemeClr val="tx1"/>
            </a:solidFill>
          </a:ln>
        </p:spPr>
        <p:txBody>
          <a:bodyPr wrap="square" rtlCol="0">
            <a:spAutoFit/>
          </a:bodyPr>
          <a:lstStyle/>
          <a:p>
            <a:r>
              <a:rPr lang="pt-BR" sz="1200" u="sng" dirty="0"/>
              <a:t>Memória de Cálculo:</a:t>
            </a:r>
          </a:p>
          <a:p>
            <a:endParaRPr lang="pt-BR" sz="1200" dirty="0"/>
          </a:p>
          <a:p>
            <a:r>
              <a:rPr lang="pt-BR" sz="1200" dirty="0"/>
              <a:t>50% X PGE = R$50,00</a:t>
            </a:r>
          </a:p>
          <a:p>
            <a:endParaRPr lang="pt-BR" sz="1200" dirty="0"/>
          </a:p>
          <a:p>
            <a:r>
              <a:rPr lang="pt-BR" sz="1200" dirty="0"/>
              <a:t>Propostas superiores:</a:t>
            </a:r>
          </a:p>
          <a:p>
            <a:r>
              <a:rPr lang="pt-BR" sz="1200" dirty="0"/>
              <a:t>70, 80 e 90</a:t>
            </a:r>
          </a:p>
          <a:p>
            <a:endParaRPr lang="pt-BR" sz="1200" dirty="0"/>
          </a:p>
          <a:p>
            <a:r>
              <a:rPr lang="pt-BR" sz="1200" dirty="0"/>
              <a:t>Média = (70+80+90)/3</a:t>
            </a:r>
          </a:p>
          <a:p>
            <a:r>
              <a:rPr lang="pt-BR" sz="1200" dirty="0"/>
              <a:t>Média = R$ 80,00</a:t>
            </a:r>
          </a:p>
          <a:p>
            <a:endParaRPr lang="pt-BR" sz="1200" dirty="0"/>
          </a:p>
          <a:p>
            <a:r>
              <a:rPr lang="pt-BR" sz="1200" dirty="0"/>
              <a:t>70% x a = 56</a:t>
            </a:r>
          </a:p>
          <a:p>
            <a:r>
              <a:rPr lang="pt-BR" sz="1200" dirty="0"/>
              <a:t>70% x b = 70</a:t>
            </a:r>
          </a:p>
          <a:p>
            <a:endParaRPr lang="pt-BR" sz="1200" dirty="0"/>
          </a:p>
          <a:p>
            <a:endParaRPr lang="pt-BR" sz="1200" dirty="0"/>
          </a:p>
        </p:txBody>
      </p:sp>
    </p:spTree>
    <p:extLst>
      <p:ext uri="{BB962C8B-B14F-4D97-AF65-F5344CB8AC3E}">
        <p14:creationId xmlns:p14="http://schemas.microsoft.com/office/powerpoint/2010/main" val="39296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4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p:bldP spid="10" grpId="0"/>
      <p:bldP spid="1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ctrTitle"/>
          </p:nvPr>
        </p:nvSpPr>
        <p:spPr>
          <a:xfrm>
            <a:off x="2209800" y="1628800"/>
            <a:ext cx="7772400" cy="2952328"/>
          </a:xfrm>
        </p:spPr>
        <p:txBody>
          <a:bodyPr/>
          <a:lstStyle/>
          <a:p>
            <a:br>
              <a:rPr lang="pt-BR" sz="7200" dirty="0">
                <a:solidFill>
                  <a:schemeClr val="tx1"/>
                </a:solidFill>
              </a:rPr>
            </a:br>
            <a:r>
              <a:rPr lang="pt-BR" sz="7200" dirty="0">
                <a:solidFill>
                  <a:schemeClr val="tx1"/>
                </a:solidFill>
              </a:rPr>
              <a:t>EXERCÍCIO 3</a:t>
            </a:r>
          </a:p>
        </p:txBody>
      </p:sp>
      <p:sp>
        <p:nvSpPr>
          <p:cNvPr id="4" name="Espaço Reservado para Número de Slide 5"/>
          <p:cNvSpPr>
            <a:spLocks noGrp="1"/>
          </p:cNvSpPr>
          <p:nvPr>
            <p:ph type="sldNum" sz="quarter" idx="12"/>
          </p:nvPr>
        </p:nvSpPr>
        <p:spPr/>
        <p:txBody>
          <a:bodyPr/>
          <a:lstStyle/>
          <a:p>
            <a:pPr algn="r"/>
            <a:fld id="{2E480B9C-B8B7-48A1-80D2-A7031DA78221}" type="slidenum">
              <a:rPr lang="pt-BR" sz="1400"/>
              <a:pPr algn="r"/>
              <a:t>88</a:t>
            </a:fld>
            <a:endParaRPr lang="pt-BR" dirty="0"/>
          </a:p>
        </p:txBody>
      </p:sp>
    </p:spTree>
    <p:extLst>
      <p:ext uri="{BB962C8B-B14F-4D97-AF65-F5344CB8AC3E}">
        <p14:creationId xmlns:p14="http://schemas.microsoft.com/office/powerpoint/2010/main" val="33445953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Espaço Reservado para Número de Slide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C6C387A8-7D32-4E92-8696-66CF5E078A72}" type="slidenum">
              <a:rPr lang="pt-BR" sz="1400"/>
              <a:pPr algn="r"/>
              <a:t>89</a:t>
            </a:fld>
            <a:endParaRPr lang="pt-BR" sz="1400"/>
          </a:p>
        </p:txBody>
      </p:sp>
      <p:sp>
        <p:nvSpPr>
          <p:cNvPr id="105476" name="Rectangle 3"/>
          <p:cNvSpPr>
            <a:spLocks noGrp="1" noChangeArrowheads="1"/>
          </p:cNvSpPr>
          <p:nvPr>
            <p:ph type="subTitle" idx="4294967295"/>
          </p:nvPr>
        </p:nvSpPr>
        <p:spPr>
          <a:xfrm>
            <a:off x="1524000" y="1916832"/>
            <a:ext cx="9144000" cy="4680818"/>
          </a:xfrm>
          <a:prstGeom prst="rect">
            <a:avLst/>
          </a:prstGeom>
        </p:spPr>
        <p:txBody>
          <a:bodyPr/>
          <a:lstStyle/>
          <a:p>
            <a:pPr algn="just">
              <a:lnSpc>
                <a:spcPct val="90000"/>
              </a:lnSpc>
              <a:buFont typeface="Wingdings" panose="05000000000000000000" pitchFamily="2" charset="2"/>
              <a:buChar char="Ø"/>
            </a:pPr>
            <a:endParaRPr lang="pt-BR" sz="2400" b="1" dirty="0"/>
          </a:p>
          <a:p>
            <a:pPr algn="just">
              <a:lnSpc>
                <a:spcPct val="90000"/>
              </a:lnSpc>
            </a:pPr>
            <a:endParaRPr lang="pt-BR" sz="2400" b="1" dirty="0"/>
          </a:p>
          <a:p>
            <a:pPr algn="just">
              <a:lnSpc>
                <a:spcPct val="90000"/>
              </a:lnSpc>
            </a:pPr>
            <a:endParaRPr lang="pt-BR" sz="2400" b="1" dirty="0"/>
          </a:p>
          <a:p>
            <a:pPr algn="ctr">
              <a:lnSpc>
                <a:spcPct val="90000"/>
              </a:lnSpc>
            </a:pPr>
            <a:r>
              <a:rPr lang="pt-BR" sz="4000" b="1" dirty="0">
                <a:solidFill>
                  <a:schemeClr val="tx1"/>
                </a:solidFill>
              </a:rPr>
              <a:t>O que é ECONOMICIDADE?</a:t>
            </a:r>
            <a:endParaRPr lang="pt-BR" sz="4000" dirty="0">
              <a:solidFill>
                <a:schemeClr val="tx1"/>
              </a:solidFill>
            </a:endParaRPr>
          </a:p>
          <a:p>
            <a:pPr marL="400050" lvl="1" indent="0" algn="just">
              <a:lnSpc>
                <a:spcPct val="150000"/>
              </a:lnSpc>
              <a:spcBef>
                <a:spcPts val="0"/>
              </a:spcBef>
              <a:buNone/>
            </a:pPr>
            <a:endParaRPr lang="pt-BR" sz="2000" dirty="0"/>
          </a:p>
          <a:p>
            <a:pPr marL="400050" lvl="1" indent="0" algn="just">
              <a:lnSpc>
                <a:spcPct val="150000"/>
              </a:lnSpc>
              <a:spcBef>
                <a:spcPts val="0"/>
              </a:spcBef>
              <a:buNone/>
            </a:pPr>
            <a:endParaRPr lang="pt-BR" sz="2000" dirty="0"/>
          </a:p>
          <a:p>
            <a:pPr marL="400050" lvl="1" indent="0" algn="just">
              <a:lnSpc>
                <a:spcPct val="150000"/>
              </a:lnSpc>
              <a:spcBef>
                <a:spcPts val="0"/>
              </a:spcBef>
              <a:buNone/>
            </a:pPr>
            <a:endParaRPr lang="pt-BR" sz="2000" dirty="0"/>
          </a:p>
        </p:txBody>
      </p:sp>
    </p:spTree>
    <p:extLst>
      <p:ext uri="{BB962C8B-B14F-4D97-AF65-F5344CB8AC3E}">
        <p14:creationId xmlns:p14="http://schemas.microsoft.com/office/powerpoint/2010/main" val="409228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785596" y="237065"/>
            <a:ext cx="7772400" cy="719485"/>
          </a:xfrm>
        </p:spPr>
        <p:txBody>
          <a:bodyPr/>
          <a:lstStyle/>
          <a:p>
            <a:r>
              <a:rPr lang="pt-BR" sz="4000" dirty="0"/>
              <a:t>Licitação Pública </a:t>
            </a:r>
          </a:p>
        </p:txBody>
      </p:sp>
      <p:sp>
        <p:nvSpPr>
          <p:cNvPr id="105475" name="Rectangle 3"/>
          <p:cNvSpPr>
            <a:spLocks noGrp="1" noChangeArrowheads="1"/>
          </p:cNvSpPr>
          <p:nvPr>
            <p:ph type="subTitle" idx="1"/>
          </p:nvPr>
        </p:nvSpPr>
        <p:spPr>
          <a:xfrm>
            <a:off x="212035" y="1235501"/>
            <a:ext cx="11767930" cy="4386997"/>
          </a:xfrm>
        </p:spPr>
        <p:txBody>
          <a:bodyPr>
            <a:normAutofit/>
          </a:bodyPr>
          <a:lstStyle/>
          <a:p>
            <a:pPr marL="533400" indent="-533400" algn="just">
              <a:lnSpc>
                <a:spcPct val="90000"/>
              </a:lnSpc>
              <a:buFontTx/>
              <a:buChar char="•"/>
            </a:pPr>
            <a:endParaRPr lang="pt-BR" sz="2000" b="1" dirty="0"/>
          </a:p>
          <a:p>
            <a:pPr marL="533400" indent="-533400" algn="just">
              <a:lnSpc>
                <a:spcPct val="90000"/>
              </a:lnSpc>
              <a:buFontTx/>
              <a:buChar char="•"/>
            </a:pPr>
            <a:r>
              <a:rPr lang="pt-BR" sz="2400" b="1" dirty="0">
                <a:solidFill>
                  <a:schemeClr val="tx1"/>
                </a:solidFill>
              </a:rPr>
              <a:t>OBJETIVOS LEGAIS:</a:t>
            </a:r>
          </a:p>
          <a:p>
            <a:pPr marL="533400" indent="-533400" algn="just">
              <a:lnSpc>
                <a:spcPct val="90000"/>
              </a:lnSpc>
              <a:buFontTx/>
              <a:buChar char="•"/>
            </a:pPr>
            <a:endParaRPr lang="pt-BR" sz="2400" dirty="0">
              <a:solidFill>
                <a:schemeClr val="tx1"/>
              </a:solidFill>
            </a:endParaRPr>
          </a:p>
          <a:p>
            <a:pPr marL="990600" lvl="1" indent="-533400" algn="just">
              <a:lnSpc>
                <a:spcPct val="150000"/>
              </a:lnSpc>
              <a:spcBef>
                <a:spcPts val="0"/>
              </a:spcBef>
              <a:spcAft>
                <a:spcPts val="1800"/>
              </a:spcAft>
              <a:buFont typeface="+mj-lt"/>
              <a:buAutoNum type="arabicPeriod"/>
            </a:pPr>
            <a:r>
              <a:rPr lang="pt-BR" sz="2400" dirty="0">
                <a:solidFill>
                  <a:schemeClr val="tx1"/>
                </a:solidFill>
              </a:rPr>
              <a:t>Garantir </a:t>
            </a:r>
            <a:r>
              <a:rPr lang="pt-BR" sz="2400" b="1" dirty="0">
                <a:solidFill>
                  <a:schemeClr val="tx1"/>
                </a:solidFill>
              </a:rPr>
              <a:t>ISONOMIA</a:t>
            </a:r>
            <a:r>
              <a:rPr lang="pt-BR" sz="2400" dirty="0">
                <a:solidFill>
                  <a:schemeClr val="tx1"/>
                </a:solidFill>
              </a:rPr>
              <a:t> entre concorrentes</a:t>
            </a:r>
          </a:p>
          <a:p>
            <a:pPr marL="990600" lvl="1" indent="-533400" algn="just">
              <a:lnSpc>
                <a:spcPct val="150000"/>
              </a:lnSpc>
              <a:spcBef>
                <a:spcPts val="0"/>
              </a:spcBef>
              <a:spcAft>
                <a:spcPts val="1800"/>
              </a:spcAft>
              <a:buFont typeface="+mj-lt"/>
              <a:buAutoNum type="arabicPeriod"/>
            </a:pPr>
            <a:r>
              <a:rPr lang="pt-BR" sz="2400" dirty="0">
                <a:solidFill>
                  <a:schemeClr val="tx1"/>
                </a:solidFill>
              </a:rPr>
              <a:t>Selecionar a </a:t>
            </a:r>
            <a:r>
              <a:rPr lang="pt-BR" sz="2400" b="1" dirty="0">
                <a:solidFill>
                  <a:schemeClr val="tx1"/>
                </a:solidFill>
              </a:rPr>
              <a:t>PROPOSTA MAIS VANTAJOSA</a:t>
            </a:r>
          </a:p>
          <a:p>
            <a:pPr marL="990600" lvl="1" indent="-533400" algn="just">
              <a:lnSpc>
                <a:spcPct val="150000"/>
              </a:lnSpc>
              <a:spcBef>
                <a:spcPts val="0"/>
              </a:spcBef>
              <a:spcAft>
                <a:spcPts val="1800"/>
              </a:spcAft>
              <a:buFont typeface="+mj-lt"/>
              <a:buAutoNum type="arabicPeriod"/>
            </a:pPr>
            <a:r>
              <a:rPr lang="pt-BR" sz="2400" dirty="0">
                <a:solidFill>
                  <a:schemeClr val="tx1"/>
                </a:solidFill>
              </a:rPr>
              <a:t>Promover o </a:t>
            </a:r>
            <a:r>
              <a:rPr lang="pt-BR" sz="2400" b="1" dirty="0">
                <a:solidFill>
                  <a:schemeClr val="tx1"/>
                </a:solidFill>
              </a:rPr>
              <a:t>DESENVOLVIMENTO NACIONAL SUSTENTÁVEL</a:t>
            </a:r>
            <a:br>
              <a:rPr lang="pt-BR" sz="2400" b="1" dirty="0">
                <a:solidFill>
                  <a:schemeClr val="tx1"/>
                </a:solidFill>
              </a:rPr>
            </a:br>
            <a:r>
              <a:rPr lang="pt-BR" sz="2300" b="1" dirty="0">
                <a:solidFill>
                  <a:srgbClr val="FF0000"/>
                </a:solidFill>
              </a:rPr>
              <a:t>Lei 12.349/2010</a:t>
            </a:r>
            <a:r>
              <a:rPr lang="pt-BR" sz="2300" dirty="0">
                <a:solidFill>
                  <a:schemeClr val="tx1"/>
                </a:solidFill>
              </a:rPr>
              <a:t>, </a:t>
            </a:r>
            <a:r>
              <a:rPr lang="pt-BR" sz="2300" b="1" dirty="0">
                <a:solidFill>
                  <a:srgbClr val="00B050"/>
                </a:solidFill>
              </a:rPr>
              <a:t>IN 01/10, </a:t>
            </a:r>
            <a:r>
              <a:rPr lang="pt-BR" sz="2300" b="1" dirty="0">
                <a:solidFill>
                  <a:schemeClr val="accent4">
                    <a:lumMod val="75000"/>
                  </a:schemeClr>
                </a:solidFill>
              </a:rPr>
              <a:t>Dec. Fed. 7746/12 </a:t>
            </a:r>
            <a:r>
              <a:rPr lang="pt-BR" sz="2300" b="1" dirty="0">
                <a:solidFill>
                  <a:schemeClr val="tx1"/>
                </a:solidFill>
              </a:rPr>
              <a:t>e</a:t>
            </a:r>
            <a:r>
              <a:rPr lang="pt-BR" sz="2300" b="1" dirty="0">
                <a:solidFill>
                  <a:srgbClr val="00B050"/>
                </a:solidFill>
              </a:rPr>
              <a:t> </a:t>
            </a:r>
            <a:r>
              <a:rPr lang="pt-BR" sz="2300" b="1" dirty="0">
                <a:solidFill>
                  <a:srgbClr val="0070C0"/>
                </a:solidFill>
              </a:rPr>
              <a:t>Acórdãos TCU 32 e 120/2015</a:t>
            </a:r>
          </a:p>
          <a:p>
            <a:pPr marL="990600" lvl="1" indent="-533400" algn="just">
              <a:lnSpc>
                <a:spcPct val="90000"/>
              </a:lnSpc>
              <a:buFont typeface="Arial" pitchFamily="34" charset="0"/>
              <a:buChar char="–"/>
            </a:pPr>
            <a:endParaRPr lang="pt-BR" sz="2000" dirty="0"/>
          </a:p>
          <a:p>
            <a:pPr marL="533400" indent="-533400" algn="just">
              <a:lnSpc>
                <a:spcPct val="90000"/>
              </a:lnSpc>
              <a:buFontTx/>
              <a:buChar char="•"/>
            </a:pPr>
            <a:endParaRPr lang="pt-BR" sz="2000" dirty="0"/>
          </a:p>
          <a:p>
            <a:pPr marL="533400" indent="-533400" algn="just">
              <a:lnSpc>
                <a:spcPct val="90000"/>
              </a:lnSpc>
            </a:pPr>
            <a:endParaRPr lang="pt-BR" sz="2000" dirty="0"/>
          </a:p>
          <a:p>
            <a:pPr marL="533400" indent="-533400" algn="just">
              <a:lnSpc>
                <a:spcPct val="90000"/>
              </a:lnSpc>
            </a:pPr>
            <a:endParaRPr lang="pt-BR" sz="2000" b="1" dirty="0"/>
          </a:p>
          <a:p>
            <a:pPr marL="533400" indent="-533400">
              <a:lnSpc>
                <a:spcPct val="90000"/>
              </a:lnSpc>
            </a:pPr>
            <a:endParaRPr lang="pt-BR" sz="2000" b="1" dirty="0"/>
          </a:p>
          <a:p>
            <a:pPr marL="533400" indent="-533400">
              <a:lnSpc>
                <a:spcPct val="90000"/>
              </a:lnSpc>
            </a:pPr>
            <a:endParaRPr lang="pt-BR" sz="2000" b="1" dirty="0"/>
          </a:p>
        </p:txBody>
      </p:sp>
      <p:sp>
        <p:nvSpPr>
          <p:cNvPr id="6" name="Espaço Reservado para Número de Slide 5"/>
          <p:cNvSpPr>
            <a:spLocks noGrp="1"/>
          </p:cNvSpPr>
          <p:nvPr>
            <p:ph type="sldNum" sz="quarter" idx="12"/>
          </p:nvPr>
        </p:nvSpPr>
        <p:spPr/>
        <p:txBody>
          <a:bodyPr/>
          <a:lstStyle/>
          <a:p>
            <a:pPr algn="r"/>
            <a:fld id="{C2E91278-48AB-43A1-A6CD-40DAC11EFC1C}" type="slidenum">
              <a:rPr lang="pt-BR" sz="1400"/>
              <a:pPr algn="r"/>
              <a:t>9</a:t>
            </a:fld>
            <a:endParaRPr lang="pt-BR" dirty="0"/>
          </a:p>
        </p:txBody>
      </p:sp>
    </p:spTree>
    <p:extLst>
      <p:ext uri="{BB962C8B-B14F-4D97-AF65-F5344CB8AC3E}">
        <p14:creationId xmlns:p14="http://schemas.microsoft.com/office/powerpoint/2010/main" val="6794883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114800" y="229406"/>
            <a:ext cx="8077200" cy="720080"/>
          </a:xfrm>
        </p:spPr>
        <p:txBody>
          <a:bodyPr/>
          <a:lstStyle/>
          <a:p>
            <a:r>
              <a:rPr lang="pt-BR" sz="3200" dirty="0"/>
              <a:t>Dimensões de Desempenho</a:t>
            </a:r>
          </a:p>
        </p:txBody>
      </p:sp>
      <p:sp>
        <p:nvSpPr>
          <p:cNvPr id="5137" name="Text Box 17"/>
          <p:cNvSpPr txBox="1">
            <a:spLocks noChangeArrowheads="1"/>
          </p:cNvSpPr>
          <p:nvPr/>
        </p:nvSpPr>
        <p:spPr bwMode="auto">
          <a:xfrm>
            <a:off x="1645920" y="1828800"/>
            <a:ext cx="9481625" cy="367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571500">
              <a:lnSpc>
                <a:spcPct val="150000"/>
              </a:lnSpc>
              <a:buFont typeface="Wingdings" panose="05000000000000000000" pitchFamily="2" charset="2"/>
              <a:buChar char="Ø"/>
            </a:pPr>
            <a:r>
              <a:rPr lang="pt-BR" sz="4000" b="1" dirty="0"/>
              <a:t> Eficiência</a:t>
            </a:r>
          </a:p>
          <a:p>
            <a:pPr marL="1800000" lvl="4" indent="-571500">
              <a:lnSpc>
                <a:spcPct val="150000"/>
              </a:lnSpc>
              <a:buFont typeface="Wingdings" panose="05000000000000000000" pitchFamily="2" charset="2"/>
              <a:buChar char="Ø"/>
            </a:pPr>
            <a:r>
              <a:rPr lang="pt-BR" sz="4000" b="1" dirty="0"/>
              <a:t> </a:t>
            </a:r>
            <a:r>
              <a:rPr lang="pt-BR" sz="4000" b="1" dirty="0">
                <a:solidFill>
                  <a:srgbClr val="FF0000"/>
                </a:solidFill>
              </a:rPr>
              <a:t>Eficácia</a:t>
            </a:r>
          </a:p>
          <a:p>
            <a:pPr marL="3600000" indent="-571500">
              <a:lnSpc>
                <a:spcPct val="150000"/>
              </a:lnSpc>
              <a:buFont typeface="Wingdings" panose="05000000000000000000" pitchFamily="2" charset="2"/>
              <a:buChar char="Ø"/>
            </a:pPr>
            <a:r>
              <a:rPr lang="pt-BR" sz="4000" b="1" dirty="0"/>
              <a:t> </a:t>
            </a:r>
            <a:r>
              <a:rPr lang="pt-BR" sz="4000" b="1" dirty="0">
                <a:solidFill>
                  <a:srgbClr val="00B050"/>
                </a:solidFill>
              </a:rPr>
              <a:t>Efetividade</a:t>
            </a:r>
          </a:p>
          <a:p>
            <a:pPr marL="5400000" lvl="8" indent="-571500">
              <a:lnSpc>
                <a:spcPct val="150000"/>
              </a:lnSpc>
              <a:buFont typeface="Wingdings" panose="05000000000000000000" pitchFamily="2" charset="2"/>
              <a:buChar char="Ø"/>
            </a:pPr>
            <a:r>
              <a:rPr lang="pt-BR" sz="4000" b="1" dirty="0"/>
              <a:t> </a:t>
            </a:r>
            <a:r>
              <a:rPr lang="pt-BR" sz="4000" b="1" dirty="0">
                <a:solidFill>
                  <a:srgbClr val="0000FF"/>
                </a:solidFill>
              </a:rPr>
              <a:t>Economicidade</a:t>
            </a:r>
          </a:p>
        </p:txBody>
      </p:sp>
    </p:spTree>
    <p:extLst>
      <p:ext uri="{BB962C8B-B14F-4D97-AF65-F5344CB8AC3E}">
        <p14:creationId xmlns:p14="http://schemas.microsoft.com/office/powerpoint/2010/main" val="2391256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137"/>
                                        </p:tgtEl>
                                        <p:attrNameLst>
                                          <p:attrName>style.visibility</p:attrName>
                                        </p:attrNameLst>
                                      </p:cBhvr>
                                      <p:to>
                                        <p:strVal val="visible"/>
                                      </p:to>
                                    </p:set>
                                    <p:animEffect transition="in" filter="dissolve">
                                      <p:cBhvr>
                                        <p:cTn id="11" dur="500"/>
                                        <p:tgtEl>
                                          <p:spTgt spid="5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P spid="5137"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072053" y="169770"/>
            <a:ext cx="7699375" cy="639133"/>
          </a:xfrm>
        </p:spPr>
        <p:txBody>
          <a:bodyPr/>
          <a:lstStyle/>
          <a:p>
            <a:pPr algn="ctr"/>
            <a:r>
              <a:rPr lang="pt-BR" sz="3600" dirty="0"/>
              <a:t>Eficiência</a:t>
            </a:r>
          </a:p>
        </p:txBody>
      </p:sp>
      <p:sp>
        <p:nvSpPr>
          <p:cNvPr id="3" name="Espaço Reservado para Número de Slide 2"/>
          <p:cNvSpPr>
            <a:spLocks noGrp="1"/>
          </p:cNvSpPr>
          <p:nvPr>
            <p:ph type="sldNum" sz="quarter" idx="10"/>
          </p:nvPr>
        </p:nvSpPr>
        <p:spPr>
          <a:xfrm>
            <a:off x="457200" y="6356350"/>
            <a:ext cx="2133600" cy="365125"/>
          </a:xfrm>
          <a:prstGeom prst="rect">
            <a:avLst/>
          </a:prstGeom>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pt-BR" dirty="0"/>
          </a:p>
        </p:txBody>
      </p:sp>
      <p:sp>
        <p:nvSpPr>
          <p:cNvPr id="110595" name="Text Box 3"/>
          <p:cNvSpPr txBox="1">
            <a:spLocks noChangeArrowheads="1"/>
          </p:cNvSpPr>
          <p:nvPr/>
        </p:nvSpPr>
        <p:spPr bwMode="auto">
          <a:xfrm>
            <a:off x="595532" y="1535878"/>
            <a:ext cx="1100093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Wingdings" panose="05000000000000000000" pitchFamily="2" charset="2"/>
              <a:buChar char="Ø"/>
            </a:pPr>
            <a:r>
              <a:rPr lang="pt-BR" sz="2400" dirty="0">
                <a:cs typeface="Times New Roman" panose="02020603050405020304" pitchFamily="18" charset="0"/>
              </a:rPr>
              <a:t>Fazer bem-feito, fazer aquilo que está sendo feito de maneira certa, ou, ainda, correspondendo aos resultados conseguidos em relação ao nível de recursos utilizados.</a:t>
            </a:r>
          </a:p>
          <a:p>
            <a:pPr algn="just"/>
            <a:endParaRPr lang="pt-BR" sz="2400" dirty="0">
              <a:solidFill>
                <a:srgbClr val="FF0000"/>
              </a:solidFill>
              <a:cs typeface="Times New Roman" panose="02020603050405020304" pitchFamily="18" charset="0"/>
            </a:endParaRPr>
          </a:p>
          <a:p>
            <a:pPr marL="342900" indent="-342900" algn="just">
              <a:buFont typeface="Wingdings" panose="05000000000000000000" pitchFamily="2" charset="2"/>
              <a:buChar char="Ø"/>
            </a:pPr>
            <a:r>
              <a:rPr lang="pt-BR" sz="2400" dirty="0">
                <a:cs typeface="Times New Roman" panose="02020603050405020304" pitchFamily="18" charset="0"/>
              </a:rPr>
              <a:t>R</a:t>
            </a:r>
            <a:r>
              <a:rPr lang="pt-BR" sz="2400" dirty="0"/>
              <a:t>elação entre os produtos (bens e serviços) gerados por uma atividade e os custos dos insumos empregados para produzi-los, em um determinado período de tempo, mantidos os padrões de qualidade. </a:t>
            </a:r>
          </a:p>
        </p:txBody>
      </p:sp>
      <p:sp>
        <p:nvSpPr>
          <p:cNvPr id="110596" name="Text Box 4"/>
          <p:cNvSpPr txBox="1">
            <a:spLocks noChangeArrowheads="1"/>
          </p:cNvSpPr>
          <p:nvPr/>
        </p:nvSpPr>
        <p:spPr bwMode="auto">
          <a:xfrm>
            <a:off x="457200" y="4940510"/>
            <a:ext cx="114229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pt-BR" sz="2800" b="1" dirty="0">
                <a:solidFill>
                  <a:srgbClr val="0000FF"/>
                </a:solidFill>
                <a:effectLst>
                  <a:outerShdw blurRad="38100" dist="38100" dir="2700000" algn="tl">
                    <a:srgbClr val="C0C0C0"/>
                  </a:outerShdw>
                </a:effectLst>
              </a:rPr>
              <a:t>UTILIZAÇÃO ADEQUADA DOS MEIOS / PROCESSOS INTERNOS.</a:t>
            </a:r>
          </a:p>
        </p:txBody>
      </p:sp>
    </p:spTree>
    <p:extLst>
      <p:ext uri="{BB962C8B-B14F-4D97-AF65-F5344CB8AC3E}">
        <p14:creationId xmlns:p14="http://schemas.microsoft.com/office/powerpoint/2010/main" val="3542831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dissolve">
                                      <p:cBhvr>
                                        <p:cTn id="7" dur="500"/>
                                        <p:tgtEl>
                                          <p:spTgt spid="11059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0595"/>
                                        </p:tgtEl>
                                        <p:attrNameLst>
                                          <p:attrName>style.visibility</p:attrName>
                                        </p:attrNameLst>
                                      </p:cBhvr>
                                      <p:to>
                                        <p:strVal val="visible"/>
                                      </p:to>
                                    </p:set>
                                    <p:animEffect transition="in" filter="dissolve">
                                      <p:cBhvr>
                                        <p:cTn id="11" dur="500"/>
                                        <p:tgtEl>
                                          <p:spTgt spid="1105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0596"/>
                                        </p:tgtEl>
                                        <p:attrNameLst>
                                          <p:attrName>style.visibility</p:attrName>
                                        </p:attrNameLst>
                                      </p:cBhvr>
                                      <p:to>
                                        <p:strVal val="visible"/>
                                      </p:to>
                                    </p:set>
                                    <p:animEffect transition="in" filter="dissolve">
                                      <p:cBhvr>
                                        <p:cTn id="16" dur="5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P spid="110595" grpId="0" autoUpdateAnimBg="0"/>
      <p:bldP spid="110596"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221846" y="317669"/>
            <a:ext cx="7699375" cy="504056"/>
          </a:xfrm>
        </p:spPr>
        <p:txBody>
          <a:bodyPr>
            <a:normAutofit fontScale="90000"/>
          </a:bodyPr>
          <a:lstStyle/>
          <a:p>
            <a:pPr algn="ctr"/>
            <a:r>
              <a:rPr lang="pt-BR" sz="3600" dirty="0"/>
              <a:t>Eficácia</a:t>
            </a:r>
            <a:endParaRPr lang="pt-BR" sz="2000" dirty="0"/>
          </a:p>
        </p:txBody>
      </p:sp>
      <p:sp>
        <p:nvSpPr>
          <p:cNvPr id="3" name="Espaço Reservado para Número de Slide 2"/>
          <p:cNvSpPr>
            <a:spLocks noGrp="1"/>
          </p:cNvSpPr>
          <p:nvPr>
            <p:ph type="sldNum" sz="quarter" idx="10"/>
          </p:nvPr>
        </p:nvSpPr>
        <p:spPr>
          <a:xfrm>
            <a:off x="457200" y="6356350"/>
            <a:ext cx="2133600" cy="365125"/>
          </a:xfrm>
          <a:prstGeom prst="rect">
            <a:avLst/>
          </a:prstGeom>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pt-BR" dirty="0"/>
          </a:p>
        </p:txBody>
      </p:sp>
      <p:sp>
        <p:nvSpPr>
          <p:cNvPr id="112643" name="Text Box 3"/>
          <p:cNvSpPr txBox="1">
            <a:spLocks noChangeArrowheads="1"/>
          </p:cNvSpPr>
          <p:nvPr/>
        </p:nvSpPr>
        <p:spPr bwMode="auto">
          <a:xfrm>
            <a:off x="872197" y="1362304"/>
            <a:ext cx="1093059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Wingdings" panose="05000000000000000000" pitchFamily="2" charset="2"/>
              <a:buChar char="Ø"/>
            </a:pPr>
            <a:r>
              <a:rPr lang="pt-BR" sz="2400" dirty="0"/>
              <a:t>Grau de alcance das metas programadas (bens e serviços) em um determinado período de tempo, independentemente dos custos implicados. </a:t>
            </a:r>
          </a:p>
          <a:p>
            <a:pPr marL="342900" indent="-342900" algn="just">
              <a:buFont typeface="Wingdings" panose="05000000000000000000" pitchFamily="2" charset="2"/>
              <a:buChar char="Ø"/>
            </a:pPr>
            <a:endParaRPr lang="pt-BR" sz="2400" dirty="0"/>
          </a:p>
          <a:p>
            <a:pPr marL="342900" indent="-342900" algn="just">
              <a:buFont typeface="Wingdings" panose="05000000000000000000" pitchFamily="2" charset="2"/>
              <a:buChar char="Ø"/>
            </a:pPr>
            <a:r>
              <a:rPr lang="pt-BR" sz="2400" dirty="0"/>
              <a:t>Diz respeito à capacidade da gestão de cumprir objetivos imediatos, traduzidos em metas de produção ou de atendimento, ou seja, a capacidade de prover bens ou serviços de acordo com o estabelecido no planejamento das ações.</a:t>
            </a:r>
            <a:endParaRPr lang="pt-BR" sz="2400" dirty="0">
              <a:cs typeface="Times New Roman" panose="02020603050405020304" pitchFamily="18" charset="0"/>
            </a:endParaRPr>
          </a:p>
          <a:p>
            <a:endParaRPr lang="pt-BR" sz="2400" dirty="0">
              <a:cs typeface="Times New Roman" panose="02020603050405020304" pitchFamily="18" charset="0"/>
            </a:endParaRPr>
          </a:p>
        </p:txBody>
      </p:sp>
      <p:sp>
        <p:nvSpPr>
          <p:cNvPr id="112644" name="Text Box 4"/>
          <p:cNvSpPr txBox="1">
            <a:spLocks noChangeArrowheads="1"/>
          </p:cNvSpPr>
          <p:nvPr/>
        </p:nvSpPr>
        <p:spPr bwMode="auto">
          <a:xfrm>
            <a:off x="3089617" y="4597991"/>
            <a:ext cx="701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sz="2800" b="1" dirty="0">
                <a:solidFill>
                  <a:srgbClr val="0000FF"/>
                </a:solidFill>
                <a:effectLst>
                  <a:outerShdw blurRad="38100" dist="38100" dir="2700000" algn="tl">
                    <a:srgbClr val="C0C0C0"/>
                  </a:outerShdw>
                </a:effectLst>
              </a:rPr>
              <a:t>CUMPRIMENTO DE METAS</a:t>
            </a:r>
            <a:r>
              <a:rPr lang="pt-BR" sz="2800" b="1" i="1" dirty="0">
                <a:solidFill>
                  <a:srgbClr val="0000FF"/>
                </a:solidFill>
                <a:effectLst>
                  <a:outerShdw blurRad="38100" dist="38100" dir="2700000" algn="tl">
                    <a:srgbClr val="C0C0C0"/>
                  </a:outerShdw>
                </a:effectLst>
              </a:rPr>
              <a:t>.</a:t>
            </a:r>
          </a:p>
        </p:txBody>
      </p:sp>
    </p:spTree>
    <p:extLst>
      <p:ext uri="{BB962C8B-B14F-4D97-AF65-F5344CB8AC3E}">
        <p14:creationId xmlns:p14="http://schemas.microsoft.com/office/powerpoint/2010/main" val="488858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dissolve">
                                      <p:cBhvr>
                                        <p:cTn id="7" dur="500"/>
                                        <p:tgtEl>
                                          <p:spTgt spid="11264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2643"/>
                                        </p:tgtEl>
                                        <p:attrNameLst>
                                          <p:attrName>style.visibility</p:attrName>
                                        </p:attrNameLst>
                                      </p:cBhvr>
                                      <p:to>
                                        <p:strVal val="visible"/>
                                      </p:to>
                                    </p:set>
                                    <p:animEffect transition="in" filter="dissolve">
                                      <p:cBhvr>
                                        <p:cTn id="11" dur="500"/>
                                        <p:tgtEl>
                                          <p:spTgt spid="1126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2644"/>
                                        </p:tgtEl>
                                        <p:attrNameLst>
                                          <p:attrName>style.visibility</p:attrName>
                                        </p:attrNameLst>
                                      </p:cBhvr>
                                      <p:to>
                                        <p:strVal val="visible"/>
                                      </p:to>
                                    </p:set>
                                    <p:animEffect transition="in" filter="dissolve">
                                      <p:cBhvr>
                                        <p:cTn id="16" dur="5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utoUpdateAnimBg="0"/>
      <p:bldP spid="112643" grpId="0" autoUpdateAnimBg="0"/>
      <p:bldP spid="112644"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341086" y="226448"/>
            <a:ext cx="7699375" cy="523220"/>
          </a:xfrm>
        </p:spPr>
        <p:txBody>
          <a:bodyPr>
            <a:normAutofit fontScale="90000"/>
          </a:bodyPr>
          <a:lstStyle/>
          <a:p>
            <a:pPr algn="ctr"/>
            <a:r>
              <a:rPr lang="pt-BR" sz="3600" dirty="0"/>
              <a:t>Efetividade</a:t>
            </a:r>
            <a:endParaRPr lang="pt-BR" sz="2000" dirty="0"/>
          </a:p>
        </p:txBody>
      </p:sp>
      <p:sp>
        <p:nvSpPr>
          <p:cNvPr id="3" name="Espaço Reservado para Número de Slide 2"/>
          <p:cNvSpPr>
            <a:spLocks noGrp="1"/>
          </p:cNvSpPr>
          <p:nvPr>
            <p:ph type="sldNum" sz="quarter" idx="10"/>
          </p:nvPr>
        </p:nvSpPr>
        <p:spPr>
          <a:xfrm>
            <a:off x="457200" y="6356350"/>
            <a:ext cx="2133600" cy="365125"/>
          </a:xfrm>
          <a:prstGeom prst="rect">
            <a:avLst/>
          </a:prstGeom>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pt-BR" dirty="0"/>
          </a:p>
        </p:txBody>
      </p:sp>
      <p:sp>
        <p:nvSpPr>
          <p:cNvPr id="114691" name="Text Box 3"/>
          <p:cNvSpPr txBox="1">
            <a:spLocks noChangeArrowheads="1"/>
          </p:cNvSpPr>
          <p:nvPr/>
        </p:nvSpPr>
        <p:spPr bwMode="auto">
          <a:xfrm>
            <a:off x="457200" y="1344712"/>
            <a:ext cx="1090949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Wingdings" panose="05000000000000000000" pitchFamily="2" charset="2"/>
              <a:buChar char="Ø"/>
            </a:pPr>
            <a:r>
              <a:rPr lang="pt-BR" sz="2400" dirty="0">
                <a:cs typeface="Times New Roman" panose="02020603050405020304" pitchFamily="18" charset="0"/>
              </a:rPr>
              <a:t>O valor social que deve ser atribuído ao produto ou serviço, considerando a sociedade como um todo e não apenas o consumidor ou a organização.</a:t>
            </a:r>
          </a:p>
          <a:p>
            <a:pPr marL="342900" indent="-342900" algn="just">
              <a:buFont typeface="Wingdings" panose="05000000000000000000" pitchFamily="2" charset="2"/>
              <a:buChar char="Ø"/>
            </a:pPr>
            <a:endParaRPr lang="pt-BR" sz="2400" dirty="0"/>
          </a:p>
          <a:p>
            <a:pPr marL="342900" indent="-342900" algn="just">
              <a:buFont typeface="Wingdings" panose="05000000000000000000" pitchFamily="2" charset="2"/>
              <a:buChar char="Ø"/>
            </a:pPr>
            <a:r>
              <a:rPr lang="pt-BR" sz="2400" dirty="0"/>
              <a:t>Alcance dos resultados pretendidos, a médio e longo prazo. Refere-se à relação entre os resultados de uma intervenção ou programa, em termos de efeitos sobre a população-alvo (impactos observados) e os objetivos pretendidos (impactos esperados). </a:t>
            </a:r>
            <a:endParaRPr lang="pt-BR" sz="2800" dirty="0">
              <a:cs typeface="Times New Roman" panose="02020603050405020304" pitchFamily="18" charset="0"/>
            </a:endParaRPr>
          </a:p>
        </p:txBody>
      </p:sp>
      <p:sp>
        <p:nvSpPr>
          <p:cNvPr id="114692" name="Text Box 4"/>
          <p:cNvSpPr txBox="1">
            <a:spLocks noChangeArrowheads="1"/>
          </p:cNvSpPr>
          <p:nvPr/>
        </p:nvSpPr>
        <p:spPr bwMode="auto">
          <a:xfrm>
            <a:off x="2590800" y="4808436"/>
            <a:ext cx="701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sz="2800" b="1" dirty="0">
                <a:solidFill>
                  <a:srgbClr val="0000FF"/>
                </a:solidFill>
                <a:effectLst>
                  <a:outerShdw blurRad="38100" dist="38100" dir="2700000" algn="tl">
                    <a:srgbClr val="C0C0C0"/>
                  </a:outerShdw>
                </a:effectLst>
              </a:rPr>
              <a:t>IMPACTO.</a:t>
            </a:r>
          </a:p>
        </p:txBody>
      </p:sp>
    </p:spTree>
    <p:extLst>
      <p:ext uri="{BB962C8B-B14F-4D97-AF65-F5344CB8AC3E}">
        <p14:creationId xmlns:p14="http://schemas.microsoft.com/office/powerpoint/2010/main" val="3561440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dissolve">
                                      <p:cBhvr>
                                        <p:cTn id="7" dur="500"/>
                                        <p:tgtEl>
                                          <p:spTgt spid="1146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4691"/>
                                        </p:tgtEl>
                                        <p:attrNameLst>
                                          <p:attrName>style.visibility</p:attrName>
                                        </p:attrNameLst>
                                      </p:cBhvr>
                                      <p:to>
                                        <p:strVal val="visible"/>
                                      </p:to>
                                    </p:set>
                                    <p:animEffect transition="in" filter="dissolve">
                                      <p:cBhvr>
                                        <p:cTn id="11" dur="500"/>
                                        <p:tgtEl>
                                          <p:spTgt spid="11469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4692"/>
                                        </p:tgtEl>
                                        <p:attrNameLst>
                                          <p:attrName>style.visibility</p:attrName>
                                        </p:attrNameLst>
                                      </p:cBhvr>
                                      <p:to>
                                        <p:strVal val="visible"/>
                                      </p:to>
                                    </p:set>
                                    <p:animEffect transition="in" filter="dissolve">
                                      <p:cBhvr>
                                        <p:cTn id="16"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P spid="114691" grpId="0" autoUpdateAnimBg="0"/>
      <p:bldP spid="114692"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880556" y="158665"/>
            <a:ext cx="7699375" cy="551568"/>
          </a:xfrm>
        </p:spPr>
        <p:txBody>
          <a:bodyPr/>
          <a:lstStyle/>
          <a:p>
            <a:pPr algn="ctr"/>
            <a:r>
              <a:rPr lang="pt-BR" sz="3200" dirty="0"/>
              <a:t>Economicidade</a:t>
            </a:r>
            <a:endParaRPr lang="pt-BR" sz="1800" dirty="0"/>
          </a:p>
        </p:txBody>
      </p:sp>
      <p:sp>
        <p:nvSpPr>
          <p:cNvPr id="3" name="Espaço Reservado para Número de Slide 2"/>
          <p:cNvSpPr>
            <a:spLocks noGrp="1"/>
          </p:cNvSpPr>
          <p:nvPr>
            <p:ph type="sldNum" sz="quarter" idx="10"/>
          </p:nvPr>
        </p:nvSpPr>
        <p:spPr>
          <a:xfrm>
            <a:off x="457200" y="6356350"/>
            <a:ext cx="2133600" cy="365125"/>
          </a:xfrm>
          <a:prstGeom prst="rect">
            <a:avLst/>
          </a:prstGeom>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pt-BR" dirty="0"/>
          </a:p>
        </p:txBody>
      </p:sp>
      <p:sp>
        <p:nvSpPr>
          <p:cNvPr id="116739" name="Text Box 3"/>
          <p:cNvSpPr txBox="1">
            <a:spLocks noChangeArrowheads="1"/>
          </p:cNvSpPr>
          <p:nvPr/>
        </p:nvSpPr>
        <p:spPr bwMode="auto">
          <a:xfrm>
            <a:off x="556846" y="1445517"/>
            <a:ext cx="1107830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Wingdings" panose="05000000000000000000" pitchFamily="2" charset="2"/>
              <a:buChar char="Ø"/>
            </a:pPr>
            <a:r>
              <a:rPr lang="pt-BR" sz="2400" dirty="0">
                <a:ea typeface="TimesNewRoman"/>
                <a:cs typeface="TimesNewRoman"/>
              </a:rPr>
              <a:t>Variação positiva da </a:t>
            </a:r>
            <a:r>
              <a:rPr lang="pt-BR" sz="2400" i="1" dirty="0">
                <a:ea typeface="TimesNewRoman"/>
                <a:cs typeface="TimesNewRoman"/>
              </a:rPr>
              <a:t>relação </a:t>
            </a:r>
            <a:r>
              <a:rPr lang="pt-BR" sz="2400" b="1" dirty="0">
                <a:ea typeface="TimesNewRoman"/>
                <a:cs typeface="TimesNewRoman"/>
              </a:rPr>
              <a:t>custo/benefício</a:t>
            </a:r>
            <a:r>
              <a:rPr lang="pt-BR" sz="2400" dirty="0">
                <a:ea typeface="TimesNewRoman"/>
                <a:cs typeface="TimesNewRoman"/>
              </a:rPr>
              <a:t>, na qual busca-se a otimização dos resultados na escolha dos menores custos em relação aos maiores benefícios. </a:t>
            </a:r>
          </a:p>
          <a:p>
            <a:pPr marL="342900" indent="-342900" algn="just">
              <a:buFont typeface="Wingdings" panose="05000000000000000000" pitchFamily="2" charset="2"/>
              <a:buChar char="Ø"/>
            </a:pPr>
            <a:endParaRPr lang="pt-BR" sz="2400" dirty="0">
              <a:ea typeface="TimesNewRoman"/>
              <a:cs typeface="TimesNewRoman"/>
            </a:endParaRPr>
          </a:p>
          <a:p>
            <a:pPr marL="342900" indent="-342900" algn="just">
              <a:buFont typeface="Wingdings" panose="05000000000000000000" pitchFamily="2" charset="2"/>
              <a:buChar char="Ø"/>
            </a:pPr>
            <a:r>
              <a:rPr lang="pt-BR" sz="2400" dirty="0">
                <a:ea typeface="TimesNewRoman"/>
                <a:cs typeface="TimesNewRoman"/>
              </a:rPr>
              <a:t>Revela a atenção com o </a:t>
            </a:r>
            <a:r>
              <a:rPr lang="pt-BR" sz="2400" b="1" dirty="0">
                <a:ea typeface="TimesNewRoman"/>
                <a:cs typeface="TimesNewRoman"/>
              </a:rPr>
              <a:t>bom uso qualitativo dos recursos financeiros</a:t>
            </a:r>
            <a:r>
              <a:rPr lang="pt-BR" sz="2400" dirty="0">
                <a:ea typeface="TimesNewRoman"/>
                <a:cs typeface="TimesNewRoman"/>
              </a:rPr>
              <a:t>, desde a adequação da proposta orçamentária, passando pela coerência com </a:t>
            </a:r>
            <a:r>
              <a:rPr lang="pt-BR" sz="2400" i="1" dirty="0">
                <a:ea typeface="TimesNewRoman"/>
                <a:cs typeface="TimesNewRoman"/>
              </a:rPr>
              <a:t>respeito aos preços de mercado</a:t>
            </a:r>
            <a:r>
              <a:rPr lang="pt-BR" sz="2400" dirty="0">
                <a:ea typeface="TimesNewRoman"/>
                <a:cs typeface="TimesNewRoman"/>
              </a:rPr>
              <a:t>, o desenvolvimento de fontes alternativas de receita e a obtenção dos menores custos por produto gerado.</a:t>
            </a:r>
          </a:p>
        </p:txBody>
      </p:sp>
      <p:sp>
        <p:nvSpPr>
          <p:cNvPr id="116740" name="Text Box 4"/>
          <p:cNvSpPr txBox="1">
            <a:spLocks noChangeArrowheads="1"/>
          </p:cNvSpPr>
          <p:nvPr/>
        </p:nvSpPr>
        <p:spPr bwMode="auto">
          <a:xfrm>
            <a:off x="2590800" y="5122764"/>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sz="2800" b="1" dirty="0">
                <a:solidFill>
                  <a:srgbClr val="0000FF"/>
                </a:solidFill>
                <a:effectLst>
                  <a:outerShdw blurRad="38100" dist="38100" dir="2700000" algn="tl">
                    <a:srgbClr val="C0C0C0"/>
                  </a:outerShdw>
                </a:effectLst>
              </a:rPr>
              <a:t>RELAÇÃO</a:t>
            </a:r>
            <a:r>
              <a:rPr lang="pt-BR" sz="3200" b="1" dirty="0">
                <a:solidFill>
                  <a:srgbClr val="0000FF"/>
                </a:solidFill>
                <a:effectLst>
                  <a:outerShdw blurRad="38100" dist="38100" dir="2700000" algn="tl">
                    <a:srgbClr val="C0C0C0"/>
                  </a:outerShdw>
                </a:effectLst>
              </a:rPr>
              <a:t> </a:t>
            </a:r>
            <a:r>
              <a:rPr lang="pt-BR" sz="2800" b="1" dirty="0">
                <a:solidFill>
                  <a:srgbClr val="0000FF"/>
                </a:solidFill>
                <a:effectLst>
                  <a:outerShdw blurRad="38100" dist="38100" dir="2700000" algn="tl">
                    <a:srgbClr val="C0C0C0"/>
                  </a:outerShdw>
                </a:effectLst>
              </a:rPr>
              <a:t>CUSTO/BENEFÍCIO</a:t>
            </a:r>
            <a:r>
              <a:rPr lang="pt-BR" sz="3200" b="1" dirty="0">
                <a:solidFill>
                  <a:srgbClr val="0000FF"/>
                </a:solidFill>
                <a:effectLst>
                  <a:outerShdw blurRad="38100" dist="38100" dir="2700000" algn="tl">
                    <a:srgbClr val="C0C0C0"/>
                  </a:outerShdw>
                </a:effectLst>
              </a:rPr>
              <a:t>.</a:t>
            </a:r>
          </a:p>
        </p:txBody>
      </p:sp>
    </p:spTree>
    <p:extLst>
      <p:ext uri="{BB962C8B-B14F-4D97-AF65-F5344CB8AC3E}">
        <p14:creationId xmlns:p14="http://schemas.microsoft.com/office/powerpoint/2010/main" val="2731694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dissolve">
                                      <p:cBhvr>
                                        <p:cTn id="7" dur="500"/>
                                        <p:tgtEl>
                                          <p:spTgt spid="11673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6739"/>
                                        </p:tgtEl>
                                        <p:attrNameLst>
                                          <p:attrName>style.visibility</p:attrName>
                                        </p:attrNameLst>
                                      </p:cBhvr>
                                      <p:to>
                                        <p:strVal val="visible"/>
                                      </p:to>
                                    </p:set>
                                    <p:animEffect transition="in" filter="dissolve">
                                      <p:cBhvr>
                                        <p:cTn id="11" dur="500"/>
                                        <p:tgtEl>
                                          <p:spTgt spid="1167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6740"/>
                                        </p:tgtEl>
                                        <p:attrNameLst>
                                          <p:attrName>style.visibility</p:attrName>
                                        </p:attrNameLst>
                                      </p:cBhvr>
                                      <p:to>
                                        <p:strVal val="visible"/>
                                      </p:to>
                                    </p:set>
                                    <p:animEffect transition="in" filter="dissolve">
                                      <p:cBhvr>
                                        <p:cTn id="16" dur="5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utoUpdateAnimBg="0"/>
      <p:bldP spid="116739" grpId="0" autoUpdateAnimBg="0"/>
      <p:bldP spid="116740"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953157" y="209645"/>
            <a:ext cx="7699375" cy="660722"/>
          </a:xfrm>
        </p:spPr>
        <p:txBody>
          <a:bodyPr/>
          <a:lstStyle/>
          <a:p>
            <a:pPr algn="ctr"/>
            <a:r>
              <a:rPr lang="pt-BR" sz="3200" dirty="0"/>
              <a:t>Economicidade</a:t>
            </a:r>
            <a:endParaRPr lang="pt-BR" sz="1800" dirty="0"/>
          </a:p>
        </p:txBody>
      </p:sp>
      <p:sp>
        <p:nvSpPr>
          <p:cNvPr id="3" name="Espaço Reservado para Número de Slide 2"/>
          <p:cNvSpPr>
            <a:spLocks noGrp="1"/>
          </p:cNvSpPr>
          <p:nvPr>
            <p:ph type="sldNum" sz="quarter" idx="10"/>
          </p:nvPr>
        </p:nvSpPr>
        <p:spPr>
          <a:xfrm>
            <a:off x="457200" y="6356350"/>
            <a:ext cx="2133600" cy="365125"/>
          </a:xfrm>
          <a:prstGeom prst="rect">
            <a:avLst/>
          </a:prstGeom>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pt-BR" dirty="0"/>
          </a:p>
        </p:txBody>
      </p:sp>
      <p:sp>
        <p:nvSpPr>
          <p:cNvPr id="132099" name="Text Box 3"/>
          <p:cNvSpPr txBox="1">
            <a:spLocks noChangeArrowheads="1"/>
          </p:cNvSpPr>
          <p:nvPr/>
        </p:nvSpPr>
        <p:spPr bwMode="auto">
          <a:xfrm>
            <a:off x="2362200" y="1962507"/>
            <a:ext cx="7162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pt-BR" sz="2200" b="1" dirty="0">
                <a:ea typeface="TimesNewRoman"/>
                <a:cs typeface="TimesNewRoman"/>
              </a:rPr>
              <a:t>NÃO É, NECESSARIAMENTE, O MENOR PREÇO!</a:t>
            </a:r>
          </a:p>
        </p:txBody>
      </p:sp>
      <p:sp>
        <p:nvSpPr>
          <p:cNvPr id="132101" name="Text Box 5"/>
          <p:cNvSpPr txBox="1">
            <a:spLocks noChangeArrowheads="1"/>
          </p:cNvSpPr>
          <p:nvPr/>
        </p:nvSpPr>
        <p:spPr bwMode="auto">
          <a:xfrm>
            <a:off x="2475855" y="3366986"/>
            <a:ext cx="7162800" cy="1566863"/>
          </a:xfrm>
          <a:prstGeom prst="rect">
            <a:avLst/>
          </a:prstGeom>
          <a:solidFill>
            <a:srgbClr val="FFFF66"/>
          </a:solidFill>
          <a:ln w="12700">
            <a:solidFill>
              <a:srgbClr val="FFFF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sz="3200" dirty="0">
                <a:solidFill>
                  <a:srgbClr val="FF0000"/>
                </a:solidFill>
                <a:effectLst>
                  <a:outerShdw blurRad="38100" dist="38100" dir="2700000" algn="tl">
                    <a:srgbClr val="000000"/>
                  </a:outerShdw>
                </a:effectLst>
                <a:cs typeface="Times New Roman" panose="02020603050405020304" pitchFamily="18" charset="0"/>
              </a:rPr>
              <a:t>“Nada mais tolo do que fazer com eficiência o que não deveria continuar a ser feito”</a:t>
            </a:r>
            <a:r>
              <a:rPr lang="pt-BR" sz="3200" dirty="0">
                <a:solidFill>
                  <a:srgbClr val="FF0000"/>
                </a:solidFill>
                <a:effectLst>
                  <a:outerShdw blurRad="38100" dist="38100" dir="2700000" algn="tl">
                    <a:srgbClr val="000000"/>
                  </a:outerShdw>
                </a:effectLst>
              </a:rPr>
              <a:t> </a:t>
            </a:r>
            <a:r>
              <a:rPr lang="pt-BR" dirty="0">
                <a:solidFill>
                  <a:srgbClr val="FF0000"/>
                </a:solidFill>
                <a:effectLst>
                  <a:outerShdw blurRad="38100" dist="38100" dir="2700000" algn="tl">
                    <a:srgbClr val="000000"/>
                  </a:outerShdw>
                </a:effectLst>
              </a:rPr>
              <a:t>(OSBORNE &amp; GAEBLER, 1994: 381) </a:t>
            </a:r>
          </a:p>
        </p:txBody>
      </p:sp>
    </p:spTree>
    <p:extLst>
      <p:ext uri="{BB962C8B-B14F-4D97-AF65-F5344CB8AC3E}">
        <p14:creationId xmlns:p14="http://schemas.microsoft.com/office/powerpoint/2010/main" val="2654177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dissolve">
                                      <p:cBhvr>
                                        <p:cTn id="7" dur="500"/>
                                        <p:tgtEl>
                                          <p:spTgt spid="13209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2099"/>
                                        </p:tgtEl>
                                        <p:attrNameLst>
                                          <p:attrName>style.visibility</p:attrName>
                                        </p:attrNameLst>
                                      </p:cBhvr>
                                      <p:to>
                                        <p:strVal val="visible"/>
                                      </p:to>
                                    </p:set>
                                    <p:animEffect transition="in" filter="dissolve">
                                      <p:cBhvr>
                                        <p:cTn id="11" dur="500"/>
                                        <p:tgtEl>
                                          <p:spTgt spid="13209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32101"/>
                                        </p:tgtEl>
                                        <p:attrNameLst>
                                          <p:attrName>style.visibility</p:attrName>
                                        </p:attrNameLst>
                                      </p:cBhvr>
                                      <p:to>
                                        <p:strVal val="visible"/>
                                      </p:to>
                                    </p:set>
                                    <p:anim calcmode="lin" valueType="num">
                                      <p:cBhvr>
                                        <p:cTn id="16" dur="500" fill="hold"/>
                                        <p:tgtEl>
                                          <p:spTgt spid="132101"/>
                                        </p:tgtEl>
                                        <p:attrNameLst>
                                          <p:attrName>ppt_w</p:attrName>
                                        </p:attrNameLst>
                                      </p:cBhvr>
                                      <p:tavLst>
                                        <p:tav tm="0">
                                          <p:val>
                                            <p:fltVal val="0"/>
                                          </p:val>
                                        </p:tav>
                                        <p:tav tm="100000">
                                          <p:val>
                                            <p:strVal val="#ppt_w"/>
                                          </p:val>
                                        </p:tav>
                                      </p:tavLst>
                                    </p:anim>
                                    <p:anim calcmode="lin" valueType="num">
                                      <p:cBhvr>
                                        <p:cTn id="17" dur="500" fill="hold"/>
                                        <p:tgtEl>
                                          <p:spTgt spid="132101"/>
                                        </p:tgtEl>
                                        <p:attrNameLst>
                                          <p:attrName>ppt_h</p:attrName>
                                        </p:attrNameLst>
                                      </p:cBhvr>
                                      <p:tavLst>
                                        <p:tav tm="0">
                                          <p:val>
                                            <p:fltVal val="0"/>
                                          </p:val>
                                        </p:tav>
                                        <p:tav tm="100000">
                                          <p:val>
                                            <p:strVal val="#ppt_h"/>
                                          </p:val>
                                        </p:tav>
                                      </p:tavLst>
                                    </p:anim>
                                    <p:anim calcmode="lin" valueType="num">
                                      <p:cBhvr>
                                        <p:cTn id="18" dur="500" fill="hold"/>
                                        <p:tgtEl>
                                          <p:spTgt spid="132101"/>
                                        </p:tgtEl>
                                        <p:attrNameLst>
                                          <p:attrName>ppt_x</p:attrName>
                                        </p:attrNameLst>
                                      </p:cBhvr>
                                      <p:tavLst>
                                        <p:tav tm="0">
                                          <p:val>
                                            <p:fltVal val="0.5"/>
                                          </p:val>
                                        </p:tav>
                                        <p:tav tm="100000">
                                          <p:val>
                                            <p:strVal val="#ppt_x"/>
                                          </p:val>
                                        </p:tav>
                                      </p:tavLst>
                                    </p:anim>
                                    <p:anim calcmode="lin" valueType="num">
                                      <p:cBhvr>
                                        <p:cTn id="19" dur="500" fill="hold"/>
                                        <p:tgtEl>
                                          <p:spTgt spid="13210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utoUpdateAnimBg="0"/>
      <p:bldP spid="132099" grpId="0" autoUpdateAnimBg="0"/>
      <p:bldP spid="132101"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90800" y="59854"/>
            <a:ext cx="8305800" cy="688548"/>
          </a:xfrm>
        </p:spPr>
        <p:txBody>
          <a:bodyPr/>
          <a:lstStyle/>
          <a:p>
            <a:pPr algn="ctr"/>
            <a:r>
              <a:rPr lang="pt-BR" sz="3200" dirty="0"/>
              <a:t>A origem da Economicidade</a:t>
            </a:r>
          </a:p>
        </p:txBody>
      </p:sp>
      <p:sp>
        <p:nvSpPr>
          <p:cNvPr id="3" name="Espaço Reservado para Número de Slide 2"/>
          <p:cNvSpPr>
            <a:spLocks noGrp="1"/>
          </p:cNvSpPr>
          <p:nvPr>
            <p:ph type="sldNum" sz="quarter" idx="10"/>
          </p:nvPr>
        </p:nvSpPr>
        <p:spPr>
          <a:xfrm>
            <a:off x="457200" y="6356350"/>
            <a:ext cx="2133600" cy="365125"/>
          </a:xfrm>
          <a:prstGeom prst="rect">
            <a:avLst/>
          </a:prstGeom>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pt-BR" dirty="0"/>
          </a:p>
        </p:txBody>
      </p:sp>
      <p:sp>
        <p:nvSpPr>
          <p:cNvPr id="38927" name="Text Box 15"/>
          <p:cNvSpPr txBox="1">
            <a:spLocks noChangeArrowheads="1"/>
          </p:cNvSpPr>
          <p:nvPr/>
        </p:nvSpPr>
        <p:spPr bwMode="auto">
          <a:xfrm>
            <a:off x="1411458" y="1785962"/>
            <a:ext cx="9369083" cy="273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5000"/>
              </a:lnSpc>
            </a:pPr>
            <a:r>
              <a:rPr lang="pt-BR" sz="2800" dirty="0">
                <a:latin typeface="Arial" panose="020B0604020202020204" pitchFamily="34" charset="0"/>
                <a:cs typeface="Arial" panose="020B0604020202020204" pitchFamily="34" charset="0"/>
              </a:rPr>
              <a:t>Através dos economistas alemães, o termo </a:t>
            </a:r>
            <a:r>
              <a:rPr lang="pt-BR" sz="2800" i="1" dirty="0" err="1">
                <a:solidFill>
                  <a:srgbClr val="CC3300"/>
                </a:solidFill>
                <a:effectLst>
                  <a:outerShdw blurRad="38100" dist="38100" dir="2700000" algn="tl">
                    <a:srgbClr val="C0C0C0"/>
                  </a:outerShdw>
                </a:effectLst>
                <a:latin typeface="Arial" panose="020B0604020202020204" pitchFamily="34" charset="0"/>
                <a:cs typeface="Arial" panose="020B0604020202020204" pitchFamily="34" charset="0"/>
              </a:rPr>
              <a:t>Wirtschaftlichkeit</a:t>
            </a:r>
            <a:r>
              <a:rPr lang="pt-BR" sz="2800" dirty="0">
                <a:latin typeface="Arial" panose="020B0604020202020204" pitchFamily="34" charset="0"/>
                <a:cs typeface="Arial" panose="020B0604020202020204" pitchFamily="34" charset="0"/>
              </a:rPr>
              <a:t> foi utilizado na Constituição Alemã, a qual influenciou diretamente sua inclusão na Constituição Brasileira através do artigo 70, caput. No nosso caso o principio da </a:t>
            </a:r>
            <a:r>
              <a:rPr lang="pt-BR" sz="2800" dirty="0">
                <a:solidFill>
                  <a:srgbClr val="CC3300"/>
                </a:solidFill>
                <a:effectLst>
                  <a:outerShdw blurRad="38100" dist="38100" dir="2700000" algn="tl">
                    <a:srgbClr val="C0C0C0"/>
                  </a:outerShdw>
                </a:effectLst>
                <a:latin typeface="Arial" panose="020B0604020202020204" pitchFamily="34" charset="0"/>
                <a:cs typeface="Arial" panose="020B0604020202020204" pitchFamily="34" charset="0"/>
              </a:rPr>
              <a:t>Economicidade.</a:t>
            </a:r>
          </a:p>
        </p:txBody>
      </p:sp>
    </p:spTree>
    <p:extLst>
      <p:ext uri="{BB962C8B-B14F-4D97-AF65-F5344CB8AC3E}">
        <p14:creationId xmlns:p14="http://schemas.microsoft.com/office/powerpoint/2010/main" val="4156017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927"/>
                                        </p:tgtEl>
                                        <p:attrNameLst>
                                          <p:attrName>style.visibility</p:attrName>
                                        </p:attrNameLst>
                                      </p:cBhvr>
                                      <p:to>
                                        <p:strVal val="visible"/>
                                      </p:to>
                                    </p:set>
                                    <p:animEffect transition="in" filter="dissolve">
                                      <p:cBhvr>
                                        <p:cTn id="11" dur="500"/>
                                        <p:tgtEl>
                                          <p:spTgt spid="38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27"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2700997" y="314617"/>
            <a:ext cx="8305800" cy="461625"/>
          </a:xfrm>
        </p:spPr>
        <p:txBody>
          <a:bodyPr>
            <a:normAutofit fontScale="90000"/>
          </a:bodyPr>
          <a:lstStyle/>
          <a:p>
            <a:pPr algn="ctr"/>
            <a:r>
              <a:rPr lang="pt-BR" sz="3200" dirty="0"/>
              <a:t>A origem da Economicidade</a:t>
            </a:r>
          </a:p>
        </p:txBody>
      </p:sp>
      <p:sp>
        <p:nvSpPr>
          <p:cNvPr id="186371" name="Text Box 3"/>
          <p:cNvSpPr txBox="1">
            <a:spLocks noChangeArrowheads="1"/>
          </p:cNvSpPr>
          <p:nvPr/>
        </p:nvSpPr>
        <p:spPr bwMode="auto">
          <a:xfrm>
            <a:off x="717452" y="1387740"/>
            <a:ext cx="10860259" cy="279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pt-BR" sz="2400" dirty="0">
                <a:latin typeface="Arial" panose="020B0604020202020204" pitchFamily="34" charset="0"/>
                <a:cs typeface="Arial" panose="020B0604020202020204" pitchFamily="34" charset="0"/>
              </a:rPr>
              <a:t>A fiscalização contábil, financeira, orçamentária, operacional e patrimonial da União e das entidades da administração direta e indireta, quanto à legalidade, legitimidade,</a:t>
            </a:r>
            <a:r>
              <a:rPr lang="pt-BR" sz="2400" dirty="0">
                <a:solidFill>
                  <a:srgbClr val="FF0000"/>
                </a:solidFill>
                <a:latin typeface="Arial" panose="020B0604020202020204" pitchFamily="34" charset="0"/>
                <a:cs typeface="Arial" panose="020B0604020202020204" pitchFamily="34" charset="0"/>
              </a:rPr>
              <a:t> economicidade, </a:t>
            </a:r>
            <a:r>
              <a:rPr lang="pt-BR" sz="2400" dirty="0">
                <a:latin typeface="Arial" panose="020B0604020202020204" pitchFamily="34" charset="0"/>
                <a:cs typeface="Arial" panose="020B0604020202020204" pitchFamily="34" charset="0"/>
              </a:rPr>
              <a:t>aplicação das subvenções e renúncia de receitas, será exercida pelo Congresso Nacional, mediante controle externo, e pelo sistema de controle interno de cada Poder.</a:t>
            </a:r>
            <a:r>
              <a:rPr lang="pt-BR" sz="2400" dirty="0"/>
              <a:t> </a:t>
            </a:r>
            <a:r>
              <a:rPr lang="pt-BR" sz="2400" i="1" dirty="0">
                <a:solidFill>
                  <a:srgbClr val="CC3300"/>
                </a:solidFill>
                <a:latin typeface="Arial" panose="020B0604020202020204" pitchFamily="34" charset="0"/>
                <a:cs typeface="Arial" panose="020B0604020202020204" pitchFamily="34" charset="0"/>
              </a:rPr>
              <a:t>art. 70 caput da CF/88</a:t>
            </a:r>
          </a:p>
        </p:txBody>
      </p:sp>
      <p:sp>
        <p:nvSpPr>
          <p:cNvPr id="186372" name="Text Box 4"/>
          <p:cNvSpPr txBox="1">
            <a:spLocks noChangeArrowheads="1"/>
          </p:cNvSpPr>
          <p:nvPr/>
        </p:nvSpPr>
        <p:spPr bwMode="auto">
          <a:xfrm>
            <a:off x="443131" y="4793080"/>
            <a:ext cx="114088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pt-BR" sz="2200" b="1" i="1" dirty="0">
                <a:latin typeface="Arial" panose="020B0604020202020204" pitchFamily="34" charset="0"/>
              </a:rPr>
              <a:t>A </a:t>
            </a:r>
            <a:r>
              <a:rPr lang="pt-BR" sz="2200" b="1" i="1" dirty="0">
                <a:solidFill>
                  <a:srgbClr val="CC3300"/>
                </a:solidFill>
                <a:latin typeface="Arial" panose="020B0604020202020204" pitchFamily="34" charset="0"/>
              </a:rPr>
              <a:t>EC 19/98</a:t>
            </a:r>
            <a:r>
              <a:rPr lang="pt-BR" sz="2200" b="1" i="1" dirty="0">
                <a:latin typeface="Arial" panose="020B0604020202020204" pitchFamily="34" charset="0"/>
              </a:rPr>
              <a:t> harmonizou o princípio da economicidade com o princípio da eficiência.</a:t>
            </a:r>
          </a:p>
        </p:txBody>
      </p:sp>
    </p:spTree>
    <p:extLst>
      <p:ext uri="{BB962C8B-B14F-4D97-AF65-F5344CB8AC3E}">
        <p14:creationId xmlns:p14="http://schemas.microsoft.com/office/powerpoint/2010/main" val="1975531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dissolve">
                                      <p:cBhvr>
                                        <p:cTn id="7" dur="500"/>
                                        <p:tgtEl>
                                          <p:spTgt spid="18637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6371"/>
                                        </p:tgtEl>
                                        <p:attrNameLst>
                                          <p:attrName>style.visibility</p:attrName>
                                        </p:attrNameLst>
                                      </p:cBhvr>
                                      <p:to>
                                        <p:strVal val="visible"/>
                                      </p:to>
                                    </p:set>
                                    <p:animEffect transition="in" filter="dissolve">
                                      <p:cBhvr>
                                        <p:cTn id="11" dur="500"/>
                                        <p:tgtEl>
                                          <p:spTgt spid="186371"/>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6372"/>
                                        </p:tgtEl>
                                        <p:attrNameLst>
                                          <p:attrName>style.visibility</p:attrName>
                                        </p:attrNameLst>
                                      </p:cBhvr>
                                      <p:to>
                                        <p:strVal val="visible"/>
                                      </p:to>
                                    </p:set>
                                    <p:animEffect transition="in" filter="dissolve">
                                      <p:cBhvr>
                                        <p:cTn id="15" dur="500"/>
                                        <p:tgtEl>
                                          <p:spTgt spid="18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autoUpdateAnimBg="0"/>
      <p:bldP spid="186371" grpId="0" autoUpdateAnimBg="0"/>
      <p:bldP spid="186372"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287713" y="3068638"/>
            <a:ext cx="7772400" cy="825500"/>
          </a:xfrm>
          <a:prstGeom prst="rect">
            <a:avLst/>
          </a:prstGeom>
          <a:noFill/>
          <a:ln w="9525">
            <a:noFill/>
            <a:miter lim="800000"/>
            <a:headEnd/>
            <a:tailEnd/>
          </a:ln>
        </p:spPr>
        <p:txBody>
          <a:bodyPr anchor="ctr"/>
          <a:lstStyle/>
          <a:p>
            <a:pPr algn="ctr" eaLnBrk="0" hangingPunct="0"/>
            <a:endParaRPr lang="pt-BR" sz="2800" b="1">
              <a:solidFill>
                <a:srgbClr val="0000CC"/>
              </a:solidFill>
              <a:latin typeface="Times New Roman" pitchFamily="18" charset="0"/>
            </a:endParaRPr>
          </a:p>
        </p:txBody>
      </p:sp>
      <p:sp>
        <p:nvSpPr>
          <p:cNvPr id="54275" name="Rectangle 3"/>
          <p:cNvSpPr>
            <a:spLocks noChangeArrowheads="1"/>
          </p:cNvSpPr>
          <p:nvPr/>
        </p:nvSpPr>
        <p:spPr bwMode="auto">
          <a:xfrm>
            <a:off x="2209800" y="5791200"/>
            <a:ext cx="7772400" cy="685800"/>
          </a:xfrm>
          <a:prstGeom prst="rect">
            <a:avLst/>
          </a:prstGeom>
          <a:noFill/>
          <a:ln w="9525">
            <a:noFill/>
            <a:miter lim="800000"/>
            <a:headEnd/>
            <a:tailEnd/>
          </a:ln>
        </p:spPr>
        <p:txBody>
          <a:bodyPr anchor="ctr"/>
          <a:lstStyle/>
          <a:p>
            <a:pPr algn="ctr" eaLnBrk="0" hangingPunct="0"/>
            <a:endParaRPr lang="pt-BR" b="1">
              <a:solidFill>
                <a:srgbClr val="0000CC"/>
              </a:solidFill>
              <a:latin typeface="Times New Roman" pitchFamily="18" charset="0"/>
            </a:endParaRPr>
          </a:p>
        </p:txBody>
      </p:sp>
      <p:sp>
        <p:nvSpPr>
          <p:cNvPr id="54276" name="Rectangle 4"/>
          <p:cNvSpPr>
            <a:spLocks noChangeArrowheads="1"/>
          </p:cNvSpPr>
          <p:nvPr/>
        </p:nvSpPr>
        <p:spPr bwMode="auto">
          <a:xfrm>
            <a:off x="1048934" y="2127290"/>
            <a:ext cx="10094131" cy="4128120"/>
          </a:xfrm>
          <a:prstGeom prst="rect">
            <a:avLst/>
          </a:prstGeom>
          <a:noFill/>
          <a:ln w="9525">
            <a:noFill/>
            <a:miter lim="800000"/>
            <a:headEnd/>
            <a:tailEnd/>
          </a:ln>
        </p:spPr>
        <p:txBody>
          <a:bodyPr/>
          <a:lstStyle/>
          <a:p>
            <a:pPr algn="just">
              <a:lnSpc>
                <a:spcPct val="150000"/>
              </a:lnSpc>
            </a:pPr>
            <a:r>
              <a:rPr lang="pt-BR" sz="2400" dirty="0">
                <a:cs typeface="Times New Roman" pitchFamily="18" charset="0"/>
              </a:rPr>
              <a:t>Segundo o TCU (Manual de Auditoria Operacional, 2010), </a:t>
            </a:r>
            <a:r>
              <a:rPr lang="pt-BR" sz="2400" b="1" dirty="0">
                <a:cs typeface="Times New Roman" pitchFamily="18" charset="0"/>
              </a:rPr>
              <a:t>Economicidade</a:t>
            </a:r>
            <a:r>
              <a:rPr lang="pt-BR" sz="2400" dirty="0">
                <a:cs typeface="Times New Roman" pitchFamily="18" charset="0"/>
              </a:rPr>
              <a:t> é a minimização dos custos dos recursos utilizados na consecução de uma atividade, </a:t>
            </a:r>
            <a:r>
              <a:rPr lang="pt-BR" sz="2400" u="sng" dirty="0">
                <a:cs typeface="Times New Roman" pitchFamily="18" charset="0"/>
              </a:rPr>
              <a:t>sem comprometimento dos padrões de qualidade</a:t>
            </a:r>
            <a:r>
              <a:rPr lang="pt-BR" sz="2400" dirty="0">
                <a:cs typeface="Times New Roman" pitchFamily="18" charset="0"/>
              </a:rPr>
              <a:t>. </a:t>
            </a:r>
            <a:r>
              <a:rPr lang="pt-BR" sz="2400" dirty="0"/>
              <a:t>Refere-se à capacidade de uma instituição gerir adequadamente os recursos financeiros colocados à sua disposição.</a:t>
            </a:r>
          </a:p>
        </p:txBody>
      </p:sp>
      <p:sp>
        <p:nvSpPr>
          <p:cNvPr id="54277" name="Rectangle 2"/>
          <p:cNvSpPr txBox="1">
            <a:spLocks noChangeArrowheads="1"/>
          </p:cNvSpPr>
          <p:nvPr/>
        </p:nvSpPr>
        <p:spPr bwMode="auto">
          <a:xfrm>
            <a:off x="1101969" y="919374"/>
            <a:ext cx="9144000" cy="504403"/>
          </a:xfrm>
          <a:prstGeom prst="rect">
            <a:avLst/>
          </a:prstGeom>
          <a:noFill/>
          <a:ln w="9525">
            <a:noFill/>
            <a:miter lim="800000"/>
            <a:headEnd/>
            <a:tailEnd/>
          </a:ln>
        </p:spPr>
        <p:txBody>
          <a:bodyPr anchor="ctr"/>
          <a:lstStyle/>
          <a:p>
            <a:pPr algn="ctr"/>
            <a:r>
              <a:rPr lang="pt-BR" sz="3200" b="1" dirty="0"/>
              <a:t>Economicidade </a:t>
            </a:r>
          </a:p>
        </p:txBody>
      </p:sp>
      <p:sp>
        <p:nvSpPr>
          <p:cNvPr id="3" name="Espaço Reservado para Número de Slide 2"/>
          <p:cNvSpPr>
            <a:spLocks noGrp="1"/>
          </p:cNvSpPr>
          <p:nvPr>
            <p:ph type="sldNum" sz="quarter" idx="10"/>
          </p:nvPr>
        </p:nvSpPr>
        <p:spPr>
          <a:xfrm>
            <a:off x="8328248" y="6255410"/>
            <a:ext cx="2133600" cy="365125"/>
          </a:xfrm>
        </p:spPr>
        <p:txBody>
          <a:bodyPr/>
          <a:lstStyle/>
          <a:p>
            <a:pPr algn="r"/>
            <a:fld id="{59C889BA-4D2D-4833-8C52-B9100F72C873}" type="slidenum">
              <a:rPr lang="pt-BR" sz="1400"/>
              <a:pPr algn="r"/>
              <a:t>98</a:t>
            </a:fld>
            <a:endParaRPr lang="pt-BR" dirty="0"/>
          </a:p>
        </p:txBody>
      </p:sp>
    </p:spTree>
    <p:extLst>
      <p:ext uri="{BB962C8B-B14F-4D97-AF65-F5344CB8AC3E}">
        <p14:creationId xmlns:p14="http://schemas.microsoft.com/office/powerpoint/2010/main" val="32671982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A6761024-129C-403B-84D3-EC14B884FD16}"/>
              </a:ext>
            </a:extLst>
          </p:cNvPr>
          <p:cNvSpPr>
            <a:spLocks noGrp="1" noChangeArrowheads="1"/>
          </p:cNvSpPr>
          <p:nvPr>
            <p:ph idx="1"/>
          </p:nvPr>
        </p:nvSpPr>
        <p:spPr>
          <a:xfrm>
            <a:off x="771378" y="2641565"/>
            <a:ext cx="10649243" cy="1574870"/>
          </a:xfrm>
        </p:spPr>
        <p:txBody>
          <a:bodyPr>
            <a:noAutofit/>
          </a:bodyPr>
          <a:lstStyle/>
          <a:p>
            <a:pPr>
              <a:lnSpc>
                <a:spcPct val="150000"/>
              </a:lnSpc>
              <a:spcBef>
                <a:spcPts val="3600"/>
              </a:spcBef>
              <a:defRPr/>
            </a:pPr>
            <a:r>
              <a:rPr lang="pt-BR" sz="6600" dirty="0">
                <a:solidFill>
                  <a:schemeClr val="accent6">
                    <a:lumMod val="75000"/>
                  </a:schemeClr>
                </a:solidFill>
                <a:latin typeface="Algerian" panose="04020705040A02060702" pitchFamily="82" charset="0"/>
              </a:rPr>
              <a:t>ORÇAMENTO DETALHADO</a:t>
            </a:r>
            <a:endParaRPr lang="pt-BR" sz="6600" i="1" dirty="0">
              <a:solidFill>
                <a:schemeClr val="accent6">
                  <a:lumMod val="75000"/>
                </a:schemeClr>
              </a:solidFill>
              <a:latin typeface="Algerian" panose="04020705040A02060702" pitchFamily="82" charset="0"/>
            </a:endParaRPr>
          </a:p>
        </p:txBody>
      </p:sp>
      <p:sp>
        <p:nvSpPr>
          <p:cNvPr id="3" name="Rectangle 2">
            <a:extLst>
              <a:ext uri="{FF2B5EF4-FFF2-40B4-BE49-F238E27FC236}">
                <a16:creationId xmlns:a16="http://schemas.microsoft.com/office/drawing/2014/main" id="{B3FB557D-70D3-4FEB-B22D-03E61B455A56}"/>
              </a:ext>
            </a:extLst>
          </p:cNvPr>
          <p:cNvSpPr txBox="1">
            <a:spLocks noChangeArrowheads="1"/>
          </p:cNvSpPr>
          <p:nvPr/>
        </p:nvSpPr>
        <p:spPr>
          <a:xfrm>
            <a:off x="4998641" y="138213"/>
            <a:ext cx="4961285" cy="720626"/>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accent1">
                    <a:lumMod val="75000"/>
                  </a:schemeClr>
                </a:solidFill>
                <a:latin typeface="Arial" pitchFamily="34" charset="0"/>
                <a:ea typeface="Tahoma" pitchFamily="34" charset="0"/>
                <a:cs typeface="Arial" pitchFamily="34" charset="0"/>
              </a:defRPr>
            </a:lvl1pPr>
          </a:lstStyle>
          <a:p>
            <a:r>
              <a:rPr lang="pt-BR" sz="3600" dirty="0"/>
              <a:t>Pesquisa de Preços</a:t>
            </a:r>
          </a:p>
        </p:txBody>
      </p:sp>
      <p:sp>
        <p:nvSpPr>
          <p:cNvPr id="2" name="Retângulo 1">
            <a:extLst>
              <a:ext uri="{FF2B5EF4-FFF2-40B4-BE49-F238E27FC236}">
                <a16:creationId xmlns:a16="http://schemas.microsoft.com/office/drawing/2014/main" id="{A83D210D-FB2B-44BF-9375-9884A057026A}"/>
              </a:ext>
            </a:extLst>
          </p:cNvPr>
          <p:cNvSpPr/>
          <p:nvPr/>
        </p:nvSpPr>
        <p:spPr>
          <a:xfrm>
            <a:off x="887896" y="4934635"/>
            <a:ext cx="10243930" cy="400110"/>
          </a:xfrm>
          <a:prstGeom prst="rect">
            <a:avLst/>
          </a:prstGeom>
        </p:spPr>
        <p:txBody>
          <a:bodyPr wrap="square">
            <a:spAutoFit/>
          </a:bodyPr>
          <a:lstStyle/>
          <a:p>
            <a:pPr algn="ctr"/>
            <a:r>
              <a:rPr lang="pt-BR" altLang="pt-BR" sz="2000" b="1" dirty="0">
                <a:solidFill>
                  <a:srgbClr val="FF0000"/>
                </a:solidFill>
              </a:rPr>
              <a:t>Método utilizado pela Coordenadoria de Licitações e Contratos do TCE-RJ</a:t>
            </a:r>
          </a:p>
        </p:txBody>
      </p:sp>
    </p:spTree>
  </p:cSld>
  <p:clrMapOvr>
    <a:masterClrMapping/>
  </p:clrMapOvr>
</p:sld>
</file>

<file path=ppt/theme/_rels/them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theme/theme1.xml><?xml version="1.0" encoding="utf-8"?>
<a:theme xmlns:a="http://schemas.openxmlformats.org/drawingml/2006/main" name="1_Tema do Office">
  <a:themeElements>
    <a:clrScheme name="ECG">
      <a:dk1>
        <a:sysClr val="windowText" lastClr="000000"/>
      </a:dk1>
      <a:lt1>
        <a:sysClr val="window" lastClr="FFFFFF"/>
      </a:lt1>
      <a:dk2>
        <a:srgbClr val="072B62"/>
      </a:dk2>
      <a:lt2>
        <a:srgbClr val="CBD2DC"/>
      </a:lt2>
      <a:accent1>
        <a:srgbClr val="629DD1"/>
      </a:accent1>
      <a:accent2>
        <a:srgbClr val="6666FF"/>
      </a:accent2>
      <a:accent3>
        <a:srgbClr val="7F8FA9"/>
      </a:accent3>
      <a:accent4>
        <a:srgbClr val="FFCC66"/>
      </a:accent4>
      <a:accent5>
        <a:srgbClr val="0099CC"/>
      </a:accent5>
      <a:accent6>
        <a:srgbClr val="009999"/>
      </a:accent6>
      <a:hlink>
        <a:srgbClr val="0E57C4"/>
      </a:hlink>
      <a:folHlink>
        <a:srgbClr val="629DD1"/>
      </a:folHlink>
    </a:clrScheme>
    <a:fontScheme name="Escritório Clássico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rso in compan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12714</Words>
  <Application>Microsoft Office PowerPoint</Application>
  <PresentationFormat>Widescreen</PresentationFormat>
  <Paragraphs>2271</Paragraphs>
  <Slides>257</Slides>
  <Notes>18</Notes>
  <HiddenSlides>0</HiddenSlides>
  <MMClips>0</MMClips>
  <ScaleCrop>false</ScaleCrop>
  <HeadingPairs>
    <vt:vector size="8" baseType="variant">
      <vt:variant>
        <vt:lpstr>Fontes usadas</vt:lpstr>
      </vt:variant>
      <vt:variant>
        <vt:i4>13</vt:i4>
      </vt:variant>
      <vt:variant>
        <vt:lpstr>Tema</vt:lpstr>
      </vt:variant>
      <vt:variant>
        <vt:i4>2</vt:i4>
      </vt:variant>
      <vt:variant>
        <vt:lpstr>Servidores OLE inseridos</vt:lpstr>
      </vt:variant>
      <vt:variant>
        <vt:i4>2</vt:i4>
      </vt:variant>
      <vt:variant>
        <vt:lpstr>Títulos de slides</vt:lpstr>
      </vt:variant>
      <vt:variant>
        <vt:i4>257</vt:i4>
      </vt:variant>
    </vt:vector>
  </HeadingPairs>
  <TitlesOfParts>
    <vt:vector size="274" baseType="lpstr">
      <vt:lpstr>Algerian</vt:lpstr>
      <vt:lpstr>Arial</vt:lpstr>
      <vt:lpstr>Arial Black</vt:lpstr>
      <vt:lpstr>Book Antiqua</vt:lpstr>
      <vt:lpstr>Calibri</vt:lpstr>
      <vt:lpstr>Calisto MT</vt:lpstr>
      <vt:lpstr>Futura</vt:lpstr>
      <vt:lpstr>Impact</vt:lpstr>
      <vt:lpstr>Tahoma</vt:lpstr>
      <vt:lpstr>Times New Roman</vt:lpstr>
      <vt:lpstr>Verdana</vt:lpstr>
      <vt:lpstr>Wingdings</vt:lpstr>
      <vt:lpstr>Wingdings 2</vt:lpstr>
      <vt:lpstr>1_Tema do Office</vt:lpstr>
      <vt:lpstr>Curso in company</vt:lpstr>
      <vt:lpstr>PHOTO-PAINT</vt:lpstr>
      <vt:lpstr>Planilha</vt:lpstr>
      <vt:lpstr>Apresentação do PowerPoint</vt:lpstr>
      <vt:lpstr>Apresentação do PowerPoint</vt:lpstr>
      <vt:lpstr>Apresentação do PowerPoint</vt:lpstr>
      <vt:lpstr>Previsão Legal</vt:lpstr>
      <vt:lpstr>Previsão Legal</vt:lpstr>
      <vt:lpstr>Previsão Legal</vt:lpstr>
      <vt:lpstr>Apresentação do PowerPoint</vt:lpstr>
      <vt:lpstr>Apresentação do PowerPoint</vt:lpstr>
      <vt:lpstr>Licitação Pública </vt:lpstr>
      <vt:lpstr>Fases da Licitação Pública </vt:lpstr>
      <vt:lpstr>Fase Interna </vt:lpstr>
      <vt:lpstr>Caracterização do Objeto</vt:lpstr>
      <vt:lpstr>Projeto Básico</vt:lpstr>
      <vt:lpstr>Termo de Referência</vt:lpstr>
      <vt:lpstr>Qualidade do Objeto </vt:lpstr>
      <vt:lpstr>Veiculação de marca</vt:lpstr>
      <vt:lpstr>Amostra</vt:lpstr>
      <vt:lpstr>Amostra</vt:lpstr>
      <vt:lpstr>Definição das quantidades</vt:lpstr>
      <vt:lpstr>Definição das quantidades</vt:lpstr>
      <vt:lpstr>Bens de Consumo</vt:lpstr>
      <vt:lpstr>Bens Permanentes</vt:lpstr>
      <vt:lpstr>Forma de entrega</vt:lpstr>
      <vt:lpstr>Apresentação do PowerPoint</vt:lpstr>
      <vt:lpstr>IN MPDG 05/2017</vt:lpstr>
      <vt:lpstr>Planejamento IN MPDG 05/17</vt:lpstr>
      <vt:lpstr>Estudos Preliminares</vt:lpstr>
      <vt:lpstr>Gerenciamento de Riscos</vt:lpstr>
      <vt:lpstr>Apresentação do PowerPoint</vt:lpstr>
      <vt:lpstr>Apresentação do PowerPoint</vt:lpstr>
      <vt:lpstr>Projeto Básico ou Termo de Referência</vt:lpstr>
      <vt:lpstr>Apresentação do PowerPoint</vt:lpstr>
      <vt:lpstr>PREÇO  </vt:lpstr>
      <vt:lpstr>Preço (Demanda X Oferta)  </vt:lpstr>
      <vt:lpstr>Preço (Demanda X Oferta)  </vt:lpstr>
      <vt:lpstr>Preço (Demanda X Oferta)  </vt:lpstr>
      <vt:lpstr>Preço   X   Valor  </vt:lpstr>
      <vt:lpstr>Preço X Valor </vt:lpstr>
      <vt:lpstr>Apresentação do PowerPoint</vt:lpstr>
      <vt:lpstr>CUSTO</vt:lpstr>
      <vt:lpstr>CUSTO</vt:lpstr>
      <vt:lpstr>Custo Fixo       X  Variável </vt:lpstr>
      <vt:lpstr>Apresentação do PowerPoint</vt:lpstr>
      <vt:lpstr>Economia de Escala  </vt:lpstr>
      <vt:lpstr>Economia de Escala </vt:lpstr>
      <vt:lpstr>EXERCÍCIO 1</vt:lpstr>
      <vt:lpstr>Formação do Preço</vt:lpstr>
      <vt:lpstr>Pesquisa de Preços</vt:lpstr>
      <vt:lpstr>Pesquisa de Preços</vt:lpstr>
      <vt:lpstr>Pesquisa de Preços</vt:lpstr>
      <vt:lpstr>Pesquisa de Preços</vt:lpstr>
      <vt:lpstr>Pesquisa de Preços</vt:lpstr>
      <vt:lpstr>Apresentação do PowerPoint</vt:lpstr>
      <vt:lpstr>Apresentação do PowerPoint</vt:lpstr>
      <vt:lpstr>Pesquisa de Preços</vt:lpstr>
      <vt:lpstr>Pesquisa de Preços</vt:lpstr>
      <vt:lpstr>Apresentação do PowerPoint</vt:lpstr>
      <vt:lpstr>Pesquisa de Preços</vt:lpstr>
      <vt:lpstr>Apresentação do PowerPoint</vt:lpstr>
      <vt:lpstr>Planilha Orçamentária</vt:lpstr>
      <vt:lpstr>Planilha Orçamentária</vt:lpstr>
      <vt:lpstr>Planilha Orçamentária</vt:lpstr>
      <vt:lpstr>Planilha Orçamentária</vt:lpstr>
      <vt:lpstr>Planilha Orçamentária</vt:lpstr>
      <vt:lpstr>Planilha Orçamentária</vt:lpstr>
      <vt:lpstr>Planilha Orçamentária</vt:lpstr>
      <vt:lpstr>Planilha Orçamentária</vt:lpstr>
      <vt:lpstr>Apresentação do PowerPoint</vt:lpstr>
      <vt:lpstr>Pesquisa de Preços</vt:lpstr>
      <vt:lpstr>EXERCÍCIO 2</vt:lpstr>
      <vt:lpstr>Disponibilidade Orçamentária</vt:lpstr>
      <vt:lpstr>Critérios do Edital</vt:lpstr>
      <vt:lpstr>Critério de Aceitabilidade</vt:lpstr>
      <vt:lpstr>Critério de aceitabilidade</vt:lpstr>
      <vt:lpstr>Critério de aceitabilidade</vt:lpstr>
      <vt:lpstr>Critério de Julgamento</vt:lpstr>
      <vt:lpstr>Critério de Julgamento</vt:lpstr>
      <vt:lpstr>Critério de Julgamento</vt:lpstr>
      <vt:lpstr>Julgamento unitário X global</vt:lpstr>
      <vt:lpstr>Critério de Julgamento</vt:lpstr>
      <vt:lpstr>Jogo de Planilhas</vt:lpstr>
      <vt:lpstr>Jogo de Planilhas</vt:lpstr>
      <vt:lpstr>Jogo de Planilhas</vt:lpstr>
      <vt:lpstr>Jogo de Planilhas</vt:lpstr>
      <vt:lpstr>Jogo de Planilhas</vt:lpstr>
      <vt:lpstr>Inexequibilidade</vt:lpstr>
      <vt:lpstr>Inexequibilidade</vt:lpstr>
      <vt:lpstr> EXERCÍCIO 3</vt:lpstr>
      <vt:lpstr>Apresentação do PowerPoint</vt:lpstr>
      <vt:lpstr>Dimensões de Desempenho</vt:lpstr>
      <vt:lpstr>Eficiência</vt:lpstr>
      <vt:lpstr>Eficácia</vt:lpstr>
      <vt:lpstr>Efetividade</vt:lpstr>
      <vt:lpstr>Economicidade</vt:lpstr>
      <vt:lpstr>Economicidade</vt:lpstr>
      <vt:lpstr>A origem da Economicidade</vt:lpstr>
      <vt:lpstr>A origem da Economicidade</vt:lpstr>
      <vt:lpstr>Apresentação do PowerPoint</vt:lpstr>
      <vt:lpstr>Apresentação do PowerPoint</vt:lpstr>
      <vt:lpstr>Apresentação do PowerPoint</vt:lpstr>
      <vt:lpstr>Orçamento Detalhado e Valor Estimado em Planilhas</vt:lpstr>
      <vt:lpstr>TCU - Acórdão nº 446/2011 – P</vt:lpstr>
      <vt:lpstr>TCU - Acórdão nº 2149/2014 – 1ª C</vt:lpstr>
      <vt:lpstr>TCU - Acórdão nº 2.170/2007 - P</vt:lpstr>
      <vt:lpstr>TCU - Acórdão nº 265/2010 – P</vt:lpstr>
      <vt:lpstr>IN 05/2014 - MPOG</vt:lpstr>
      <vt:lpstr>TCU - Acórdão nº 403/2013 – 1ª C</vt:lpstr>
      <vt:lpstr>IN 05/2014 - MPOG</vt:lpstr>
      <vt:lpstr>IN 05/2014 - MPOG</vt:lpstr>
      <vt:lpstr>Apresentação do PowerPoint</vt:lpstr>
      <vt:lpstr>SANEAMENTO DA AMOSTRA DE PREÇOS</vt:lpstr>
      <vt:lpstr>Apresentação do PowerPoint</vt:lpstr>
      <vt:lpstr>Apresentação do PowerPoint</vt:lpstr>
      <vt:lpstr>Apresentação do PowerPoint</vt:lpstr>
      <vt:lpstr>CÁLCULO DO PREÇO ESTIMADO</vt:lpstr>
      <vt:lpstr>Apresentação do PowerPoint</vt:lpstr>
      <vt:lpstr>Apresentação do PowerPoint</vt:lpstr>
      <vt:lpstr>Apresentação do PowerPoint</vt:lpstr>
      <vt:lpstr>Apresentação do PowerPoint</vt:lpstr>
      <vt:lpstr>Apresentação do PowerPoint</vt:lpstr>
      <vt:lpstr>Se a lista de cotações  tiver preços com o mesmo valor, as regras acima citadas deverão ser aplicadas como se todas as cotações tivessem valores diferentes. </vt:lpstr>
      <vt:lpstr>Para a validação dos preços obtidos na pesquisa de preços devem ser utilizados outros indicadores estatísticos, que têm por objetivo dimensionar a dispersão dos preços: </vt:lpstr>
      <vt:lpstr> A Amplitude Total (AT) é a diferença entre a maior e a menor cotação de preço coletada, sendo apenas uma indicação aproximada da dispersão.   Desta forma, quanto maior a amplitude, maior a dispersão dos valores coletados.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Resumo do método utilizado pelo TCE-RJ</vt:lpstr>
      <vt:lpstr>Resumo do método utilizado pelo TCE-RJ</vt:lpstr>
      <vt:lpstr>Apresentação do PowerPoint</vt:lpstr>
      <vt:lpstr>Terceirização</vt:lpstr>
      <vt:lpstr>Dedicação Exclusiva de Mão de Obra</vt:lpstr>
      <vt:lpstr>Apresentação do PowerPoint</vt:lpstr>
      <vt:lpstr>Apresentação do PowerPoint</vt:lpstr>
      <vt:lpstr>Objeto = Terceirização</vt:lpstr>
      <vt:lpstr>Objeto = Terceirização</vt:lpstr>
      <vt:lpstr>Planilha Orçamentária</vt:lpstr>
      <vt:lpstr>Planilha Orçamentária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Equação Econômico-Financeira</vt:lpstr>
      <vt:lpstr>Reajuste de Preços </vt:lpstr>
      <vt:lpstr>Reajuste de Preços</vt:lpstr>
      <vt:lpstr>Reajuste de Preços</vt:lpstr>
      <vt:lpstr>Reajuste de Preços</vt:lpstr>
      <vt:lpstr>Reajuste de Preços</vt:lpstr>
      <vt:lpstr>Repactuação</vt:lpstr>
      <vt:lpstr>Repactuação</vt:lpstr>
      <vt:lpstr>Repactuação (IN 05/17)</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 CAVOTTI</dc:creator>
  <cp:lastModifiedBy>ANDRÉ CAVOTTI</cp:lastModifiedBy>
  <cp:revision>75</cp:revision>
  <dcterms:created xsi:type="dcterms:W3CDTF">2019-10-14T01:20:33Z</dcterms:created>
  <dcterms:modified xsi:type="dcterms:W3CDTF">2019-10-15T05:40:21Z</dcterms:modified>
</cp:coreProperties>
</file>