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29"/>
  </p:notesMasterIdLst>
  <p:sldIdLst>
    <p:sldId id="272" r:id="rId2"/>
    <p:sldId id="359" r:id="rId3"/>
    <p:sldId id="360" r:id="rId4"/>
    <p:sldId id="362" r:id="rId5"/>
    <p:sldId id="364" r:id="rId6"/>
    <p:sldId id="366" r:id="rId7"/>
    <p:sldId id="367" r:id="rId8"/>
    <p:sldId id="368" r:id="rId9"/>
    <p:sldId id="370" r:id="rId10"/>
    <p:sldId id="371" r:id="rId11"/>
    <p:sldId id="393" r:id="rId12"/>
    <p:sldId id="375" r:id="rId13"/>
    <p:sldId id="382" r:id="rId14"/>
    <p:sldId id="376" r:id="rId15"/>
    <p:sldId id="377" r:id="rId16"/>
    <p:sldId id="383" r:id="rId17"/>
    <p:sldId id="394" r:id="rId18"/>
    <p:sldId id="384" r:id="rId19"/>
    <p:sldId id="392" r:id="rId20"/>
    <p:sldId id="385" r:id="rId21"/>
    <p:sldId id="386" r:id="rId22"/>
    <p:sldId id="387" r:id="rId23"/>
    <p:sldId id="388" r:id="rId24"/>
    <p:sldId id="389" r:id="rId25"/>
    <p:sldId id="390" r:id="rId26"/>
    <p:sldId id="391" r:id="rId27"/>
    <p:sldId id="3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4" d="100"/>
          <a:sy n="64" d="100"/>
        </p:scale>
        <p:origin x="533"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76450-B5CF-4F24-A0A0-7346DF620E16}" type="datetimeFigureOut">
              <a:rPr lang="pt-BR" smtClean="0"/>
              <a:pPr/>
              <a:t>27/09/2019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D531-B82D-46DB-9EC8-B3AA8826566B}" type="slidenum">
              <a:rPr lang="pt-BR" smtClean="0"/>
              <a:pPr/>
              <a:t>‹nº›</a:t>
            </a:fld>
            <a:endParaRPr lang="pt-BR"/>
          </a:p>
        </p:txBody>
      </p:sp>
    </p:spTree>
    <p:extLst>
      <p:ext uri="{BB962C8B-B14F-4D97-AF65-F5344CB8AC3E}">
        <p14:creationId xmlns:p14="http://schemas.microsoft.com/office/powerpoint/2010/main" val="57902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eaLnBrk="1" latinLnBrk="0" hangingPunct="1"/>
            <a:fld id="{7CB97365-EBCA-4027-87D5-99FC1D4DF0BB}" type="datetimeFigureOut">
              <a:rPr lang="en-US" smtClean="0"/>
              <a:pPr eaLnBrk="1" latinLnBrk="0" hangingPunct="1"/>
              <a:t>9/27/2019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0"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eaLnBrk="1" latinLnBrk="0" hangingPunct="1"/>
            <a:fld id="{69E29E33-B620-47F9-BB04-8846C2A5AFCC}" type="slidenum">
              <a:rPr kumimoji="0" lang="en-US" smtClean="0"/>
              <a:pPr eaLnBrk="1" latinLnBrk="0" hangingPunct="1"/>
              <a:t>‹nº›</a:t>
            </a:fld>
            <a:endParaRPr kumimoji="0"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sp>
        <p:nvSpPr>
          <p:cNvPr id="11" name="Title 10"/>
          <p:cNvSpPr>
            <a:spLocks noGrp="1"/>
          </p:cNvSpPr>
          <p:nvPr>
            <p:ph type="title"/>
          </p:nvPr>
        </p:nvSpPr>
        <p:spPr/>
        <p:txBody>
          <a:bodyPr/>
          <a:lstStyle/>
          <a:p>
            <a:r>
              <a:rPr lang="pt-BR" smtClean="0"/>
              <a:t>Clique para editar o título mestre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sp>
        <p:nvSpPr>
          <p:cNvPr id="12" name="Title 1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BR" smtClean="0"/>
              <a:t>Clique para editar o título mestre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BR" smtClean="0"/>
              <a:t>Clique para editar o título mestre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eaLnBrk="1" latinLnBrk="0" hangingPunct="1"/>
            <a:fld id="{7CB97365-EBCA-4027-87D5-99FC1D4DF0BB}" type="datetimeFigureOut">
              <a:rPr lang="en-US" smtClean="0"/>
              <a:pPr eaLnBrk="1" latinLnBrk="0" hangingPunct="1"/>
              <a:t>9/27/2019</a:t>
            </a:fld>
            <a:endParaRPr lang="en-US">
              <a:solidFill>
                <a:schemeClr val="tx1">
                  <a:shade val="50000"/>
                </a:schemeClr>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eaLnBrk="1" latinLnBrk="0" hangingPunct="1"/>
            <a:fld id="{69E29E33-B620-47F9-BB04-8846C2A5AFCC}" type="slidenum">
              <a:rPr kumimoji="0" lang="en-US" smtClean="0"/>
              <a:pPr eaLnBrk="1" latinLnBrk="0" hangingPunct="1"/>
              <a:t>‹nº›</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midianews.com.br/politica/juiza-acusados-confessam-fraude-em-licitacao-de-r-5-milhoes/35013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olivre.com.br/tce-barra-licitacao-emergencial-do-transporte-intermunicipal-de-passageiro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nsctotal.com.br/noticias/nova-acao-da-operacao-alcatraz-aponta-suspeita-de-fraude-em-contratos-em-rio-do-su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gazetaweb.globo.com/portal/noticia/2019/09/operacao-prende-13-por-desvios-na-educacao-sendo-sete-funcionarios-da-seduc_85451.ph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g1.globo.com/rr/roraima/noticia/2019/09/13/mp-denuncia-presidente-da-ale-rr-por-outro-desvio-e-pede-que-justica-afaste-parlamentar.g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oglobo.globo.com/esportes/mpf-questiona-licitacao-de-autodromo-no-rio-empresa-prefeitura-negam-favorecimento-2377445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g1.globo.com/mt/mato-grosso/noticia/2019/05/05/mp-aponta-fraude-em-contrato-de-r-5-milhoes-e-pede-afastamento-de-prefeito-de-colniza-mt-ao-citar-ataque-a-casa-de-auditora.g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scgas.com.br/uploads/editores/20180807151357.pdf" TargetMode="External"/><Relationship Id="rId2" Type="http://schemas.openxmlformats.org/officeDocument/2006/relationships/hyperlink" Target="https://www.telebras.com.br/documentos/regulamento_telebras.pdf" TargetMode="External"/><Relationship Id="rId1" Type="http://schemas.openxmlformats.org/officeDocument/2006/relationships/slideLayout" Target="../slideLayouts/slideLayout2.xml"/><Relationship Id="rId5" Type="http://schemas.openxmlformats.org/officeDocument/2006/relationships/hyperlink" Target="http://www.sptrans.com.br/media/1157/regulamento-interno-de-licitacoes-e-contratos-18-06-2018.pdf" TargetMode="External"/><Relationship Id="rId4" Type="http://schemas.openxmlformats.org/officeDocument/2006/relationships/hyperlink" Target="http://www.eletronuclear.gov.br/Canais-de-Negocios/Licitacoes/Documents/Regulamento%20de%20Licita%C3%A7%C3%B5es%20e%20Contrato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endParaRPr lang="pt-BR" sz="4800" dirty="0">
              <a:latin typeface="Arial" pitchFamily="34" charset="0"/>
              <a:cs typeface="Arial" pitchFamily="34" charset="0"/>
            </a:endParaRPr>
          </a:p>
        </p:txBody>
      </p:sp>
      <p:sp>
        <p:nvSpPr>
          <p:cNvPr id="3" name="Subtítulo 2"/>
          <p:cNvSpPr>
            <a:spLocks noGrp="1"/>
          </p:cNvSpPr>
          <p:nvPr>
            <p:ph type="subTitle" idx="1"/>
          </p:nvPr>
        </p:nvSpPr>
        <p:spPr>
          <a:xfrm>
            <a:off x="1403648" y="3933056"/>
            <a:ext cx="6400800" cy="1008112"/>
          </a:xfrm>
        </p:spPr>
        <p:txBody>
          <a:bodyPr>
            <a:noAutofit/>
          </a:bodyPr>
          <a:lstStyle/>
          <a:p>
            <a:endParaRPr lang="pt-BR" sz="4000" dirty="0">
              <a:latin typeface="Arial" pitchFamily="34" charset="0"/>
              <a:cs typeface="Arial" pitchFamily="34" charset="0"/>
            </a:endParaRPr>
          </a:p>
        </p:txBody>
      </p:sp>
    </p:spTree>
    <p:extLst>
      <p:ext uri="{BB962C8B-B14F-4D97-AF65-F5344CB8AC3E}">
        <p14:creationId xmlns:p14="http://schemas.microsoft.com/office/powerpoint/2010/main" val="478069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609653"/>
          </a:xfrm>
        </p:spPr>
        <p:txBody>
          <a:bodyPr>
            <a:normAutofit/>
          </a:bodyPr>
          <a:lstStyle/>
          <a:p>
            <a:pPr algn="just"/>
            <a:r>
              <a:rPr lang="pt-BR" dirty="0" smtClean="0"/>
              <a:t>Profissionais do “quadro permanente”</a:t>
            </a:r>
          </a:p>
          <a:p>
            <a:pPr algn="just"/>
            <a:r>
              <a:rPr lang="pt-BR" dirty="0" smtClean="0"/>
              <a:t>Quantitativos mínimos em experiência profissional*</a:t>
            </a:r>
          </a:p>
          <a:p>
            <a:pPr algn="just"/>
            <a:r>
              <a:rPr lang="pt-BR" dirty="0" smtClean="0"/>
              <a:t>Quantitativos </a:t>
            </a:r>
            <a:r>
              <a:rPr lang="pt-BR" b="1" u="sng" dirty="0" smtClean="0"/>
              <a:t>exagerados</a:t>
            </a:r>
            <a:r>
              <a:rPr lang="pt-BR" dirty="0" smtClean="0"/>
              <a:t> em experiência da empresa</a:t>
            </a:r>
          </a:p>
          <a:p>
            <a:pPr lvl="1" algn="just"/>
            <a:r>
              <a:rPr lang="pt-BR" dirty="0" smtClean="0"/>
              <a:t>Ex.: para a construção de 255 casas, comprovar, em um único atestado, ter construído 250.</a:t>
            </a:r>
          </a:p>
          <a:p>
            <a:pPr algn="just"/>
            <a:r>
              <a:rPr lang="pt-BR" dirty="0" smtClean="0"/>
              <a:t>Experiência em parcelas irrelevantes do objeto</a:t>
            </a:r>
          </a:p>
          <a:p>
            <a:pPr lvl="1" algn="just"/>
            <a:r>
              <a:rPr lang="pt-BR" dirty="0" smtClean="0"/>
              <a:t>Ex.: em uma licitação de obras, exigir experiência prévia na colocação de piso de granito – 4,5% do valor</a:t>
            </a:r>
          </a:p>
        </p:txBody>
      </p:sp>
      <p:sp>
        <p:nvSpPr>
          <p:cNvPr id="3" name="Título 2"/>
          <p:cNvSpPr>
            <a:spLocks noGrp="1"/>
          </p:cNvSpPr>
          <p:nvPr>
            <p:ph type="title"/>
          </p:nvPr>
        </p:nvSpPr>
        <p:spPr/>
        <p:txBody>
          <a:bodyPr/>
          <a:lstStyle/>
          <a:p>
            <a:r>
              <a:rPr lang="pt-BR" dirty="0" smtClean="0"/>
              <a:t>Edital restritivo</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pt-BR" dirty="0"/>
              <a:t>Indefinição de critérios para avaliação de experiência </a:t>
            </a:r>
            <a:r>
              <a:rPr lang="pt-BR" dirty="0" smtClean="0"/>
              <a:t>prévia</a:t>
            </a:r>
          </a:p>
          <a:p>
            <a:pPr lvl="1"/>
            <a:r>
              <a:rPr lang="pt-BR" dirty="0" smtClean="0"/>
              <a:t>Ex. objeto serviço em hospital c/ 8000 funcionários. A empresa licitante atestou serviço  em uma empresa com 800 funcionários</a:t>
            </a:r>
          </a:p>
          <a:p>
            <a:pPr lvl="1"/>
            <a:r>
              <a:rPr lang="pt-BR" dirty="0" smtClean="0"/>
              <a:t>Não havia qualquer critério objetivo definido no edital</a:t>
            </a:r>
          </a:p>
          <a:p>
            <a:pPr lvl="1"/>
            <a:r>
              <a:rPr lang="pt-BR" dirty="0" smtClean="0"/>
              <a:t>Devem ser proporcionais à dimensão e complexidade</a:t>
            </a:r>
            <a:endParaRPr lang="pt-BR" dirty="0"/>
          </a:p>
          <a:p>
            <a:r>
              <a:rPr lang="pt-BR" dirty="0" smtClean="0"/>
              <a:t>Carta de solidariedade do fabricante</a:t>
            </a:r>
          </a:p>
          <a:p>
            <a:pPr lvl="1"/>
            <a:r>
              <a:rPr lang="pt-BR" dirty="0" smtClean="0"/>
              <a:t>Fere o princípio da isonomia</a:t>
            </a:r>
          </a:p>
          <a:p>
            <a:pPr lvl="1"/>
            <a:r>
              <a:rPr lang="pt-BR" dirty="0" smtClean="0"/>
              <a:t>Existem outros meios: pontuação diferenciada em licitações do tipo técnica e preço, garantia para execução contratual ou multa contratual</a:t>
            </a:r>
          </a:p>
        </p:txBody>
      </p:sp>
      <p:sp>
        <p:nvSpPr>
          <p:cNvPr id="3" name="Título 2"/>
          <p:cNvSpPr>
            <a:spLocks noGrp="1"/>
          </p:cNvSpPr>
          <p:nvPr>
            <p:ph type="title"/>
          </p:nvPr>
        </p:nvSpPr>
        <p:spPr/>
        <p:txBody>
          <a:bodyPr/>
          <a:lstStyle/>
          <a:p>
            <a:r>
              <a:rPr lang="pt-BR" dirty="0" smtClean="0"/>
              <a:t>Edital restritivo</a:t>
            </a:r>
            <a:endParaRPr lang="pt-BR" dirty="0"/>
          </a:p>
        </p:txBody>
      </p:sp>
    </p:spTree>
    <p:extLst>
      <p:ext uri="{BB962C8B-B14F-4D97-AF65-F5344CB8AC3E}">
        <p14:creationId xmlns:p14="http://schemas.microsoft.com/office/powerpoint/2010/main" val="78702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565029"/>
          </a:xfrm>
        </p:spPr>
        <p:txBody>
          <a:bodyPr>
            <a:normAutofit fontScale="62500" lnSpcReduction="20000"/>
          </a:bodyPr>
          <a:lstStyle/>
          <a:p>
            <a:pPr algn="just"/>
            <a:r>
              <a:rPr lang="pt-BR" b="1" dirty="0" smtClean="0"/>
              <a:t>Alteração </a:t>
            </a:r>
            <a:r>
              <a:rPr lang="pt-BR" b="1" dirty="0"/>
              <a:t>das metas de adequação de pagamento do Acordo de Nível de </a:t>
            </a:r>
            <a:r>
              <a:rPr lang="pt-BR" b="1" dirty="0" smtClean="0"/>
              <a:t>Serviço</a:t>
            </a:r>
            <a:r>
              <a:rPr lang="pt-BR" dirty="0" smtClean="0"/>
              <a:t> </a:t>
            </a:r>
            <a:endParaRPr lang="pt-BR" dirty="0"/>
          </a:p>
          <a:p>
            <a:pPr lvl="1" algn="just"/>
            <a:r>
              <a:rPr lang="pt-BR" dirty="0" smtClean="0"/>
              <a:t>Constatamos alteração </a:t>
            </a:r>
            <a:r>
              <a:rPr lang="pt-BR" dirty="0"/>
              <a:t>na metodologia de adequação de pagamento em função do atingimento de metas </a:t>
            </a:r>
            <a:r>
              <a:rPr lang="pt-BR" dirty="0" smtClean="0"/>
              <a:t>estipuladas pelo </a:t>
            </a:r>
            <a:r>
              <a:rPr lang="pt-BR" dirty="0"/>
              <a:t>Acordo de Nível de Serviço (ANS) quando comparados com o Termo de Referência (TR) </a:t>
            </a:r>
            <a:r>
              <a:rPr lang="pt-BR" dirty="0" smtClean="0"/>
              <a:t>dos editais </a:t>
            </a:r>
            <a:r>
              <a:rPr lang="pt-BR" dirty="0"/>
              <a:t>anteriores. </a:t>
            </a:r>
            <a:endParaRPr lang="pt-BR" dirty="0" smtClean="0"/>
          </a:p>
          <a:p>
            <a:pPr lvl="1" algn="just"/>
            <a:r>
              <a:rPr lang="pt-BR" dirty="0"/>
              <a:t>O procedimento licitatório desses contratos apresentam os Termos de </a:t>
            </a:r>
            <a:r>
              <a:rPr lang="pt-BR" dirty="0" smtClean="0"/>
              <a:t>Referências com </a:t>
            </a:r>
            <a:r>
              <a:rPr lang="pt-BR" dirty="0"/>
              <a:t>ausência de adequação de pagamento pelo não atendimento das metas estabelecidas no </a:t>
            </a:r>
            <a:r>
              <a:rPr lang="pt-BR" dirty="0" smtClean="0"/>
              <a:t>Acordo dos </a:t>
            </a:r>
            <a:r>
              <a:rPr lang="pt-BR" dirty="0"/>
              <a:t>ANS. </a:t>
            </a:r>
            <a:endParaRPr lang="pt-BR" dirty="0" smtClean="0"/>
          </a:p>
          <a:p>
            <a:pPr lvl="1" algn="just"/>
            <a:r>
              <a:rPr lang="pt-BR" dirty="0"/>
              <a:t>Este fato poderá comprometer o cálculo do pagamento do serviço, já que o faturamento </a:t>
            </a:r>
            <a:r>
              <a:rPr lang="pt-BR" dirty="0" smtClean="0"/>
              <a:t>está diretamente </a:t>
            </a:r>
            <a:r>
              <a:rPr lang="pt-BR" dirty="0"/>
              <a:t>sujeito à dedução proporcional na ocorrência de inexecuções ou inadequações </a:t>
            </a:r>
            <a:r>
              <a:rPr lang="pt-BR" dirty="0" smtClean="0"/>
              <a:t>apontadas pela </a:t>
            </a:r>
            <a:r>
              <a:rPr lang="pt-BR" dirty="0"/>
              <a:t>fiscalização e encartadas ao </a:t>
            </a:r>
            <a:r>
              <a:rPr lang="pt-BR" dirty="0" smtClean="0"/>
              <a:t>processo </a:t>
            </a:r>
            <a:r>
              <a:rPr lang="pt-BR" dirty="0"/>
              <a:t>de pagamento, e as avaliações pelos serviços </a:t>
            </a:r>
            <a:r>
              <a:rPr lang="pt-BR" dirty="0" smtClean="0"/>
              <a:t>prestados deixarão </a:t>
            </a:r>
            <a:r>
              <a:rPr lang="pt-BR" dirty="0"/>
              <a:t>de ser base para adequação do faturamento mensal. </a:t>
            </a:r>
            <a:endParaRPr lang="pt-BR" dirty="0" smtClean="0"/>
          </a:p>
          <a:p>
            <a:pPr lvl="1" algn="just"/>
            <a:r>
              <a:rPr lang="pt-BR" dirty="0"/>
              <a:t>Possibilidade de pagamento por serviços não prestados ou mal executados;</a:t>
            </a:r>
          </a:p>
          <a:p>
            <a:pPr lvl="1" algn="just"/>
            <a:r>
              <a:rPr lang="pt-BR" dirty="0" smtClean="0"/>
              <a:t>Comprometimento </a:t>
            </a:r>
            <a:r>
              <a:rPr lang="pt-BR" dirty="0"/>
              <a:t>na adequação do pagamento em função dos critérios de avaliação </a:t>
            </a:r>
            <a:r>
              <a:rPr lang="pt-BR" dirty="0" smtClean="0"/>
              <a:t>dos serviços </a:t>
            </a:r>
            <a:r>
              <a:rPr lang="pt-BR" dirty="0"/>
              <a:t>prestados;</a:t>
            </a:r>
          </a:p>
          <a:p>
            <a:pPr lvl="1" algn="just"/>
            <a:r>
              <a:rPr lang="pt-BR" dirty="0" smtClean="0"/>
              <a:t>Possibilidade </a:t>
            </a:r>
            <a:r>
              <a:rPr lang="pt-BR" dirty="0"/>
              <a:t>de inobservância por parte da contratada quanto à recomendações </a:t>
            </a:r>
            <a:r>
              <a:rPr lang="pt-BR" dirty="0" smtClean="0"/>
              <a:t>e advertências </a:t>
            </a:r>
            <a:r>
              <a:rPr lang="pt-BR" dirty="0"/>
              <a:t>apontadas pela fiscalização;</a:t>
            </a:r>
          </a:p>
          <a:p>
            <a:pPr lvl="1" algn="just"/>
            <a:r>
              <a:rPr lang="pt-BR" dirty="0" smtClean="0"/>
              <a:t>Redução </a:t>
            </a:r>
            <a:r>
              <a:rPr lang="pt-BR" dirty="0"/>
              <a:t>da qualidade do serviço prestado, uma vez que a contratada não tem metas </a:t>
            </a:r>
            <a:r>
              <a:rPr lang="pt-BR" dirty="0" smtClean="0"/>
              <a:t>a serem </a:t>
            </a:r>
            <a:r>
              <a:rPr lang="pt-BR" dirty="0"/>
              <a:t>atingidas e fatura integralmente; e</a:t>
            </a:r>
          </a:p>
          <a:p>
            <a:pPr lvl="1" algn="just"/>
            <a:r>
              <a:rPr lang="pt-BR" dirty="0" smtClean="0"/>
              <a:t>Aumentar </a:t>
            </a:r>
            <a:r>
              <a:rPr lang="pt-BR" dirty="0"/>
              <a:t>a possibilidade de contraditório por parte da contratada, já que não </a:t>
            </a:r>
            <a:r>
              <a:rPr lang="pt-BR" dirty="0" smtClean="0"/>
              <a:t>há parâmetros </a:t>
            </a:r>
            <a:r>
              <a:rPr lang="pt-BR" dirty="0"/>
              <a:t>estabelecidos para apuração da qualidade do serviço para adequação do </a:t>
            </a:r>
            <a:r>
              <a:rPr lang="pt-BR" dirty="0" smtClean="0"/>
              <a:t>pagamento</a:t>
            </a:r>
            <a:endParaRPr lang="pt-BR" dirty="0"/>
          </a:p>
        </p:txBody>
      </p:sp>
      <p:sp>
        <p:nvSpPr>
          <p:cNvPr id="3" name="Título 2"/>
          <p:cNvSpPr>
            <a:spLocks noGrp="1"/>
          </p:cNvSpPr>
          <p:nvPr>
            <p:ph type="title"/>
          </p:nvPr>
        </p:nvSpPr>
        <p:spPr/>
        <p:txBody>
          <a:bodyPr/>
          <a:lstStyle/>
          <a:p>
            <a:r>
              <a:rPr lang="pt-BR" sz="2800" dirty="0" smtClean="0"/>
              <a:t>Constatações ref. à fase interna da licitação X</a:t>
            </a:r>
            <a:endParaRPr lang="pt-B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493021"/>
          </a:xfrm>
        </p:spPr>
        <p:txBody>
          <a:bodyPr>
            <a:normAutofit fontScale="70000" lnSpcReduction="20000"/>
          </a:bodyPr>
          <a:lstStyle/>
          <a:p>
            <a:r>
              <a:rPr lang="pt-BR" b="1" dirty="0"/>
              <a:t>Quantitativo reduzido de 6 lotes na </a:t>
            </a:r>
            <a:r>
              <a:rPr lang="pt-BR" b="1" dirty="0" smtClean="0"/>
              <a:t>licitação</a:t>
            </a:r>
            <a:endParaRPr lang="pt-BR" dirty="0" smtClean="0"/>
          </a:p>
          <a:p>
            <a:pPr lvl="1" algn="just"/>
            <a:r>
              <a:rPr lang="pt-BR" dirty="0" smtClean="0"/>
              <a:t>Constatamos que </a:t>
            </a:r>
            <a:r>
              <a:rPr lang="pt-BR" dirty="0"/>
              <a:t>as 1.251 unidades </a:t>
            </a:r>
            <a:r>
              <a:rPr lang="pt-BR" dirty="0" smtClean="0"/>
              <a:t>administrativas do órgão </a:t>
            </a:r>
            <a:r>
              <a:rPr lang="pt-BR" dirty="0"/>
              <a:t>foram divididas em apenas 6 lotes, perfazendo uma média de </a:t>
            </a:r>
            <a:r>
              <a:rPr lang="pt-BR" dirty="0" smtClean="0"/>
              <a:t>208 unidades administrativas por órgão</a:t>
            </a:r>
          </a:p>
          <a:p>
            <a:pPr lvl="1" algn="just"/>
            <a:r>
              <a:rPr lang="pt-BR" dirty="0"/>
              <a:t>A divisão reduzida de lotes restringe a competitividade do certame e concentra no mercado </a:t>
            </a:r>
            <a:r>
              <a:rPr lang="pt-BR" dirty="0" smtClean="0"/>
              <a:t>de serviço </a:t>
            </a:r>
            <a:r>
              <a:rPr lang="pt-BR" dirty="0"/>
              <a:t>de limpeza e de preparo e distribuição de refeições no âmbito </a:t>
            </a:r>
            <a:r>
              <a:rPr lang="pt-BR" dirty="0" smtClean="0"/>
              <a:t>do órgão, </a:t>
            </a:r>
            <a:r>
              <a:rPr lang="pt-BR" dirty="0"/>
              <a:t>considerando o alijamento de empresas de pequeno e médio porte, que </a:t>
            </a:r>
            <a:r>
              <a:rPr lang="pt-BR" dirty="0" smtClean="0"/>
              <a:t>ficarão impossibilitadas </a:t>
            </a:r>
            <a:r>
              <a:rPr lang="pt-BR" dirty="0"/>
              <a:t>de se qualificarem técnica e economicamente para a disputa de preços em comento. </a:t>
            </a:r>
            <a:endParaRPr lang="pt-BR" dirty="0" smtClean="0"/>
          </a:p>
          <a:p>
            <a:pPr lvl="1" algn="just"/>
            <a:r>
              <a:rPr lang="pt-BR" dirty="0" smtClean="0"/>
              <a:t>Concentração </a:t>
            </a:r>
            <a:r>
              <a:rPr lang="pt-BR" dirty="0"/>
              <a:t>em apenas seis empresas, podendo, inclusive, concentrar-se em </a:t>
            </a:r>
            <a:r>
              <a:rPr lang="pt-BR" dirty="0" smtClean="0"/>
              <a:t>número inferior</a:t>
            </a:r>
            <a:r>
              <a:rPr lang="pt-BR" dirty="0"/>
              <a:t>, tendo em vista que cada licitante poderá enviar propostas para os seis grupos que compõe </a:t>
            </a:r>
            <a:r>
              <a:rPr lang="pt-BR" dirty="0" smtClean="0"/>
              <a:t>a licitação </a:t>
            </a:r>
            <a:r>
              <a:rPr lang="pt-BR" dirty="0"/>
              <a:t>em exame</a:t>
            </a:r>
            <a:r>
              <a:rPr lang="pt-BR" dirty="0" smtClean="0"/>
              <a:t>;</a:t>
            </a:r>
          </a:p>
          <a:p>
            <a:pPr lvl="1" algn="just"/>
            <a:r>
              <a:rPr lang="pt-BR" dirty="0"/>
              <a:t>Redução sensível de licitantes aptos a prestar os serviços demandados, ou seja, reduz </a:t>
            </a:r>
            <a:r>
              <a:rPr lang="pt-BR" dirty="0" smtClean="0"/>
              <a:t>a efetiva </a:t>
            </a:r>
            <a:r>
              <a:rPr lang="pt-BR" dirty="0"/>
              <a:t>possibilidade de ampliação da disputa, como dispõe o artigo 23, § 1º, da Lei nº 8.666/93</a:t>
            </a:r>
            <a:r>
              <a:rPr lang="pt-BR" dirty="0" smtClean="0"/>
              <a:t>;</a:t>
            </a:r>
          </a:p>
          <a:p>
            <a:pPr lvl="1" algn="just"/>
            <a:r>
              <a:rPr lang="pt-BR" dirty="0"/>
              <a:t>Risco de interrupção na prestação do serviço contínuo, uma vez que a contratada </a:t>
            </a:r>
            <a:r>
              <a:rPr lang="pt-BR" dirty="0" smtClean="0"/>
              <a:t>fique impedida </a:t>
            </a:r>
            <a:r>
              <a:rPr lang="pt-BR" dirty="0"/>
              <a:t>de realizar os serviços, todos os lotes de sua responsabilidade ficarão comprometidos; </a:t>
            </a:r>
            <a:r>
              <a:rPr lang="pt-BR" dirty="0" smtClean="0"/>
              <a:t>e</a:t>
            </a:r>
          </a:p>
          <a:p>
            <a:pPr lvl="1" algn="just"/>
            <a:r>
              <a:rPr lang="pt-BR" dirty="0"/>
              <a:t>Desobediência do Princípio da Igualdade, art. 3º da Lei 8.666/1993</a:t>
            </a:r>
            <a:r>
              <a:rPr lang="pt-BR" dirty="0" smtClean="0"/>
              <a:t>.</a:t>
            </a:r>
            <a:endParaRPr lang="pt-BR" dirty="0"/>
          </a:p>
        </p:txBody>
      </p:sp>
      <p:sp>
        <p:nvSpPr>
          <p:cNvPr id="3" name="Título 2"/>
          <p:cNvSpPr>
            <a:spLocks noGrp="1"/>
          </p:cNvSpPr>
          <p:nvPr>
            <p:ph type="title"/>
          </p:nvPr>
        </p:nvSpPr>
        <p:spPr/>
        <p:txBody>
          <a:bodyPr/>
          <a:lstStyle/>
          <a:p>
            <a:r>
              <a:rPr lang="pt-BR" sz="2800" dirty="0"/>
              <a:t>Constatações ref. à fase interna da licitação X</a:t>
            </a:r>
          </a:p>
        </p:txBody>
      </p:sp>
    </p:spTree>
    <p:extLst>
      <p:ext uri="{BB962C8B-B14F-4D97-AF65-F5344CB8AC3E}">
        <p14:creationId xmlns:p14="http://schemas.microsoft.com/office/powerpoint/2010/main" val="105081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421013"/>
          </a:xfrm>
        </p:spPr>
        <p:txBody>
          <a:bodyPr>
            <a:normAutofit lnSpcReduction="10000"/>
          </a:bodyPr>
          <a:lstStyle/>
          <a:p>
            <a:pPr algn="just"/>
            <a:r>
              <a:rPr lang="pt-BR" sz="1600" b="1" dirty="0"/>
              <a:t>Ausência de cláusula necessária de subtração de indicação de critério de</a:t>
            </a:r>
            <a:br>
              <a:rPr lang="pt-BR" sz="1600" b="1" dirty="0"/>
            </a:br>
            <a:r>
              <a:rPr lang="pt-BR" sz="1600" b="1" dirty="0" smtClean="0"/>
              <a:t>reajustamento </a:t>
            </a:r>
            <a:r>
              <a:rPr lang="pt-BR" sz="1600" b="1" dirty="0"/>
              <a:t>de </a:t>
            </a:r>
            <a:r>
              <a:rPr lang="pt-BR" sz="1600" b="1" dirty="0" smtClean="0"/>
              <a:t>preços</a:t>
            </a:r>
          </a:p>
          <a:p>
            <a:pPr lvl="1" algn="just"/>
            <a:r>
              <a:rPr lang="pt-BR" sz="1600" dirty="0" smtClean="0"/>
              <a:t>Verificou-se a</a:t>
            </a:r>
            <a:r>
              <a:rPr lang="pt-BR" sz="1600" dirty="0"/>
              <a:t> </a:t>
            </a:r>
            <a:r>
              <a:rPr lang="pt-BR" sz="1600" dirty="0" smtClean="0"/>
              <a:t>inexistência </a:t>
            </a:r>
            <a:r>
              <a:rPr lang="pt-BR" sz="1600" dirty="0"/>
              <a:t>ou supressão posterior de critérios de reajustes de preços – uma não indicação </a:t>
            </a:r>
            <a:r>
              <a:rPr lang="pt-BR" sz="1600" dirty="0" smtClean="0"/>
              <a:t>de índices</a:t>
            </a:r>
            <a:r>
              <a:rPr lang="pt-BR" sz="1600" dirty="0"/>
              <a:t>. </a:t>
            </a:r>
            <a:endParaRPr lang="pt-BR" sz="1600" dirty="0" smtClean="0"/>
          </a:p>
          <a:p>
            <a:pPr lvl="1" algn="just"/>
            <a:r>
              <a:rPr lang="pt-BR" sz="1600" dirty="0" smtClean="0"/>
              <a:t>Constatou-se </a:t>
            </a:r>
            <a:r>
              <a:rPr lang="pt-BR" sz="1600" dirty="0"/>
              <a:t>a ausência de cláusula necessária de subtração de indicação de critério </a:t>
            </a:r>
            <a:r>
              <a:rPr lang="pt-BR" sz="1600" dirty="0" smtClean="0"/>
              <a:t>de reajustamento </a:t>
            </a:r>
            <a:r>
              <a:rPr lang="pt-BR" sz="1600" dirty="0"/>
              <a:t>de preços em termos aditivos dos contratos </a:t>
            </a:r>
            <a:r>
              <a:rPr lang="pt-BR" sz="1600" dirty="0" smtClean="0"/>
              <a:t>(...)</a:t>
            </a:r>
          </a:p>
          <a:p>
            <a:pPr lvl="1" algn="just"/>
            <a:r>
              <a:rPr lang="pt-BR" sz="1600" dirty="0"/>
              <a:t>O Tribunal de Contas da União se posicionou no sentido de que, em todos os </a:t>
            </a:r>
            <a:r>
              <a:rPr lang="pt-BR" sz="1600" dirty="0" smtClean="0"/>
              <a:t>contratos, mesmo </a:t>
            </a:r>
            <a:r>
              <a:rPr lang="pt-BR" sz="1600" dirty="0"/>
              <a:t>naqueles com prazo de duração inferior a 12 meses, a cláusula de reajuste é </a:t>
            </a:r>
            <a:r>
              <a:rPr lang="pt-BR" sz="1600" dirty="0" smtClean="0"/>
              <a:t>indispensável, conforme </a:t>
            </a:r>
            <a:r>
              <a:rPr lang="pt-BR" sz="1600" dirty="0"/>
              <a:t>Acórdão nº 73/2010 </a:t>
            </a:r>
            <a:endParaRPr lang="pt-BR" sz="1600" dirty="0" smtClean="0"/>
          </a:p>
          <a:p>
            <a:pPr lvl="1" algn="just"/>
            <a:r>
              <a:rPr lang="pt-BR" sz="1600" dirty="0"/>
              <a:t>O Plenário do TCU, em decisão proferida no Acórdão nº 2205/2016, relatado pela </a:t>
            </a:r>
            <a:r>
              <a:rPr lang="pt-BR" sz="1600" dirty="0" smtClean="0"/>
              <a:t>Ministra Ana </a:t>
            </a:r>
            <a:r>
              <a:rPr lang="pt-BR" sz="1600" dirty="0"/>
              <a:t>Arraes, assentou o entendimento de que a fixação dos critérios para o reajuste de </a:t>
            </a:r>
            <a:r>
              <a:rPr lang="pt-BR" sz="1600" dirty="0" smtClean="0"/>
              <a:t>preços constitui </a:t>
            </a:r>
            <a:r>
              <a:rPr lang="pt-BR" sz="1600" dirty="0"/>
              <a:t>cláusula obrigatória aos editais e instrumentos contratuais, ainda que a vigência </a:t>
            </a:r>
            <a:r>
              <a:rPr lang="pt-BR" sz="1600" dirty="0" smtClean="0"/>
              <a:t>prevista para </a:t>
            </a:r>
            <a:r>
              <a:rPr lang="pt-BR" sz="1600" dirty="0"/>
              <a:t>o contrato não supere doze meses, rechaçando o posicionamento de que tal </a:t>
            </a:r>
            <a:r>
              <a:rPr lang="pt-BR" sz="1600" dirty="0" smtClean="0"/>
              <a:t>constituiria discricionariedade </a:t>
            </a:r>
            <a:r>
              <a:rPr lang="pt-BR" sz="1600" dirty="0"/>
              <a:t>do gestor público. A conclusão decorreu da leitura conjugada dos artigos </a:t>
            </a:r>
            <a:r>
              <a:rPr lang="pt-BR" sz="1600" dirty="0" smtClean="0"/>
              <a:t>40, inciso </a:t>
            </a:r>
            <a:r>
              <a:rPr lang="pt-BR" sz="1600" dirty="0"/>
              <a:t>XI e 55, inciso III, da Lei de Licitações. </a:t>
            </a:r>
          </a:p>
        </p:txBody>
      </p:sp>
      <p:sp>
        <p:nvSpPr>
          <p:cNvPr id="3" name="Título 2"/>
          <p:cNvSpPr>
            <a:spLocks noGrp="1"/>
          </p:cNvSpPr>
          <p:nvPr>
            <p:ph type="title"/>
          </p:nvPr>
        </p:nvSpPr>
        <p:spPr/>
        <p:txBody>
          <a:bodyPr/>
          <a:lstStyle/>
          <a:p>
            <a:r>
              <a:rPr lang="pt-BR" sz="2800" dirty="0"/>
              <a:t>Constatações ref. à fase interna da licitação 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04864"/>
            <a:ext cx="7745505" cy="4609653"/>
          </a:xfrm>
        </p:spPr>
        <p:txBody>
          <a:bodyPr>
            <a:normAutofit fontScale="70000" lnSpcReduction="20000"/>
          </a:bodyPr>
          <a:lstStyle/>
          <a:p>
            <a:pPr algn="just"/>
            <a:endParaRPr lang="pt-BR" sz="2000" b="1" dirty="0"/>
          </a:p>
          <a:p>
            <a:pPr algn="just"/>
            <a:r>
              <a:rPr lang="pt-BR" sz="2000" b="1" dirty="0"/>
              <a:t>Acúmulo de funções por servidores, comprometendo o princípio da segregação de funções na Superintendência de </a:t>
            </a:r>
            <a:r>
              <a:rPr lang="pt-BR" sz="2000" b="1" dirty="0" smtClean="0"/>
              <a:t>Contratações</a:t>
            </a:r>
          </a:p>
          <a:p>
            <a:pPr lvl="1" algn="just"/>
            <a:r>
              <a:rPr lang="pt-BR" sz="1800" dirty="0" smtClean="0"/>
              <a:t>O </a:t>
            </a:r>
            <a:r>
              <a:rPr lang="pt-BR" sz="1800" dirty="0"/>
              <a:t>acúmulo dessas competências e atribuições está em desacordo com o princípio da segregação de funções, que consiste na separação de atribuições ou responsabilidades entre diferentes pessoas, especialmente as funções ou atividades-chave de formalização, autorização, execução, atesto/aprovação, registro e revisão, facultando a revisão por setores diferentes nas várias etapas do processo e impedindo que a mesma pessoa seja responsável por mais de uma atividade sensível ao mesmo tempo, sem o devido controle</a:t>
            </a:r>
            <a:r>
              <a:rPr lang="pt-BR" sz="1800" dirty="0" smtClean="0"/>
              <a:t>.</a:t>
            </a:r>
          </a:p>
          <a:p>
            <a:pPr marL="361950" indent="0" algn="just">
              <a:buNone/>
            </a:pPr>
            <a:endParaRPr lang="pt-BR" sz="2000" dirty="0"/>
          </a:p>
          <a:p>
            <a:pPr algn="just"/>
            <a:r>
              <a:rPr lang="pt-BR" sz="2000" b="1" dirty="0"/>
              <a:t>Gestores de contrato são agentes públicos que ocupam cargos comissionados sem </a:t>
            </a:r>
            <a:r>
              <a:rPr lang="pt-BR" sz="2000" b="1" dirty="0" smtClean="0"/>
              <a:t>estabilidade</a:t>
            </a:r>
          </a:p>
          <a:p>
            <a:pPr lvl="1" algn="just"/>
            <a:r>
              <a:rPr lang="pt-BR" sz="1700" dirty="0" smtClean="0"/>
              <a:t>Identificamos </a:t>
            </a:r>
            <a:r>
              <a:rPr lang="pt-BR" sz="1700" dirty="0"/>
              <a:t>nas entrevistas o risco de ingerência hierárquica na gestão dos contratos, haja</a:t>
            </a:r>
            <a:br>
              <a:rPr lang="pt-BR" sz="1700" dirty="0"/>
            </a:br>
            <a:r>
              <a:rPr lang="pt-BR" sz="1700" dirty="0"/>
              <a:t>vista a função de gestor ser realizada por servidores comissionados e sem estabilidade. O servidor</a:t>
            </a:r>
            <a:br>
              <a:rPr lang="pt-BR" sz="1700" dirty="0"/>
            </a:br>
            <a:r>
              <a:rPr lang="pt-BR" sz="1700" dirty="0"/>
              <a:t>comissionado, que não é efetivo, tem maior fragilidade para gerir possíveis irregularidades ao </a:t>
            </a:r>
            <a:r>
              <a:rPr lang="pt-BR" sz="1700" dirty="0" smtClean="0"/>
              <a:t>cumprir ordens </a:t>
            </a:r>
            <a:r>
              <a:rPr lang="pt-BR" sz="1700" dirty="0"/>
              <a:t>superiores, já que existe o risco da perda do seu cargo como punição por insubordinação</a:t>
            </a:r>
            <a:r>
              <a:rPr lang="pt-BR" sz="1700" dirty="0" smtClean="0"/>
              <a:t>. </a:t>
            </a:r>
          </a:p>
          <a:p>
            <a:pPr lvl="1" algn="just"/>
            <a:r>
              <a:rPr lang="pt-BR" sz="1900" dirty="0" smtClean="0"/>
              <a:t>Desta </a:t>
            </a:r>
            <a:r>
              <a:rPr lang="pt-BR" sz="1900" dirty="0"/>
              <a:t>forma, a designação de gestor de contratos que não seja servidor estável pode </a:t>
            </a:r>
            <a:r>
              <a:rPr lang="pt-BR" sz="1900" dirty="0" smtClean="0"/>
              <a:t>acarretar em </a:t>
            </a:r>
            <a:r>
              <a:rPr lang="pt-BR" sz="1900" dirty="0"/>
              <a:t>risco na sua independência funcional, com possível comprometimento dos seus atos de gestão, </a:t>
            </a:r>
            <a:r>
              <a:rPr lang="pt-BR" sz="1900" dirty="0" smtClean="0"/>
              <a:t>já que </a:t>
            </a:r>
            <a:r>
              <a:rPr lang="pt-BR" sz="1900" dirty="0"/>
              <a:t>os conflitos gerados pelos superiores comprometem a independência do gestor. </a:t>
            </a:r>
          </a:p>
          <a:p>
            <a:pPr lvl="1" algn="just"/>
            <a:r>
              <a:rPr lang="pt-BR" sz="1900" dirty="0" smtClean="0"/>
              <a:t>Apesar </a:t>
            </a:r>
            <a:r>
              <a:rPr lang="pt-BR" sz="1900" dirty="0"/>
              <a:t>de não ser prevista em lei a exigência de estabilidade para o servidor ser </a:t>
            </a:r>
            <a:r>
              <a:rPr lang="pt-BR" sz="1900" dirty="0" smtClean="0"/>
              <a:t>designado para </a:t>
            </a:r>
            <a:r>
              <a:rPr lang="pt-BR" sz="1900" dirty="0"/>
              <a:t>acompanhamento e fiscalização de contratos, a SEEDUC possui um quadro considerável </a:t>
            </a:r>
            <a:r>
              <a:rPr lang="pt-BR" sz="1900" dirty="0" smtClean="0"/>
              <a:t>de servidores efetivos</a:t>
            </a:r>
            <a:r>
              <a:rPr lang="pt-BR" sz="1900" dirty="0"/>
              <a:t>, incluindo cedidos de outras secretarias, que poderiam exercer estas funções</a:t>
            </a:r>
            <a:r>
              <a:rPr lang="pt-BR" sz="1900" dirty="0" smtClean="0"/>
              <a:t>.</a:t>
            </a:r>
            <a:endParaRPr lang="pt-BR" sz="1500" dirty="0" smtClean="0"/>
          </a:p>
          <a:p>
            <a:pPr marL="358775" indent="0" algn="just">
              <a:buNone/>
            </a:pPr>
            <a:endParaRPr lang="pt-BR" sz="2200" b="1" dirty="0" smtClean="0"/>
          </a:p>
          <a:p>
            <a:pPr marL="361950" indent="0" algn="just">
              <a:buNone/>
            </a:pPr>
            <a:endParaRPr lang="pt-BR" sz="2200" b="1" dirty="0" smtClean="0"/>
          </a:p>
          <a:p>
            <a:endParaRPr lang="pt-BR" dirty="0"/>
          </a:p>
        </p:txBody>
      </p:sp>
      <p:sp>
        <p:nvSpPr>
          <p:cNvPr id="3" name="Título 2"/>
          <p:cNvSpPr>
            <a:spLocks noGrp="1"/>
          </p:cNvSpPr>
          <p:nvPr>
            <p:ph type="title"/>
          </p:nvPr>
        </p:nvSpPr>
        <p:spPr/>
        <p:txBody>
          <a:bodyPr/>
          <a:lstStyle/>
          <a:p>
            <a:r>
              <a:rPr lang="pt-BR" sz="2800" dirty="0"/>
              <a:t>Constatações ref. à fase interna da licitação 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493021"/>
          </a:xfrm>
        </p:spPr>
        <p:txBody>
          <a:bodyPr>
            <a:normAutofit fontScale="25000" lnSpcReduction="20000"/>
          </a:bodyPr>
          <a:lstStyle/>
          <a:p>
            <a:pPr algn="just"/>
            <a:r>
              <a:rPr lang="pt-BR" sz="5600" b="1" dirty="0"/>
              <a:t>Ausência de exame prévio e aprovação da Assessoria Jurídica no que tange os anexos dos editais </a:t>
            </a:r>
            <a:endParaRPr lang="pt-BR" sz="5600" b="1" dirty="0" smtClean="0"/>
          </a:p>
          <a:p>
            <a:pPr lvl="1" algn="just"/>
            <a:r>
              <a:rPr lang="pt-BR" sz="5400" dirty="0" smtClean="0"/>
              <a:t>Segundo </a:t>
            </a:r>
            <a:r>
              <a:rPr lang="pt-BR" sz="5400" dirty="0"/>
              <a:t>parágrafo único do art. 38 da Lei nº 8.666/93, todas as minutas dos editais de licitação e dos contratos deverão ser previamente examinadas, quanto à conformidade, e aprovadas pela assessoria jurídica da Administração.  </a:t>
            </a:r>
            <a:endParaRPr lang="pt-BR" sz="5400" dirty="0" smtClean="0"/>
          </a:p>
          <a:p>
            <a:pPr lvl="1" algn="just"/>
            <a:r>
              <a:rPr lang="pt-BR" sz="5600" dirty="0" smtClean="0"/>
              <a:t>Identificamos </a:t>
            </a:r>
            <a:r>
              <a:rPr lang="pt-BR" sz="5600" dirty="0"/>
              <a:t>no Relatório e Parecer da Assessoria Jurídica a ausência da revisão dos </a:t>
            </a:r>
            <a:r>
              <a:rPr lang="pt-BR" sz="5600" dirty="0" smtClean="0"/>
              <a:t>anexos dos </a:t>
            </a:r>
            <a:r>
              <a:rPr lang="pt-BR" sz="5600" dirty="0"/>
              <a:t>editais de licitação. Segundo parágrafo único do art. 38 da Lei nº 8.666/93, todas as minutas </a:t>
            </a:r>
            <a:r>
              <a:rPr lang="pt-BR" sz="5600" dirty="0" smtClean="0"/>
              <a:t>dos editais </a:t>
            </a:r>
            <a:r>
              <a:rPr lang="pt-BR" sz="5600" dirty="0"/>
              <a:t>de licitação e dos contratos deverão ser previamente examinadas, quanto à conformidade, </a:t>
            </a:r>
            <a:r>
              <a:rPr lang="pt-BR" sz="5600" dirty="0" smtClean="0"/>
              <a:t>e aprovadas </a:t>
            </a:r>
            <a:r>
              <a:rPr lang="pt-BR" sz="5600" dirty="0"/>
              <a:t>pela assessoria jurídica da Administração</a:t>
            </a:r>
            <a:r>
              <a:rPr lang="pt-BR" sz="5600" dirty="0" smtClean="0"/>
              <a:t>.</a:t>
            </a:r>
            <a:r>
              <a:rPr lang="pt-BR" sz="5600" dirty="0"/>
              <a:t> </a:t>
            </a:r>
          </a:p>
          <a:p>
            <a:pPr lvl="1" algn="just"/>
            <a:r>
              <a:rPr lang="pt-BR" sz="5600" dirty="0" smtClean="0"/>
              <a:t>A </a:t>
            </a:r>
            <a:r>
              <a:rPr lang="pt-BR" sz="5600" dirty="0"/>
              <a:t>ausência de prévio exame e aprovação por parte da Assessoria Jurídica </a:t>
            </a:r>
            <a:r>
              <a:rPr lang="pt-BR" sz="5600" dirty="0" smtClean="0"/>
              <a:t>da administração, além </a:t>
            </a:r>
            <a:r>
              <a:rPr lang="pt-BR" sz="5600" dirty="0"/>
              <a:t>de estar em desconformidade com a legislação, pode ensejar em irregularidades na contratação </a:t>
            </a:r>
            <a:r>
              <a:rPr lang="pt-BR" sz="5600" dirty="0" smtClean="0"/>
              <a:t>e na </a:t>
            </a:r>
            <a:r>
              <a:rPr lang="pt-BR" sz="5600" dirty="0"/>
              <a:t>execução dos contratos. </a:t>
            </a:r>
            <a:r>
              <a:rPr lang="pt-BR" sz="5600" dirty="0" smtClean="0"/>
              <a:t> </a:t>
            </a:r>
          </a:p>
          <a:p>
            <a:pPr lvl="1" algn="just"/>
            <a:endParaRPr lang="pt-BR" sz="5600" dirty="0"/>
          </a:p>
          <a:p>
            <a:pPr algn="just"/>
            <a:r>
              <a:rPr lang="pt-BR" sz="5600" b="1" dirty="0"/>
              <a:t>Ausência de capacitação contínua para fiscais e </a:t>
            </a:r>
            <a:r>
              <a:rPr lang="pt-BR" sz="5600" b="1" dirty="0" smtClean="0"/>
              <a:t>gestores</a:t>
            </a:r>
          </a:p>
          <a:p>
            <a:pPr lvl="1" algn="just"/>
            <a:r>
              <a:rPr lang="pt-BR" sz="5600" dirty="0"/>
              <a:t>A fiscalização do contrato constitui o procedimento utilizado pela Administração </a:t>
            </a:r>
            <a:r>
              <a:rPr lang="pt-BR" sz="5600" dirty="0" smtClean="0"/>
              <a:t>Pública por </a:t>
            </a:r>
            <a:r>
              <a:rPr lang="pt-BR" sz="5600" dirty="0"/>
              <a:t>intermédio dos seus representantes legalmente designados, para assegurar à boa e fiel </a:t>
            </a:r>
            <a:r>
              <a:rPr lang="pt-BR" sz="5600" dirty="0" smtClean="0"/>
              <a:t>execução do </a:t>
            </a:r>
            <a:r>
              <a:rPr lang="pt-BR" sz="5600" dirty="0"/>
              <a:t>contrato. </a:t>
            </a:r>
            <a:endParaRPr lang="pt-BR" sz="5600" dirty="0" smtClean="0"/>
          </a:p>
          <a:p>
            <a:pPr lvl="1" algn="just"/>
            <a:r>
              <a:rPr lang="pt-BR" sz="5600" dirty="0" smtClean="0"/>
              <a:t>Caso </a:t>
            </a:r>
            <a:r>
              <a:rPr lang="pt-BR" sz="5600" dirty="0"/>
              <a:t>os gestores e fiscais não estiverem aptos para desempenhar as atribuições que </a:t>
            </a:r>
            <a:r>
              <a:rPr lang="pt-BR" sz="5600" dirty="0" smtClean="0"/>
              <a:t>lhe foram </a:t>
            </a:r>
            <a:r>
              <a:rPr lang="pt-BR" sz="5600" dirty="0"/>
              <a:t>conferidas poderá desencadear falhas no controle interno, ocasionando a ineficiência </a:t>
            </a:r>
            <a:r>
              <a:rPr lang="pt-BR" sz="5600" dirty="0" smtClean="0"/>
              <a:t>na execução </a:t>
            </a:r>
            <a:r>
              <a:rPr lang="pt-BR" sz="5600" dirty="0"/>
              <a:t>e gerência dos contratos administrativos, o que implicará em ineficácia da prestação </a:t>
            </a:r>
            <a:r>
              <a:rPr lang="pt-BR" sz="5600" dirty="0" smtClean="0"/>
              <a:t>dos serviços </a:t>
            </a:r>
            <a:r>
              <a:rPr lang="pt-BR" sz="5600" dirty="0"/>
              <a:t>à população. </a:t>
            </a:r>
            <a:r>
              <a:rPr lang="pt-BR" sz="5600" dirty="0" smtClean="0"/>
              <a:t> </a:t>
            </a:r>
            <a:endParaRPr lang="pt-BR" sz="5600" b="1" dirty="0" smtClean="0"/>
          </a:p>
          <a:p>
            <a:pPr marL="361950" indent="0" algn="just">
              <a:buNone/>
            </a:pPr>
            <a:endParaRPr lang="pt-BR" dirty="0"/>
          </a:p>
          <a:p>
            <a:pPr marL="361950" indent="0" algn="just">
              <a:buNone/>
            </a:pPr>
            <a:endParaRPr lang="pt-BR" dirty="0"/>
          </a:p>
          <a:p>
            <a:endParaRPr lang="pt-BR" dirty="0"/>
          </a:p>
        </p:txBody>
      </p:sp>
      <p:sp>
        <p:nvSpPr>
          <p:cNvPr id="3" name="Título 2"/>
          <p:cNvSpPr>
            <a:spLocks noGrp="1"/>
          </p:cNvSpPr>
          <p:nvPr>
            <p:ph type="title"/>
          </p:nvPr>
        </p:nvSpPr>
        <p:spPr/>
        <p:txBody>
          <a:bodyPr/>
          <a:lstStyle/>
          <a:p>
            <a:r>
              <a:rPr lang="pt-BR" sz="2800" dirty="0"/>
              <a:t>Constatações ref. à fase interna da licitação X</a:t>
            </a:r>
          </a:p>
        </p:txBody>
      </p:sp>
    </p:spTree>
    <p:extLst>
      <p:ext uri="{BB962C8B-B14F-4D97-AF65-F5344CB8AC3E}">
        <p14:creationId xmlns:p14="http://schemas.microsoft.com/office/powerpoint/2010/main" val="2658642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6969097" cy="3877815"/>
          </a:xfrm>
        </p:spPr>
        <p:txBody>
          <a:bodyPr/>
          <a:lstStyle/>
          <a:p>
            <a:pPr algn="ctr"/>
            <a:r>
              <a:rPr lang="pt-BR" dirty="0" smtClean="0"/>
              <a:t>Acesso:</a:t>
            </a:r>
          </a:p>
          <a:p>
            <a:pPr marL="0" indent="0" algn="ctr">
              <a:buNone/>
            </a:pPr>
            <a:r>
              <a:rPr lang="pt-BR" sz="6000" dirty="0" smtClean="0"/>
              <a:t>https://forms.gle/75NRpsUJ9jVezsui6</a:t>
            </a:r>
            <a:endParaRPr lang="pt-BR" sz="6000" dirty="0"/>
          </a:p>
        </p:txBody>
      </p:sp>
      <p:sp>
        <p:nvSpPr>
          <p:cNvPr id="3" name="Título 2"/>
          <p:cNvSpPr>
            <a:spLocks noGrp="1"/>
          </p:cNvSpPr>
          <p:nvPr>
            <p:ph type="title"/>
          </p:nvPr>
        </p:nvSpPr>
        <p:spPr/>
        <p:txBody>
          <a:bodyPr/>
          <a:lstStyle/>
          <a:p>
            <a:r>
              <a:rPr lang="pt-BR" dirty="0" smtClean="0"/>
              <a:t>Casos concretos</a:t>
            </a:r>
            <a:endParaRPr lang="pt-BR" dirty="0"/>
          </a:p>
        </p:txBody>
      </p:sp>
    </p:spTree>
    <p:extLst>
      <p:ext uri="{BB962C8B-B14F-4D97-AF65-F5344CB8AC3E}">
        <p14:creationId xmlns:p14="http://schemas.microsoft.com/office/powerpoint/2010/main" val="1396696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7504" y="2248347"/>
            <a:ext cx="8928991" cy="4609653"/>
          </a:xfrm>
        </p:spPr>
        <p:txBody>
          <a:bodyPr>
            <a:normAutofit fontScale="85000" lnSpcReduction="20000"/>
          </a:bodyPr>
          <a:lstStyle/>
          <a:p>
            <a:pPr marL="0" indent="0" algn="just">
              <a:buNone/>
            </a:pPr>
            <a:endParaRPr lang="pt-BR" b="1" i="1" dirty="0"/>
          </a:p>
          <a:p>
            <a:pPr marL="0" indent="0" algn="just">
              <a:buNone/>
            </a:pPr>
            <a:r>
              <a:rPr lang="pt-BR" dirty="0"/>
              <a:t>Eles disseram que, durante o processo licitatório de uma contratação da empresa para prestação de serviços por meio de profissionais especializados na área de Unidade de Terapia Intensiva, todos as empresas participantes eram de propriedade dos acusados.</a:t>
            </a:r>
          </a:p>
          <a:p>
            <a:pPr marL="0" indent="0" algn="just">
              <a:buNone/>
            </a:pPr>
            <a:r>
              <a:rPr lang="pt-BR" dirty="0"/>
              <a:t> </a:t>
            </a:r>
          </a:p>
          <a:p>
            <a:pPr marL="0" indent="0" algn="just">
              <a:buNone/>
            </a:pPr>
            <a:r>
              <a:rPr lang="pt-BR" dirty="0"/>
              <a:t>Segundo os médicos, a irregularidade começou ainda no </a:t>
            </a:r>
            <a:r>
              <a:rPr lang="pt-BR" b="1" u="sng" dirty="0"/>
              <a:t>termo de referência da licitação, que é a fase interna do procedimento, quando que é feita a composição dos preços dos serviços contratados</a:t>
            </a:r>
            <a:r>
              <a:rPr lang="pt-BR" dirty="0"/>
              <a:t>.</a:t>
            </a:r>
          </a:p>
          <a:p>
            <a:pPr marL="0" indent="0" algn="just">
              <a:buNone/>
            </a:pPr>
            <a:r>
              <a:rPr lang="pt-BR" dirty="0"/>
              <a:t> </a:t>
            </a:r>
          </a:p>
          <a:p>
            <a:pPr marL="0" indent="0" algn="just">
              <a:buNone/>
            </a:pPr>
            <a:r>
              <a:rPr lang="pt-BR" dirty="0"/>
              <a:t>O termo de referência citado é o 019/HSB/ECSP/SMS/15. O documento previa a contratação de pessoa jurídica por meio de profissionais especializados na Área de Saúde de Unidade de Terapia Intensiva para realização de serviços de Medicina Intensiva com plantões em unidade de terapia intensiva de 12 horas; visita médica diária de 4 horas presencial; coordenação em Medicina Intensiva de 12 horas de sobreaviso (...) para atender os 30 leitos de terapia intensiva</a:t>
            </a:r>
            <a:r>
              <a:rPr lang="pt-BR" dirty="0" smtClean="0"/>
              <a:t>”.</a:t>
            </a:r>
          </a:p>
          <a:p>
            <a:pPr marL="0" indent="0">
              <a:buNone/>
            </a:pPr>
            <a:endParaRPr lang="pt-BR" dirty="0"/>
          </a:p>
        </p:txBody>
      </p:sp>
      <p:sp>
        <p:nvSpPr>
          <p:cNvPr id="3" name="Título 2"/>
          <p:cNvSpPr>
            <a:spLocks noGrp="1"/>
          </p:cNvSpPr>
          <p:nvPr>
            <p:ph type="title"/>
          </p:nvPr>
        </p:nvSpPr>
        <p:spPr>
          <a:xfrm>
            <a:off x="251520" y="570156"/>
            <a:ext cx="8193233" cy="1054250"/>
          </a:xfrm>
        </p:spPr>
        <p:txBody>
          <a:bodyPr/>
          <a:lstStyle/>
          <a:p>
            <a:r>
              <a:rPr lang="pt-BR" sz="2000" dirty="0" smtClean="0"/>
              <a:t>Operação sangria - </a:t>
            </a:r>
            <a:r>
              <a:rPr lang="pt-BR" sz="2000" b="1" dirty="0"/>
              <a:t>Médicos acusados confessaram fraude em licitação de R$ 5 mi</a:t>
            </a:r>
            <a:br>
              <a:rPr lang="pt-BR" sz="2000" b="1" dirty="0"/>
            </a:br>
            <a:r>
              <a:rPr lang="pt-BR" sz="2000" b="1" i="1" dirty="0" smtClean="0"/>
              <a:t>Juíza decidiu revogar prisões preventivas de três médicos após eles confessarem crimes</a:t>
            </a:r>
            <a:endParaRPr lang="pt-BR" sz="2000" dirty="0"/>
          </a:p>
        </p:txBody>
      </p:sp>
    </p:spTree>
    <p:extLst>
      <p:ext uri="{BB962C8B-B14F-4D97-AF65-F5344CB8AC3E}">
        <p14:creationId xmlns:p14="http://schemas.microsoft.com/office/powerpoint/2010/main" val="1434722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7504" y="2248347"/>
            <a:ext cx="8928991" cy="4609653"/>
          </a:xfrm>
        </p:spPr>
        <p:txBody>
          <a:bodyPr>
            <a:normAutofit fontScale="47500" lnSpcReduction="20000"/>
          </a:bodyPr>
          <a:lstStyle/>
          <a:p>
            <a:pPr marL="0" indent="0" algn="just">
              <a:buNone/>
            </a:pPr>
            <a:r>
              <a:rPr lang="pt-BR" sz="3600" dirty="0" smtClean="0"/>
              <a:t>O </a:t>
            </a:r>
            <a:r>
              <a:rPr lang="pt-BR" sz="3600" dirty="0"/>
              <a:t>termo estabelece o valor total anual de R$ 3.591.640 somente em diárias de médicos, ao custo unitário de R$ 1.662,75 a </a:t>
            </a:r>
            <a:r>
              <a:rPr lang="pt-BR" sz="3600" dirty="0" smtClean="0"/>
              <a:t>diária.</a:t>
            </a:r>
          </a:p>
          <a:p>
            <a:pPr marL="0" indent="0" algn="just">
              <a:buNone/>
            </a:pPr>
            <a:endParaRPr lang="pt-BR" sz="3600" dirty="0" smtClean="0"/>
          </a:p>
          <a:p>
            <a:pPr marL="0" indent="0" algn="just">
              <a:buNone/>
            </a:pPr>
            <a:r>
              <a:rPr lang="pt-BR" sz="3600" dirty="0" smtClean="0"/>
              <a:t>Já </a:t>
            </a:r>
            <a:r>
              <a:rPr lang="pt-BR" sz="3600" dirty="0"/>
              <a:t>as visitas médicas matutinas foram estimadas em R$ 594,75 a unidade, totalizando </a:t>
            </a:r>
            <a:r>
              <a:rPr lang="pt-BR" sz="3600" dirty="0" smtClean="0"/>
              <a:t>         R</a:t>
            </a:r>
            <a:r>
              <a:rPr lang="pt-BR" sz="3600" dirty="0"/>
              <a:t>$ 642.230 ao ano.</a:t>
            </a:r>
          </a:p>
          <a:p>
            <a:pPr marL="0" indent="0" algn="just">
              <a:buNone/>
            </a:pPr>
            <a:endParaRPr lang="pt-BR" sz="3600" dirty="0" smtClean="0"/>
          </a:p>
          <a:p>
            <a:pPr marL="0" indent="0" algn="just">
              <a:buNone/>
            </a:pPr>
            <a:r>
              <a:rPr lang="pt-BR" sz="3600" dirty="0" smtClean="0"/>
              <a:t>A </a:t>
            </a:r>
            <a:r>
              <a:rPr lang="pt-BR" sz="3600" dirty="0"/>
              <a:t>coordenação médica com especialidade em UTI saiu ao custo unitário de R$ 362,75, custando no total anual R$ 783,540.</a:t>
            </a:r>
          </a:p>
          <a:p>
            <a:pPr marL="0" indent="0" algn="just">
              <a:buNone/>
            </a:pPr>
            <a:endParaRPr lang="pt-BR" sz="3600" dirty="0"/>
          </a:p>
          <a:p>
            <a:pPr marL="0" indent="0" algn="just">
              <a:buNone/>
            </a:pPr>
            <a:r>
              <a:rPr lang="pt-BR" sz="3600" dirty="0" smtClean="0"/>
              <a:t>A </a:t>
            </a:r>
            <a:r>
              <a:rPr lang="pt-BR" sz="3600" dirty="0"/>
              <a:t>soma de todos os serviços chegou ao montante exato de R$ 5.017.410.</a:t>
            </a:r>
          </a:p>
          <a:p>
            <a:pPr marL="0" indent="0" algn="just">
              <a:buNone/>
            </a:pPr>
            <a:r>
              <a:rPr lang="pt-BR" sz="3600" dirty="0"/>
              <a:t> </a:t>
            </a:r>
          </a:p>
          <a:p>
            <a:pPr marL="0" indent="0" algn="just">
              <a:buNone/>
            </a:pPr>
            <a:r>
              <a:rPr lang="pt-BR" sz="3600" dirty="0"/>
              <a:t>O termo de referência supostamente fraudado é assinado pelo então diretor-executivo técnico </a:t>
            </a:r>
            <a:r>
              <a:rPr lang="pt-BR" sz="3600" dirty="0" err="1"/>
              <a:t>Huark</a:t>
            </a:r>
            <a:r>
              <a:rPr lang="pt-BR" sz="3600" dirty="0"/>
              <a:t> Correia e o diretor geral do São Benedito, Jorge </a:t>
            </a:r>
            <a:r>
              <a:rPr lang="pt-BR" sz="3600" dirty="0" err="1"/>
              <a:t>Lafetá</a:t>
            </a:r>
            <a:r>
              <a:rPr lang="pt-BR" sz="3600" dirty="0"/>
              <a:t>. </a:t>
            </a:r>
            <a:endParaRPr lang="pt-BR" sz="3600" dirty="0" smtClean="0"/>
          </a:p>
          <a:p>
            <a:pPr marL="0" indent="0" algn="just">
              <a:buNone/>
            </a:pPr>
            <a:endParaRPr lang="pt-BR" sz="3600" dirty="0"/>
          </a:p>
          <a:p>
            <a:pPr marL="0" indent="0" algn="just">
              <a:buNone/>
            </a:pPr>
            <a:r>
              <a:rPr lang="pt-BR" sz="3600" dirty="0" smtClean="0"/>
              <a:t>No </a:t>
            </a:r>
            <a:r>
              <a:rPr lang="pt-BR" sz="3600" dirty="0"/>
              <a:t>documento, eles se autonomeiam fiscal e gestor do contrato, respectivamente. </a:t>
            </a:r>
          </a:p>
          <a:p>
            <a:pPr marL="0" indent="0">
              <a:buNone/>
            </a:pPr>
            <a:endParaRPr lang="pt-BR" b="1" i="1" dirty="0"/>
          </a:p>
          <a:p>
            <a:endParaRPr lang="pt-BR" dirty="0"/>
          </a:p>
          <a:p>
            <a:r>
              <a:rPr lang="pt-BR" dirty="0" smtClean="0"/>
              <a:t>Fonte: </a:t>
            </a:r>
            <a:r>
              <a:rPr lang="pt-BR" dirty="0">
                <a:hlinkClick r:id="rId2"/>
              </a:rPr>
              <a:t>https://www.midianews.com.br/politica/juiza-acusados-confessam-fraude-em-licitacao-de-r-5-milhoes/350130</a:t>
            </a:r>
            <a:endParaRPr lang="pt-BR" dirty="0"/>
          </a:p>
        </p:txBody>
      </p:sp>
      <p:sp>
        <p:nvSpPr>
          <p:cNvPr id="3" name="Título 2"/>
          <p:cNvSpPr>
            <a:spLocks noGrp="1"/>
          </p:cNvSpPr>
          <p:nvPr>
            <p:ph type="title"/>
          </p:nvPr>
        </p:nvSpPr>
        <p:spPr>
          <a:xfrm>
            <a:off x="251520" y="570156"/>
            <a:ext cx="8193233" cy="1054250"/>
          </a:xfrm>
        </p:spPr>
        <p:txBody>
          <a:bodyPr/>
          <a:lstStyle/>
          <a:p>
            <a:r>
              <a:rPr lang="pt-BR" sz="2000" dirty="0" smtClean="0"/>
              <a:t>Operação sangria - </a:t>
            </a:r>
            <a:r>
              <a:rPr lang="pt-BR" sz="2000" b="1" dirty="0"/>
              <a:t>Médicos acusados confessaram fraude em licitação de R$ 5 mi</a:t>
            </a:r>
            <a:br>
              <a:rPr lang="pt-BR" sz="2000" b="1" dirty="0"/>
            </a:br>
            <a:r>
              <a:rPr lang="pt-BR" sz="2000" b="1" i="1" dirty="0" smtClean="0"/>
              <a:t>Juíza decidiu revogar prisões preventivas de três médicos após eles confessarem crimes</a:t>
            </a:r>
            <a:endParaRPr lang="pt-BR" sz="2000" dirty="0"/>
          </a:p>
        </p:txBody>
      </p:sp>
    </p:spTree>
    <p:extLst>
      <p:ext uri="{BB962C8B-B14F-4D97-AF65-F5344CB8AC3E}">
        <p14:creationId xmlns:p14="http://schemas.microsoft.com/office/powerpoint/2010/main" val="279461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Controladoria Geral do Estado</a:t>
            </a:r>
          </a:p>
          <a:p>
            <a:pPr algn="just"/>
            <a:r>
              <a:rPr lang="pt-BR" dirty="0" smtClean="0"/>
              <a:t>Auditoria Geral do Estado</a:t>
            </a:r>
          </a:p>
          <a:p>
            <a:pPr algn="just"/>
            <a:r>
              <a:rPr lang="pt-BR" dirty="0" smtClean="0"/>
              <a:t>Superintendência da Qualidade do Gasto Público</a:t>
            </a:r>
          </a:p>
          <a:p>
            <a:pPr algn="just"/>
            <a:r>
              <a:rPr lang="pt-BR" b="1" dirty="0" smtClean="0">
                <a:solidFill>
                  <a:srgbClr val="00B050"/>
                </a:solidFill>
              </a:rPr>
              <a:t>Coordenadoria de Licitações e Contratos</a:t>
            </a:r>
          </a:p>
          <a:p>
            <a:pPr algn="just"/>
            <a:r>
              <a:rPr lang="pt-BR" dirty="0" smtClean="0"/>
              <a:t>Coordenadoria de Pessoal</a:t>
            </a:r>
          </a:p>
          <a:p>
            <a:pPr algn="just"/>
            <a:r>
              <a:rPr lang="pt-BR" dirty="0" smtClean="0"/>
              <a:t>Coordenadoria de Custeio</a:t>
            </a:r>
          </a:p>
        </p:txBody>
      </p:sp>
      <p:sp>
        <p:nvSpPr>
          <p:cNvPr id="3" name="Título 2"/>
          <p:cNvSpPr>
            <a:spLocks noGrp="1"/>
          </p:cNvSpPr>
          <p:nvPr>
            <p:ph type="title"/>
          </p:nvPr>
        </p:nvSpPr>
        <p:spPr/>
        <p:txBody>
          <a:bodyPr/>
          <a:lstStyle/>
          <a:p>
            <a:r>
              <a:rPr lang="pt-BR" sz="4200" dirty="0" smtClean="0"/>
              <a:t>Controladoria Geral do Estado</a:t>
            </a:r>
            <a:endParaRPr lang="pt-BR" dirty="0"/>
          </a:p>
        </p:txBody>
      </p:sp>
    </p:spTree>
    <p:extLst>
      <p:ext uri="{BB962C8B-B14F-4D97-AF65-F5344CB8AC3E}">
        <p14:creationId xmlns:p14="http://schemas.microsoft.com/office/powerpoint/2010/main" val="3641511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609653"/>
          </a:xfrm>
        </p:spPr>
        <p:txBody>
          <a:bodyPr>
            <a:normAutofit fontScale="77500" lnSpcReduction="20000"/>
          </a:bodyPr>
          <a:lstStyle/>
          <a:p>
            <a:pPr algn="just"/>
            <a:r>
              <a:rPr lang="pt-BR" dirty="0"/>
              <a:t>Em decisão do conselheiro Guilherme Maluf, o Tribunal de Contas do Estado (TCE) suspendeu – em caráter liminar (provisório) – a licitação emergencial do transporte intermunicipal de passageiros em Mato Grosso. O conselheiro entendeu que um contrato precário acabaria substituído por outro semelhante</a:t>
            </a:r>
            <a:r>
              <a:rPr lang="pt-BR" dirty="0" smtClean="0"/>
              <a:t>.</a:t>
            </a:r>
          </a:p>
          <a:p>
            <a:pPr algn="just"/>
            <a:r>
              <a:rPr lang="pt-BR" dirty="0"/>
              <a:t>Além da precariedade do contrato, a entidade questionava a dispensa no pagamento de outorga, </a:t>
            </a:r>
            <a:r>
              <a:rPr lang="pt-BR" b="1" u="sng" dirty="0"/>
              <a:t>a ausência de projeto básico</a:t>
            </a:r>
            <a:r>
              <a:rPr lang="pt-BR" dirty="0"/>
              <a:t> e a impossibilidade um mesmo grupo concorrer em mais de dois lotes.</a:t>
            </a:r>
          </a:p>
          <a:p>
            <a:pPr algn="just"/>
            <a:r>
              <a:rPr lang="pt-BR" dirty="0"/>
              <a:t>O governo do Estado e o titular da </a:t>
            </a:r>
            <a:r>
              <a:rPr lang="pt-BR" dirty="0" err="1"/>
              <a:t>Sinfra</a:t>
            </a:r>
            <a:r>
              <a:rPr lang="pt-BR" dirty="0"/>
              <a:t>, Marcelo Padeiro, têm cinco dias para apresentar ao TCE os estudos da licitação, inclusive o tarifário. Conforme a decisão do conselheiro, </a:t>
            </a:r>
            <a:r>
              <a:rPr lang="pt-BR" b="1" u="sng" dirty="0"/>
              <a:t>durante a análise do edital não foi identificado o critério usado para estipular a demanda de passageiros nas linhas dos oito mercados licitados</a:t>
            </a:r>
            <a:r>
              <a:rPr lang="pt-BR" dirty="0"/>
              <a:t>. </a:t>
            </a:r>
            <a:endParaRPr lang="pt-BR" dirty="0" smtClean="0">
              <a:hlinkClick r:id="rId2"/>
            </a:endParaRPr>
          </a:p>
          <a:p>
            <a:pPr marL="0" indent="0">
              <a:buNone/>
            </a:pPr>
            <a:endParaRPr lang="pt-BR" dirty="0">
              <a:hlinkClick r:id="rId2"/>
            </a:endParaRPr>
          </a:p>
          <a:p>
            <a:pPr marL="0" indent="0">
              <a:buNone/>
            </a:pPr>
            <a:r>
              <a:rPr lang="pt-BR" dirty="0" smtClean="0">
                <a:hlinkClick r:id="rId2"/>
              </a:rPr>
              <a:t>Fonte: https</a:t>
            </a:r>
            <a:r>
              <a:rPr lang="pt-BR" dirty="0">
                <a:hlinkClick r:id="rId2"/>
              </a:rPr>
              <a:t>://olivre.com.br/tce-barra-licitacao-emergencial-do-transporte-intermunicipal-de-passageiros</a:t>
            </a:r>
            <a:endParaRPr lang="pt-BR" dirty="0"/>
          </a:p>
        </p:txBody>
      </p:sp>
      <p:sp>
        <p:nvSpPr>
          <p:cNvPr id="3" name="Título 2"/>
          <p:cNvSpPr>
            <a:spLocks noGrp="1"/>
          </p:cNvSpPr>
          <p:nvPr>
            <p:ph type="title"/>
          </p:nvPr>
        </p:nvSpPr>
        <p:spPr>
          <a:xfrm>
            <a:off x="688489" y="404664"/>
            <a:ext cx="7756263" cy="1054250"/>
          </a:xfrm>
        </p:spPr>
        <p:txBody>
          <a:bodyPr/>
          <a:lstStyle/>
          <a:p>
            <a:r>
              <a:rPr lang="pt-BR" sz="2800" dirty="0"/>
              <a:t>TCE barra licitação emergencial do transporte intermunicipal de </a:t>
            </a:r>
            <a:r>
              <a:rPr lang="pt-BR" sz="2800" dirty="0" smtClean="0"/>
              <a:t>passageiros: </a:t>
            </a:r>
            <a:r>
              <a:rPr lang="pt-BR" sz="2800" i="1" dirty="0"/>
              <a:t>Conselheiro Guilherme Maluf apontou erros no edital lançado pelo governo do Estado</a:t>
            </a:r>
            <a:endParaRPr lang="pt-BR" sz="2800" dirty="0"/>
          </a:p>
        </p:txBody>
      </p:sp>
    </p:spTree>
    <p:extLst>
      <p:ext uri="{BB962C8B-B14F-4D97-AF65-F5344CB8AC3E}">
        <p14:creationId xmlns:p14="http://schemas.microsoft.com/office/powerpoint/2010/main" val="2378010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0" y="2248347"/>
            <a:ext cx="9144000" cy="4609653"/>
          </a:xfrm>
        </p:spPr>
        <p:txBody>
          <a:bodyPr>
            <a:normAutofit fontScale="55000" lnSpcReduction="20000"/>
          </a:bodyPr>
          <a:lstStyle/>
          <a:p>
            <a:pPr algn="just"/>
            <a:r>
              <a:rPr lang="pt-BR" sz="3100" dirty="0"/>
              <a:t>MPF denuncia três pessoas e duas empresas por dispensas de licitação para substituir equipamentos de tecnologia danificados pela enchente em setembro de 2011 </a:t>
            </a:r>
            <a:endParaRPr lang="pt-BR" sz="3100" dirty="0" smtClean="0"/>
          </a:p>
          <a:p>
            <a:pPr algn="just"/>
            <a:r>
              <a:rPr lang="pt-BR" sz="3100" dirty="0"/>
              <a:t>Já o então secretário adjunto da Secretaria de Estado da Administração Nelson Castello Branco </a:t>
            </a:r>
            <a:r>
              <a:rPr lang="pt-BR" sz="3100" dirty="0" err="1"/>
              <a:t>Nappi</a:t>
            </a:r>
            <a:r>
              <a:rPr lang="pt-BR" sz="3100" dirty="0"/>
              <a:t> Junior, conforme a ação, </a:t>
            </a:r>
            <a:r>
              <a:rPr lang="pt-BR" sz="3100" b="1" u="sng" dirty="0"/>
              <a:t>atuou desde a fase interna</a:t>
            </a:r>
            <a:r>
              <a:rPr lang="pt-BR" sz="3100" dirty="0"/>
              <a:t> do procedimento de dispensa de licitação. </a:t>
            </a:r>
            <a:endParaRPr lang="pt-BR" sz="3100" dirty="0" smtClean="0"/>
          </a:p>
          <a:p>
            <a:pPr algn="just"/>
            <a:r>
              <a:rPr lang="pt-BR" sz="3100" dirty="0"/>
              <a:t>O pedido de dispensa de licitação teria sido apresentado no dia 19 de setembro de 2011, junto de um relatório de vistoria da SDR de Rio do Sul e de uma única proposta, feita pela empresa Integra, no valor de R$ 376.501,44. O MPF chama a atenção para o fato de </a:t>
            </a:r>
            <a:r>
              <a:rPr lang="pt-BR" sz="3100" b="1" u="sng" dirty="0"/>
              <a:t>a proposta da empresa ter sido apresentada no dia 16 de setembro, portanto antes de a dispensa de licitação ter sido autorizada pelo Estado.</a:t>
            </a:r>
            <a:r>
              <a:rPr lang="pt-BR" sz="3100" dirty="0"/>
              <a:t> Além disso, o órgão também considera que os valores apresentados na proposta foram superfaturados.</a:t>
            </a:r>
            <a:endParaRPr lang="pt-BR" sz="3100" dirty="0" smtClean="0"/>
          </a:p>
          <a:p>
            <a:pPr algn="just"/>
            <a:r>
              <a:rPr lang="pt-BR" sz="3100" dirty="0" smtClean="0"/>
              <a:t>“</a:t>
            </a:r>
            <a:r>
              <a:rPr lang="pt-BR" sz="3100" dirty="0"/>
              <a:t>Assim, os fatos narrados revelaram o que </a:t>
            </a:r>
            <a:r>
              <a:rPr lang="pt-BR" sz="3100" b="1" u="sng" dirty="0"/>
              <a:t>a mera análise do procedimento de dispensa de licitação já indicava: o conluio entre os agentes públicos, o empresário Mauricio e a empresa Integra Tecnologia Ltda.</a:t>
            </a:r>
            <a:r>
              <a:rPr lang="pt-BR" sz="3100" dirty="0"/>
              <a:t> (sucedida pela empresa Intuitiva Tecnologia Ltda.), em flagrante prejuízo ao erário, ao interesse público e à competitividade, com o intuito de fraudar e frustrar o caráter competitivo da licitação, atentando contra os princípios administrativos”, aponta a ação</a:t>
            </a:r>
            <a:r>
              <a:rPr lang="pt-BR" sz="3100" dirty="0" smtClean="0"/>
              <a:t>.</a:t>
            </a:r>
          </a:p>
          <a:p>
            <a:r>
              <a:rPr lang="pt-BR" sz="2300" dirty="0" smtClean="0"/>
              <a:t>Fonte</a:t>
            </a:r>
            <a:r>
              <a:rPr lang="pt-BR" sz="2300" dirty="0" smtClean="0"/>
              <a:t>: </a:t>
            </a:r>
            <a:r>
              <a:rPr lang="pt-BR" sz="2300" dirty="0">
                <a:hlinkClick r:id="rId2"/>
              </a:rPr>
              <a:t>https://www.nsctotal.com.br/noticias/nova-acao-da-operacao-alcatraz-aponta-suspeita-de-fraude-em-contratos-em-rio-do-sul-e</a:t>
            </a:r>
            <a:endParaRPr lang="pt-BR" sz="2300" dirty="0" smtClean="0"/>
          </a:p>
          <a:p>
            <a:endParaRPr lang="pt-BR" dirty="0"/>
          </a:p>
        </p:txBody>
      </p:sp>
      <p:sp>
        <p:nvSpPr>
          <p:cNvPr id="3" name="Título 2"/>
          <p:cNvSpPr>
            <a:spLocks noGrp="1"/>
          </p:cNvSpPr>
          <p:nvPr>
            <p:ph type="title"/>
          </p:nvPr>
        </p:nvSpPr>
        <p:spPr/>
        <p:txBody>
          <a:bodyPr/>
          <a:lstStyle/>
          <a:p>
            <a:r>
              <a:rPr lang="pt-BR" sz="3200" b="1" dirty="0"/>
              <a:t>Nova ação da Operação Alcatraz aponta suspeita de fraude em contratos em Rio do Sul e Ituporanga</a:t>
            </a:r>
            <a:r>
              <a:rPr lang="pt-BR" b="1" dirty="0"/>
              <a:t/>
            </a:r>
            <a:br>
              <a:rPr lang="pt-BR" b="1" dirty="0"/>
            </a:br>
            <a:endParaRPr lang="pt-BR" dirty="0"/>
          </a:p>
        </p:txBody>
      </p:sp>
    </p:spTree>
    <p:extLst>
      <p:ext uri="{BB962C8B-B14F-4D97-AF65-F5344CB8AC3E}">
        <p14:creationId xmlns:p14="http://schemas.microsoft.com/office/powerpoint/2010/main" val="1294267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8193233" cy="4609653"/>
          </a:xfrm>
        </p:spPr>
        <p:txBody>
          <a:bodyPr>
            <a:normAutofit fontScale="92500" lnSpcReduction="20000"/>
          </a:bodyPr>
          <a:lstStyle/>
          <a:p>
            <a:pPr algn="just"/>
            <a:r>
              <a:rPr lang="pt-BR" dirty="0"/>
              <a:t>A Operação Casmurro, deflagrada pela Polícia Federal (PF) com suporte da Controladoria Geral da União (CGU) e do Ministério Público Federal (MPF), prendeu 13 pessoas suspeitas de desvios de recursos federais sob controle da Secretaria de Estado da Educação (</a:t>
            </a:r>
            <a:r>
              <a:rPr lang="pt-BR" dirty="0" err="1"/>
              <a:t>Seduc</a:t>
            </a:r>
            <a:r>
              <a:rPr lang="pt-BR" dirty="0"/>
              <a:t>). Dentre os presos, sete são funcionários do órgão e foram afastados das funções por, no mínimo, 30 dias</a:t>
            </a:r>
            <a:r>
              <a:rPr lang="pt-BR" dirty="0" smtClean="0"/>
              <a:t>.</a:t>
            </a:r>
          </a:p>
          <a:p>
            <a:pPr algn="just"/>
            <a:r>
              <a:rPr lang="pt-BR" dirty="0" smtClean="0"/>
              <a:t>A </a:t>
            </a:r>
            <a:r>
              <a:rPr lang="pt-BR" dirty="0"/>
              <a:t>omissão e a ação desses servidores foram determinantes para o resultado que </a:t>
            </a:r>
            <a:r>
              <a:rPr lang="pt-BR" b="1" u="sng" dirty="0"/>
              <a:t>observamos, a contratação de inidôneas, incapazes de prestar o serviço ou que prestavam de forma irregular</a:t>
            </a:r>
            <a:r>
              <a:rPr lang="pt-BR" dirty="0"/>
              <a:t>", revelou o delegado Jorge Eduardo Ferreira de Oliveira, que coordenou a ação</a:t>
            </a:r>
            <a:r>
              <a:rPr lang="pt-BR" dirty="0" smtClean="0"/>
              <a:t>.</a:t>
            </a:r>
          </a:p>
          <a:p>
            <a:pPr algn="just"/>
            <a:r>
              <a:rPr lang="pt-BR" dirty="0" smtClean="0"/>
              <a:t>O </a:t>
            </a:r>
            <a:r>
              <a:rPr lang="pt-BR" dirty="0"/>
              <a:t>superfaturamento na execução dos contratos causou prejuízo estimado aos cofres públicos de R$ 8.515.467,60, podendo superar R$ 21 milhões. </a:t>
            </a:r>
          </a:p>
        </p:txBody>
      </p:sp>
      <p:sp>
        <p:nvSpPr>
          <p:cNvPr id="3" name="Título 2"/>
          <p:cNvSpPr>
            <a:spLocks noGrp="1"/>
          </p:cNvSpPr>
          <p:nvPr>
            <p:ph type="title"/>
          </p:nvPr>
        </p:nvSpPr>
        <p:spPr>
          <a:xfrm>
            <a:off x="699247" y="404664"/>
            <a:ext cx="7756263" cy="1054250"/>
          </a:xfrm>
        </p:spPr>
        <p:txBody>
          <a:bodyPr/>
          <a:lstStyle/>
          <a:p>
            <a:r>
              <a:rPr lang="pt-BR" sz="2800" b="1" dirty="0"/>
              <a:t>Operação prende 13 por desvios na Educação, sendo sete funcionários da </a:t>
            </a:r>
            <a:r>
              <a:rPr lang="pt-BR" sz="2800" b="1" dirty="0" err="1" smtClean="0"/>
              <a:t>Seduc</a:t>
            </a:r>
            <a:r>
              <a:rPr lang="pt-BR" sz="2800" b="1" dirty="0" smtClean="0"/>
              <a:t>: </a:t>
            </a:r>
            <a:r>
              <a:rPr lang="pt-BR" sz="2800" b="1" dirty="0"/>
              <a:t>Presos tinham envolvimento com trama que fraudava licitação para transporte escolar</a:t>
            </a:r>
            <a:endParaRPr lang="pt-BR" sz="2800" dirty="0"/>
          </a:p>
        </p:txBody>
      </p:sp>
    </p:spTree>
    <p:extLst>
      <p:ext uri="{BB962C8B-B14F-4D97-AF65-F5344CB8AC3E}">
        <p14:creationId xmlns:p14="http://schemas.microsoft.com/office/powerpoint/2010/main" val="3217750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8049217" cy="4609653"/>
          </a:xfrm>
        </p:spPr>
        <p:txBody>
          <a:bodyPr>
            <a:normAutofit fontScale="70000" lnSpcReduction="20000"/>
          </a:bodyPr>
          <a:lstStyle/>
          <a:p>
            <a:pPr algn="just"/>
            <a:r>
              <a:rPr lang="pt-BR" sz="2600" dirty="0"/>
              <a:t>Segundo Jorge Eduardo, havia uma ação coordenada entre servidores e empresas. "</a:t>
            </a:r>
            <a:r>
              <a:rPr lang="pt-BR" sz="2600" b="1" u="sng" dirty="0"/>
              <a:t>Os servidores passam a ignorar pareceres da PGE que diziam que aquela modalidade não era autorizada</a:t>
            </a:r>
            <a:r>
              <a:rPr lang="pt-BR" sz="2600" dirty="0"/>
              <a:t>. </a:t>
            </a:r>
            <a:r>
              <a:rPr lang="pt-BR" sz="2600" u="sng" dirty="0"/>
              <a:t>Eles sempre apresentavam uma alternativa, um novo ofício, </a:t>
            </a:r>
            <a:r>
              <a:rPr lang="pt-BR" sz="2600" u="sng" dirty="0" err="1"/>
              <a:t>retiam</a:t>
            </a:r>
            <a:r>
              <a:rPr lang="pt-BR" sz="2600" u="sng" dirty="0"/>
              <a:t> o processo durante um tempo para depois forçar uma urgência</a:t>
            </a:r>
            <a:r>
              <a:rPr lang="pt-BR" sz="2600" dirty="0"/>
              <a:t>. A Procuradoria emitia um parecer contra e logo em seguida você tinha alguns servidores que insistiam no erro. A coisa ia se acumulando até chegar a um ponto em que se não fosse feito nada, o transporte ia parar, obrigando a contratação pela secretaria</a:t>
            </a:r>
            <a:r>
              <a:rPr lang="pt-BR" sz="2600" dirty="0" smtClean="0"/>
              <a:t>".</a:t>
            </a:r>
          </a:p>
          <a:p>
            <a:pPr algn="just"/>
            <a:endParaRPr lang="pt-BR" sz="2600" b="1" dirty="0" smtClean="0"/>
          </a:p>
          <a:p>
            <a:pPr algn="just"/>
            <a:r>
              <a:rPr lang="pt-BR" sz="2600" b="1" dirty="0" smtClean="0"/>
              <a:t>FRAUDES </a:t>
            </a:r>
            <a:r>
              <a:rPr lang="pt-BR" sz="2600" b="1" dirty="0"/>
              <a:t>COMEÇAVAM NOS CONTRATOS</a:t>
            </a:r>
            <a:endParaRPr lang="pt-BR" sz="2600" dirty="0"/>
          </a:p>
          <a:p>
            <a:pPr algn="just"/>
            <a:r>
              <a:rPr lang="pt-BR" sz="2600" dirty="0"/>
              <a:t>O delegado completa que </a:t>
            </a:r>
            <a:r>
              <a:rPr lang="pt-BR" sz="2600" b="1" u="sng" dirty="0"/>
              <a:t>as irregularidades começavam na contratação das empresas, já que há indícios da prática de direcionamento para dispensas de licitação e ofertas de preços fraudadas</a:t>
            </a:r>
            <a:r>
              <a:rPr lang="pt-BR" sz="2600" dirty="0"/>
              <a:t>. "As propostas tinham muita semelhança, desde a diagramação até erros de português bem grosseiros, que indicam que aquelas empresas estavam em conluio ou que aquelas propostas partiram de um mesmo computador, de um mesmo interesse".</a:t>
            </a:r>
          </a:p>
          <a:p>
            <a:pPr algn="just"/>
            <a:r>
              <a:rPr lang="pt-BR" sz="2000" dirty="0" smtClean="0"/>
              <a:t>Fonte: </a:t>
            </a:r>
            <a:r>
              <a:rPr lang="pt-BR" sz="2000" dirty="0">
                <a:hlinkClick r:id="rId2"/>
              </a:rPr>
              <a:t>https://gazetaweb.globo.com/portal/noticia/2019/09/operacao-prende-13-por-desvios-na-educacao-sendo-sete-funcionarios-da-seduc_85451.php</a:t>
            </a:r>
            <a:endParaRPr lang="pt-BR" sz="2000" dirty="0"/>
          </a:p>
        </p:txBody>
      </p:sp>
      <p:sp>
        <p:nvSpPr>
          <p:cNvPr id="3" name="Título 2"/>
          <p:cNvSpPr>
            <a:spLocks noGrp="1"/>
          </p:cNvSpPr>
          <p:nvPr>
            <p:ph type="title"/>
          </p:nvPr>
        </p:nvSpPr>
        <p:spPr>
          <a:xfrm>
            <a:off x="699247" y="404664"/>
            <a:ext cx="7756263" cy="1054250"/>
          </a:xfrm>
        </p:spPr>
        <p:txBody>
          <a:bodyPr/>
          <a:lstStyle/>
          <a:p>
            <a:r>
              <a:rPr lang="pt-BR" sz="2800" b="1" dirty="0"/>
              <a:t>Operação prende 13 por desvios na Educação, sendo sete funcionários da </a:t>
            </a:r>
            <a:r>
              <a:rPr lang="pt-BR" sz="2800" b="1" dirty="0" err="1" smtClean="0"/>
              <a:t>Seduc</a:t>
            </a:r>
            <a:r>
              <a:rPr lang="pt-BR" sz="2800" b="1" dirty="0" smtClean="0"/>
              <a:t>: </a:t>
            </a:r>
            <a:r>
              <a:rPr lang="pt-BR" sz="2800" b="1" dirty="0"/>
              <a:t>Presos tinham envolvimento com trama que fraudava licitação para transporte escolar</a:t>
            </a:r>
            <a:endParaRPr lang="pt-BR" sz="2800" dirty="0"/>
          </a:p>
        </p:txBody>
      </p:sp>
    </p:spTree>
    <p:extLst>
      <p:ext uri="{BB962C8B-B14F-4D97-AF65-F5344CB8AC3E}">
        <p14:creationId xmlns:p14="http://schemas.microsoft.com/office/powerpoint/2010/main" val="343714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7505" y="2248347"/>
            <a:ext cx="8712968" cy="4609653"/>
          </a:xfrm>
        </p:spPr>
        <p:txBody>
          <a:bodyPr>
            <a:normAutofit fontScale="70000" lnSpcReduction="20000"/>
          </a:bodyPr>
          <a:lstStyle/>
          <a:p>
            <a:pPr algn="just"/>
            <a:r>
              <a:rPr lang="pt-BR" sz="2600" dirty="0"/>
              <a:t>O Ministério Público de Roraima (MPRR) pediu em caráter liminar o afastamento do deputado </a:t>
            </a:r>
            <a:r>
              <a:rPr lang="pt-BR" sz="2600" dirty="0" err="1"/>
              <a:t>Jalser</a:t>
            </a:r>
            <a:r>
              <a:rPr lang="pt-BR" sz="2600" dirty="0"/>
              <a:t> </a:t>
            </a:r>
            <a:r>
              <a:rPr lang="pt-BR" sz="2600" dirty="0" err="1"/>
              <a:t>Renier</a:t>
            </a:r>
            <a:r>
              <a:rPr lang="pt-BR" sz="2600" dirty="0"/>
              <a:t> (SD) da função de presidente da Assembleia Legislativa (ALE-RR) e a indisponibilidade dos bens dele e de outras oito pessoas investigadas por um desvio de R$ 770 mil em processos licitatórios</a:t>
            </a:r>
            <a:r>
              <a:rPr lang="pt-BR" sz="2600" dirty="0" smtClean="0"/>
              <a:t>.</a:t>
            </a:r>
          </a:p>
          <a:p>
            <a:pPr algn="just"/>
            <a:r>
              <a:rPr lang="pt-BR" sz="2600" dirty="0"/>
              <a:t>Conforme a denúncia apresenta à Justiça nessa quarta-feira (11), em 2015, a ALE-RR fez contratação simulada da empresa </a:t>
            </a:r>
            <a:r>
              <a:rPr lang="pt-BR" sz="2600" dirty="0" err="1"/>
              <a:t>Construtech</a:t>
            </a:r>
            <a:r>
              <a:rPr lang="pt-BR" sz="2600" dirty="0"/>
              <a:t>, no valor de o valor de R$ 770,8 mil para a realização do restabelecimento e reparo técnico com troca de cabeamento na Escola do Legislativo, mas o serviço nunca foi prestado</a:t>
            </a:r>
            <a:r>
              <a:rPr lang="pt-BR" sz="2600" dirty="0" smtClean="0"/>
              <a:t>.</a:t>
            </a:r>
          </a:p>
          <a:p>
            <a:pPr algn="just" fontAlgn="base"/>
            <a:r>
              <a:rPr lang="pt-BR" sz="2600" dirty="0" smtClean="0"/>
              <a:t>(...) Além </a:t>
            </a:r>
            <a:r>
              <a:rPr lang="pt-BR" sz="2600" dirty="0"/>
              <a:t>disso havia documentos apócrifos como falta de assinaturas obrigatórias, além de falsificação de assinaturas, </a:t>
            </a:r>
            <a:r>
              <a:rPr lang="pt-BR" sz="2600" b="1" u="sng" dirty="0"/>
              <a:t>ausência de projeto básico e planilha de custos</a:t>
            </a:r>
            <a:r>
              <a:rPr lang="pt-BR" sz="2600" dirty="0"/>
              <a:t>, e não publicação de edital de concorrência.</a:t>
            </a:r>
          </a:p>
          <a:p>
            <a:pPr algn="just" fontAlgn="base"/>
            <a:r>
              <a:rPr lang="pt-BR" sz="2600" dirty="0"/>
              <a:t>As investigações, segundo o MP, confirmaram ainda que empresa </a:t>
            </a:r>
            <a:r>
              <a:rPr lang="pt-BR" sz="2600" dirty="0" err="1"/>
              <a:t>Construtech</a:t>
            </a:r>
            <a:r>
              <a:rPr lang="pt-BR" sz="2600" dirty="0"/>
              <a:t> não estava habilitada a realizar o serviço pelo qual havia sido contratada e não possuía nenhum empregado à época, de acordo com o sistema Cadastro Geral de Empregados e Desempregados – do Ministério do Trabalho.</a:t>
            </a:r>
          </a:p>
          <a:p>
            <a:pPr algn="just"/>
            <a:endParaRPr lang="pt-BR" dirty="0" smtClean="0"/>
          </a:p>
          <a:p>
            <a:pPr algn="just"/>
            <a:r>
              <a:rPr lang="pt-BR" sz="2200" dirty="0" smtClean="0"/>
              <a:t>Fonte: </a:t>
            </a:r>
            <a:r>
              <a:rPr lang="pt-BR" sz="2200" dirty="0">
                <a:hlinkClick r:id="rId2"/>
              </a:rPr>
              <a:t>https://g1.globo.com/rr/roraima/noticia/2019/09/13/mp-denuncia-presidente-da-ale-rr-por-outro-desvio-e-pede-que-justica-afaste-parlamentar.ghtml</a:t>
            </a:r>
            <a:endParaRPr lang="pt-BR" sz="2200" dirty="0"/>
          </a:p>
        </p:txBody>
      </p:sp>
      <p:sp>
        <p:nvSpPr>
          <p:cNvPr id="3" name="Título 2"/>
          <p:cNvSpPr>
            <a:spLocks noGrp="1"/>
          </p:cNvSpPr>
          <p:nvPr>
            <p:ph type="title"/>
          </p:nvPr>
        </p:nvSpPr>
        <p:spPr>
          <a:xfrm>
            <a:off x="439380" y="404664"/>
            <a:ext cx="8049217" cy="1054250"/>
          </a:xfrm>
        </p:spPr>
        <p:txBody>
          <a:bodyPr/>
          <a:lstStyle/>
          <a:p>
            <a:r>
              <a:rPr lang="pt-BR" sz="2400" b="1" dirty="0"/>
              <a:t>MP denuncia presidente da Ale-RR por outro desvio e pede que Justiça afaste </a:t>
            </a:r>
            <a:r>
              <a:rPr lang="pt-BR" sz="2400" b="1" dirty="0" smtClean="0"/>
              <a:t>parlamentar: </a:t>
            </a:r>
            <a:r>
              <a:rPr lang="pt-BR" sz="2400" b="1" dirty="0" err="1"/>
              <a:t>Jalser</a:t>
            </a:r>
            <a:r>
              <a:rPr lang="pt-BR" sz="2400" b="1" dirty="0"/>
              <a:t> </a:t>
            </a:r>
            <a:r>
              <a:rPr lang="pt-BR" sz="2400" b="1" dirty="0" err="1"/>
              <a:t>Renier</a:t>
            </a:r>
            <a:r>
              <a:rPr lang="pt-BR" sz="2400" b="1" dirty="0"/>
              <a:t> (SD) e outras oito pessoas são acusadas por desvio de R$ 770 mil em processos licitatórios da Assembleia Legislativa</a:t>
            </a:r>
            <a:r>
              <a:rPr lang="pt-BR" sz="2400" b="1" dirty="0" smtClean="0"/>
              <a:t>.</a:t>
            </a:r>
            <a:endParaRPr lang="pt-BR" sz="2400" dirty="0"/>
          </a:p>
        </p:txBody>
      </p:sp>
    </p:spTree>
    <p:extLst>
      <p:ext uri="{BB962C8B-B14F-4D97-AF65-F5344CB8AC3E}">
        <p14:creationId xmlns:p14="http://schemas.microsoft.com/office/powerpoint/2010/main" val="2254282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7505" y="2248347"/>
            <a:ext cx="9036495" cy="4609653"/>
          </a:xfrm>
        </p:spPr>
        <p:txBody>
          <a:bodyPr>
            <a:normAutofit fontScale="55000" lnSpcReduction="20000"/>
          </a:bodyPr>
          <a:lstStyle/>
          <a:p>
            <a:pPr algn="just"/>
            <a:r>
              <a:rPr lang="pt-BR" sz="2900" dirty="0"/>
              <a:t>O Ministério Público Federal (MPF) questiona a licitação para a construção </a:t>
            </a:r>
            <a:r>
              <a:rPr lang="pt-BR" sz="2900" b="1" u="sng" dirty="0"/>
              <a:t>de um autódromo, o Rio </a:t>
            </a:r>
            <a:r>
              <a:rPr lang="pt-BR" sz="2900" b="1" u="sng" dirty="0" err="1"/>
              <a:t>Motorpark</a:t>
            </a:r>
            <a:r>
              <a:rPr lang="pt-BR" sz="2900" b="1" u="sng" dirty="0"/>
              <a:t>, em Deodoro, na Zona Oeste do Rio de Janeiro. O órgão vê um direcionamento do edital para favorecer a empresa que venceu o processo</a:t>
            </a:r>
            <a:r>
              <a:rPr lang="pt-BR" sz="2900" dirty="0"/>
              <a:t>. O consórcio e a Prefeitura negam</a:t>
            </a:r>
            <a:r>
              <a:rPr lang="pt-BR" sz="2900" dirty="0" smtClean="0"/>
              <a:t>.</a:t>
            </a:r>
          </a:p>
          <a:p>
            <a:pPr algn="just"/>
            <a:r>
              <a:rPr lang="pt-BR" sz="2900" dirty="0"/>
              <a:t>É a segunda vez que o MPF tenta intervir na licitação. Antes, questionou a </a:t>
            </a:r>
            <a:r>
              <a:rPr lang="pt-BR" sz="2900" b="1" u="sng" dirty="0"/>
              <a:t>falta de um relatório de impacto ambiental para a área</a:t>
            </a:r>
            <a:r>
              <a:rPr lang="pt-BR" sz="2900" dirty="0" smtClean="0"/>
              <a:t>.</a:t>
            </a:r>
          </a:p>
          <a:p>
            <a:pPr algn="just"/>
            <a:r>
              <a:rPr lang="pt-BR" sz="2900" dirty="0"/>
              <a:t>— </a:t>
            </a:r>
            <a:r>
              <a:rPr lang="pt-BR" sz="2900" b="1" u="sng" dirty="0"/>
              <a:t>O ideal é que esteja discriminado no edital que a empresa não pode participar</a:t>
            </a:r>
            <a:r>
              <a:rPr lang="pt-BR" sz="2900" dirty="0"/>
              <a:t>. Mas é algo normal que empresas participem nas duas fases. A questão é que muitas vezes as empresas fazem projetos que não são utilizados pelo poder público, ficando com todo o ônus pela montagem do projeto básico. O PMI é utilizado porque é mais rápido. Geralmente para projetos mais caros, também, ou onde não há um entendimento muito claro sobre o objeto. Não é vedada a participação da mesma empresa, inclusive é comum que ela saia vencedora — explicou.</a:t>
            </a:r>
          </a:p>
          <a:p>
            <a:pPr algn="just"/>
            <a:r>
              <a:rPr lang="pt-BR" sz="2900" dirty="0"/>
              <a:t>Ainda de acordo com </a:t>
            </a:r>
            <a:r>
              <a:rPr lang="pt-BR" sz="2900" dirty="0" err="1"/>
              <a:t>Strobel</a:t>
            </a:r>
            <a:r>
              <a:rPr lang="pt-BR" sz="2900" dirty="0"/>
              <a:t>, a experiência brasileira com o PMI está muito longe do ideal.</a:t>
            </a:r>
          </a:p>
          <a:p>
            <a:pPr algn="just"/>
            <a:r>
              <a:rPr lang="pt-BR" sz="2900" dirty="0"/>
              <a:t>— O que ocorre por aqui é que quem ganha é quem realiza o edital, na maioria das vezes. Mas </a:t>
            </a:r>
            <a:r>
              <a:rPr lang="pt-BR" sz="2900" b="1" u="sng" dirty="0"/>
              <a:t>a questão é que quando o poder público pede um estudo, na maioria das vezes não tem o conhecimento técnico necessário. Aí, fica difícil analisar e julgar</a:t>
            </a:r>
            <a:r>
              <a:rPr lang="pt-BR" sz="2900" dirty="0"/>
              <a:t>. Assim, a empresa tende a ganhar. Grosso modo, é como um leigo ouvindo um engenheiro sobre uma obra. As pessoas tendem a acreditar por falta de conhecimento, ainda que o especialista incorra em algum erro.</a:t>
            </a:r>
          </a:p>
          <a:p>
            <a:r>
              <a:rPr lang="pt-BR" dirty="0"/>
              <a:t/>
            </a:r>
            <a:br>
              <a:rPr lang="pt-BR" dirty="0"/>
            </a:br>
            <a:r>
              <a:rPr lang="pt-BR" dirty="0" smtClean="0"/>
              <a:t>Fonte: </a:t>
            </a:r>
            <a:r>
              <a:rPr lang="pt-BR" dirty="0">
                <a:hlinkClick r:id="rId2"/>
              </a:rPr>
              <a:t>https://oglobo.globo.com/esportes/mpf-questiona-licitacao-de-autodromo-no-rio-empresa-prefeitura-negam-favorecimento-23774459</a:t>
            </a:r>
            <a:endParaRPr lang="pt-BR" dirty="0"/>
          </a:p>
        </p:txBody>
      </p:sp>
      <p:sp>
        <p:nvSpPr>
          <p:cNvPr id="3" name="Título 2"/>
          <p:cNvSpPr>
            <a:spLocks noGrp="1"/>
          </p:cNvSpPr>
          <p:nvPr>
            <p:ph type="title"/>
          </p:nvPr>
        </p:nvSpPr>
        <p:spPr>
          <a:xfrm>
            <a:off x="107505" y="404664"/>
            <a:ext cx="8856983" cy="1054250"/>
          </a:xfrm>
        </p:spPr>
        <p:txBody>
          <a:bodyPr/>
          <a:lstStyle/>
          <a:p>
            <a:r>
              <a:rPr lang="pt-BR" sz="2400" b="1" dirty="0"/>
              <a:t>MPF questiona licitação de autódromo no Rio; empresa e Prefeitura negam </a:t>
            </a:r>
            <a:r>
              <a:rPr lang="pt-BR" sz="2400" b="1" dirty="0" smtClean="0"/>
              <a:t>favorecimento: </a:t>
            </a:r>
            <a:r>
              <a:rPr lang="pt-BR" sz="2400" dirty="0"/>
              <a:t>Órgão vê direcionamento do edital para empresa vencedora; presidente de empresa que fará a obra é sócio de consultoria que ajudou a fazer </a:t>
            </a:r>
            <a:r>
              <a:rPr lang="pt-BR" sz="2400" dirty="0" smtClean="0"/>
              <a:t>licitação</a:t>
            </a:r>
            <a:endParaRPr lang="pt-BR" sz="2400" dirty="0"/>
          </a:p>
        </p:txBody>
      </p:sp>
    </p:spTree>
    <p:extLst>
      <p:ext uri="{BB962C8B-B14F-4D97-AF65-F5344CB8AC3E}">
        <p14:creationId xmlns:p14="http://schemas.microsoft.com/office/powerpoint/2010/main" val="236558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 y="2248347"/>
            <a:ext cx="9036496" cy="4609653"/>
          </a:xfrm>
        </p:spPr>
        <p:txBody>
          <a:bodyPr>
            <a:normAutofit fontScale="62500" lnSpcReduction="20000"/>
          </a:bodyPr>
          <a:lstStyle/>
          <a:p>
            <a:pPr algn="just"/>
            <a:r>
              <a:rPr lang="pt-BR" sz="2600" dirty="0"/>
              <a:t>O Ministério Público Estadual (MPE) pediu o afastamento do prefeito de </a:t>
            </a:r>
            <a:r>
              <a:rPr lang="pt-BR" sz="2600" dirty="0" err="1"/>
              <a:t>Colniza</a:t>
            </a:r>
            <a:r>
              <a:rPr lang="pt-BR" sz="2600" dirty="0"/>
              <a:t>, a 1.065 km de Cuiabá, Celso Leite Garcia (DEM), e da presidente da Comissão de Licitação da prefeitura, Vânia </a:t>
            </a:r>
            <a:r>
              <a:rPr lang="pt-BR" sz="2600" dirty="0" err="1"/>
              <a:t>Orben</a:t>
            </a:r>
            <a:r>
              <a:rPr lang="pt-BR" sz="2600" dirty="0"/>
              <a:t>, e a nulidade de um contrato no valor de R$ 5,5 milhões firmado com uma construtora para obras de pavimentação no município. A ação foi protocolada no dia 30 de abril. O </a:t>
            </a:r>
            <a:r>
              <a:rPr lang="pt-BR" sz="2600" b="1" dirty="0"/>
              <a:t>G1</a:t>
            </a:r>
            <a:r>
              <a:rPr lang="pt-BR" sz="2600" dirty="0"/>
              <a:t> tenta ouvir os citados na reportagem</a:t>
            </a:r>
            <a:r>
              <a:rPr lang="pt-BR" sz="2600" dirty="0" smtClean="0"/>
              <a:t>.</a:t>
            </a:r>
          </a:p>
          <a:p>
            <a:pPr algn="just"/>
            <a:r>
              <a:rPr lang="pt-BR" sz="2600" dirty="0"/>
              <a:t>Em janeiro, o MP recebeu uma denúncia anônima de que o processo licitatório para a contratação de empresa para pavimentação asfáltica estava direcionado e que o prefeito recebeu valores em troca da celebração do contrato</a:t>
            </a:r>
            <a:r>
              <a:rPr lang="pt-BR" sz="2600" dirty="0" smtClean="0"/>
              <a:t>.</a:t>
            </a:r>
          </a:p>
          <a:p>
            <a:pPr algn="just" fontAlgn="base"/>
            <a:r>
              <a:rPr lang="pt-BR" sz="2600" dirty="0"/>
              <a:t>Em novembro, </a:t>
            </a:r>
            <a:r>
              <a:rPr lang="pt-BR" sz="2600" b="1" u="sng" dirty="0"/>
              <a:t>o assessor jurídico apontou a ausência do projeto básico executivo, que é elaborado pela área técnica e considerado indispensável para a realização da licitação, e recomendou à Comissão de Licitação que juntasse o documento para prosseguir com o certame.</a:t>
            </a:r>
          </a:p>
          <a:p>
            <a:pPr algn="just" fontAlgn="base"/>
            <a:r>
              <a:rPr lang="pt-BR" sz="2600" dirty="0"/>
              <a:t>No entanto, segundo o MPE, </a:t>
            </a:r>
            <a:r>
              <a:rPr lang="pt-BR" sz="2600" b="1" u="sng" dirty="0"/>
              <a:t>Vânia ignorou o parecer jurídico e deu sequência ao certame licitatório</a:t>
            </a:r>
            <a:r>
              <a:rPr lang="pt-BR" sz="2600" dirty="0"/>
              <a:t>. No dia 7 de janeiro, foi feita a licitação e a única empresa que compareceu foi a Mato Grosso Comércio de Asfalta </a:t>
            </a:r>
            <a:r>
              <a:rPr lang="pt-BR" sz="2600" dirty="0" err="1"/>
              <a:t>Ltda</a:t>
            </a:r>
            <a:r>
              <a:rPr lang="pt-BR" sz="2600" dirty="0"/>
              <a:t>, que venceu o certame com a proposta de R$ 5,5 milhões para executar a obra.</a:t>
            </a:r>
          </a:p>
          <a:p>
            <a:pPr algn="just" fontAlgn="base"/>
            <a:r>
              <a:rPr lang="pt-BR" sz="2600" dirty="0"/>
              <a:t>No mesmo dia, o prefeito homologou o processo licitatório, declarou a empresa vencedora e firmou o contrato</a:t>
            </a:r>
            <a:r>
              <a:rPr lang="pt-BR" sz="2600" dirty="0" smtClean="0"/>
              <a:t>.</a:t>
            </a:r>
          </a:p>
          <a:p>
            <a:pPr algn="just" fontAlgn="base"/>
            <a:r>
              <a:rPr lang="pt-BR" dirty="0" smtClean="0"/>
              <a:t>Fonte: </a:t>
            </a:r>
            <a:r>
              <a:rPr lang="pt-BR" dirty="0" smtClean="0">
                <a:hlinkClick r:id="rId2"/>
              </a:rPr>
              <a:t>https</a:t>
            </a:r>
            <a:r>
              <a:rPr lang="pt-BR" dirty="0">
                <a:hlinkClick r:id="rId2"/>
              </a:rPr>
              <a:t>://g1.globo.com/mt/mato-grosso/noticia/2019/05/05/mp-aponta-fraude-em-contrato-de-r-5-milhoes-e-pede-afastamento-de-prefeito-de-colniza-mt-ao-citar-ataque-a-casa-de-auditora.ghtml</a:t>
            </a:r>
            <a:endParaRPr lang="pt-BR" dirty="0"/>
          </a:p>
        </p:txBody>
      </p:sp>
      <p:sp>
        <p:nvSpPr>
          <p:cNvPr id="3" name="Título 2"/>
          <p:cNvSpPr>
            <a:spLocks noGrp="1"/>
          </p:cNvSpPr>
          <p:nvPr>
            <p:ph type="title"/>
          </p:nvPr>
        </p:nvSpPr>
        <p:spPr>
          <a:xfrm>
            <a:off x="197769" y="404664"/>
            <a:ext cx="8640960" cy="1054250"/>
          </a:xfrm>
        </p:spPr>
        <p:txBody>
          <a:bodyPr/>
          <a:lstStyle/>
          <a:p>
            <a:r>
              <a:rPr lang="pt-BR" sz="2000" b="1" dirty="0"/>
              <a:t>MP aponta fraude em contrato de R$ 5 milhões e pede afastamento de prefeito de </a:t>
            </a:r>
            <a:r>
              <a:rPr lang="pt-BR" sz="2000" b="1" dirty="0" err="1"/>
              <a:t>Colniza</a:t>
            </a:r>
            <a:r>
              <a:rPr lang="pt-BR" sz="2000" b="1" dirty="0"/>
              <a:t> (MT) ao citar ataque à casa de </a:t>
            </a:r>
            <a:r>
              <a:rPr lang="pt-BR" sz="2000" b="1" dirty="0" smtClean="0"/>
              <a:t>auditora: </a:t>
            </a:r>
            <a:r>
              <a:rPr lang="pt-BR" sz="2000" b="1" dirty="0"/>
              <a:t>Afastamento de presidente de Comissão de Licitação da prefeitura também foi pedido por ela ter ignorado parecer jurídico sobre ausência de projeto básico. Promotor diz que construtora recebeu pagamento adiantado</a:t>
            </a:r>
            <a:r>
              <a:rPr lang="pt-BR" sz="2000" b="1" dirty="0" smtClean="0"/>
              <a:t>.</a:t>
            </a:r>
            <a:endParaRPr lang="pt-BR" sz="2000" dirty="0"/>
          </a:p>
        </p:txBody>
      </p:sp>
    </p:spTree>
    <p:extLst>
      <p:ext uri="{BB962C8B-B14F-4D97-AF65-F5344CB8AC3E}">
        <p14:creationId xmlns:p14="http://schemas.microsoft.com/office/powerpoint/2010/main" val="3384314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55000" lnSpcReduction="20000"/>
          </a:bodyPr>
          <a:lstStyle/>
          <a:p>
            <a:r>
              <a:rPr lang="pt-BR" dirty="0" smtClean="0">
                <a:hlinkClick r:id="rId2"/>
              </a:rPr>
              <a:t>Livro: Como combater a corrupção em licitações. Detecção e prevenção de fraudes. Editora Fórum. Franklin Brasil Santos e </a:t>
            </a:r>
            <a:r>
              <a:rPr lang="pt-BR" dirty="0" err="1" smtClean="0">
                <a:hlinkClick r:id="rId2"/>
              </a:rPr>
              <a:t>Kleberson</a:t>
            </a:r>
            <a:r>
              <a:rPr lang="pt-BR" dirty="0" smtClean="0">
                <a:hlinkClick r:id="rId2"/>
              </a:rPr>
              <a:t> Roberto de Souza</a:t>
            </a:r>
          </a:p>
          <a:p>
            <a:endParaRPr lang="pt-BR" dirty="0" smtClean="0">
              <a:hlinkClick r:id="rId2"/>
            </a:endParaRPr>
          </a:p>
          <a:p>
            <a:r>
              <a:rPr lang="pt-BR" dirty="0" smtClean="0">
                <a:hlinkClick r:id="rId2"/>
              </a:rPr>
              <a:t>Jurisprudência e prática sobre a Responsabilização de agentes perante o Tribunal de Contas da União – Facilitador: Marcelo Mattos </a:t>
            </a:r>
            <a:r>
              <a:rPr lang="pt-BR" dirty="0" err="1" smtClean="0">
                <a:hlinkClick r:id="rId2"/>
              </a:rPr>
              <a:t>Sherrer</a:t>
            </a:r>
            <a:endParaRPr lang="pt-BR" dirty="0" smtClean="0">
              <a:hlinkClick r:id="rId2"/>
            </a:endParaRPr>
          </a:p>
          <a:p>
            <a:endParaRPr lang="pt-BR" dirty="0" smtClean="0">
              <a:hlinkClick r:id="rId2"/>
            </a:endParaRPr>
          </a:p>
          <a:p>
            <a:r>
              <a:rPr lang="pt-BR" dirty="0" smtClean="0">
                <a:hlinkClick r:id="rId2"/>
              </a:rPr>
              <a:t>CF 88, Lei 8.666/93, Decreto Estadual 46.642/19, e correlatos.</a:t>
            </a:r>
          </a:p>
          <a:p>
            <a:endParaRPr lang="pt-BR" dirty="0">
              <a:hlinkClick r:id="rId2"/>
            </a:endParaRPr>
          </a:p>
          <a:p>
            <a:r>
              <a:rPr lang="pt-BR" dirty="0" smtClean="0">
                <a:hlinkClick r:id="rId2"/>
              </a:rPr>
              <a:t>https://www.telebras.com.br/documentos/regulamento_telebras.pdf</a:t>
            </a:r>
            <a:endParaRPr lang="pt-BR" dirty="0" smtClean="0"/>
          </a:p>
          <a:p>
            <a:endParaRPr lang="pt-BR" dirty="0" smtClean="0"/>
          </a:p>
          <a:p>
            <a:r>
              <a:rPr lang="pt-BR" dirty="0" smtClean="0">
                <a:hlinkClick r:id="rId3"/>
              </a:rPr>
              <a:t>http://www.scgas.com.br/uploads/editores/20180807151357.pdf</a:t>
            </a:r>
            <a:endParaRPr lang="pt-BR" dirty="0" smtClean="0"/>
          </a:p>
          <a:p>
            <a:endParaRPr lang="pt-BR" dirty="0" smtClean="0"/>
          </a:p>
          <a:p>
            <a:r>
              <a:rPr lang="pt-BR" dirty="0" smtClean="0">
                <a:hlinkClick r:id="rId4"/>
              </a:rPr>
              <a:t>http://www.eletronuclear.gov.br/Canais-de-Negocios/Licitacoes/Documents/Regulamento%20de%20Licita%C3%A7%C3%B5es%20e%20Contratos.</a:t>
            </a:r>
            <a:r>
              <a:rPr lang="pt-BR" dirty="0" err="1" smtClean="0">
                <a:hlinkClick r:id="rId4"/>
              </a:rPr>
              <a:t>pdf</a:t>
            </a:r>
            <a:endParaRPr lang="pt-BR" dirty="0" smtClean="0"/>
          </a:p>
          <a:p>
            <a:endParaRPr lang="pt-BR" dirty="0" smtClean="0">
              <a:hlinkClick r:id="rId5"/>
            </a:endParaRPr>
          </a:p>
          <a:p>
            <a:r>
              <a:rPr lang="pt-BR" dirty="0" smtClean="0">
                <a:hlinkClick r:id="rId5"/>
              </a:rPr>
              <a:t>http://www.sptrans.com.br/media/1157/regulamento-interno-de-licitacoes-e-contratos-18-06-2018.pdf</a:t>
            </a:r>
            <a:endParaRPr lang="pt-BR" dirty="0" smtClean="0"/>
          </a:p>
        </p:txBody>
      </p:sp>
      <p:sp>
        <p:nvSpPr>
          <p:cNvPr id="3" name="Título 2"/>
          <p:cNvSpPr>
            <a:spLocks noGrp="1"/>
          </p:cNvSpPr>
          <p:nvPr>
            <p:ph type="title"/>
          </p:nvPr>
        </p:nvSpPr>
        <p:spPr/>
        <p:txBody>
          <a:bodyPr/>
          <a:lstStyle/>
          <a:p>
            <a:r>
              <a:rPr lang="pt-BR" dirty="0" smtClean="0"/>
              <a:t>Fontes de informação</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514350" indent="-514350" algn="just">
              <a:buFont typeface="+mj-lt"/>
              <a:buAutoNum type="arabicPeriod"/>
            </a:pPr>
            <a:r>
              <a:rPr lang="pt-BR" dirty="0" smtClean="0"/>
              <a:t>Contratos em vigor x fornecedor sancionado</a:t>
            </a:r>
          </a:p>
          <a:p>
            <a:pPr marL="514350" indent="-514350" algn="just">
              <a:buFont typeface="+mj-lt"/>
              <a:buAutoNum type="arabicPeriod"/>
            </a:pPr>
            <a:r>
              <a:rPr lang="pt-BR" dirty="0" smtClean="0"/>
              <a:t>Contratos em vigor x servidores públicos sócios da empresa contratada.</a:t>
            </a:r>
          </a:p>
          <a:p>
            <a:pPr marL="514350" indent="-514350" algn="just">
              <a:buFont typeface="+mj-lt"/>
              <a:buAutoNum type="arabicPeriod"/>
            </a:pPr>
            <a:r>
              <a:rPr lang="pt-BR" dirty="0" smtClean="0"/>
              <a:t>Fracionamento para dispensar</a:t>
            </a:r>
          </a:p>
          <a:p>
            <a:pPr marL="514350" indent="-514350" algn="just">
              <a:buFont typeface="+mj-lt"/>
              <a:buAutoNum type="arabicPeriod"/>
            </a:pPr>
            <a:r>
              <a:rPr lang="pt-BR" dirty="0"/>
              <a:t>Licitações com fornecedores registrados no </a:t>
            </a:r>
            <a:r>
              <a:rPr lang="pt-BR" dirty="0" err="1" smtClean="0"/>
              <a:t>cadin</a:t>
            </a:r>
            <a:endParaRPr lang="pt-BR" dirty="0" smtClean="0"/>
          </a:p>
          <a:p>
            <a:pPr marL="514350" indent="-514350" algn="just">
              <a:buFont typeface="+mj-lt"/>
              <a:buAutoNum type="arabicPeriod"/>
            </a:pPr>
            <a:r>
              <a:rPr lang="pt-BR" dirty="0">
                <a:solidFill>
                  <a:srgbClr val="FF0000"/>
                </a:solidFill>
              </a:rPr>
              <a:t>Empresas recém-criadas x contratos em vigor ou licitantes</a:t>
            </a:r>
          </a:p>
          <a:p>
            <a:pPr marL="514350" indent="-514350" algn="just">
              <a:buFont typeface="+mj-lt"/>
              <a:buAutoNum type="arabicPeriod"/>
            </a:pPr>
            <a:r>
              <a:rPr lang="pt-BR" dirty="0">
                <a:solidFill>
                  <a:srgbClr val="FF0000"/>
                </a:solidFill>
              </a:rPr>
              <a:t>Vínculo entre licitante e servidor</a:t>
            </a:r>
          </a:p>
          <a:p>
            <a:pPr marL="514350" indent="-514350" algn="just">
              <a:buFont typeface="+mj-lt"/>
              <a:buAutoNum type="arabicPeriod"/>
            </a:pPr>
            <a:endParaRPr lang="pt-BR" dirty="0"/>
          </a:p>
          <a:p>
            <a:pPr marL="514350" indent="-514350" algn="just">
              <a:buFont typeface="+mj-lt"/>
              <a:buAutoNum type="arabicPeriod"/>
            </a:pPr>
            <a:endParaRPr lang="pt-BR" dirty="0" smtClean="0"/>
          </a:p>
        </p:txBody>
      </p:sp>
      <p:sp>
        <p:nvSpPr>
          <p:cNvPr id="3" name="Título 2"/>
          <p:cNvSpPr>
            <a:spLocks noGrp="1"/>
          </p:cNvSpPr>
          <p:nvPr>
            <p:ph type="title"/>
          </p:nvPr>
        </p:nvSpPr>
        <p:spPr/>
        <p:txBody>
          <a:bodyPr/>
          <a:lstStyle/>
          <a:p>
            <a:r>
              <a:rPr lang="pt-BR" dirty="0" smtClean="0"/>
              <a:t>Cruzamentos de dados</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514350" indent="-514350" algn="just">
              <a:buFont typeface="+mj-lt"/>
              <a:buAutoNum type="arabicPeriod" startAt="7"/>
            </a:pPr>
            <a:r>
              <a:rPr lang="pt-BR" dirty="0" smtClean="0"/>
              <a:t>Fracionamento para escapar da modalidade mais complexa</a:t>
            </a:r>
          </a:p>
          <a:p>
            <a:pPr marL="514350" indent="-514350" algn="just">
              <a:buFont typeface="+mj-lt"/>
              <a:buAutoNum type="arabicPeriod" startAt="7"/>
            </a:pPr>
            <a:r>
              <a:rPr lang="pt-BR" dirty="0" smtClean="0"/>
              <a:t>Proposta entregue antes da publicação do edital</a:t>
            </a:r>
          </a:p>
          <a:p>
            <a:pPr marL="514350" indent="-514350" algn="just">
              <a:buFont typeface="+mj-lt"/>
              <a:buAutoNum type="arabicPeriod" startAt="7"/>
            </a:pPr>
            <a:r>
              <a:rPr lang="pt-BR" dirty="0" smtClean="0"/>
              <a:t>Registro da proposta em dias não úteis</a:t>
            </a:r>
          </a:p>
          <a:p>
            <a:pPr marL="514350" indent="-514350" algn="just">
              <a:buFont typeface="+mj-lt"/>
              <a:buAutoNum type="arabicPeriod" startAt="7"/>
            </a:pPr>
            <a:r>
              <a:rPr lang="pt-BR" dirty="0" smtClean="0"/>
              <a:t>Possibilidade de competição em inexigibilidade</a:t>
            </a:r>
          </a:p>
        </p:txBody>
      </p:sp>
      <p:sp>
        <p:nvSpPr>
          <p:cNvPr id="3" name="Título 2"/>
          <p:cNvSpPr>
            <a:spLocks noGrp="1"/>
          </p:cNvSpPr>
          <p:nvPr>
            <p:ph type="title"/>
          </p:nvPr>
        </p:nvSpPr>
        <p:spPr/>
        <p:txBody>
          <a:bodyPr/>
          <a:lstStyle/>
          <a:p>
            <a:r>
              <a:rPr lang="pt-BR" dirty="0" smtClean="0"/>
              <a:t>Cruzamentos de dados</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1162050" indent="0" algn="just">
              <a:buNone/>
            </a:pPr>
            <a:r>
              <a:rPr lang="pt-BR" b="1" i="1" dirty="0" smtClean="0"/>
              <a:t>"A fase interna da licitação é fundamental no procedimento. Entretanto, nem sempre se lhe dá o destaque e a importância que merece. A inobservância ou negligência de formalidades prescritas na lei e regulamento pode conduzir ao fracasso do certame, abortando-o no curso de sua formação.“ </a:t>
            </a:r>
            <a:r>
              <a:rPr lang="pt-BR" sz="1400" dirty="0" smtClean="0"/>
              <a:t>Professor </a:t>
            </a:r>
            <a:r>
              <a:rPr lang="pt-BR" sz="1400" dirty="0" err="1"/>
              <a:t>Edimur</a:t>
            </a:r>
            <a:r>
              <a:rPr lang="pt-BR" sz="1400" dirty="0"/>
              <a:t> Ferreira de </a:t>
            </a:r>
            <a:r>
              <a:rPr lang="pt-BR" sz="1400" dirty="0" smtClean="0"/>
              <a:t>Faria. </a:t>
            </a:r>
            <a:r>
              <a:rPr lang="pt-BR" sz="1400" dirty="0"/>
              <a:t>Curso de Direito Administrativo </a:t>
            </a:r>
            <a:r>
              <a:rPr lang="pt-BR" sz="1400" dirty="0" smtClean="0"/>
              <a:t>Positivo</a:t>
            </a:r>
            <a:endParaRPr lang="pt-BR" dirty="0"/>
          </a:p>
          <a:p>
            <a:pPr marL="1162050" indent="0" algn="just">
              <a:buNone/>
            </a:pPr>
            <a:endParaRPr lang="pt-BR" i="1" dirty="0" smtClean="0"/>
          </a:p>
        </p:txBody>
      </p:sp>
      <p:sp>
        <p:nvSpPr>
          <p:cNvPr id="3" name="Título 2"/>
          <p:cNvSpPr>
            <a:spLocks noGrp="1"/>
          </p:cNvSpPr>
          <p:nvPr>
            <p:ph type="title"/>
          </p:nvPr>
        </p:nvSpPr>
        <p:spPr/>
        <p:txBody>
          <a:bodyPr/>
          <a:lstStyle/>
          <a:p>
            <a:r>
              <a:rPr lang="pt-BR" sz="4000" dirty="0" smtClean="0"/>
              <a:t>Importância da fase preparatória</a:t>
            </a:r>
            <a:endParaRPr lang="pt-BR"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pPr algn="just"/>
            <a:r>
              <a:rPr lang="pt-BR" dirty="0" smtClean="0"/>
              <a:t>A </a:t>
            </a:r>
            <a:r>
              <a:rPr lang="pt-BR" b="1" u="sng" dirty="0" smtClean="0"/>
              <a:t>elaboração defeituosa</a:t>
            </a:r>
            <a:r>
              <a:rPr lang="pt-BR" dirty="0" smtClean="0"/>
              <a:t> de editais de licitação certamente </a:t>
            </a:r>
            <a:r>
              <a:rPr lang="pt-BR" b="1" u="sng" dirty="0" smtClean="0"/>
              <a:t>acarreta problemas</a:t>
            </a:r>
            <a:r>
              <a:rPr lang="pt-BR" dirty="0" smtClean="0"/>
              <a:t> para o curso do certame.</a:t>
            </a:r>
          </a:p>
          <a:p>
            <a:pPr algn="just"/>
            <a:r>
              <a:rPr lang="pt-BR" dirty="0" smtClean="0"/>
              <a:t>Além de ser </a:t>
            </a:r>
            <a:r>
              <a:rPr lang="pt-BR" b="1" u="sng" dirty="0" smtClean="0"/>
              <a:t>fonte inesgotável de controvérsias e divergências</a:t>
            </a:r>
            <a:r>
              <a:rPr lang="pt-BR" dirty="0" smtClean="0"/>
              <a:t> entre a Administração e o contratado</a:t>
            </a:r>
          </a:p>
          <a:p>
            <a:pPr algn="just"/>
            <a:r>
              <a:rPr lang="pt-BR" dirty="0" smtClean="0"/>
              <a:t>Um procedimento eivado de vício insanável </a:t>
            </a:r>
            <a:r>
              <a:rPr lang="pt-BR" b="1" u="sng" dirty="0" smtClean="0"/>
              <a:t>deverá ser anulado</a:t>
            </a:r>
            <a:r>
              <a:rPr lang="pt-BR" dirty="0" smtClean="0"/>
              <a:t>.</a:t>
            </a:r>
          </a:p>
          <a:p>
            <a:pPr algn="just"/>
            <a:r>
              <a:rPr lang="pt-BR" dirty="0" smtClean="0"/>
              <a:t>Que acarretará a </a:t>
            </a:r>
            <a:r>
              <a:rPr lang="pt-BR" b="1" u="sng" dirty="0" smtClean="0"/>
              <a:t>invalidação do respectivo contrato</a:t>
            </a:r>
            <a:r>
              <a:rPr lang="pt-BR" dirty="0" smtClean="0"/>
              <a:t> caso já tenha sido celebrado.</a:t>
            </a:r>
          </a:p>
          <a:p>
            <a:pPr algn="just"/>
            <a:r>
              <a:rPr lang="pt-BR" dirty="0" smtClean="0"/>
              <a:t>O TCU tem entendido </a:t>
            </a:r>
            <a:r>
              <a:rPr lang="pt-BR" b="1" u="sng" dirty="0" smtClean="0"/>
              <a:t>que cabe cominação de multa à autoridade administrativa responsável</a:t>
            </a:r>
            <a:r>
              <a:rPr lang="pt-BR" dirty="0" smtClean="0"/>
              <a:t> pela elaboração do edital viciado.</a:t>
            </a:r>
          </a:p>
        </p:txBody>
      </p:sp>
      <p:sp>
        <p:nvSpPr>
          <p:cNvPr id="3" name="Título 2"/>
          <p:cNvSpPr>
            <a:spLocks noGrp="1"/>
          </p:cNvSpPr>
          <p:nvPr>
            <p:ph type="title"/>
          </p:nvPr>
        </p:nvSpPr>
        <p:spPr/>
        <p:txBody>
          <a:bodyPr/>
          <a:lstStyle/>
          <a:p>
            <a:r>
              <a:rPr lang="pt-BR" sz="4800" dirty="0" smtClean="0"/>
              <a:t>A importância do edital</a:t>
            </a:r>
            <a:endParaRPr lang="pt-BR"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1" y="2248347"/>
            <a:ext cx="8712968" cy="4609653"/>
          </a:xfrm>
        </p:spPr>
        <p:txBody>
          <a:bodyPr>
            <a:normAutofit fontScale="77500" lnSpcReduction="20000"/>
          </a:bodyPr>
          <a:lstStyle/>
          <a:p>
            <a:pPr algn="just"/>
            <a:r>
              <a:rPr lang="pt-BR" dirty="0" smtClean="0"/>
              <a:t>Responsabilidade por exigências indevidas no edital, restringindo a competitividade da licitação – Acórdão nº 2.561/2004 – 2ª câmara, ratificado pelo Acórdão nº 2.068/2005 – 2ª câmara</a:t>
            </a:r>
          </a:p>
          <a:p>
            <a:pPr algn="just"/>
            <a:r>
              <a:rPr lang="pt-BR" dirty="0"/>
              <a:t>9.3. determinar à Subsecretaria de Assuntos Administrativos do MEC </a:t>
            </a:r>
            <a:r>
              <a:rPr lang="pt-BR" dirty="0" smtClean="0"/>
              <a:t>que:</a:t>
            </a:r>
          </a:p>
          <a:p>
            <a:pPr lvl="1" algn="just"/>
            <a:r>
              <a:rPr lang="pt-BR" dirty="0" smtClean="0"/>
              <a:t>9.3.1 </a:t>
            </a:r>
            <a:r>
              <a:rPr lang="pt-BR" dirty="0"/>
              <a:t>abstenha-se de exigir, nos editais de licitação, </a:t>
            </a:r>
            <a:r>
              <a:rPr lang="pt-BR" b="1" u="sng" dirty="0"/>
              <a:t>que os profissionais listados pelas participantes, para comprovação da capacidade técnico-operacional, tenham, no momento da habilitação, vínculo profissional de qualquer natureza jurídica com a respectiva licitante</a:t>
            </a:r>
            <a:r>
              <a:rPr lang="pt-BR" dirty="0"/>
              <a:t>, uma vez que, de acordo com o inciso I do § 1º do art. 30 da Lei n.º 8.666/93, tal exigência somente é cabível para a comprovação da capacidade técnico-profissional, em relação aos profissionais de nível superior, ou outro devidamente reconhecido pela entidade competente, detentores de responsabilidade </a:t>
            </a:r>
            <a:r>
              <a:rPr lang="pt-BR" dirty="0" smtClean="0"/>
              <a:t>técnica;</a:t>
            </a:r>
          </a:p>
          <a:p>
            <a:pPr lvl="1" algn="just"/>
            <a:r>
              <a:rPr lang="pt-BR" dirty="0" smtClean="0"/>
              <a:t>9.3.2</a:t>
            </a:r>
            <a:r>
              <a:rPr lang="pt-BR" dirty="0"/>
              <a:t>. abstenha-se de exigir das empresas, por ocasião da licitação, como requisito de habilitação, </a:t>
            </a:r>
            <a:r>
              <a:rPr lang="pt-BR" b="1" u="sng" dirty="0"/>
              <a:t>instalações físicas em locais específicos sem a comprovação da sua indispensável necessidade para o cumprimento do </a:t>
            </a:r>
            <a:r>
              <a:rPr lang="pt-BR" b="1" u="sng" dirty="0" smtClean="0"/>
              <a:t>objeto</a:t>
            </a:r>
            <a:r>
              <a:rPr lang="pt-BR" dirty="0" smtClean="0"/>
              <a:t>;</a:t>
            </a:r>
          </a:p>
          <a:p>
            <a:pPr lvl="1" algn="just"/>
            <a:r>
              <a:rPr lang="pt-BR" dirty="0" smtClean="0"/>
              <a:t>9.3.3</a:t>
            </a:r>
            <a:r>
              <a:rPr lang="pt-BR" dirty="0"/>
              <a:t>. abstenha-se de incluir, em suas licitações, quesito de </a:t>
            </a:r>
            <a:r>
              <a:rPr lang="pt-BR" b="1" u="sng" dirty="0"/>
              <a:t>pontuação técnica que privilegie o local, se interno ou externo à empresa, de treinamento dos funcionários da licitante</a:t>
            </a:r>
            <a:r>
              <a:rPr lang="pt-BR" dirty="0"/>
              <a:t>, quando tal condição for irrelevante para a execução do objeto a ser contratado;</a:t>
            </a:r>
            <a:endParaRPr lang="pt-BR" dirty="0" smtClean="0"/>
          </a:p>
        </p:txBody>
      </p:sp>
      <p:sp>
        <p:nvSpPr>
          <p:cNvPr id="3" name="Título 2"/>
          <p:cNvSpPr>
            <a:spLocks noGrp="1"/>
          </p:cNvSpPr>
          <p:nvPr>
            <p:ph type="title"/>
          </p:nvPr>
        </p:nvSpPr>
        <p:spPr/>
        <p:txBody>
          <a:bodyPr/>
          <a:lstStyle/>
          <a:p>
            <a:r>
              <a:rPr lang="pt-BR" dirty="0" smtClean="0"/>
              <a:t>Jurisprudência do TCU</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248347"/>
            <a:ext cx="7745505" cy="4609653"/>
          </a:xfrm>
        </p:spPr>
        <p:txBody>
          <a:bodyPr>
            <a:normAutofit fontScale="77500" lnSpcReduction="20000"/>
          </a:bodyPr>
          <a:lstStyle/>
          <a:p>
            <a:pPr algn="just"/>
            <a:r>
              <a:rPr lang="pt-BR" dirty="0" smtClean="0"/>
              <a:t>9.3.5</a:t>
            </a:r>
            <a:r>
              <a:rPr lang="pt-BR" dirty="0"/>
              <a:t>. abstenha-se de considerar, como quesito </a:t>
            </a:r>
            <a:r>
              <a:rPr lang="pt-BR" dirty="0" err="1"/>
              <a:t>pontuável</a:t>
            </a:r>
            <a:r>
              <a:rPr lang="pt-BR" dirty="0"/>
              <a:t> em seus procedimentos licitatórios, </a:t>
            </a:r>
            <a:r>
              <a:rPr lang="pt-BR" b="1" u="sng" dirty="0"/>
              <a:t>critérios relativos à política de benefícios concedidos pelas licitantes a seus funcionários</a:t>
            </a:r>
            <a:r>
              <a:rPr lang="pt-BR" dirty="0"/>
              <a:t>, quando irrelevantes para o cumprimento do </a:t>
            </a:r>
            <a:r>
              <a:rPr lang="pt-BR" dirty="0" smtClean="0"/>
              <a:t>objeto;</a:t>
            </a:r>
          </a:p>
          <a:p>
            <a:pPr algn="just"/>
            <a:r>
              <a:rPr lang="pt-BR" dirty="0" smtClean="0"/>
              <a:t>9.3.6</a:t>
            </a:r>
            <a:r>
              <a:rPr lang="pt-BR" dirty="0"/>
              <a:t>. evite incluir, em seus procedimentos licitatórios, quesito de pontuação que atribua </a:t>
            </a:r>
            <a:r>
              <a:rPr lang="pt-BR" b="1" u="sng" dirty="0"/>
              <a:t>pontos na avaliação da proposta técnica tão-somente pelo tempo de existência da licitante no desempenho da atividade objeto da licitação</a:t>
            </a:r>
            <a:r>
              <a:rPr lang="pt-BR" dirty="0" smtClean="0"/>
              <a:t>;</a:t>
            </a:r>
          </a:p>
          <a:p>
            <a:pPr algn="just"/>
            <a:r>
              <a:rPr lang="pt-BR" dirty="0"/>
              <a:t>9.3.8. em suas licitações, </a:t>
            </a:r>
            <a:r>
              <a:rPr lang="pt-BR" b="1" u="sng" dirty="0"/>
              <a:t>promova detalhamento do objeto com nível de precisão adequado, com base nas indicações dos estudos técnicos preliminares</a:t>
            </a:r>
            <a:r>
              <a:rPr lang="pt-BR" dirty="0"/>
              <a:t>, possibilitando a avaliação dos custos e da definição dos métodos de execução dos serviços, conforme preceitua o art. 6º, inciso IX, do da Lei 8.666/93</a:t>
            </a:r>
            <a:r>
              <a:rPr lang="pt-BR" dirty="0" smtClean="0"/>
              <a:t>;</a:t>
            </a:r>
          </a:p>
          <a:p>
            <a:pPr algn="just"/>
            <a:r>
              <a:rPr lang="pt-BR" dirty="0"/>
              <a:t>9.3.13. observe, rigorosamente o disposto no art. 26, parágrafo único, III, da Lei de Licitações, instruindo os processos de dispensas e inexigibilidades com a imprescindível </a:t>
            </a:r>
            <a:r>
              <a:rPr lang="pt-BR" b="1" u="sng" dirty="0"/>
              <a:t>justificativa de preço e formalizando os resultados nos autos da contratação</a:t>
            </a:r>
            <a:r>
              <a:rPr lang="pt-BR" dirty="0"/>
              <a:t>.</a:t>
            </a:r>
          </a:p>
        </p:txBody>
      </p:sp>
      <p:sp>
        <p:nvSpPr>
          <p:cNvPr id="3" name="Título 2"/>
          <p:cNvSpPr>
            <a:spLocks noGrp="1"/>
          </p:cNvSpPr>
          <p:nvPr>
            <p:ph type="title"/>
          </p:nvPr>
        </p:nvSpPr>
        <p:spPr/>
        <p:txBody>
          <a:bodyPr/>
          <a:lstStyle/>
          <a:p>
            <a:r>
              <a:rPr lang="pt-BR" dirty="0" smtClean="0"/>
              <a:t>Jurisprudência do TCU</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Idoneidade financeira ou bancária</a:t>
            </a:r>
          </a:p>
          <a:p>
            <a:pPr algn="just"/>
            <a:r>
              <a:rPr lang="pt-BR" dirty="0" smtClean="0"/>
              <a:t>“Quitação” em vez de “regularidade” fiscal</a:t>
            </a:r>
          </a:p>
          <a:p>
            <a:pPr algn="just"/>
            <a:r>
              <a:rPr lang="pt-BR" dirty="0" smtClean="0"/>
              <a:t>Certidão negativa de débito salarial e infrações trabalhistas</a:t>
            </a:r>
          </a:p>
          <a:p>
            <a:pPr algn="just"/>
            <a:r>
              <a:rPr lang="pt-BR" dirty="0"/>
              <a:t>Certidão de regularidade sindical</a:t>
            </a:r>
          </a:p>
          <a:p>
            <a:pPr algn="just"/>
            <a:r>
              <a:rPr lang="pt-BR" dirty="0"/>
              <a:t>Certidão negativa de protestos</a:t>
            </a:r>
          </a:p>
          <a:p>
            <a:pPr algn="just"/>
            <a:r>
              <a:rPr lang="pt-BR" dirty="0"/>
              <a:t>Alvará do município da </a:t>
            </a:r>
            <a:r>
              <a:rPr lang="pt-BR" dirty="0" smtClean="0"/>
              <a:t>licitação*</a:t>
            </a:r>
            <a:endParaRPr lang="pt-BR" dirty="0"/>
          </a:p>
          <a:p>
            <a:pPr algn="just"/>
            <a:endParaRPr lang="pt-BR" dirty="0" smtClean="0"/>
          </a:p>
        </p:txBody>
      </p:sp>
      <p:sp>
        <p:nvSpPr>
          <p:cNvPr id="3" name="Título 2"/>
          <p:cNvSpPr>
            <a:spLocks noGrp="1"/>
          </p:cNvSpPr>
          <p:nvPr>
            <p:ph type="title"/>
          </p:nvPr>
        </p:nvSpPr>
        <p:spPr/>
        <p:txBody>
          <a:bodyPr/>
          <a:lstStyle/>
          <a:p>
            <a:r>
              <a:rPr lang="pt-BR" dirty="0" smtClean="0"/>
              <a:t>Edital restritivo</a:t>
            </a:r>
            <a:endParaRPr lang="pt-B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a Dura">
  <a:themeElements>
    <a:clrScheme name="Capa Dur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pa Dur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a Dur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2090</TotalTime>
  <Words>3142</Words>
  <Application>Microsoft Office PowerPoint</Application>
  <PresentationFormat>Apresentação na tela (4:3)</PresentationFormat>
  <Paragraphs>186</Paragraphs>
  <Slides>27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27</vt:i4>
      </vt:variant>
    </vt:vector>
  </HeadingPairs>
  <TitlesOfParts>
    <vt:vector size="32" baseType="lpstr">
      <vt:lpstr>Arial</vt:lpstr>
      <vt:lpstr>Book Antiqua</vt:lpstr>
      <vt:lpstr>Calibri</vt:lpstr>
      <vt:lpstr>Wingdings</vt:lpstr>
      <vt:lpstr>Capa Dura</vt:lpstr>
      <vt:lpstr>Apresentação do PowerPoint</vt:lpstr>
      <vt:lpstr>Controladoria Geral do Estado</vt:lpstr>
      <vt:lpstr>Cruzamentos de dados</vt:lpstr>
      <vt:lpstr>Cruzamentos de dados</vt:lpstr>
      <vt:lpstr>Importância da fase preparatória</vt:lpstr>
      <vt:lpstr>A importância do edital</vt:lpstr>
      <vt:lpstr>Jurisprudência do TCU</vt:lpstr>
      <vt:lpstr>Jurisprudência do TCU</vt:lpstr>
      <vt:lpstr>Edital restritivo</vt:lpstr>
      <vt:lpstr>Edital restritivo</vt:lpstr>
      <vt:lpstr>Edital restritivo</vt:lpstr>
      <vt:lpstr>Constatações ref. à fase interna da licitação X</vt:lpstr>
      <vt:lpstr>Constatações ref. à fase interna da licitação X</vt:lpstr>
      <vt:lpstr>Constatações ref. à fase interna da licitação X</vt:lpstr>
      <vt:lpstr>Constatações ref. à fase interna da licitação X</vt:lpstr>
      <vt:lpstr>Constatações ref. à fase interna da licitação X</vt:lpstr>
      <vt:lpstr>Casos concretos</vt:lpstr>
      <vt:lpstr>Operação sangria - Médicos acusados confessaram fraude em licitação de R$ 5 mi Juíza decidiu revogar prisões preventivas de três médicos após eles confessarem crimes</vt:lpstr>
      <vt:lpstr>Operação sangria - Médicos acusados confessaram fraude em licitação de R$ 5 mi Juíza decidiu revogar prisões preventivas de três médicos após eles confessarem crimes</vt:lpstr>
      <vt:lpstr>TCE barra licitação emergencial do transporte intermunicipal de passageiros: Conselheiro Guilherme Maluf apontou erros no edital lançado pelo governo do Estado</vt:lpstr>
      <vt:lpstr>Nova ação da Operação Alcatraz aponta suspeita de fraude em contratos em Rio do Sul e Ituporanga </vt:lpstr>
      <vt:lpstr>Operação prende 13 por desvios na Educação, sendo sete funcionários da Seduc: Presos tinham envolvimento com trama que fraudava licitação para transporte escolar</vt:lpstr>
      <vt:lpstr>Operação prende 13 por desvios na Educação, sendo sete funcionários da Seduc: Presos tinham envolvimento com trama que fraudava licitação para transporte escolar</vt:lpstr>
      <vt:lpstr>MP denuncia presidente da Ale-RR por outro desvio e pede que Justiça afaste parlamentar: Jalser Renier (SD) e outras oito pessoas são acusadas por desvio de R$ 770 mil em processos licitatórios da Assembleia Legislativa.</vt:lpstr>
      <vt:lpstr>MPF questiona licitação de autódromo no Rio; empresa e Prefeitura negam favorecimento: Órgão vê direcionamento do edital para empresa vencedora; presidente de empresa que fará a obra é sócio de consultoria que ajudou a fazer licitação</vt:lpstr>
      <vt:lpstr>MP aponta fraude em contrato de R$ 5 milhões e pede afastamento de prefeito de Colniza (MT) ao citar ataque à casa de auditora: Afastamento de presidente de Comissão de Licitação da prefeitura também foi pedido por ela ter ignorado parecer jurídico sobre ausência de projeto básico. Promotor diz que construtora recebeu pagamento adiantado.</vt:lpstr>
      <vt:lpstr>Fontes de informação</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Oficina de Relatórios</dc:title>
  <dc:creator>Marcus Vinicius de Azevedo Braga</dc:creator>
  <cp:lastModifiedBy>Luiz</cp:lastModifiedBy>
  <cp:revision>120</cp:revision>
  <dcterms:created xsi:type="dcterms:W3CDTF">2019-05-13T18:46:07Z</dcterms:created>
  <dcterms:modified xsi:type="dcterms:W3CDTF">2019-09-27T13:00:26Z</dcterms:modified>
</cp:coreProperties>
</file>