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51"/>
  </p:notesMasterIdLst>
  <p:sldIdLst>
    <p:sldId id="256" r:id="rId2"/>
    <p:sldId id="359" r:id="rId3"/>
    <p:sldId id="272" r:id="rId4"/>
    <p:sldId id="302" r:id="rId5"/>
    <p:sldId id="263" r:id="rId6"/>
    <p:sldId id="304" r:id="rId7"/>
    <p:sldId id="305" r:id="rId8"/>
    <p:sldId id="306" r:id="rId9"/>
    <p:sldId id="264" r:id="rId10"/>
    <p:sldId id="349" r:id="rId11"/>
    <p:sldId id="307" r:id="rId12"/>
    <p:sldId id="312" r:id="rId13"/>
    <p:sldId id="313" r:id="rId14"/>
    <p:sldId id="316" r:id="rId15"/>
    <p:sldId id="317" r:id="rId16"/>
    <p:sldId id="318" r:id="rId17"/>
    <p:sldId id="323" r:id="rId18"/>
    <p:sldId id="324" r:id="rId19"/>
    <p:sldId id="325" r:id="rId20"/>
    <p:sldId id="330" r:id="rId21"/>
    <p:sldId id="331" r:id="rId22"/>
    <p:sldId id="332" r:id="rId23"/>
    <p:sldId id="335" r:id="rId24"/>
    <p:sldId id="341" r:id="rId25"/>
    <p:sldId id="343" r:id="rId26"/>
    <p:sldId id="344" r:id="rId27"/>
    <p:sldId id="346" r:id="rId28"/>
    <p:sldId id="347" r:id="rId29"/>
    <p:sldId id="348" r:id="rId30"/>
    <p:sldId id="273" r:id="rId31"/>
    <p:sldId id="350" r:id="rId32"/>
    <p:sldId id="276" r:id="rId33"/>
    <p:sldId id="274" r:id="rId34"/>
    <p:sldId id="275" r:id="rId35"/>
    <p:sldId id="281" r:id="rId36"/>
    <p:sldId id="282" r:id="rId37"/>
    <p:sldId id="283" r:id="rId38"/>
    <p:sldId id="296" r:id="rId39"/>
    <p:sldId id="303" r:id="rId40"/>
    <p:sldId id="351" r:id="rId41"/>
    <p:sldId id="352" r:id="rId42"/>
    <p:sldId id="353" r:id="rId43"/>
    <p:sldId id="354" r:id="rId44"/>
    <p:sldId id="355" r:id="rId45"/>
    <p:sldId id="356" r:id="rId46"/>
    <p:sldId id="357" r:id="rId47"/>
    <p:sldId id="301" r:id="rId48"/>
    <p:sldId id="358" r:id="rId49"/>
    <p:sldId id="271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2AFF9F-FCCA-4339-B2AA-8559B0F9C4F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53B67A3-3E82-4543-B8F9-ABE492D7BD12}">
      <dgm:prSet phldrT="[Texto]"/>
      <dgm:spPr>
        <a:solidFill>
          <a:srgbClr val="FFFF00"/>
        </a:solidFill>
      </dgm:spPr>
      <dgm:t>
        <a:bodyPr/>
        <a:lstStyle/>
        <a:p>
          <a:r>
            <a: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Riscos</a:t>
          </a:r>
        </a:p>
      </dgm:t>
    </dgm:pt>
    <dgm:pt modelId="{90D7E972-9B9C-4E74-BF7D-79D8BB0138E4}" type="parTrans" cxnId="{DDF93E57-84CE-4FC1-AC08-12176CAA6732}">
      <dgm:prSet/>
      <dgm:spPr/>
      <dgm:t>
        <a:bodyPr/>
        <a:lstStyle/>
        <a:p>
          <a:endParaRPr lang="pt-BR"/>
        </a:p>
      </dgm:t>
    </dgm:pt>
    <dgm:pt modelId="{5520750D-85EF-42E7-B4A3-A81BCA42B6BE}" type="sibTrans" cxnId="{DDF93E57-84CE-4FC1-AC08-12176CAA6732}">
      <dgm:prSet/>
      <dgm:spPr>
        <a:solidFill>
          <a:srgbClr val="FFFF00"/>
        </a:solidFill>
      </dgm:spPr>
      <dgm:t>
        <a:bodyPr/>
        <a:lstStyle/>
        <a:p>
          <a:r>
            <a: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Planejamento</a:t>
          </a:r>
        </a:p>
      </dgm:t>
    </dgm:pt>
    <dgm:pt modelId="{6F904171-86BB-4F08-AD1C-A30DB17B062E}">
      <dgm:prSet phldrT="[Texto]"/>
      <dgm:spPr>
        <a:solidFill>
          <a:srgbClr val="FFFF00"/>
        </a:solidFill>
      </dgm:spPr>
      <dgm:t>
        <a:bodyPr/>
        <a:lstStyle/>
        <a:p>
          <a:r>
            <a: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Controles</a:t>
          </a:r>
        </a:p>
      </dgm:t>
    </dgm:pt>
    <dgm:pt modelId="{7DB92EE4-1CA9-4191-8C0D-B191C79D04EE}" type="parTrans" cxnId="{C999A71C-29B0-4FD3-A997-AD0CC580CEF2}">
      <dgm:prSet/>
      <dgm:spPr/>
      <dgm:t>
        <a:bodyPr/>
        <a:lstStyle/>
        <a:p>
          <a:endParaRPr lang="pt-BR"/>
        </a:p>
      </dgm:t>
    </dgm:pt>
    <dgm:pt modelId="{55160756-65DA-4F6B-BE6C-F4CFE5ABE120}" type="sibTrans" cxnId="{C999A71C-29B0-4FD3-A997-AD0CC580CEF2}">
      <dgm:prSet custT="1"/>
      <dgm:spPr>
        <a:solidFill>
          <a:srgbClr val="FFFF00"/>
        </a:solidFill>
      </dgm:spPr>
      <dgm:t>
        <a:bodyPr/>
        <a:lstStyle/>
        <a:p>
          <a:r>
            <a:rPr lang="pt-BR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Retroalimentação</a:t>
          </a:r>
        </a:p>
      </dgm:t>
    </dgm:pt>
    <dgm:pt modelId="{939B3D10-ED7E-4031-8DEB-5D265D8824C3}" type="pres">
      <dgm:prSet presAssocID="{6F2AFF9F-FCCA-4339-B2AA-8559B0F9C4F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1B6510B8-DEF6-4889-9E48-E631F5037151}" type="pres">
      <dgm:prSet presAssocID="{553B67A3-3E82-4543-B8F9-ABE492D7BD12}" presName="composite" presStyleCnt="0"/>
      <dgm:spPr/>
    </dgm:pt>
    <dgm:pt modelId="{634A4ED4-8DE7-4F0B-9EFA-33693B50F40E}" type="pres">
      <dgm:prSet presAssocID="{553B67A3-3E82-4543-B8F9-ABE492D7BD12}" presName="Parent1" presStyleLbl="node1" presStyleIdx="0" presStyleCnt="4" custScaleX="141655" custScaleY="12726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7D605F-EF75-476E-8571-B85EA9293F8A}" type="pres">
      <dgm:prSet presAssocID="{553B67A3-3E82-4543-B8F9-ABE492D7BD12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FEC124C5-DA4D-4966-8838-07E592AA89E1}" type="pres">
      <dgm:prSet presAssocID="{553B67A3-3E82-4543-B8F9-ABE492D7BD12}" presName="BalanceSpacing" presStyleCnt="0"/>
      <dgm:spPr/>
    </dgm:pt>
    <dgm:pt modelId="{839551A6-A9C5-435E-B697-714C19B50E8E}" type="pres">
      <dgm:prSet presAssocID="{553B67A3-3E82-4543-B8F9-ABE492D7BD12}" presName="BalanceSpacing1" presStyleCnt="0"/>
      <dgm:spPr/>
    </dgm:pt>
    <dgm:pt modelId="{E6968545-A187-4A4D-B6E8-6DEFA07FF4B9}" type="pres">
      <dgm:prSet presAssocID="{5520750D-85EF-42E7-B4A3-A81BCA42B6BE}" presName="Accent1Text" presStyleLbl="node1" presStyleIdx="1" presStyleCnt="4" custScaleX="132065" custScaleY="123204"/>
      <dgm:spPr/>
      <dgm:t>
        <a:bodyPr/>
        <a:lstStyle/>
        <a:p>
          <a:endParaRPr lang="pt-BR"/>
        </a:p>
      </dgm:t>
    </dgm:pt>
    <dgm:pt modelId="{3772A976-941D-4205-AA42-C84A02B1AD2F}" type="pres">
      <dgm:prSet presAssocID="{5520750D-85EF-42E7-B4A3-A81BCA42B6BE}" presName="spaceBetweenRectangles" presStyleCnt="0"/>
      <dgm:spPr/>
    </dgm:pt>
    <dgm:pt modelId="{7F9A0AAA-3AFA-42ED-A866-7675C5D734F7}" type="pres">
      <dgm:prSet presAssocID="{6F904171-86BB-4F08-AD1C-A30DB17B062E}" presName="composite" presStyleCnt="0"/>
      <dgm:spPr/>
    </dgm:pt>
    <dgm:pt modelId="{B944F5E6-5A6F-435B-9C4B-E359EB9F6ED2}" type="pres">
      <dgm:prSet presAssocID="{6F904171-86BB-4F08-AD1C-A30DB17B062E}" presName="Parent1" presStyleLbl="node1" presStyleIdx="2" presStyleCnt="4" custScaleX="129106" custScaleY="1240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70BF2E-5FDE-472F-9C39-A23ACCFF5031}" type="pres">
      <dgm:prSet presAssocID="{6F904171-86BB-4F08-AD1C-A30DB17B062E}" presName="Childtext1" presStyleLbl="revTx" presStyleIdx="1" presStyleCnt="2" custLinFactNeighborX="-2787" custLinFactNeighborY="842">
        <dgm:presLayoutVars>
          <dgm:chMax val="0"/>
          <dgm:chPref val="0"/>
          <dgm:bulletEnabled val="1"/>
        </dgm:presLayoutVars>
      </dgm:prSet>
      <dgm:spPr/>
    </dgm:pt>
    <dgm:pt modelId="{7456D041-FE63-41A9-92EC-A1F05BF059CC}" type="pres">
      <dgm:prSet presAssocID="{6F904171-86BB-4F08-AD1C-A30DB17B062E}" presName="BalanceSpacing" presStyleCnt="0"/>
      <dgm:spPr/>
    </dgm:pt>
    <dgm:pt modelId="{86C4EF69-2E2F-46FA-A781-F7B29BA950EB}" type="pres">
      <dgm:prSet presAssocID="{6F904171-86BB-4F08-AD1C-A30DB17B062E}" presName="BalanceSpacing1" presStyleCnt="0"/>
      <dgm:spPr/>
    </dgm:pt>
    <dgm:pt modelId="{6B191CDD-4991-4140-BC15-4142AC65D5B6}" type="pres">
      <dgm:prSet presAssocID="{55160756-65DA-4F6B-BE6C-F4CFE5ABE120}" presName="Accent1Text" presStyleLbl="node1" presStyleIdx="3" presStyleCnt="4" custScaleX="157188" custScaleY="127402"/>
      <dgm:spPr/>
      <dgm:t>
        <a:bodyPr/>
        <a:lstStyle/>
        <a:p>
          <a:endParaRPr lang="pt-BR"/>
        </a:p>
      </dgm:t>
    </dgm:pt>
  </dgm:ptLst>
  <dgm:cxnLst>
    <dgm:cxn modelId="{E0186737-B77F-4F87-9730-158A27FCD16F}" type="presOf" srcId="{5520750D-85EF-42E7-B4A3-A81BCA42B6BE}" destId="{E6968545-A187-4A4D-B6E8-6DEFA07FF4B9}" srcOrd="0" destOrd="0" presId="urn:microsoft.com/office/officeart/2008/layout/AlternatingHexagons"/>
    <dgm:cxn modelId="{DDF93E57-84CE-4FC1-AC08-12176CAA6732}" srcId="{6F2AFF9F-FCCA-4339-B2AA-8559B0F9C4F8}" destId="{553B67A3-3E82-4543-B8F9-ABE492D7BD12}" srcOrd="0" destOrd="0" parTransId="{90D7E972-9B9C-4E74-BF7D-79D8BB0138E4}" sibTransId="{5520750D-85EF-42E7-B4A3-A81BCA42B6BE}"/>
    <dgm:cxn modelId="{E74E6B82-5ADF-4A59-ADC5-5E6E11A66115}" type="presOf" srcId="{6F2AFF9F-FCCA-4339-B2AA-8559B0F9C4F8}" destId="{939B3D10-ED7E-4031-8DEB-5D265D8824C3}" srcOrd="0" destOrd="0" presId="urn:microsoft.com/office/officeart/2008/layout/AlternatingHexagons"/>
    <dgm:cxn modelId="{E7AEB23F-6F62-46EB-A197-7BD4EEE6D48A}" type="presOf" srcId="{553B67A3-3E82-4543-B8F9-ABE492D7BD12}" destId="{634A4ED4-8DE7-4F0B-9EFA-33693B50F40E}" srcOrd="0" destOrd="0" presId="urn:microsoft.com/office/officeart/2008/layout/AlternatingHexagons"/>
    <dgm:cxn modelId="{6E8C5DB5-530C-4015-AD52-2CE772B1A6E1}" type="presOf" srcId="{55160756-65DA-4F6B-BE6C-F4CFE5ABE120}" destId="{6B191CDD-4991-4140-BC15-4142AC65D5B6}" srcOrd="0" destOrd="0" presId="urn:microsoft.com/office/officeart/2008/layout/AlternatingHexagons"/>
    <dgm:cxn modelId="{C999A71C-29B0-4FD3-A997-AD0CC580CEF2}" srcId="{6F2AFF9F-FCCA-4339-B2AA-8559B0F9C4F8}" destId="{6F904171-86BB-4F08-AD1C-A30DB17B062E}" srcOrd="1" destOrd="0" parTransId="{7DB92EE4-1CA9-4191-8C0D-B191C79D04EE}" sibTransId="{55160756-65DA-4F6B-BE6C-F4CFE5ABE120}"/>
    <dgm:cxn modelId="{46CC85DC-4656-4028-9CB7-92A5F6850AE9}" type="presOf" srcId="{6F904171-86BB-4F08-AD1C-A30DB17B062E}" destId="{B944F5E6-5A6F-435B-9C4B-E359EB9F6ED2}" srcOrd="0" destOrd="0" presId="urn:microsoft.com/office/officeart/2008/layout/AlternatingHexagons"/>
    <dgm:cxn modelId="{3E62FF55-6BAA-4DA3-9B8C-3FB9F459114A}" type="presParOf" srcId="{939B3D10-ED7E-4031-8DEB-5D265D8824C3}" destId="{1B6510B8-DEF6-4889-9E48-E631F5037151}" srcOrd="0" destOrd="0" presId="urn:microsoft.com/office/officeart/2008/layout/AlternatingHexagons"/>
    <dgm:cxn modelId="{17A90F1D-4B4D-454A-B8D1-C3845DD16781}" type="presParOf" srcId="{1B6510B8-DEF6-4889-9E48-E631F5037151}" destId="{634A4ED4-8DE7-4F0B-9EFA-33693B50F40E}" srcOrd="0" destOrd="0" presId="urn:microsoft.com/office/officeart/2008/layout/AlternatingHexagons"/>
    <dgm:cxn modelId="{781D3C4C-DD17-4C27-874D-21F48915E201}" type="presParOf" srcId="{1B6510B8-DEF6-4889-9E48-E631F5037151}" destId="{A67D605F-EF75-476E-8571-B85EA9293F8A}" srcOrd="1" destOrd="0" presId="urn:microsoft.com/office/officeart/2008/layout/AlternatingHexagons"/>
    <dgm:cxn modelId="{F39364BF-65DA-4B4B-B88E-7D435AAE0BDF}" type="presParOf" srcId="{1B6510B8-DEF6-4889-9E48-E631F5037151}" destId="{FEC124C5-DA4D-4966-8838-07E592AA89E1}" srcOrd="2" destOrd="0" presId="urn:microsoft.com/office/officeart/2008/layout/AlternatingHexagons"/>
    <dgm:cxn modelId="{62495A0E-8562-43FC-8B18-41063F5D4C00}" type="presParOf" srcId="{1B6510B8-DEF6-4889-9E48-E631F5037151}" destId="{839551A6-A9C5-435E-B697-714C19B50E8E}" srcOrd="3" destOrd="0" presId="urn:microsoft.com/office/officeart/2008/layout/AlternatingHexagons"/>
    <dgm:cxn modelId="{08E690A8-C63C-4C41-97C6-3240671E9C49}" type="presParOf" srcId="{1B6510B8-DEF6-4889-9E48-E631F5037151}" destId="{E6968545-A187-4A4D-B6E8-6DEFA07FF4B9}" srcOrd="4" destOrd="0" presId="urn:microsoft.com/office/officeart/2008/layout/AlternatingHexagons"/>
    <dgm:cxn modelId="{7B255AA6-A1EF-4BF7-B545-636824DA8C46}" type="presParOf" srcId="{939B3D10-ED7E-4031-8DEB-5D265D8824C3}" destId="{3772A976-941D-4205-AA42-C84A02B1AD2F}" srcOrd="1" destOrd="0" presId="urn:microsoft.com/office/officeart/2008/layout/AlternatingHexagons"/>
    <dgm:cxn modelId="{A5DB78A8-6801-49D9-B9D4-6454EE2A2981}" type="presParOf" srcId="{939B3D10-ED7E-4031-8DEB-5D265D8824C3}" destId="{7F9A0AAA-3AFA-42ED-A866-7675C5D734F7}" srcOrd="2" destOrd="0" presId="urn:microsoft.com/office/officeart/2008/layout/AlternatingHexagons"/>
    <dgm:cxn modelId="{49FD1058-05FA-4B5E-BCFF-6339BC2CCFC6}" type="presParOf" srcId="{7F9A0AAA-3AFA-42ED-A866-7675C5D734F7}" destId="{B944F5E6-5A6F-435B-9C4B-E359EB9F6ED2}" srcOrd="0" destOrd="0" presId="urn:microsoft.com/office/officeart/2008/layout/AlternatingHexagons"/>
    <dgm:cxn modelId="{C33F69E3-93D9-4108-9077-4D575F738C6D}" type="presParOf" srcId="{7F9A0AAA-3AFA-42ED-A866-7675C5D734F7}" destId="{5F70BF2E-5FDE-472F-9C39-A23ACCFF5031}" srcOrd="1" destOrd="0" presId="urn:microsoft.com/office/officeart/2008/layout/AlternatingHexagons"/>
    <dgm:cxn modelId="{67AA55F7-DB06-4184-8E69-73896F080792}" type="presParOf" srcId="{7F9A0AAA-3AFA-42ED-A866-7675C5D734F7}" destId="{7456D041-FE63-41A9-92EC-A1F05BF059CC}" srcOrd="2" destOrd="0" presId="urn:microsoft.com/office/officeart/2008/layout/AlternatingHexagons"/>
    <dgm:cxn modelId="{FED60E26-F429-4D49-8549-7F14D1DCBD4F}" type="presParOf" srcId="{7F9A0AAA-3AFA-42ED-A866-7675C5D734F7}" destId="{86C4EF69-2E2F-46FA-A781-F7B29BA950EB}" srcOrd="3" destOrd="0" presId="urn:microsoft.com/office/officeart/2008/layout/AlternatingHexagons"/>
    <dgm:cxn modelId="{9EE3F6F7-4EEB-421D-B9B5-9EA78028C96A}" type="presParOf" srcId="{7F9A0AAA-3AFA-42ED-A866-7675C5D734F7}" destId="{6B191CDD-4991-4140-BC15-4142AC65D5B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D2657B-DA74-4BF4-BDFF-F9467D92FAA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7B04826-06FF-4991-AFEC-F896E5B43D40}">
      <dgm:prSet phldrT="[Texto]"/>
      <dgm:spPr/>
      <dgm:t>
        <a:bodyPr/>
        <a:lstStyle/>
        <a:p>
          <a:r>
            <a:rPr lang="pt-BR" dirty="0">
              <a:solidFill>
                <a:schemeClr val="bg1"/>
              </a:solidFill>
            </a:rPr>
            <a:t>probabilidade</a:t>
          </a:r>
        </a:p>
      </dgm:t>
    </dgm:pt>
    <dgm:pt modelId="{4AD8F901-F06A-4BBB-A3AC-CD9A0A999596}" type="parTrans" cxnId="{7845CF26-BC79-488C-911B-72F8C14A9966}">
      <dgm:prSet/>
      <dgm:spPr/>
      <dgm:t>
        <a:bodyPr/>
        <a:lstStyle/>
        <a:p>
          <a:endParaRPr lang="pt-BR"/>
        </a:p>
      </dgm:t>
    </dgm:pt>
    <dgm:pt modelId="{761C65A7-3014-40B1-BD87-F2CA8A5C3AE2}" type="sibTrans" cxnId="{7845CF26-BC79-488C-911B-72F8C14A9966}">
      <dgm:prSet/>
      <dgm:spPr/>
      <dgm:t>
        <a:bodyPr/>
        <a:lstStyle/>
        <a:p>
          <a:endParaRPr lang="pt-BR"/>
        </a:p>
      </dgm:t>
    </dgm:pt>
    <dgm:pt modelId="{869CC42B-C30A-4930-BF63-1C5D9B027F03}">
      <dgm:prSet phldrT="[Texto]"/>
      <dgm:spPr/>
      <dgm:t>
        <a:bodyPr/>
        <a:lstStyle/>
        <a:p>
          <a:r>
            <a:rPr lang="pt-BR" dirty="0"/>
            <a:t>Causas</a:t>
          </a:r>
        </a:p>
      </dgm:t>
    </dgm:pt>
    <dgm:pt modelId="{A84B2745-1566-4E3E-AFB5-808632462E9D}" type="parTrans" cxnId="{BD725E00-28C3-41C4-A368-C53F77BC9150}">
      <dgm:prSet/>
      <dgm:spPr/>
      <dgm:t>
        <a:bodyPr/>
        <a:lstStyle/>
        <a:p>
          <a:endParaRPr lang="pt-BR"/>
        </a:p>
      </dgm:t>
    </dgm:pt>
    <dgm:pt modelId="{755029C8-0BA5-4673-9348-EE10C7EE6CDD}" type="sibTrans" cxnId="{BD725E00-28C3-41C4-A368-C53F77BC9150}">
      <dgm:prSet/>
      <dgm:spPr/>
      <dgm:t>
        <a:bodyPr/>
        <a:lstStyle/>
        <a:p>
          <a:endParaRPr lang="pt-BR"/>
        </a:p>
      </dgm:t>
    </dgm:pt>
    <dgm:pt modelId="{E7561FF1-30AA-4DD4-B96D-9CA67751C106}">
      <dgm:prSet phldrT="[Texto]"/>
      <dgm:spPr/>
      <dgm:t>
        <a:bodyPr/>
        <a:lstStyle/>
        <a:p>
          <a:r>
            <a:rPr lang="pt-BR" dirty="0">
              <a:solidFill>
                <a:schemeClr val="bg1"/>
              </a:solidFill>
            </a:rPr>
            <a:t>Impacto</a:t>
          </a:r>
        </a:p>
      </dgm:t>
    </dgm:pt>
    <dgm:pt modelId="{2B6EAEA5-DD3A-44D1-8519-60C67DF4FD2F}" type="parTrans" cxnId="{716E1370-0802-4EBA-87F4-2FA77F79F95A}">
      <dgm:prSet/>
      <dgm:spPr/>
      <dgm:t>
        <a:bodyPr/>
        <a:lstStyle/>
        <a:p>
          <a:endParaRPr lang="pt-BR"/>
        </a:p>
      </dgm:t>
    </dgm:pt>
    <dgm:pt modelId="{2635703B-281E-4B65-915F-2A2C878795AA}" type="sibTrans" cxnId="{716E1370-0802-4EBA-87F4-2FA77F79F95A}">
      <dgm:prSet/>
      <dgm:spPr/>
      <dgm:t>
        <a:bodyPr/>
        <a:lstStyle/>
        <a:p>
          <a:endParaRPr lang="pt-BR"/>
        </a:p>
      </dgm:t>
    </dgm:pt>
    <dgm:pt modelId="{42EE208F-3EDA-49BF-BF94-148ABBD322BF}">
      <dgm:prSet phldrT="[Texto]"/>
      <dgm:spPr/>
      <dgm:t>
        <a:bodyPr/>
        <a:lstStyle/>
        <a:p>
          <a:r>
            <a:rPr lang="pt-BR" dirty="0"/>
            <a:t>Consequências</a:t>
          </a:r>
        </a:p>
      </dgm:t>
    </dgm:pt>
    <dgm:pt modelId="{DBC2FC0D-0103-4774-AE50-11AC2B8C0293}" type="parTrans" cxnId="{6A5D60D7-F6A1-4484-BA0E-FB34CFA3B280}">
      <dgm:prSet/>
      <dgm:spPr/>
      <dgm:t>
        <a:bodyPr/>
        <a:lstStyle/>
        <a:p>
          <a:endParaRPr lang="pt-BR"/>
        </a:p>
      </dgm:t>
    </dgm:pt>
    <dgm:pt modelId="{3B651894-AC76-465D-8434-81A0F471B176}" type="sibTrans" cxnId="{6A5D60D7-F6A1-4484-BA0E-FB34CFA3B280}">
      <dgm:prSet/>
      <dgm:spPr/>
      <dgm:t>
        <a:bodyPr/>
        <a:lstStyle/>
        <a:p>
          <a:endParaRPr lang="pt-BR"/>
        </a:p>
      </dgm:t>
    </dgm:pt>
    <dgm:pt modelId="{166FB86F-0C4E-4708-A054-45C15D15100F}" type="pres">
      <dgm:prSet presAssocID="{0BD2657B-DA74-4BF4-BDFF-F9467D92FAA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745A3973-0966-4337-9314-C389731A9ACC}" type="pres">
      <dgm:prSet presAssocID="{67B04826-06FF-4991-AFEC-F896E5B43D40}" presName="horFlow" presStyleCnt="0"/>
      <dgm:spPr/>
    </dgm:pt>
    <dgm:pt modelId="{7A7A2F9D-9F52-4D87-9ECE-62EE7B457772}" type="pres">
      <dgm:prSet presAssocID="{67B04826-06FF-4991-AFEC-F896E5B43D40}" presName="bigChev" presStyleLbl="node1" presStyleIdx="0" presStyleCnt="2"/>
      <dgm:spPr/>
      <dgm:t>
        <a:bodyPr/>
        <a:lstStyle/>
        <a:p>
          <a:endParaRPr lang="pt-BR"/>
        </a:p>
      </dgm:t>
    </dgm:pt>
    <dgm:pt modelId="{DD3839DF-2248-4B10-A8D1-AE87513CDEF3}" type="pres">
      <dgm:prSet presAssocID="{A84B2745-1566-4E3E-AFB5-808632462E9D}" presName="parTrans" presStyleCnt="0"/>
      <dgm:spPr/>
    </dgm:pt>
    <dgm:pt modelId="{CF04BCC2-F984-4DBC-8237-B8C0BD010A05}" type="pres">
      <dgm:prSet presAssocID="{869CC42B-C30A-4930-BF63-1C5D9B027F03}" presName="node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54AD07-158C-4744-8E45-33DAA675B161}" type="pres">
      <dgm:prSet presAssocID="{67B04826-06FF-4991-AFEC-F896E5B43D40}" presName="vSp" presStyleCnt="0"/>
      <dgm:spPr/>
    </dgm:pt>
    <dgm:pt modelId="{11300647-2950-431B-A3F9-2672F7BBBF73}" type="pres">
      <dgm:prSet presAssocID="{E7561FF1-30AA-4DD4-B96D-9CA67751C106}" presName="horFlow" presStyleCnt="0"/>
      <dgm:spPr/>
    </dgm:pt>
    <dgm:pt modelId="{D1C912FD-92CF-413B-B500-528B5748D5A6}" type="pres">
      <dgm:prSet presAssocID="{E7561FF1-30AA-4DD4-B96D-9CA67751C106}" presName="bigChev" presStyleLbl="node1" presStyleIdx="1" presStyleCnt="2"/>
      <dgm:spPr/>
      <dgm:t>
        <a:bodyPr/>
        <a:lstStyle/>
        <a:p>
          <a:endParaRPr lang="pt-BR"/>
        </a:p>
      </dgm:t>
    </dgm:pt>
    <dgm:pt modelId="{FC05FB4D-959E-41CC-AC77-199B59E1F84C}" type="pres">
      <dgm:prSet presAssocID="{DBC2FC0D-0103-4774-AE50-11AC2B8C0293}" presName="parTrans" presStyleCnt="0"/>
      <dgm:spPr/>
    </dgm:pt>
    <dgm:pt modelId="{DD590A27-9F51-4215-9596-ADE0A3B0BEBE}" type="pres">
      <dgm:prSet presAssocID="{42EE208F-3EDA-49BF-BF94-148ABBD322BF}" presName="node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A5D60D7-F6A1-4484-BA0E-FB34CFA3B280}" srcId="{E7561FF1-30AA-4DD4-B96D-9CA67751C106}" destId="{42EE208F-3EDA-49BF-BF94-148ABBD322BF}" srcOrd="0" destOrd="0" parTransId="{DBC2FC0D-0103-4774-AE50-11AC2B8C0293}" sibTransId="{3B651894-AC76-465D-8434-81A0F471B176}"/>
    <dgm:cxn modelId="{122AD8AC-32DB-4C1F-B922-09BA7C6206C0}" type="presOf" srcId="{E7561FF1-30AA-4DD4-B96D-9CA67751C106}" destId="{D1C912FD-92CF-413B-B500-528B5748D5A6}" srcOrd="0" destOrd="0" presId="urn:microsoft.com/office/officeart/2005/8/layout/lProcess3"/>
    <dgm:cxn modelId="{716E1370-0802-4EBA-87F4-2FA77F79F95A}" srcId="{0BD2657B-DA74-4BF4-BDFF-F9467D92FAA0}" destId="{E7561FF1-30AA-4DD4-B96D-9CA67751C106}" srcOrd="1" destOrd="0" parTransId="{2B6EAEA5-DD3A-44D1-8519-60C67DF4FD2F}" sibTransId="{2635703B-281E-4B65-915F-2A2C878795AA}"/>
    <dgm:cxn modelId="{BD725E00-28C3-41C4-A368-C53F77BC9150}" srcId="{67B04826-06FF-4991-AFEC-F896E5B43D40}" destId="{869CC42B-C30A-4930-BF63-1C5D9B027F03}" srcOrd="0" destOrd="0" parTransId="{A84B2745-1566-4E3E-AFB5-808632462E9D}" sibTransId="{755029C8-0BA5-4673-9348-EE10C7EE6CDD}"/>
    <dgm:cxn modelId="{B1E1DC9C-126D-43AA-A36B-C7F7AC2BA370}" type="presOf" srcId="{67B04826-06FF-4991-AFEC-F896E5B43D40}" destId="{7A7A2F9D-9F52-4D87-9ECE-62EE7B457772}" srcOrd="0" destOrd="0" presId="urn:microsoft.com/office/officeart/2005/8/layout/lProcess3"/>
    <dgm:cxn modelId="{10661E32-6186-4678-9B79-F9455B3B65D0}" type="presOf" srcId="{869CC42B-C30A-4930-BF63-1C5D9B027F03}" destId="{CF04BCC2-F984-4DBC-8237-B8C0BD010A05}" srcOrd="0" destOrd="0" presId="urn:microsoft.com/office/officeart/2005/8/layout/lProcess3"/>
    <dgm:cxn modelId="{A065ACA8-061C-4362-9F42-59A1B0976CE1}" type="presOf" srcId="{42EE208F-3EDA-49BF-BF94-148ABBD322BF}" destId="{DD590A27-9F51-4215-9596-ADE0A3B0BEBE}" srcOrd="0" destOrd="0" presId="urn:microsoft.com/office/officeart/2005/8/layout/lProcess3"/>
    <dgm:cxn modelId="{5624AEBC-8E00-45D4-890D-99D2EAD9AFA7}" type="presOf" srcId="{0BD2657B-DA74-4BF4-BDFF-F9467D92FAA0}" destId="{166FB86F-0C4E-4708-A054-45C15D15100F}" srcOrd="0" destOrd="0" presId="urn:microsoft.com/office/officeart/2005/8/layout/lProcess3"/>
    <dgm:cxn modelId="{7845CF26-BC79-488C-911B-72F8C14A9966}" srcId="{0BD2657B-DA74-4BF4-BDFF-F9467D92FAA0}" destId="{67B04826-06FF-4991-AFEC-F896E5B43D40}" srcOrd="0" destOrd="0" parTransId="{4AD8F901-F06A-4BBB-A3AC-CD9A0A999596}" sibTransId="{761C65A7-3014-40B1-BD87-F2CA8A5C3AE2}"/>
    <dgm:cxn modelId="{C4D4BD2F-6F72-4852-B5C3-070B701DA68C}" type="presParOf" srcId="{166FB86F-0C4E-4708-A054-45C15D15100F}" destId="{745A3973-0966-4337-9314-C389731A9ACC}" srcOrd="0" destOrd="0" presId="urn:microsoft.com/office/officeart/2005/8/layout/lProcess3"/>
    <dgm:cxn modelId="{BA2A3761-4F20-4721-AE7F-C90A0D4135B4}" type="presParOf" srcId="{745A3973-0966-4337-9314-C389731A9ACC}" destId="{7A7A2F9D-9F52-4D87-9ECE-62EE7B457772}" srcOrd="0" destOrd="0" presId="urn:microsoft.com/office/officeart/2005/8/layout/lProcess3"/>
    <dgm:cxn modelId="{828A9BAE-B375-4E5A-8FCD-34EC958684F4}" type="presParOf" srcId="{745A3973-0966-4337-9314-C389731A9ACC}" destId="{DD3839DF-2248-4B10-A8D1-AE87513CDEF3}" srcOrd="1" destOrd="0" presId="urn:microsoft.com/office/officeart/2005/8/layout/lProcess3"/>
    <dgm:cxn modelId="{50995207-F1F7-4DFC-A7A4-E670AD1DE9BA}" type="presParOf" srcId="{745A3973-0966-4337-9314-C389731A9ACC}" destId="{CF04BCC2-F984-4DBC-8237-B8C0BD010A05}" srcOrd="2" destOrd="0" presId="urn:microsoft.com/office/officeart/2005/8/layout/lProcess3"/>
    <dgm:cxn modelId="{7C906153-FF54-44A0-B4B4-5DE262ED6CB5}" type="presParOf" srcId="{166FB86F-0C4E-4708-A054-45C15D15100F}" destId="{F154AD07-158C-4744-8E45-33DAA675B161}" srcOrd="1" destOrd="0" presId="urn:microsoft.com/office/officeart/2005/8/layout/lProcess3"/>
    <dgm:cxn modelId="{9ABF4B26-5AD2-4AEC-B605-80883B0EAC1E}" type="presParOf" srcId="{166FB86F-0C4E-4708-A054-45C15D15100F}" destId="{11300647-2950-431B-A3F9-2672F7BBBF73}" srcOrd="2" destOrd="0" presId="urn:microsoft.com/office/officeart/2005/8/layout/lProcess3"/>
    <dgm:cxn modelId="{6AAAF968-821A-4124-A4C4-325B2187D903}" type="presParOf" srcId="{11300647-2950-431B-A3F9-2672F7BBBF73}" destId="{D1C912FD-92CF-413B-B500-528B5748D5A6}" srcOrd="0" destOrd="0" presId="urn:microsoft.com/office/officeart/2005/8/layout/lProcess3"/>
    <dgm:cxn modelId="{B89361B6-5128-40DC-8F04-B9DEA4F08630}" type="presParOf" srcId="{11300647-2950-431B-A3F9-2672F7BBBF73}" destId="{FC05FB4D-959E-41CC-AC77-199B59E1F84C}" srcOrd="1" destOrd="0" presId="urn:microsoft.com/office/officeart/2005/8/layout/lProcess3"/>
    <dgm:cxn modelId="{8310F869-76B8-4E6A-A384-EDA1C1542F4C}" type="presParOf" srcId="{11300647-2950-431B-A3F9-2672F7BBBF73}" destId="{DD590A27-9F51-4215-9596-ADE0A3B0BEBE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40A7BE-8951-499B-984A-DD533A646421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9A64036-AF07-48B8-9C87-DA9276264EFF}">
      <dgm:prSet phldrT="[Texto]"/>
      <dgm:spPr/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Objetivos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4B143EAE-E07B-429C-9E1E-C553748C23CF}" type="parTrans" cxnId="{FD059273-990E-47A1-8FD0-70782C1050DF}">
      <dgm:prSet/>
      <dgm:spPr/>
      <dgm:t>
        <a:bodyPr/>
        <a:lstStyle/>
        <a:p>
          <a:endParaRPr lang="pt-BR"/>
        </a:p>
      </dgm:t>
    </dgm:pt>
    <dgm:pt modelId="{1C74F120-AB7F-4199-A78C-D26B70ADF943}" type="sibTrans" cxnId="{FD059273-990E-47A1-8FD0-70782C1050DF}">
      <dgm:prSet/>
      <dgm:spPr/>
      <dgm:t>
        <a:bodyPr/>
        <a:lstStyle/>
        <a:p>
          <a:endParaRPr lang="pt-BR"/>
        </a:p>
      </dgm:t>
    </dgm:pt>
    <dgm:pt modelId="{9D0AF6B6-E458-40E3-AB16-982F615E60FB}">
      <dgm:prSet phldrT="[Texto]"/>
      <dgm:spPr/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Riscos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4DFA82AF-60A5-4F8B-BE4C-A59F1E7472B6}" type="parTrans" cxnId="{470FD5F1-7C92-4D0C-B748-406BA2ABBB9B}">
      <dgm:prSet/>
      <dgm:spPr/>
      <dgm:t>
        <a:bodyPr/>
        <a:lstStyle/>
        <a:p>
          <a:endParaRPr lang="pt-BR"/>
        </a:p>
      </dgm:t>
    </dgm:pt>
    <dgm:pt modelId="{D3025B43-0CD8-46C8-B5E0-44A323097887}" type="sibTrans" cxnId="{470FD5F1-7C92-4D0C-B748-406BA2ABBB9B}">
      <dgm:prSet/>
      <dgm:spPr/>
      <dgm:t>
        <a:bodyPr/>
        <a:lstStyle/>
        <a:p>
          <a:endParaRPr lang="pt-BR"/>
        </a:p>
      </dgm:t>
    </dgm:pt>
    <dgm:pt modelId="{AF2B9B6D-4540-4781-9151-1F24E8BB916D}">
      <dgm:prSet phldrT="[Texto]"/>
      <dgm:spPr/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Controles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B59A2BCD-B82B-46F6-B790-7AF132DC199E}" type="parTrans" cxnId="{5C32F356-CE8D-4AF1-9A33-A817ECEF0DCC}">
      <dgm:prSet/>
      <dgm:spPr/>
      <dgm:t>
        <a:bodyPr/>
        <a:lstStyle/>
        <a:p>
          <a:endParaRPr lang="pt-BR"/>
        </a:p>
      </dgm:t>
    </dgm:pt>
    <dgm:pt modelId="{DF489AE6-03D8-46A1-8BD0-7EDAD4EE926E}" type="sibTrans" cxnId="{5C32F356-CE8D-4AF1-9A33-A817ECEF0DCC}">
      <dgm:prSet/>
      <dgm:spPr/>
      <dgm:t>
        <a:bodyPr/>
        <a:lstStyle/>
        <a:p>
          <a:endParaRPr lang="pt-BR"/>
        </a:p>
      </dgm:t>
    </dgm:pt>
    <dgm:pt modelId="{2286F49A-C0FA-4211-8428-D4AE0F5B287E}" type="pres">
      <dgm:prSet presAssocID="{1E40A7BE-8951-499B-984A-DD533A64642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5B33DD6C-B8FD-428A-852F-03F18ECABD8E}" type="pres">
      <dgm:prSet presAssocID="{A9A64036-AF07-48B8-9C87-DA9276264EFF}" presName="Accent1" presStyleCnt="0"/>
      <dgm:spPr/>
    </dgm:pt>
    <dgm:pt modelId="{A34431B9-70A9-471E-8706-72B805E0ABD3}" type="pres">
      <dgm:prSet presAssocID="{A9A64036-AF07-48B8-9C87-DA9276264EFF}" presName="Accent" presStyleLbl="node1" presStyleIdx="0" presStyleCnt="3"/>
      <dgm:spPr>
        <a:solidFill>
          <a:srgbClr val="FF0000"/>
        </a:solidFill>
      </dgm:spPr>
    </dgm:pt>
    <dgm:pt modelId="{633D6F83-BF22-4349-8DB3-B44E24A75051}" type="pres">
      <dgm:prSet presAssocID="{A9A64036-AF07-48B8-9C87-DA9276264EFF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4B1E50-16DA-40ED-82DD-AAAC3392ACF1}" type="pres">
      <dgm:prSet presAssocID="{9D0AF6B6-E458-40E3-AB16-982F615E60FB}" presName="Accent2" presStyleCnt="0"/>
      <dgm:spPr/>
    </dgm:pt>
    <dgm:pt modelId="{2B866701-56A6-4418-B923-EF653101A2D2}" type="pres">
      <dgm:prSet presAssocID="{9D0AF6B6-E458-40E3-AB16-982F615E60FB}" presName="Accent" presStyleLbl="node1" presStyleIdx="1" presStyleCnt="3"/>
      <dgm:spPr>
        <a:solidFill>
          <a:srgbClr val="FFC000"/>
        </a:solidFill>
      </dgm:spPr>
    </dgm:pt>
    <dgm:pt modelId="{28CB680D-EC89-4CFE-94C8-8FDBDB5CE977}" type="pres">
      <dgm:prSet presAssocID="{9D0AF6B6-E458-40E3-AB16-982F615E60FB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E88A24-4282-4157-B72A-B86745E0055A}" type="pres">
      <dgm:prSet presAssocID="{AF2B9B6D-4540-4781-9151-1F24E8BB916D}" presName="Accent3" presStyleCnt="0"/>
      <dgm:spPr/>
    </dgm:pt>
    <dgm:pt modelId="{F95640D5-F5AA-4CE8-A7B1-9B8F2C793B3F}" type="pres">
      <dgm:prSet presAssocID="{AF2B9B6D-4540-4781-9151-1F24E8BB916D}" presName="Accent" presStyleLbl="node1" presStyleIdx="2" presStyleCnt="3"/>
      <dgm:spPr>
        <a:solidFill>
          <a:srgbClr val="0070C0"/>
        </a:solidFill>
      </dgm:spPr>
    </dgm:pt>
    <dgm:pt modelId="{EC579CBB-5177-4842-903B-CB8F2FC5CB08}" type="pres">
      <dgm:prSet presAssocID="{AF2B9B6D-4540-4781-9151-1F24E8BB916D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24F1796-8BA6-4C0F-80D7-00FB488191DF}" type="presOf" srcId="{AF2B9B6D-4540-4781-9151-1F24E8BB916D}" destId="{EC579CBB-5177-4842-903B-CB8F2FC5CB08}" srcOrd="0" destOrd="0" presId="urn:microsoft.com/office/officeart/2009/layout/CircleArrowProcess"/>
    <dgm:cxn modelId="{5BA751F8-7C31-42F3-AD1C-4D6726E8118C}" type="presOf" srcId="{9D0AF6B6-E458-40E3-AB16-982F615E60FB}" destId="{28CB680D-EC89-4CFE-94C8-8FDBDB5CE977}" srcOrd="0" destOrd="0" presId="urn:microsoft.com/office/officeart/2009/layout/CircleArrowProcess"/>
    <dgm:cxn modelId="{470FD5F1-7C92-4D0C-B748-406BA2ABBB9B}" srcId="{1E40A7BE-8951-499B-984A-DD533A646421}" destId="{9D0AF6B6-E458-40E3-AB16-982F615E60FB}" srcOrd="1" destOrd="0" parTransId="{4DFA82AF-60A5-4F8B-BE4C-A59F1E7472B6}" sibTransId="{D3025B43-0CD8-46C8-B5E0-44A323097887}"/>
    <dgm:cxn modelId="{086C2E53-B8C4-46F9-BB0A-09D45369431E}" type="presOf" srcId="{1E40A7BE-8951-499B-984A-DD533A646421}" destId="{2286F49A-C0FA-4211-8428-D4AE0F5B287E}" srcOrd="0" destOrd="0" presId="urn:microsoft.com/office/officeart/2009/layout/CircleArrowProcess"/>
    <dgm:cxn modelId="{FD059273-990E-47A1-8FD0-70782C1050DF}" srcId="{1E40A7BE-8951-499B-984A-DD533A646421}" destId="{A9A64036-AF07-48B8-9C87-DA9276264EFF}" srcOrd="0" destOrd="0" parTransId="{4B143EAE-E07B-429C-9E1E-C553748C23CF}" sibTransId="{1C74F120-AB7F-4199-A78C-D26B70ADF943}"/>
    <dgm:cxn modelId="{5C32F356-CE8D-4AF1-9A33-A817ECEF0DCC}" srcId="{1E40A7BE-8951-499B-984A-DD533A646421}" destId="{AF2B9B6D-4540-4781-9151-1F24E8BB916D}" srcOrd="2" destOrd="0" parTransId="{B59A2BCD-B82B-46F6-B790-7AF132DC199E}" sibTransId="{DF489AE6-03D8-46A1-8BD0-7EDAD4EE926E}"/>
    <dgm:cxn modelId="{E204C1C8-AEDA-4C2E-B06F-57BA29DA9457}" type="presOf" srcId="{A9A64036-AF07-48B8-9C87-DA9276264EFF}" destId="{633D6F83-BF22-4349-8DB3-B44E24A75051}" srcOrd="0" destOrd="0" presId="urn:microsoft.com/office/officeart/2009/layout/CircleArrowProcess"/>
    <dgm:cxn modelId="{41DA94F2-EC19-4AC9-9504-7D6FB6FBB719}" type="presParOf" srcId="{2286F49A-C0FA-4211-8428-D4AE0F5B287E}" destId="{5B33DD6C-B8FD-428A-852F-03F18ECABD8E}" srcOrd="0" destOrd="0" presId="urn:microsoft.com/office/officeart/2009/layout/CircleArrowProcess"/>
    <dgm:cxn modelId="{E3A12AAB-B954-4B11-8DE9-53F5AFA73E4F}" type="presParOf" srcId="{5B33DD6C-B8FD-428A-852F-03F18ECABD8E}" destId="{A34431B9-70A9-471E-8706-72B805E0ABD3}" srcOrd="0" destOrd="0" presId="urn:microsoft.com/office/officeart/2009/layout/CircleArrowProcess"/>
    <dgm:cxn modelId="{590546F0-868D-4384-9C1F-CDCB2EEDF82F}" type="presParOf" srcId="{2286F49A-C0FA-4211-8428-D4AE0F5B287E}" destId="{633D6F83-BF22-4349-8DB3-B44E24A75051}" srcOrd="1" destOrd="0" presId="urn:microsoft.com/office/officeart/2009/layout/CircleArrowProcess"/>
    <dgm:cxn modelId="{AD7DAC3E-88CD-47E6-87AE-2A91B24413AF}" type="presParOf" srcId="{2286F49A-C0FA-4211-8428-D4AE0F5B287E}" destId="{C94B1E50-16DA-40ED-82DD-AAAC3392ACF1}" srcOrd="2" destOrd="0" presId="urn:microsoft.com/office/officeart/2009/layout/CircleArrowProcess"/>
    <dgm:cxn modelId="{2A5A0327-9942-4ADD-803F-7A47BF98E5F3}" type="presParOf" srcId="{C94B1E50-16DA-40ED-82DD-AAAC3392ACF1}" destId="{2B866701-56A6-4418-B923-EF653101A2D2}" srcOrd="0" destOrd="0" presId="urn:microsoft.com/office/officeart/2009/layout/CircleArrowProcess"/>
    <dgm:cxn modelId="{7EB34865-2505-4F27-902C-47170AAA0F6B}" type="presParOf" srcId="{2286F49A-C0FA-4211-8428-D4AE0F5B287E}" destId="{28CB680D-EC89-4CFE-94C8-8FDBDB5CE977}" srcOrd="3" destOrd="0" presId="urn:microsoft.com/office/officeart/2009/layout/CircleArrowProcess"/>
    <dgm:cxn modelId="{8B6ADA2B-AE08-485F-BFA4-7044DF92DBEA}" type="presParOf" srcId="{2286F49A-C0FA-4211-8428-D4AE0F5B287E}" destId="{A7E88A24-4282-4157-B72A-B86745E0055A}" srcOrd="4" destOrd="0" presId="urn:microsoft.com/office/officeart/2009/layout/CircleArrowProcess"/>
    <dgm:cxn modelId="{0C32285D-EDC6-4C8C-8E35-CEA8ADC9BB13}" type="presParOf" srcId="{A7E88A24-4282-4157-B72A-B86745E0055A}" destId="{F95640D5-F5AA-4CE8-A7B1-9B8F2C793B3F}" srcOrd="0" destOrd="0" presId="urn:microsoft.com/office/officeart/2009/layout/CircleArrowProcess"/>
    <dgm:cxn modelId="{BBF1FD6F-D483-4F70-948A-AEF6A58CAA3E}" type="presParOf" srcId="{2286F49A-C0FA-4211-8428-D4AE0F5B287E}" destId="{EC579CBB-5177-4842-903B-CB8F2FC5CB0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4A4ED4-8DE7-4F0B-9EFA-33693B50F40E}">
      <dsp:nvSpPr>
        <dsp:cNvPr id="0" name=""/>
        <dsp:cNvSpPr/>
      </dsp:nvSpPr>
      <dsp:spPr>
        <a:xfrm rot="5400000">
          <a:off x="2377486" y="245942"/>
          <a:ext cx="2179776" cy="2110883"/>
        </a:xfrm>
        <a:prstGeom prst="hexagon">
          <a:avLst>
            <a:gd name="adj" fmla="val 25000"/>
            <a:gd name="vf" fmla="val 115470"/>
          </a:avLst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Riscos</a:t>
          </a:r>
        </a:p>
      </dsp:txBody>
      <dsp:txXfrm rot="-5400000">
        <a:off x="2758186" y="569051"/>
        <a:ext cx="1418375" cy="1464666"/>
      </dsp:txXfrm>
    </dsp:sp>
    <dsp:sp modelId="{A67D605F-EF75-476E-8571-B85EA9293F8A}">
      <dsp:nvSpPr>
        <dsp:cNvPr id="0" name=""/>
        <dsp:cNvSpPr/>
      </dsp:nvSpPr>
      <dsp:spPr>
        <a:xfrm>
          <a:off x="4257672" y="787536"/>
          <a:ext cx="1911513" cy="1027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68545-A187-4A4D-B6E8-6DEFA07FF4B9}">
      <dsp:nvSpPr>
        <dsp:cNvPr id="0" name=""/>
        <dsp:cNvSpPr/>
      </dsp:nvSpPr>
      <dsp:spPr>
        <a:xfrm rot="5400000">
          <a:off x="802869" y="317395"/>
          <a:ext cx="2110269" cy="1967977"/>
        </a:xfrm>
        <a:prstGeom prst="hexagon">
          <a:avLst>
            <a:gd name="adj" fmla="val 25000"/>
            <a:gd name="vf" fmla="val 115470"/>
          </a:avLst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Planejamento</a:t>
          </a:r>
        </a:p>
      </dsp:txBody>
      <dsp:txXfrm rot="-5400000">
        <a:off x="1190953" y="586103"/>
        <a:ext cx="1334101" cy="1430561"/>
      </dsp:txXfrm>
    </dsp:sp>
    <dsp:sp modelId="{B944F5E6-5A6F-435B-9C4B-E359EB9F6ED2}">
      <dsp:nvSpPr>
        <dsp:cNvPr id="0" name=""/>
        <dsp:cNvSpPr/>
      </dsp:nvSpPr>
      <dsp:spPr>
        <a:xfrm rot="5400000">
          <a:off x="1596917" y="2261438"/>
          <a:ext cx="2125376" cy="1923883"/>
        </a:xfrm>
        <a:prstGeom prst="hexagon">
          <a:avLst>
            <a:gd name="adj" fmla="val 25000"/>
            <a:gd name="vf" fmla="val 115470"/>
          </a:avLst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Controles</a:t>
          </a:r>
        </a:p>
      </dsp:txBody>
      <dsp:txXfrm rot="-5400000">
        <a:off x="2003111" y="2498130"/>
        <a:ext cx="1312987" cy="1450500"/>
      </dsp:txXfrm>
    </dsp:sp>
    <dsp:sp modelId="{5F70BF2E-5FDE-472F-9C39-A23ACCFF5031}">
      <dsp:nvSpPr>
        <dsp:cNvPr id="0" name=""/>
        <dsp:cNvSpPr/>
      </dsp:nvSpPr>
      <dsp:spPr>
        <a:xfrm>
          <a:off x="0" y="2718185"/>
          <a:ext cx="1849851" cy="1027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191CDD-4991-4140-BC15-4142AC65D5B6}">
      <dsp:nvSpPr>
        <dsp:cNvPr id="0" name=""/>
        <dsp:cNvSpPr/>
      </dsp:nvSpPr>
      <dsp:spPr>
        <a:xfrm rot="5400000">
          <a:off x="3177890" y="2052204"/>
          <a:ext cx="2182174" cy="2342350"/>
        </a:xfrm>
        <a:prstGeom prst="hexagon">
          <a:avLst>
            <a:gd name="adj" fmla="val 25000"/>
            <a:gd name="vf" fmla="val 115470"/>
          </a:avLst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Retroalimentação</a:t>
          </a:r>
        </a:p>
      </dsp:txBody>
      <dsp:txXfrm rot="-5400000">
        <a:off x="3488194" y="2495988"/>
        <a:ext cx="1561566" cy="14547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A2F9D-9F52-4D87-9ECE-62EE7B457772}">
      <dsp:nvSpPr>
        <dsp:cNvPr id="0" name=""/>
        <dsp:cNvSpPr/>
      </dsp:nvSpPr>
      <dsp:spPr>
        <a:xfrm>
          <a:off x="2260" y="268510"/>
          <a:ext cx="4535723" cy="18142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>
              <a:solidFill>
                <a:schemeClr val="bg1"/>
              </a:solidFill>
            </a:rPr>
            <a:t>probabilidade</a:t>
          </a:r>
        </a:p>
      </dsp:txBody>
      <dsp:txXfrm>
        <a:off x="909405" y="268510"/>
        <a:ext cx="2721434" cy="1814289"/>
      </dsp:txXfrm>
    </dsp:sp>
    <dsp:sp modelId="{CF04BCC2-F984-4DBC-8237-B8C0BD010A05}">
      <dsp:nvSpPr>
        <dsp:cNvPr id="0" name=""/>
        <dsp:cNvSpPr/>
      </dsp:nvSpPr>
      <dsp:spPr>
        <a:xfrm>
          <a:off x="3948339" y="422725"/>
          <a:ext cx="3764650" cy="150586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/>
            <a:t>Causas</a:t>
          </a:r>
        </a:p>
      </dsp:txBody>
      <dsp:txXfrm>
        <a:off x="4701269" y="422725"/>
        <a:ext cx="2258790" cy="1505860"/>
      </dsp:txXfrm>
    </dsp:sp>
    <dsp:sp modelId="{D1C912FD-92CF-413B-B500-528B5748D5A6}">
      <dsp:nvSpPr>
        <dsp:cNvPr id="0" name=""/>
        <dsp:cNvSpPr/>
      </dsp:nvSpPr>
      <dsp:spPr>
        <a:xfrm>
          <a:off x="2260" y="2336800"/>
          <a:ext cx="4535723" cy="18142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>
              <a:solidFill>
                <a:schemeClr val="bg1"/>
              </a:solidFill>
            </a:rPr>
            <a:t>Impacto</a:t>
          </a:r>
        </a:p>
      </dsp:txBody>
      <dsp:txXfrm>
        <a:off x="909405" y="2336800"/>
        <a:ext cx="2721434" cy="1814289"/>
      </dsp:txXfrm>
    </dsp:sp>
    <dsp:sp modelId="{DD590A27-9F51-4215-9596-ADE0A3B0BEBE}">
      <dsp:nvSpPr>
        <dsp:cNvPr id="0" name=""/>
        <dsp:cNvSpPr/>
      </dsp:nvSpPr>
      <dsp:spPr>
        <a:xfrm>
          <a:off x="3948339" y="2491014"/>
          <a:ext cx="3764650" cy="150586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/>
            <a:t>Consequências</a:t>
          </a:r>
        </a:p>
      </dsp:txBody>
      <dsp:txXfrm>
        <a:off x="4701269" y="2491014"/>
        <a:ext cx="2258790" cy="15058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431B9-70A9-471E-8706-72B805E0ABD3}">
      <dsp:nvSpPr>
        <dsp:cNvPr id="0" name=""/>
        <dsp:cNvSpPr/>
      </dsp:nvSpPr>
      <dsp:spPr>
        <a:xfrm>
          <a:off x="3230005" y="0"/>
          <a:ext cx="3119343" cy="311981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3D6F83-BF22-4349-8DB3-B44E24A75051}">
      <dsp:nvSpPr>
        <dsp:cNvPr id="0" name=""/>
        <dsp:cNvSpPr/>
      </dsp:nvSpPr>
      <dsp:spPr>
        <a:xfrm>
          <a:off x="3919482" y="1126349"/>
          <a:ext cx="1733359" cy="866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latin typeface="Arial" pitchFamily="34" charset="0"/>
              <a:cs typeface="Arial" pitchFamily="34" charset="0"/>
            </a:rPr>
            <a:t>Objetivos</a:t>
          </a:r>
          <a:endParaRPr lang="pt-BR" sz="2800" b="1" kern="1200" dirty="0">
            <a:latin typeface="Arial" pitchFamily="34" charset="0"/>
            <a:cs typeface="Arial" pitchFamily="34" charset="0"/>
          </a:endParaRPr>
        </a:p>
      </dsp:txBody>
      <dsp:txXfrm>
        <a:off x="3919482" y="1126349"/>
        <a:ext cx="1733359" cy="866472"/>
      </dsp:txXfrm>
    </dsp:sp>
    <dsp:sp modelId="{2B866701-56A6-4418-B923-EF653101A2D2}">
      <dsp:nvSpPr>
        <dsp:cNvPr id="0" name=""/>
        <dsp:cNvSpPr/>
      </dsp:nvSpPr>
      <dsp:spPr>
        <a:xfrm>
          <a:off x="2363618" y="1792567"/>
          <a:ext cx="3119343" cy="311981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CB680D-EC89-4CFE-94C8-8FDBDB5CE977}">
      <dsp:nvSpPr>
        <dsp:cNvPr id="0" name=""/>
        <dsp:cNvSpPr/>
      </dsp:nvSpPr>
      <dsp:spPr>
        <a:xfrm>
          <a:off x="3056610" y="2929285"/>
          <a:ext cx="1733359" cy="866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latin typeface="Arial" pitchFamily="34" charset="0"/>
              <a:cs typeface="Arial" pitchFamily="34" charset="0"/>
            </a:rPr>
            <a:t>Riscos</a:t>
          </a:r>
          <a:endParaRPr lang="pt-BR" sz="2800" b="1" kern="1200" dirty="0">
            <a:latin typeface="Arial" pitchFamily="34" charset="0"/>
            <a:cs typeface="Arial" pitchFamily="34" charset="0"/>
          </a:endParaRPr>
        </a:p>
      </dsp:txBody>
      <dsp:txXfrm>
        <a:off x="3056610" y="2929285"/>
        <a:ext cx="1733359" cy="866472"/>
      </dsp:txXfrm>
    </dsp:sp>
    <dsp:sp modelId="{F95640D5-F5AA-4CE8-A7B1-9B8F2C793B3F}">
      <dsp:nvSpPr>
        <dsp:cNvPr id="0" name=""/>
        <dsp:cNvSpPr/>
      </dsp:nvSpPr>
      <dsp:spPr>
        <a:xfrm>
          <a:off x="3452020" y="3799646"/>
          <a:ext cx="2679999" cy="268107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579CBB-5177-4842-903B-CB8F2FC5CB08}">
      <dsp:nvSpPr>
        <dsp:cNvPr id="0" name=""/>
        <dsp:cNvSpPr/>
      </dsp:nvSpPr>
      <dsp:spPr>
        <a:xfrm>
          <a:off x="3923583" y="4734814"/>
          <a:ext cx="1733359" cy="866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latin typeface="Arial" pitchFamily="34" charset="0"/>
              <a:cs typeface="Arial" pitchFamily="34" charset="0"/>
            </a:rPr>
            <a:t>Controles</a:t>
          </a:r>
          <a:endParaRPr lang="pt-BR" sz="2800" b="1" kern="1200" dirty="0">
            <a:latin typeface="Arial" pitchFamily="34" charset="0"/>
            <a:cs typeface="Arial" pitchFamily="34" charset="0"/>
          </a:endParaRPr>
        </a:p>
      </dsp:txBody>
      <dsp:txXfrm>
        <a:off x="3923583" y="4734814"/>
        <a:ext cx="1733359" cy="866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76450-B5CF-4F24-A0A0-7346DF620E16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ED531-B82D-46DB-9EC8-B3AA882656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9025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04358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9/26/2019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jus.com.br/artigos/21667/aspectos-preventivos-na-gestao-de-contratos-administrativos" TargetMode="External"/><Relationship Id="rId7" Type="http://schemas.openxmlformats.org/officeDocument/2006/relationships/hyperlink" Target="https://administradores.com.br/artigos/tres-ou-quatro-reflexoes-sobre-compras-governamentais" TargetMode="External"/><Relationship Id="rId2" Type="http://schemas.openxmlformats.org/officeDocument/2006/relationships/hyperlink" Target="http://www.tcu.gov.br/arquivosrca/ManualOnLine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us.com.br/revista/edicoes/2012/5" TargetMode="External"/><Relationship Id="rId5" Type="http://schemas.openxmlformats.org/officeDocument/2006/relationships/hyperlink" Target="https://jus.com.br/revista/edicoes/2012/5/3" TargetMode="External"/><Relationship Id="rId4" Type="http://schemas.openxmlformats.org/officeDocument/2006/relationships/hyperlink" Target="https://jus.com.br/revista/edicoes/2012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8208912" cy="2232248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Prevenir para não remediar na fase preparatória das licitações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4149080"/>
            <a:ext cx="8424936" cy="1584176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Luiz Calixto/Marcus Braga/Viviane Miranda 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AGE/CGE-RJ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Setembro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de 2019</a:t>
            </a:r>
          </a:p>
        </p:txBody>
      </p:sp>
    </p:spTree>
    <p:extLst>
      <p:ext uri="{BB962C8B-B14F-4D97-AF65-F5344CB8AC3E}">
        <p14:creationId xmlns:p14="http://schemas.microsoft.com/office/powerpoint/2010/main" val="29738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675" y="609600"/>
            <a:ext cx="421005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3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0952" y="1996524"/>
            <a:ext cx="5280422" cy="4525963"/>
          </a:xfrm>
        </p:spPr>
      </p:pic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1485901" y="188913"/>
            <a:ext cx="6166247" cy="1306512"/>
          </a:xfrm>
        </p:spPr>
        <p:txBody>
          <a:bodyPr/>
          <a:lstStyle/>
          <a:p>
            <a:pPr algn="ctr"/>
            <a:r>
              <a:rPr lang="pt-BR" altLang="pt-BR"/>
              <a:t>A era do risco</a:t>
            </a:r>
          </a:p>
        </p:txBody>
      </p:sp>
    </p:spTree>
    <p:extLst>
      <p:ext uri="{BB962C8B-B14F-4D97-AF65-F5344CB8AC3E}">
        <p14:creationId xmlns:p14="http://schemas.microsoft.com/office/powerpoint/2010/main" val="360083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Atividades coordenadas para dirigir e controlar uma organização no que se refere a riscos (ISO 31000).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o que é gestão de riscos?</a:t>
            </a:r>
          </a:p>
        </p:txBody>
      </p:sp>
    </p:spTree>
    <p:extLst>
      <p:ext uri="{BB962C8B-B14F-4D97-AF65-F5344CB8AC3E}">
        <p14:creationId xmlns:p14="http://schemas.microsoft.com/office/powerpoint/2010/main" val="77129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7078" y="1918252"/>
            <a:ext cx="8038272" cy="450242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Estrutura da gestão de riscos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Conjunto de componentes que fornecem os fundamentos e os arranjos organizacionais para a concepção, implementação, monitoramento (2.28), análise crítica e melhoria contínua da gestão de riscos (2.2) através de toda a organização.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4158" y="259619"/>
            <a:ext cx="7886700" cy="1325563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31000</a:t>
            </a:r>
          </a:p>
        </p:txBody>
      </p:sp>
    </p:spTree>
    <p:extLst>
      <p:ext uri="{BB962C8B-B14F-4D97-AF65-F5344CB8AC3E}">
        <p14:creationId xmlns:p14="http://schemas.microsoft.com/office/powerpoint/2010/main" val="263390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597" y="2194273"/>
            <a:ext cx="4526407" cy="4520581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654" y="365126"/>
            <a:ext cx="8396654" cy="1325563"/>
          </a:xfrm>
        </p:spPr>
        <p:txBody>
          <a:bodyPr>
            <a:noAutofit/>
          </a:bodyPr>
          <a:lstStyle/>
          <a:p>
            <a:pPr algn="ctr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Não adianta medidas para “inglês ver”...</a:t>
            </a:r>
          </a:p>
        </p:txBody>
      </p:sp>
    </p:spTree>
    <p:extLst>
      <p:ext uri="{BB962C8B-B14F-4D97-AF65-F5344CB8AC3E}">
        <p14:creationId xmlns:p14="http://schemas.microsoft.com/office/powerpoint/2010/main" val="123164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765" y="2602006"/>
            <a:ext cx="2935148" cy="3954297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268" y="426831"/>
            <a:ext cx="8691770" cy="1370105"/>
          </a:xfrm>
        </p:spPr>
        <p:txBody>
          <a:bodyPr>
            <a:noAutofit/>
          </a:bodyPr>
          <a:lstStyle/>
          <a:p>
            <a:pPr algn="ctr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Gerenciar riscos dá trabalho, precisa de incentivos...</a:t>
            </a:r>
          </a:p>
        </p:txBody>
      </p:sp>
    </p:spTree>
    <p:extLst>
      <p:ext uri="{BB962C8B-B14F-4D97-AF65-F5344CB8AC3E}">
        <p14:creationId xmlns:p14="http://schemas.microsoft.com/office/powerpoint/2010/main" val="239372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8608" y="2247901"/>
            <a:ext cx="4546786" cy="387826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21225" cy="1054250"/>
          </a:xfrm>
        </p:spPr>
        <p:txBody>
          <a:bodyPr/>
          <a:lstStyle/>
          <a:p>
            <a:r>
              <a:rPr lang="pt-BR" dirty="0"/>
              <a:t>Gerir riscos é ter uma visão sistêmica!</a:t>
            </a:r>
          </a:p>
        </p:txBody>
      </p:sp>
    </p:spTree>
    <p:extLst>
      <p:ext uri="{BB962C8B-B14F-4D97-AF65-F5344CB8AC3E}">
        <p14:creationId xmlns:p14="http://schemas.microsoft.com/office/powerpoint/2010/main" val="423779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854" y="1987486"/>
            <a:ext cx="5276843" cy="4667075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619126"/>
            <a:ext cx="8725427" cy="772013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Como chegamos a isso?</a:t>
            </a:r>
          </a:p>
        </p:txBody>
      </p:sp>
    </p:spTree>
    <p:extLst>
      <p:ext uri="{BB962C8B-B14F-4D97-AF65-F5344CB8AC3E}">
        <p14:creationId xmlns:p14="http://schemas.microsoft.com/office/powerpoint/2010/main" val="221610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12968" cy="750687"/>
          </a:xfrm>
        </p:spPr>
        <p:txBody>
          <a:bodyPr>
            <a:noAutofit/>
          </a:bodyPr>
          <a:lstStyle/>
          <a:p>
            <a:pPr algn="ctr"/>
            <a:r>
              <a:rPr lang="pt-B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Uma  pergunta a toda hora!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06" y="2247900"/>
            <a:ext cx="2863211" cy="3817615"/>
          </a:xfrm>
        </p:spPr>
      </p:pic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>
          <a:xfrm>
            <a:off x="3851753" y="1692877"/>
            <a:ext cx="4776705" cy="437263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Quem é o dono do risco?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O controle ou o gestor?</a:t>
            </a:r>
          </a:p>
        </p:txBody>
      </p:sp>
    </p:spTree>
    <p:extLst>
      <p:ext uri="{BB962C8B-B14F-4D97-AF65-F5344CB8AC3E}">
        <p14:creationId xmlns:p14="http://schemas.microsoft.com/office/powerpoint/2010/main" val="350187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106" y="2107747"/>
            <a:ext cx="2909790" cy="33953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Título 1"/>
          <p:cNvSpPr>
            <a:spLocks noGrp="1"/>
          </p:cNvSpPr>
          <p:nvPr>
            <p:ph type="title"/>
          </p:nvPr>
        </p:nvSpPr>
        <p:spPr bwMode="auto">
          <a:xfrm>
            <a:off x="216177" y="357810"/>
            <a:ext cx="8736496" cy="13299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de riscos é do gestor!</a:t>
            </a:r>
          </a:p>
        </p:txBody>
      </p:sp>
      <p:sp>
        <p:nvSpPr>
          <p:cNvPr id="5" name="Retângulo 4"/>
          <p:cNvSpPr/>
          <p:nvPr/>
        </p:nvSpPr>
        <p:spPr>
          <a:xfrm>
            <a:off x="51987" y="5772884"/>
            <a:ext cx="9078127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  <a:cs typeface="Arial" charset="0"/>
              </a:rPr>
              <a:t>Controle avalia, recomenda, monitora...</a:t>
            </a:r>
          </a:p>
        </p:txBody>
      </p:sp>
    </p:spTree>
    <p:extLst>
      <p:ext uri="{BB962C8B-B14F-4D97-AF65-F5344CB8AC3E}">
        <p14:creationId xmlns:p14="http://schemas.microsoft.com/office/powerpoint/2010/main" val="138685631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 pouco da AGE...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6271335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412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800005"/>
              </p:ext>
            </p:extLst>
          </p:nvPr>
        </p:nvGraphicFramePr>
        <p:xfrm>
          <a:off x="1292087" y="2136917"/>
          <a:ext cx="6172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4" name="Título 1"/>
          <p:cNvSpPr>
            <a:spLocks noGrp="1"/>
          </p:cNvSpPr>
          <p:nvPr>
            <p:ph type="title"/>
          </p:nvPr>
        </p:nvSpPr>
        <p:spPr bwMode="auto">
          <a:xfrm>
            <a:off x="1485900" y="549277"/>
            <a:ext cx="6172200" cy="868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Um conjunto só! Não existem riscos individualmente</a:t>
            </a:r>
          </a:p>
        </p:txBody>
      </p:sp>
      <p:sp>
        <p:nvSpPr>
          <p:cNvPr id="2" name="Retângulo 1"/>
          <p:cNvSpPr/>
          <p:nvPr/>
        </p:nvSpPr>
        <p:spPr>
          <a:xfrm>
            <a:off x="1280773" y="548680"/>
            <a:ext cx="6455614" cy="92333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Riscos X Objetivos</a:t>
            </a:r>
          </a:p>
        </p:txBody>
      </p:sp>
    </p:spTree>
    <p:extLst>
      <p:ext uri="{BB962C8B-B14F-4D97-AF65-F5344CB8AC3E}">
        <p14:creationId xmlns:p14="http://schemas.microsoft.com/office/powerpoint/2010/main" val="3955838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26718" y="1139868"/>
            <a:ext cx="574944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Alice perguntou: Gato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Cheshire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... pode me dizer qual o caminho que eu devo tomar?</a:t>
            </a:r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Isso depende muito do lugar para onde você quer ir – disse o Gato.</a:t>
            </a:r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Eu não sei para onde ir! – disse Alice.</a:t>
            </a:r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Se você não sabe para onde, ir qualquer caminho serve.</a:t>
            </a: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(Alice no País das Maravilhas)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376" y="2027965"/>
            <a:ext cx="2302120" cy="233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4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9934" y="1557338"/>
            <a:ext cx="6500813" cy="4679950"/>
          </a:xfrm>
        </p:spPr>
      </p:pic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201268" y="188913"/>
            <a:ext cx="8818493" cy="1306512"/>
          </a:xfrm>
        </p:spPr>
        <p:txBody>
          <a:bodyPr/>
          <a:lstStyle/>
          <a:p>
            <a:pPr algn="ctr"/>
            <a:r>
              <a:rPr lang="pt-BR" altLang="pt-BR" dirty="0"/>
              <a:t>Guardem essa palavra...Objetivos</a:t>
            </a:r>
          </a:p>
        </p:txBody>
      </p:sp>
    </p:spTree>
    <p:extLst>
      <p:ext uri="{BB962C8B-B14F-4D97-AF65-F5344CB8AC3E}">
        <p14:creationId xmlns:p14="http://schemas.microsoft.com/office/powerpoint/2010/main" val="51447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3862" y="2551980"/>
            <a:ext cx="4306489" cy="3588470"/>
          </a:xfrm>
        </p:spPr>
      </p:pic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201268" y="452302"/>
            <a:ext cx="8617226" cy="1152525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dirty="0"/>
              <a:t>Gestão de riscos existe para melhorar a gestão</a:t>
            </a:r>
          </a:p>
        </p:txBody>
      </p:sp>
    </p:spTree>
    <p:extLst>
      <p:ext uri="{BB962C8B-B14F-4D97-AF65-F5344CB8AC3E}">
        <p14:creationId xmlns:p14="http://schemas.microsoft.com/office/powerpoint/2010/main" val="148418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22753" y="450938"/>
            <a:ext cx="8276573" cy="590638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0776" y="1508787"/>
            <a:ext cx="6102868" cy="50805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39552" y="1061383"/>
            <a:ext cx="4428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spcBef>
                <a:spcPts val="0"/>
              </a:spcBef>
              <a:spcAft>
                <a:spcPts val="1200"/>
              </a:spcAft>
              <a:defRPr sz="2600" b="1">
                <a:solidFill>
                  <a:srgbClr val="FF000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sz="2400" cap="all" dirty="0">
                <a:solidFill>
                  <a:srgbClr val="C00000"/>
                </a:solidFill>
                <a:latin typeface="+mn-lt"/>
              </a:rPr>
              <a:t>Segundo a iso 31000...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815" y="296"/>
            <a:ext cx="9142788" cy="6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133" b="1" dirty="0">
                <a:solidFill>
                  <a:srgbClr val="006E89"/>
                </a:solidFill>
                <a:latin typeface="+mn-lt"/>
              </a:rPr>
              <a:t>PROCESSO DE AVALIAÇÃO DE RISCOS</a:t>
            </a:r>
          </a:p>
        </p:txBody>
      </p:sp>
    </p:spTree>
    <p:extLst>
      <p:ext uri="{BB962C8B-B14F-4D97-AF65-F5344CB8AC3E}">
        <p14:creationId xmlns:p14="http://schemas.microsoft.com/office/powerpoint/2010/main" val="264991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88737384"/>
              </p:ext>
            </p:extLst>
          </p:nvPr>
        </p:nvGraphicFramePr>
        <p:xfrm>
          <a:off x="1080370" y="914399"/>
          <a:ext cx="6998919" cy="5248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08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581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242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3600" dirty="0"/>
                        <a:t>Probabilidade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3600" dirty="0"/>
                        <a:t>(Causa)</a:t>
                      </a:r>
                    </a:p>
                  </a:txBody>
                  <a:tcPr marL="68575" marR="68575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3600" dirty="0"/>
                        <a:t>Criticidade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3600" dirty="0"/>
                        <a:t>Vulnerabilidade</a:t>
                      </a:r>
                    </a:p>
                  </a:txBody>
                  <a:tcPr marL="68575" marR="68575" marT="45724" marB="45724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242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3600" dirty="0"/>
                        <a:t>Impacto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3600" dirty="0"/>
                        <a:t>(consequência)</a:t>
                      </a:r>
                    </a:p>
                  </a:txBody>
                  <a:tcPr marL="68575" marR="68575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3600" dirty="0"/>
                        <a:t>Materialidade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3600" dirty="0"/>
                        <a:t>Relevância</a:t>
                      </a:r>
                    </a:p>
                  </a:txBody>
                  <a:tcPr marL="68575" marR="68575" marT="45724" marB="45724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43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</a:t>
            </a:r>
            <a:r>
              <a:rPr lang="pt-BR" dirty="0" smtClean="0"/>
              <a:t>- </a:t>
            </a:r>
            <a:r>
              <a:rPr lang="pt-BR" dirty="0"/>
              <a:t>Tratando os riscos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9872" y="2112204"/>
            <a:ext cx="5360194" cy="426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6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Como se muda o risco?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341389"/>
              </p:ext>
            </p:extLst>
          </p:nvPr>
        </p:nvGraphicFramePr>
        <p:xfrm>
          <a:off x="857250" y="1460500"/>
          <a:ext cx="771525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709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Opções de tratamento 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347044"/>
              </p:ext>
            </p:extLst>
          </p:nvPr>
        </p:nvGraphicFramePr>
        <p:xfrm>
          <a:off x="752475" y="1714499"/>
          <a:ext cx="7820025" cy="4677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0631">
                  <a:extLst>
                    <a:ext uri="{9D8B030D-6E8A-4147-A177-3AD203B41FA5}">
                      <a16:colId xmlns="" xmlns:a16="http://schemas.microsoft.com/office/drawing/2014/main" val="1789916182"/>
                    </a:ext>
                  </a:extLst>
                </a:gridCol>
                <a:gridCol w="5639394">
                  <a:extLst>
                    <a:ext uri="{9D8B030D-6E8A-4147-A177-3AD203B41FA5}">
                      <a16:colId xmlns="" xmlns:a16="http://schemas.microsoft.com/office/drawing/2014/main" val="3921719200"/>
                    </a:ext>
                  </a:extLst>
                </a:gridCol>
              </a:tblGrid>
              <a:tr h="1374458">
                <a:tc>
                  <a:txBody>
                    <a:bodyPr/>
                    <a:lstStyle/>
                    <a:p>
                      <a:pPr algn="ctr"/>
                      <a:r>
                        <a:rPr lang="pt-BR" sz="3600" b="0" dirty="0"/>
                        <a:t>Evitar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0" dirty="0"/>
                        <a:t>Descontinuação da atividade que gera riscos</a:t>
                      </a:r>
                      <a:r>
                        <a:rPr lang="pt-BR" sz="3600" b="0" baseline="0" dirty="0"/>
                        <a:t> </a:t>
                      </a:r>
                      <a:endParaRPr lang="pt-BR" sz="3600" b="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480752501"/>
                  </a:ext>
                </a:extLst>
              </a:tr>
              <a:tr h="740093">
                <a:tc>
                  <a:txBody>
                    <a:bodyPr/>
                    <a:lstStyle/>
                    <a:p>
                      <a:pPr algn="ctr"/>
                      <a:r>
                        <a:rPr lang="pt-BR" sz="3600" b="0" dirty="0"/>
                        <a:t>Reduzir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0" dirty="0"/>
                        <a:t>Traz para um nível tolerável (controle)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436094212"/>
                  </a:ext>
                </a:extLst>
              </a:tr>
              <a:tr h="1374458">
                <a:tc>
                  <a:txBody>
                    <a:bodyPr/>
                    <a:lstStyle/>
                    <a:p>
                      <a:pPr algn="ctr"/>
                      <a:r>
                        <a:rPr lang="pt-BR" sz="2400" b="0" dirty="0"/>
                        <a:t>Compartilhar/Transferir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0" dirty="0"/>
                        <a:t>Dividir com parte externa (Seguro, Terceirizar)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129022612"/>
                  </a:ext>
                </a:extLst>
              </a:tr>
              <a:tr h="740093">
                <a:tc>
                  <a:txBody>
                    <a:bodyPr/>
                    <a:lstStyle/>
                    <a:p>
                      <a:pPr algn="ctr"/>
                      <a:r>
                        <a:rPr lang="pt-BR" sz="3600" b="0" dirty="0"/>
                        <a:t>Aceitar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0" dirty="0"/>
                        <a:t>Não adota medida. Rifa 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78668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4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893618"/>
            <a:ext cx="7886700" cy="797070"/>
          </a:xfrm>
        </p:spPr>
        <p:txBody>
          <a:bodyPr/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Exemplo da motocicleta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323" y="1844882"/>
            <a:ext cx="4042445" cy="456160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504458" y="2028876"/>
            <a:ext cx="4395355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Evitar</a:t>
            </a:r>
          </a:p>
          <a:p>
            <a:r>
              <a:rPr lang="pt-BR" sz="2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(Vender a moto)</a:t>
            </a:r>
            <a:endParaRPr lang="pt-BR" sz="26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Reduzir</a:t>
            </a:r>
          </a:p>
          <a:p>
            <a:r>
              <a:rPr lang="pt-BR" sz="2600" b="1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(Capacete, casaco, manutenção, veloc.)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Compartilhar/Transferir</a:t>
            </a:r>
          </a:p>
          <a:p>
            <a:r>
              <a:rPr lang="pt-BR" sz="2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(Fazer um seguro)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Aceitar</a:t>
            </a:r>
          </a:p>
          <a:p>
            <a:r>
              <a:rPr lang="pt-BR" sz="2600" b="1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(Usar a moto na chuva a noite)</a:t>
            </a:r>
          </a:p>
        </p:txBody>
      </p:sp>
    </p:spTree>
    <p:extLst>
      <p:ext uri="{BB962C8B-B14F-4D97-AF65-F5344CB8AC3E}">
        <p14:creationId xmlns:p14="http://schemas.microsoft.com/office/powerpoint/2010/main" val="11099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4800" dirty="0" smtClean="0">
                <a:latin typeface="Arial" pitchFamily="34" charset="0"/>
                <a:cs typeface="Arial" pitchFamily="34" charset="0"/>
              </a:rPr>
              <a:t>Quem paga mal, paga duas vezes</a:t>
            </a:r>
            <a:endParaRPr lang="pt-BR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008112"/>
          </a:xfrm>
        </p:spPr>
        <p:txBody>
          <a:bodyPr>
            <a:noAutofit/>
          </a:bodyPr>
          <a:lstStyle/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Brocado jurídico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0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117565"/>
              </p:ext>
            </p:extLst>
          </p:nvPr>
        </p:nvGraphicFramePr>
        <p:xfrm>
          <a:off x="179512" y="260648"/>
          <a:ext cx="871296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493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9512" y="570156"/>
            <a:ext cx="8784976" cy="1054250"/>
          </a:xfrm>
        </p:spPr>
        <p:txBody>
          <a:bodyPr/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Como isso se aplica ao processo de contratação?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745797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6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4328" y="2641561"/>
            <a:ext cx="5895343" cy="309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>
                <a:latin typeface="Arial" pitchFamily="34" charset="0"/>
                <a:cs typeface="Arial" pitchFamily="34" charset="0"/>
              </a:rPr>
              <a:t>3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. Fase interna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07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276872"/>
            <a:ext cx="7776864" cy="4320480"/>
          </a:xfrm>
        </p:spPr>
        <p:txBody>
          <a:bodyPr>
            <a:noAutofit/>
          </a:bodyPr>
          <a:lstStyle/>
          <a:p>
            <a:pPr algn="just"/>
            <a:r>
              <a:rPr lang="pt-BR" sz="4400" dirty="0" smtClean="0">
                <a:latin typeface="Arial" pitchFamily="34" charset="0"/>
                <a:cs typeface="Arial" pitchFamily="34" charset="0"/>
              </a:rPr>
              <a:t>Preço</a:t>
            </a:r>
          </a:p>
          <a:p>
            <a:pPr algn="just"/>
            <a:r>
              <a:rPr lang="pt-BR" sz="4400" dirty="0" smtClean="0">
                <a:latin typeface="Arial" pitchFamily="34" charset="0"/>
                <a:cs typeface="Arial" pitchFamily="34" charset="0"/>
              </a:rPr>
              <a:t>Entrega </a:t>
            </a:r>
          </a:p>
          <a:p>
            <a:pPr algn="just"/>
            <a:r>
              <a:rPr lang="pt-BR" sz="4400" dirty="0" smtClean="0">
                <a:latin typeface="Arial" pitchFamily="34" charset="0"/>
                <a:cs typeface="Arial" pitchFamily="34" charset="0"/>
              </a:rPr>
              <a:t>Aderência normativa</a:t>
            </a:r>
          </a:p>
          <a:p>
            <a:pPr algn="just"/>
            <a:r>
              <a:rPr lang="pt-BR" sz="4400" dirty="0" smtClean="0">
                <a:latin typeface="Arial" pitchFamily="34" charset="0"/>
                <a:cs typeface="Arial" pitchFamily="34" charset="0"/>
              </a:rPr>
              <a:t>Sustentabilidade</a:t>
            </a:r>
            <a:endParaRPr lang="pt-BR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24936" cy="1152128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que é uma boa contratação?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12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856984" cy="856456"/>
          </a:xfrm>
        </p:spPr>
        <p:txBody>
          <a:bodyPr>
            <a:no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O ultimo lance inédito foi na esquadra de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C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abral!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2276872"/>
            <a:ext cx="465223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57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t-B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RISCO MAIS COMUM</a:t>
            </a:r>
            <a:endParaRPr lang="pt-BR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sz="half" idx="2"/>
          </p:nvPr>
        </p:nvSpPr>
        <p:spPr>
          <a:xfrm>
            <a:off x="1259632" y="2819400"/>
            <a:ext cx="3236168" cy="2913856"/>
          </a:xfrm>
        </p:spPr>
        <p:txBody>
          <a:bodyPr>
            <a:normAutofit fontScale="77500" lnSpcReduction="20000"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Termo de referência com especificações e quantidades que não atendem a demanda real da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organização</a:t>
            </a: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Impacto nos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objetivos: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Deficiência na implementação da política, desperdício de material, compras de material inservível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CONTROLE INTERNO PROPOSTO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4"/>
          </p:nvPr>
        </p:nvSpPr>
        <p:spPr>
          <a:xfrm>
            <a:off x="4648200" y="2819400"/>
            <a:ext cx="3308176" cy="291385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Implementação de normativo que regule o processo de planejamento das aquisições frente as demandas e o orçamento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Criação de comissão aprovadora dos termos de referência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660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t-B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RISCO MAIS COMUM</a:t>
            </a:r>
            <a:endParaRPr lang="pt-BR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sz="half" idx="2"/>
          </p:nvPr>
        </p:nvSpPr>
        <p:spPr>
          <a:xfrm>
            <a:off x="1371600" y="2708920"/>
            <a:ext cx="3128392" cy="3096344"/>
          </a:xfrm>
        </p:spPr>
        <p:txBody>
          <a:bodyPr>
            <a:normAutofit fontScale="70000" lnSpcReduction="20000"/>
          </a:bodyPr>
          <a:lstStyle/>
          <a:p>
            <a:r>
              <a:rPr lang="pt-BR" sz="2300" dirty="0">
                <a:latin typeface="Arial" pitchFamily="34" charset="0"/>
                <a:cs typeface="Arial" pitchFamily="34" charset="0"/>
              </a:rPr>
              <a:t>Erros formais em editais, falta de elementos obrigatórios, clausulas de exigência e de penalidades 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genéricas</a:t>
            </a:r>
          </a:p>
          <a:p>
            <a:r>
              <a:rPr lang="pt-BR" sz="2300" b="1" dirty="0">
                <a:latin typeface="Arial" pitchFamily="34" charset="0"/>
                <a:cs typeface="Arial" pitchFamily="34" charset="0"/>
              </a:rPr>
              <a:t>Impacto nos objetivos:</a:t>
            </a:r>
          </a:p>
          <a:p>
            <a:r>
              <a:rPr lang="pt-BR" sz="2300" dirty="0">
                <a:latin typeface="Arial" pitchFamily="34" charset="0"/>
                <a:cs typeface="Arial" pitchFamily="34" charset="0"/>
              </a:rPr>
              <a:t>Fracasso na licitação e dificuldades de responsabilizar empresas que não cumprem o acordado</a:t>
            </a:r>
          </a:p>
          <a:p>
            <a:r>
              <a:rPr lang="pt-BR" sz="2300" dirty="0">
                <a:latin typeface="Arial" pitchFamily="34" charset="0"/>
                <a:cs typeface="Arial" pitchFamily="34" charset="0"/>
              </a:rPr>
              <a:t>Responsabilização dos agentes públicos</a:t>
            </a:r>
          </a:p>
          <a:p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CONTROLE INTERNO PROPOSTO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Adoção de modelo padrão de edital e de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check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list</a:t>
            </a:r>
            <a:r>
              <a:rPr lang="pt-BR" dirty="0">
                <a:latin typeface="Arial" pitchFamily="34" charset="0"/>
                <a:cs typeface="Arial" pitchFamily="34" charset="0"/>
              </a:rPr>
              <a:t> a ser submetido ao dirigente máximo,  de verificação dos principais pontos de controle</a:t>
            </a:r>
          </a:p>
        </p:txBody>
      </p:sp>
    </p:spTree>
    <p:extLst>
      <p:ext uri="{BB962C8B-B14F-4D97-AF65-F5344CB8AC3E}">
        <p14:creationId xmlns:p14="http://schemas.microsoft.com/office/powerpoint/2010/main" val="264621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t-B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RISCO MAIS COMUM</a:t>
            </a:r>
            <a:endParaRPr lang="pt-BR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sz="half" idx="2"/>
          </p:nvPr>
        </p:nvSpPr>
        <p:spPr>
          <a:xfrm>
            <a:off x="971600" y="2819400"/>
            <a:ext cx="3524200" cy="291385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Direcionamento pelo detalhamento excessivo do objeto, </a:t>
            </a:r>
            <a:r>
              <a:rPr lang="pt-BR" i="1" dirty="0" err="1">
                <a:latin typeface="Arial" pitchFamily="34" charset="0"/>
                <a:cs typeface="Arial" pitchFamily="34" charset="0"/>
              </a:rPr>
              <a:t>inside</a:t>
            </a:r>
            <a:r>
              <a:rPr lang="pt-BR" i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i="1" dirty="0" err="1">
                <a:latin typeface="Arial" pitchFamily="34" charset="0"/>
                <a:cs typeface="Arial" pitchFamily="34" charset="0"/>
              </a:rPr>
              <a:t>information</a:t>
            </a:r>
            <a:r>
              <a:rPr lang="pt-BR" dirty="0">
                <a:latin typeface="Arial" pitchFamily="34" charset="0"/>
                <a:cs typeface="Arial" pitchFamily="34" charset="0"/>
              </a:rPr>
              <a:t>, exigências  de habilitação exageradas e sem amparo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legal</a:t>
            </a:r>
          </a:p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Impacto nos objetivos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Contratação por preço majorado frente a perda de competitividade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Responsabilização dos agentes públicos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endParaRPr lang="pt-BR" b="1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CONTROLE INTERNO PROPOSTO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4"/>
          </p:nvPr>
        </p:nvSpPr>
        <p:spPr>
          <a:xfrm>
            <a:off x="4648200" y="2819400"/>
            <a:ext cx="3452192" cy="284184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Adoção de modelo padrão de edital e de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check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list</a:t>
            </a:r>
            <a:r>
              <a:rPr lang="pt-BR" dirty="0">
                <a:latin typeface="Arial" pitchFamily="34" charset="0"/>
                <a:cs typeface="Arial" pitchFamily="34" charset="0"/>
              </a:rPr>
              <a:t> a ser submetido ao dirigente máximo,  de verificação dos principais pontos de controle</a:t>
            </a:r>
          </a:p>
        </p:txBody>
      </p:sp>
    </p:spTree>
    <p:extLst>
      <p:ext uri="{BB962C8B-B14F-4D97-AF65-F5344CB8AC3E}">
        <p14:creationId xmlns:p14="http://schemas.microsoft.com/office/powerpoint/2010/main" val="264621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t-B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RISCO MAIS COMUM</a:t>
            </a:r>
            <a:endParaRPr lang="pt-BR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sz="half" idx="2"/>
          </p:nvPr>
        </p:nvSpPr>
        <p:spPr>
          <a:xfrm>
            <a:off x="971600" y="2819400"/>
            <a:ext cx="3528392" cy="298586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Uso inadequado da modalidade, fracionamento e parcelamento, com fuga 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licitação</a:t>
            </a:r>
          </a:p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Impacto nos objetivos: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Contratação por preço majorado frente a perda de competitividade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Responsabilização dos agentes públicos</a:t>
            </a:r>
          </a:p>
          <a:p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CONTROLE INTERNO PROPOSTO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4"/>
          </p:nvPr>
        </p:nvSpPr>
        <p:spPr>
          <a:xfrm>
            <a:off x="4648200" y="2819400"/>
            <a:ext cx="3452192" cy="2841848"/>
          </a:xfrm>
        </p:spPr>
        <p:txBody>
          <a:bodyPr/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Implementação de normativo que regule o processo de planejamento das aquisições frente as demandas e o orçamento</a:t>
            </a:r>
          </a:p>
        </p:txBody>
      </p:sp>
    </p:spTree>
    <p:extLst>
      <p:ext uri="{BB962C8B-B14F-4D97-AF65-F5344CB8AC3E}">
        <p14:creationId xmlns:p14="http://schemas.microsoft.com/office/powerpoint/2010/main" val="132406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570156"/>
            <a:ext cx="8928992" cy="1054250"/>
          </a:xfrm>
        </p:spPr>
        <p:txBody>
          <a:bodyPr/>
          <a:lstStyle/>
          <a:p>
            <a:r>
              <a:rPr lang="pt-BR" sz="4000" dirty="0"/>
              <a:t>4</a:t>
            </a:r>
            <a:r>
              <a:rPr lang="pt-BR" sz="4000" dirty="0" smtClean="0"/>
              <a:t>. Adentrando no Decreto 46.642/2019</a:t>
            </a:r>
            <a:endParaRPr lang="pt-BR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28522"/>
            <a:ext cx="6984776" cy="4647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64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1520" y="570156"/>
            <a:ext cx="8712968" cy="1054250"/>
          </a:xfrm>
        </p:spPr>
        <p:txBody>
          <a:bodyPr/>
          <a:lstStyle/>
          <a:p>
            <a:r>
              <a:rPr lang="pt-BR" sz="4400" dirty="0" smtClean="0">
                <a:latin typeface="Arial" pitchFamily="34" charset="0"/>
                <a:cs typeface="Arial" pitchFamily="34" charset="0"/>
              </a:rPr>
              <a:t>1. Um pouco de gestão de riscos</a:t>
            </a:r>
            <a:endParaRPr lang="pt-BR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5256584" cy="365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4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1" y="332656"/>
            <a:ext cx="8280920" cy="60486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200" dirty="0"/>
              <a:t>Art. 10 - A fase preparatória da contratação deverá observar os seguintes</a:t>
            </a:r>
          </a:p>
          <a:p>
            <a:pPr marL="0" indent="0" algn="just">
              <a:buNone/>
            </a:pPr>
            <a:r>
              <a:rPr lang="pt-BR" sz="3200" dirty="0"/>
              <a:t>atos, preferencialmente nesta sequência:</a:t>
            </a:r>
          </a:p>
          <a:p>
            <a:pPr marL="0" indent="0" algn="just">
              <a:buNone/>
            </a:pPr>
            <a:r>
              <a:rPr lang="pt-BR" sz="3200" dirty="0">
                <a:solidFill>
                  <a:srgbClr val="FF0000"/>
                </a:solidFill>
              </a:rPr>
              <a:t>I - previsão da demanda no Plano Anual de Contratações do </a:t>
            </a:r>
            <a:r>
              <a:rPr lang="pt-BR" sz="3200" dirty="0" smtClean="0">
                <a:solidFill>
                  <a:srgbClr val="FF0000"/>
                </a:solidFill>
              </a:rPr>
              <a:t>órgão ou </a:t>
            </a:r>
            <a:r>
              <a:rPr lang="pt-BR" sz="3200" dirty="0">
                <a:solidFill>
                  <a:srgbClr val="FF0000"/>
                </a:solidFill>
              </a:rPr>
              <a:t>entidade</a:t>
            </a:r>
            <a:r>
              <a:rPr lang="pt-BR" sz="3200" dirty="0"/>
              <a:t>;</a:t>
            </a:r>
          </a:p>
          <a:p>
            <a:pPr marL="0" indent="0" algn="just">
              <a:buNone/>
            </a:pPr>
            <a:r>
              <a:rPr lang="pt-BR" sz="3200" dirty="0" smtClean="0"/>
              <a:t>(...)</a:t>
            </a:r>
            <a:endParaRPr lang="pt-BR" sz="3200" dirty="0"/>
          </a:p>
          <a:p>
            <a:pPr marL="0" indent="0" algn="just">
              <a:buNone/>
            </a:pPr>
            <a:r>
              <a:rPr lang="pt-BR" sz="3200" dirty="0">
                <a:solidFill>
                  <a:srgbClr val="FF0000"/>
                </a:solidFill>
              </a:rPr>
              <a:t>III - elaboração de estudo técnico preliminar, quando aplicável</a:t>
            </a:r>
            <a:r>
              <a:rPr lang="pt-BR" sz="3200" dirty="0"/>
              <a:t>;</a:t>
            </a:r>
          </a:p>
          <a:p>
            <a:pPr marL="0" indent="0" algn="just">
              <a:buNone/>
            </a:pPr>
            <a:r>
              <a:rPr lang="pt-BR" sz="3200" dirty="0">
                <a:solidFill>
                  <a:srgbClr val="FF0000"/>
                </a:solidFill>
              </a:rPr>
              <a:t>IV - elaboração de mapa de riscos, quando aplicável</a:t>
            </a:r>
            <a:r>
              <a:rPr lang="pt-BR" sz="3200" dirty="0" smtClean="0">
                <a:solidFill>
                  <a:srgbClr val="FF0000"/>
                </a:solidFill>
              </a:rPr>
              <a:t>;</a:t>
            </a:r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5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1" y="332656"/>
            <a:ext cx="8280920" cy="604867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1700" dirty="0">
                <a:latin typeface="Arial" pitchFamily="34" charset="0"/>
                <a:cs typeface="Arial" pitchFamily="34" charset="0"/>
              </a:rPr>
              <a:t>Art. 11 - O Projeto Básico ou o Termo de Referência deverão ser 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elaborados preferencialmente 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por técnico com qualificação 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profissional pertinente 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às especificidades do objeto a ser contratado, devendo 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conter, sem 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prejuízo de outros elementos que se façam 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eventualmente necessários:</a:t>
            </a:r>
          </a:p>
          <a:p>
            <a:pPr marL="0" indent="0" algn="just">
              <a:buNone/>
            </a:pPr>
            <a:endParaRPr lang="pt-BR" sz="17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17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1700" dirty="0">
                <a:latin typeface="Arial" pitchFamily="34" charset="0"/>
                <a:cs typeface="Arial" pitchFamily="34" charset="0"/>
              </a:rPr>
              <a:t>III - Objeto: </a:t>
            </a:r>
            <a:r>
              <a:rPr lang="pt-BR" sz="1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descrição detalhada do objeto a ser contratado, a </a:t>
            </a:r>
            <a:r>
              <a:rPr lang="pt-BR" sz="1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demanda e </a:t>
            </a:r>
            <a:r>
              <a:rPr lang="pt-BR" sz="1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quantidade a serem contratadas, acompanhadas, no </a:t>
            </a:r>
            <a:r>
              <a:rPr lang="pt-BR" sz="1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 couber</a:t>
            </a:r>
            <a:r>
              <a:rPr lang="pt-BR" sz="1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dos critérios de medição utilizados, as especificações </a:t>
            </a:r>
            <a:r>
              <a:rPr lang="pt-BR" sz="1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técnicas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, os 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prazos relevantes e a indicação do ID SIGA de cada um dos 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itens relacionados 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no objeto, além de, tratando-se de serviços, as 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metodologias de 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trabalho, em especial a necessidade, a localidade e o 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horário de 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funcionamento;</a:t>
            </a:r>
          </a:p>
          <a:p>
            <a:pPr marL="0" indent="0" algn="just">
              <a:buNone/>
            </a:pPr>
            <a:r>
              <a:rPr lang="pt-BR" sz="1700" dirty="0" smtClean="0">
                <a:latin typeface="Arial" pitchFamily="34" charset="0"/>
                <a:cs typeface="Arial" pitchFamily="34" charset="0"/>
              </a:rPr>
              <a:t>(...)</a:t>
            </a:r>
            <a:endParaRPr lang="pt-BR" sz="17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1700" dirty="0">
                <a:latin typeface="Arial" pitchFamily="34" charset="0"/>
                <a:cs typeface="Arial" pitchFamily="34" charset="0"/>
              </a:rPr>
              <a:t>VI - </a:t>
            </a:r>
            <a:r>
              <a:rPr lang="pt-BR" sz="1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Acordo de Nível de Serviço: documento responsável por </a:t>
            </a:r>
            <a:r>
              <a:rPr lang="pt-BR" sz="1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estabelecer os </a:t>
            </a:r>
            <a:r>
              <a:rPr lang="pt-BR" sz="1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níveis mínimos de serviço a serem prestados pelas </a:t>
            </a:r>
            <a:r>
              <a:rPr lang="pt-BR" sz="1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contratadas, por </a:t>
            </a:r>
            <a:r>
              <a:rPr lang="pt-BR" sz="1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meio de indicadores objetivos que permitam a </a:t>
            </a:r>
            <a:r>
              <a:rPr lang="pt-BR" sz="1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mensuração de </a:t>
            </a:r>
            <a:r>
              <a:rPr lang="pt-BR" sz="1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resultados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, preferencialmente pela utilização de ferramenta 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informatizada, possibilitando 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à Administração verificar se os resultados 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contratados foram 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realizados nas quantidades e qualidades exigidas 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e adequar 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o pagamento aos resultados efetivamente obtidos.</a:t>
            </a:r>
          </a:p>
          <a:p>
            <a:pPr marL="0" indent="0" algn="just">
              <a:buNone/>
            </a:pPr>
            <a:r>
              <a:rPr lang="pt-BR" sz="1700" dirty="0">
                <a:latin typeface="Arial" pitchFamily="34" charset="0"/>
                <a:cs typeface="Arial" pitchFamily="34" charset="0"/>
              </a:rPr>
              <a:t>VII - </a:t>
            </a:r>
            <a:r>
              <a:rPr lang="pt-BR" sz="1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Qualificação Técnica: os critérios objetivos que serão </a:t>
            </a:r>
            <a:r>
              <a:rPr lang="pt-BR" sz="1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utilizados para </a:t>
            </a:r>
            <a:r>
              <a:rPr lang="pt-BR" sz="1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avaliar a capacidade técnica da empresa a ser contratada e </a:t>
            </a:r>
            <a:r>
              <a:rPr lang="pt-BR" sz="1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os documentos </a:t>
            </a:r>
            <a:r>
              <a:rPr lang="pt-BR" sz="1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 deverão ser apresentados para comprovar o </a:t>
            </a:r>
            <a:r>
              <a:rPr lang="pt-BR" sz="1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atendimento aos </a:t>
            </a:r>
            <a:r>
              <a:rPr lang="pt-BR" sz="1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critérios estabelecidos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57690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1" y="332656"/>
            <a:ext cx="8280920" cy="604867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800" dirty="0">
                <a:latin typeface="Arial" pitchFamily="34" charset="0"/>
                <a:cs typeface="Arial" pitchFamily="34" charset="0"/>
              </a:rPr>
              <a:t>Art. 14 - O setor de planejamento de compras e contratações, responsável</a:t>
            </a:r>
          </a:p>
          <a:p>
            <a:pPr marL="0" indent="0" algn="just">
              <a:buNone/>
            </a:pPr>
            <a:r>
              <a:rPr lang="pt-BR" sz="3800" dirty="0">
                <a:latin typeface="Arial" pitchFamily="34" charset="0"/>
                <a:cs typeface="Arial" pitchFamily="34" charset="0"/>
              </a:rPr>
              <a:t>pelo Plano Anual de Contratações do órgão ou entidade, </a:t>
            </a:r>
            <a:r>
              <a:rPr lang="pt-BR" sz="3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deverá verificar </a:t>
            </a:r>
            <a:r>
              <a:rPr lang="pt-BR" sz="3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necessidade do objeto pelos diversos setores ou </a:t>
            </a:r>
            <a:r>
              <a:rPr lang="pt-BR" sz="3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unidades internas</a:t>
            </a:r>
            <a:r>
              <a:rPr lang="pt-BR" sz="3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para proporcionar economia de escala </a:t>
            </a:r>
            <a:r>
              <a:rPr lang="pt-BR" sz="3800" dirty="0">
                <a:latin typeface="Arial" pitchFamily="34" charset="0"/>
                <a:cs typeface="Arial" pitchFamily="34" charset="0"/>
              </a:rPr>
              <a:t>e evitar a </a:t>
            </a:r>
            <a:r>
              <a:rPr lang="pt-BR" sz="3800" dirty="0" smtClean="0">
                <a:latin typeface="Arial" pitchFamily="34" charset="0"/>
                <a:cs typeface="Arial" pitchFamily="34" charset="0"/>
              </a:rPr>
              <a:t>necessidade de </a:t>
            </a:r>
            <a:r>
              <a:rPr lang="pt-BR" sz="3800" dirty="0">
                <a:latin typeface="Arial" pitchFamily="34" charset="0"/>
                <a:cs typeface="Arial" pitchFamily="34" charset="0"/>
              </a:rPr>
              <a:t>repetição de procedimentos.</a:t>
            </a:r>
          </a:p>
        </p:txBody>
      </p:sp>
    </p:spTree>
    <p:extLst>
      <p:ext uri="{BB962C8B-B14F-4D97-AF65-F5344CB8AC3E}">
        <p14:creationId xmlns:p14="http://schemas.microsoft.com/office/powerpoint/2010/main" val="262889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1" y="332656"/>
            <a:ext cx="8280920" cy="6048671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t-BR" sz="3200" dirty="0"/>
              <a:t>§ 1º - A definição do quantitativo deverá ser apontada a partir de </a:t>
            </a:r>
            <a:r>
              <a:rPr lang="pt-BR" sz="3200" dirty="0" smtClean="0"/>
              <a:t>adequadas técnicas </a:t>
            </a:r>
            <a:r>
              <a:rPr lang="pt-BR" sz="3200" dirty="0"/>
              <a:t>para a apuração da estimativa, que considerem, dentre</a:t>
            </a:r>
          </a:p>
          <a:p>
            <a:pPr marL="0" indent="0" algn="just">
              <a:buNone/>
            </a:pPr>
            <a:r>
              <a:rPr lang="pt-BR" sz="3200" dirty="0"/>
              <a:t>outros fatores:</a:t>
            </a:r>
          </a:p>
          <a:p>
            <a:pPr marL="0" indent="0" algn="just">
              <a:buNone/>
            </a:pPr>
            <a:r>
              <a:rPr lang="pt-BR" sz="3200" dirty="0"/>
              <a:t>I - </a:t>
            </a:r>
            <a:r>
              <a:rPr lang="pt-BR" sz="3200" dirty="0">
                <a:solidFill>
                  <a:srgbClr val="FF0000"/>
                </a:solidFill>
              </a:rPr>
              <a:t>o histórico de utilização nos últimos exercícios;</a:t>
            </a:r>
          </a:p>
          <a:p>
            <a:pPr marL="0" indent="0" algn="just">
              <a:buNone/>
            </a:pPr>
            <a:r>
              <a:rPr lang="pt-BR" sz="3200" dirty="0">
                <a:solidFill>
                  <a:srgbClr val="FF0000"/>
                </a:solidFill>
              </a:rPr>
              <a:t>II - a quantidade armazenada em estoque;</a:t>
            </a:r>
          </a:p>
          <a:p>
            <a:pPr marL="0" indent="0" algn="just">
              <a:buNone/>
            </a:pPr>
            <a:r>
              <a:rPr lang="pt-BR" sz="3200" dirty="0">
                <a:solidFill>
                  <a:srgbClr val="FF0000"/>
                </a:solidFill>
              </a:rPr>
              <a:t>III - a necessidade futura, de acordo com as demandas atuais, </a:t>
            </a:r>
            <a:r>
              <a:rPr lang="pt-BR" sz="3200" dirty="0" smtClean="0">
                <a:solidFill>
                  <a:srgbClr val="FF0000"/>
                </a:solidFill>
              </a:rPr>
              <a:t>especialmente quando </a:t>
            </a:r>
            <a:r>
              <a:rPr lang="pt-BR" sz="3200" dirty="0">
                <a:solidFill>
                  <a:srgbClr val="FF0000"/>
                </a:solidFill>
              </a:rPr>
              <a:t>se tratar de bens de consumo permanente;</a:t>
            </a:r>
          </a:p>
          <a:p>
            <a:pPr marL="0" indent="0" algn="just">
              <a:buNone/>
            </a:pPr>
            <a:r>
              <a:rPr lang="pt-BR" sz="3200" dirty="0">
                <a:solidFill>
                  <a:srgbClr val="FF0000"/>
                </a:solidFill>
              </a:rPr>
              <a:t>IV - a capacidade de guarda de material, no almoxarifado ou similar</a:t>
            </a:r>
            <a:r>
              <a:rPr lang="pt-BR" sz="3200" dirty="0"/>
              <a:t>,</a:t>
            </a:r>
          </a:p>
          <a:p>
            <a:pPr marL="0" indent="0" algn="just">
              <a:buNone/>
            </a:pPr>
            <a:r>
              <a:rPr lang="pt-BR" sz="3200" dirty="0"/>
              <a:t>em razão da demanda usual, estoque atual e prazo de validade dos</a:t>
            </a:r>
          </a:p>
          <a:p>
            <a:pPr marL="0" indent="0" algn="just">
              <a:buNone/>
            </a:pPr>
            <a:r>
              <a:rPr lang="pt-BR" sz="3200" dirty="0"/>
              <a:t>produtos.</a:t>
            </a:r>
          </a:p>
        </p:txBody>
      </p:sp>
    </p:spTree>
    <p:extLst>
      <p:ext uri="{BB962C8B-B14F-4D97-AF65-F5344CB8AC3E}">
        <p14:creationId xmlns:p14="http://schemas.microsoft.com/office/powerpoint/2010/main" val="394459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1" y="332656"/>
            <a:ext cx="8280920" cy="604867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DA ESTIMATIVA DO VALOR DA CONTRATAÇÃO</a:t>
            </a:r>
          </a:p>
          <a:p>
            <a:pPr marL="0" indent="0" algn="just"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Art. 20 - A estimativa do valor da contratação será realizada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mediante consulta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às fontes diversificadas de pesquisa que sejam capazes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de representar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 realidade do mercado público.</a:t>
            </a:r>
          </a:p>
          <a:p>
            <a:pPr marL="0" indent="0" algn="just"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§1º </a:t>
            </a:r>
            <a:r>
              <a:rPr lang="pt-B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A pesquisa de preços deverá ser realizada pelos seguintes parâmetros:</a:t>
            </a:r>
          </a:p>
          <a:p>
            <a:pPr marL="0" indent="0" algn="just"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I - preços de referência constantes do Sistema Integrado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Gestão de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Aquisições do Estado do Rio de Janeiro - SIGA;</a:t>
            </a:r>
          </a:p>
          <a:p>
            <a:pPr marL="0" indent="0" algn="just"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II - valores constantes de Portais de Compras de Governo;</a:t>
            </a:r>
          </a:p>
          <a:p>
            <a:pPr marL="0" indent="0" algn="just"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III - avaliação de contratos vigentes ou recentes similares;</a:t>
            </a:r>
          </a:p>
          <a:p>
            <a:pPr marL="0" indent="0" algn="just"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IV - valores adjudicados em contratações similares de outros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órgãos ou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entes públicos;</a:t>
            </a:r>
          </a:p>
          <a:p>
            <a:pPr marL="0" indent="0" algn="just"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V - preços registrados em atas de Sistema de Registro de Preços;</a:t>
            </a:r>
          </a:p>
          <a:p>
            <a:pPr marL="0" indent="0" algn="just"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VI - bancos de preços, pesquisa publicada em mídias ou em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sítios eletrônicos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especializados ou de domínio amplo, desde que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contenha 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data de acesso ou de referência;</a:t>
            </a:r>
          </a:p>
          <a:p>
            <a:pPr marL="0" indent="0" algn="just"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VII - consulta a fornecedores por meio do SIGA, correio eletrônico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ou qualquer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outro meio idôneo.</a:t>
            </a:r>
          </a:p>
        </p:txBody>
      </p:sp>
    </p:spTree>
    <p:extLst>
      <p:ext uri="{BB962C8B-B14F-4D97-AF65-F5344CB8AC3E}">
        <p14:creationId xmlns:p14="http://schemas.microsoft.com/office/powerpoint/2010/main" val="324232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1" y="332656"/>
            <a:ext cx="8280920" cy="604867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Art. 35 </a:t>
            </a: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Deverá ser realizada audiência pública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quando o valor estimado para a licitação ou para um conjunto de licitações simultâneas ou sucessivas for superior a 100 (cem) vezes o limite previsto no art. 23, inciso I, alínea "c" da Lei nº 8.666, de 21 de junho de 1993.</a:t>
            </a:r>
          </a:p>
          <a:p>
            <a:pPr marL="0" indent="0"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§ 1º - A audiência pública deverá ser realizada pela autoridade responsável com antecedência mínima de 15 (quinze) dias úteis da data prevista para a publicação do edital, e divulgada com a antecedência mínima de 10 (dez) dias úteis de sua realização, pelos mesmos meios previstos para a publicidade da licitação e no endereço eletrônico www.compras.rj.gov.br, franqueando-se o acesso e o direito a todas as informações pertinentes e a se manifestar a todos os interessados, sejam licitantes ou não.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58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23528" y="332656"/>
            <a:ext cx="8424935" cy="61926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600" dirty="0">
                <a:latin typeface="Arial" pitchFamily="34" charset="0"/>
                <a:cs typeface="Arial" pitchFamily="34" charset="0"/>
              </a:rPr>
              <a:t>§ 2º - </a:t>
            </a:r>
            <a:r>
              <a:rPr lang="pt-BR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aviso de edital também deverá ser publicado em jornal </a:t>
            </a:r>
            <a:r>
              <a:rPr lang="pt-B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diário de </a:t>
            </a:r>
            <a:r>
              <a:rPr lang="pt-BR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grande circulação no Estado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e também, se houver, em jornal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de circulação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no Município ou na região onde será realizado o objeto.</a:t>
            </a:r>
          </a:p>
          <a:p>
            <a:pPr marL="0" indent="0" algn="just">
              <a:buNone/>
            </a:pPr>
            <a:r>
              <a:rPr lang="pt-BR" sz="3600" dirty="0">
                <a:latin typeface="Arial" pitchFamily="34" charset="0"/>
                <a:cs typeface="Arial" pitchFamily="34" charset="0"/>
              </a:rPr>
              <a:t>§ 3º - O extrato do edital deverá ser encaminhado ao Tribunal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de Contas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do Estado do Rio de Janeiro, na forma e no prazo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especificado por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este órgão</a:t>
            </a:r>
          </a:p>
        </p:txBody>
      </p:sp>
    </p:spTree>
    <p:extLst>
      <p:ext uri="{BB962C8B-B14F-4D97-AF65-F5344CB8AC3E}">
        <p14:creationId xmlns:p14="http://schemas.microsoft.com/office/powerpoint/2010/main" val="101653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pt-B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ESTUDOS DE CASO</a:t>
            </a:r>
            <a:endParaRPr lang="pt-BR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960" y="2348880"/>
            <a:ext cx="398145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8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ta para a direita 3"/>
          <p:cNvSpPr/>
          <p:nvPr/>
        </p:nvSpPr>
        <p:spPr>
          <a:xfrm>
            <a:off x="251520" y="2276872"/>
            <a:ext cx="1008112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414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132856"/>
            <a:ext cx="8424936" cy="38884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1500" dirty="0" smtClean="0">
                <a:latin typeface="Arial" pitchFamily="34" charset="0"/>
                <a:cs typeface="Arial" pitchFamily="34" charset="0"/>
              </a:rPr>
              <a:t>BRASIL, Tribunal de Contas da União.  </a:t>
            </a:r>
            <a:r>
              <a:rPr lang="pt-BR" sz="1500" b="1" dirty="0">
                <a:latin typeface="Arial" pitchFamily="34" charset="0"/>
                <a:cs typeface="Arial" pitchFamily="34" charset="0"/>
              </a:rPr>
              <a:t>Riscos e controles nas aquisições. 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Disponível em </a:t>
            </a:r>
            <a:r>
              <a:rPr lang="pt-BR" sz="1500" dirty="0">
                <a:latin typeface="Arial" pitchFamily="34" charset="0"/>
                <a:cs typeface="Arial" pitchFamily="34" charset="0"/>
                <a:hlinkClick r:id="rId2"/>
              </a:rPr>
              <a:t>http://</a:t>
            </a:r>
            <a:r>
              <a:rPr lang="pt-BR" sz="1500" dirty="0" smtClean="0">
                <a:latin typeface="Arial" pitchFamily="34" charset="0"/>
                <a:cs typeface="Arial" pitchFamily="34" charset="0"/>
                <a:hlinkClick r:id="rId2"/>
              </a:rPr>
              <a:t>www.tcu.gov.br/arquivosrca/ManualOnLine.htm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1500" dirty="0">
                <a:latin typeface="Arial" pitchFamily="34" charset="0"/>
                <a:cs typeface="Arial" pitchFamily="34" charset="0"/>
              </a:rPr>
              <a:t>BRAGA, Marcus Vinicius de Azevedo. </a:t>
            </a:r>
            <a:r>
              <a:rPr lang="pt-BR" sz="1500" dirty="0">
                <a:latin typeface="Arial" pitchFamily="34" charset="0"/>
                <a:cs typeface="Arial" pitchFamily="34" charset="0"/>
                <a:hlinkClick r:id="rId3"/>
              </a:rPr>
              <a:t>Aspectos preventivos na gestão de contratos administrativos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. </a:t>
            </a:r>
            <a:r>
              <a:rPr lang="pt-BR" sz="1500" b="1" dirty="0">
                <a:latin typeface="Arial" pitchFamily="34" charset="0"/>
                <a:cs typeface="Arial" pitchFamily="34" charset="0"/>
              </a:rPr>
              <a:t>Revista Jus </a:t>
            </a:r>
            <a:r>
              <a:rPr lang="pt-BR" sz="1500" b="1" dirty="0" err="1">
                <a:latin typeface="Arial" pitchFamily="34" charset="0"/>
                <a:cs typeface="Arial" pitchFamily="34" charset="0"/>
              </a:rPr>
              <a:t>Navigandi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, ISSN 1518-4862, Teresina, </a:t>
            </a:r>
            <a:r>
              <a:rPr lang="pt-BR" sz="1500" dirty="0">
                <a:latin typeface="Arial" pitchFamily="34" charset="0"/>
                <a:cs typeface="Arial" pitchFamily="34" charset="0"/>
                <a:hlinkClick r:id="rId4"/>
              </a:rPr>
              <a:t>ano 17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, </a:t>
            </a:r>
            <a:r>
              <a:rPr lang="pt-BR" sz="1500" dirty="0">
                <a:latin typeface="Arial" pitchFamily="34" charset="0"/>
                <a:cs typeface="Arial" pitchFamily="34" charset="0"/>
                <a:hlinkClick r:id="rId5"/>
              </a:rPr>
              <a:t>n. 3228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, </a:t>
            </a:r>
            <a:r>
              <a:rPr lang="pt-BR" sz="1500" dirty="0">
                <a:latin typeface="Arial" pitchFamily="34" charset="0"/>
                <a:cs typeface="Arial" pitchFamily="34" charset="0"/>
                <a:hlinkClick r:id="rId5"/>
              </a:rPr>
              <a:t>3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 </a:t>
            </a:r>
            <a:r>
              <a:rPr lang="pt-BR" sz="1500" dirty="0">
                <a:latin typeface="Arial" pitchFamily="34" charset="0"/>
                <a:cs typeface="Arial" pitchFamily="34" charset="0"/>
                <a:hlinkClick r:id="rId6"/>
              </a:rPr>
              <a:t>maio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 </a:t>
            </a:r>
            <a:r>
              <a:rPr lang="pt-BR" sz="1500" dirty="0">
                <a:latin typeface="Arial" pitchFamily="34" charset="0"/>
                <a:cs typeface="Arial" pitchFamily="34" charset="0"/>
                <a:hlinkClick r:id="rId4"/>
              </a:rPr>
              <a:t>2012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. Disponível em: https://jus.com.br/artigos/21667. Acesso em: 21 ago. 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2019.</a:t>
            </a:r>
          </a:p>
          <a:p>
            <a:pPr marL="0" indent="0" algn="just">
              <a:buNone/>
            </a:pPr>
            <a:r>
              <a:rPr lang="pt-BR" sz="1500" dirty="0" smtClean="0">
                <a:latin typeface="Arial" pitchFamily="34" charset="0"/>
                <a:cs typeface="Arial" pitchFamily="34" charset="0"/>
              </a:rPr>
              <a:t>BRAGA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, Marcus Vinicius de Azevedo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Três ou quatro reflexões sobre compras 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governamentais. </a:t>
            </a:r>
            <a:r>
              <a:rPr lang="pt-BR" sz="1500" b="1" dirty="0" smtClean="0">
                <a:latin typeface="Arial" pitchFamily="34" charset="0"/>
                <a:cs typeface="Arial" pitchFamily="34" charset="0"/>
              </a:rPr>
              <a:t>Revista Administradores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. 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João Pessoa, 2012. Disponível 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em: </a:t>
            </a:r>
            <a:r>
              <a:rPr lang="pt-BR" sz="1500" dirty="0">
                <a:latin typeface="Arial" pitchFamily="34" charset="0"/>
                <a:cs typeface="Arial" pitchFamily="34" charset="0"/>
                <a:hlinkClick r:id="rId7"/>
              </a:rPr>
              <a:t> https://administradores.com.br/artigos/tres-ou-quatro-reflexoes-sobre-compras-governamentais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Acesso em: 21 ago. 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2019.</a:t>
            </a:r>
          </a:p>
          <a:p>
            <a:pPr marL="0" indent="0" algn="just">
              <a:buNone/>
            </a:pPr>
            <a:r>
              <a:rPr lang="pt-BR" sz="1500" dirty="0" smtClean="0">
                <a:latin typeface="Arial" pitchFamily="34" charset="0"/>
                <a:cs typeface="Arial" pitchFamily="34" charset="0"/>
              </a:rPr>
              <a:t>BRAGA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, Marcus Vinicius de Azevedo et al. Relato do uso do modelo COSO na gestão de contratos em governos. </a:t>
            </a:r>
            <a:r>
              <a:rPr lang="pt-BR" sz="1500" b="1" dirty="0">
                <a:latin typeface="Arial" pitchFamily="34" charset="0"/>
                <a:cs typeface="Arial" pitchFamily="34" charset="0"/>
              </a:rPr>
              <a:t>Sociedade, Contabilidade e Gestão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, [</a:t>
            </a:r>
            <a:r>
              <a:rPr lang="pt-BR" sz="1500" dirty="0" err="1">
                <a:latin typeface="Arial" pitchFamily="34" charset="0"/>
                <a:cs typeface="Arial" pitchFamily="34" charset="0"/>
              </a:rPr>
              <a:t>s.l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.], v. 13, n. 2, p.1-8, 28 ago. 2018. Programa de </a:t>
            </a:r>
            <a:r>
              <a:rPr lang="pt-BR" sz="1500" dirty="0" err="1" smtClean="0">
                <a:latin typeface="Arial" pitchFamily="34" charset="0"/>
                <a:cs typeface="Arial" pitchFamily="34" charset="0"/>
              </a:rPr>
              <a:t>Pos-graduação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em 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Ciências Contábeis 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da UFRJ. http://dx.doi.org/10.21446/scg_ufrj.v13i2.13659.</a:t>
            </a:r>
            <a:br>
              <a:rPr lang="pt-BR" sz="1500" dirty="0">
                <a:latin typeface="Arial" pitchFamily="34" charset="0"/>
                <a:cs typeface="Arial" pitchFamily="34" charset="0"/>
              </a:rPr>
            </a:br>
            <a:r>
              <a:rPr lang="pt-BR" sz="1500" dirty="0" smtClean="0">
                <a:latin typeface="Arial" pitchFamily="34" charset="0"/>
                <a:cs typeface="Arial" pitchFamily="34" charset="0"/>
              </a:rPr>
              <a:t>SANTOS, Franklin Brasil; SOUZA, </a:t>
            </a:r>
            <a:r>
              <a:rPr lang="pt-BR" sz="1500" dirty="0" err="1" smtClean="0">
                <a:latin typeface="Arial" pitchFamily="34" charset="0"/>
                <a:cs typeface="Arial" pitchFamily="34" charset="0"/>
              </a:rPr>
              <a:t>Kleberson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Roberto 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de. </a:t>
            </a:r>
            <a:r>
              <a:rPr lang="pt-BR" sz="1500" b="1" dirty="0" smtClean="0">
                <a:latin typeface="Arial" pitchFamily="34" charset="0"/>
                <a:cs typeface="Arial" pitchFamily="34" charset="0"/>
              </a:rPr>
              <a:t>Como </a:t>
            </a:r>
            <a:r>
              <a:rPr lang="pt-BR" sz="1500" b="1" dirty="0">
                <a:latin typeface="Arial" pitchFamily="34" charset="0"/>
                <a:cs typeface="Arial" pitchFamily="34" charset="0"/>
              </a:rPr>
              <a:t>combater a corrupção em licitações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: detecção e prevenção de 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fraudes; 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2. ed. revista e ampliada. - Belo Horizonte : Fórum, 2018.</a:t>
            </a:r>
            <a:br>
              <a:rPr lang="pt-BR" sz="1500" dirty="0">
                <a:latin typeface="Arial" pitchFamily="34" charset="0"/>
                <a:cs typeface="Arial" pitchFamily="34" charset="0"/>
              </a:rPr>
            </a:br>
            <a:r>
              <a:rPr lang="pt-BR" sz="1500" dirty="0" smtClean="0">
                <a:latin typeface="Arial" pitchFamily="34" charset="0"/>
                <a:cs typeface="Arial" pitchFamily="34" charset="0"/>
              </a:rPr>
              <a:t>SANTOS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, Franklin Brasil; SOUZA, </a:t>
            </a:r>
            <a:r>
              <a:rPr lang="pt-BR" sz="1500" dirty="0" err="1">
                <a:latin typeface="Arial" pitchFamily="34" charset="0"/>
                <a:cs typeface="Arial" pitchFamily="34" charset="0"/>
              </a:rPr>
              <a:t>Kleberson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 Roberto de. </a:t>
            </a:r>
            <a:r>
              <a:rPr lang="pt-BR" sz="1500" b="1" dirty="0" smtClean="0">
                <a:latin typeface="Arial" pitchFamily="34" charset="0"/>
                <a:cs typeface="Arial" pitchFamily="34" charset="0"/>
              </a:rPr>
              <a:t>Como </a:t>
            </a:r>
            <a:r>
              <a:rPr lang="pt-BR" sz="1500" b="1" dirty="0">
                <a:latin typeface="Arial" pitchFamily="34" charset="0"/>
                <a:cs typeface="Arial" pitchFamily="34" charset="0"/>
              </a:rPr>
              <a:t>combater o desperdício no setor público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: gestão de riscos na 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prática– 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Belo Horizonte : Fórum, 2019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68952" cy="58092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Referências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92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2204864"/>
            <a:ext cx="6984776" cy="18002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 smtClean="0">
                <a:latin typeface="Arial" pitchFamily="34" charset="0"/>
                <a:cs typeface="Arial" pitchFamily="34" charset="0"/>
              </a:rPr>
              <a:t>Prevenção é  gestão de risco</a:t>
            </a:r>
            <a:endParaRPr lang="pt-BR" sz="6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9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6000" y="2018680"/>
            <a:ext cx="5142185" cy="45459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6106" y="363415"/>
            <a:ext cx="7886700" cy="962148"/>
          </a:xfrm>
        </p:spPr>
        <p:txBody>
          <a:bodyPr/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Riscos é uma visão!</a:t>
            </a:r>
          </a:p>
        </p:txBody>
      </p:sp>
    </p:spTree>
    <p:extLst>
      <p:ext uri="{BB962C8B-B14F-4D97-AF65-F5344CB8AC3E}">
        <p14:creationId xmlns:p14="http://schemas.microsoft.com/office/powerpoint/2010/main" val="173572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6034" y="2247901"/>
            <a:ext cx="4451933" cy="387826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6263" cy="1054250"/>
          </a:xfrm>
        </p:spPr>
        <p:txBody>
          <a:bodyPr/>
          <a:lstStyle/>
          <a:p>
            <a:r>
              <a:rPr lang="pt-BR" dirty="0"/>
              <a:t>Riscos é lidar com a incerteza</a:t>
            </a:r>
          </a:p>
        </p:txBody>
      </p:sp>
    </p:spTree>
    <p:extLst>
      <p:ext uri="{BB962C8B-B14F-4D97-AF65-F5344CB8AC3E}">
        <p14:creationId xmlns:p14="http://schemas.microsoft.com/office/powerpoint/2010/main" val="381277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6999" y="2247901"/>
            <a:ext cx="6690003" cy="387826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Gerir riscos não aparece, a ausência de gestão de riscos aparece, as vezes de forma estrondosa</a:t>
            </a:r>
          </a:p>
        </p:txBody>
      </p:sp>
    </p:spTree>
    <p:extLst>
      <p:ext uri="{BB962C8B-B14F-4D97-AF65-F5344CB8AC3E}">
        <p14:creationId xmlns:p14="http://schemas.microsoft.com/office/powerpoint/2010/main" val="303148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971600" y="2097157"/>
            <a:ext cx="7056784" cy="34920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Norma ISO 31000 (2009):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Considera que o risco é 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efeito da incerteza nos objetivos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 que a sua mensuração fundamenta-se em dois eixos principais: 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probabilidade de ocorrência do evento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que interfere nos objetivos e a 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magnitude dessa ocorrência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em relação aos mesmos objetivos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4" name="Título 1"/>
          <p:cNvSpPr>
            <a:spLocks noGrp="1"/>
          </p:cNvSpPr>
          <p:nvPr>
            <p:ph type="title"/>
          </p:nvPr>
        </p:nvSpPr>
        <p:spPr bwMode="auto">
          <a:xfrm>
            <a:off x="1187624" y="836712"/>
            <a:ext cx="6912768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 de riscos</a:t>
            </a:r>
          </a:p>
        </p:txBody>
      </p:sp>
    </p:spTree>
    <p:extLst>
      <p:ext uri="{BB962C8B-B14F-4D97-AF65-F5344CB8AC3E}">
        <p14:creationId xmlns:p14="http://schemas.microsoft.com/office/powerpoint/2010/main" val="402605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a Dura">
  <a:themeElements>
    <a:clrScheme name="Capa Dur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pa Dur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1191</TotalTime>
  <Words>1609</Words>
  <Application>Microsoft Office PowerPoint</Application>
  <PresentationFormat>Apresentação na tela (4:3)</PresentationFormat>
  <Paragraphs>162</Paragraphs>
  <Slides>49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0" baseType="lpstr">
      <vt:lpstr>Capa Dura</vt:lpstr>
      <vt:lpstr>Prevenir para não remediar na fase preparatória das licitações</vt:lpstr>
      <vt:lpstr>Um pouco da AGE...</vt:lpstr>
      <vt:lpstr>Quem paga mal, paga duas vezes</vt:lpstr>
      <vt:lpstr>1. Um pouco de gestão de riscos</vt:lpstr>
      <vt:lpstr>Prevenção é  gestão de risco</vt:lpstr>
      <vt:lpstr>Riscos é uma visão!</vt:lpstr>
      <vt:lpstr>Riscos é lidar com a incerteza</vt:lpstr>
      <vt:lpstr>Gerir riscos não aparece, a ausência de gestão de riscos aparece, as vezes de forma estrondosa</vt:lpstr>
      <vt:lpstr>Definição de riscos</vt:lpstr>
      <vt:lpstr>Apresentação do PowerPoint</vt:lpstr>
      <vt:lpstr>A era do risco</vt:lpstr>
      <vt:lpstr>E o que é gestão de riscos?</vt:lpstr>
      <vt:lpstr>ISO 31000</vt:lpstr>
      <vt:lpstr>Não adianta medidas para “inglês ver”...</vt:lpstr>
      <vt:lpstr>Gerenciar riscos dá trabalho, precisa de incentivos...</vt:lpstr>
      <vt:lpstr>Gerir riscos é ter uma visão sistêmica!</vt:lpstr>
      <vt:lpstr>Como chegamos a isso?</vt:lpstr>
      <vt:lpstr>Uma  pergunta a toda hora!</vt:lpstr>
      <vt:lpstr>Gestão de riscos é do gestor!</vt:lpstr>
      <vt:lpstr>Um conjunto só! Não existem riscos individualmente</vt:lpstr>
      <vt:lpstr>Apresentação do PowerPoint</vt:lpstr>
      <vt:lpstr>Guardem essa palavra...Objetivos</vt:lpstr>
      <vt:lpstr>Gestão de riscos existe para melhorar a gestão</vt:lpstr>
      <vt:lpstr>Apresentação do PowerPoint</vt:lpstr>
      <vt:lpstr>Apresentação do PowerPoint</vt:lpstr>
      <vt:lpstr>2- Tratando os riscos</vt:lpstr>
      <vt:lpstr>Como se muda o risco?</vt:lpstr>
      <vt:lpstr>Opções de tratamento </vt:lpstr>
      <vt:lpstr>Exemplo da motocicleta</vt:lpstr>
      <vt:lpstr>Apresentação do PowerPoint</vt:lpstr>
      <vt:lpstr>Como isso se aplica ao processo de contratação?</vt:lpstr>
      <vt:lpstr>3. Fase interna</vt:lpstr>
      <vt:lpstr>O que é uma boa contratação?</vt:lpstr>
      <vt:lpstr>O ultimo lance inédito foi na esquadra de Cabral!</vt:lpstr>
      <vt:lpstr>Apresentação do PowerPoint</vt:lpstr>
      <vt:lpstr>Apresentação do PowerPoint</vt:lpstr>
      <vt:lpstr>Apresentação do PowerPoint</vt:lpstr>
      <vt:lpstr>Apresentação do PowerPoint</vt:lpstr>
      <vt:lpstr>4. Adentrando no Decreto 46.642/2019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5. ESTUDOS DE CASO</vt:lpstr>
      <vt:lpstr>Apresentação do PowerPoint</vt:lpstr>
      <vt:lpstr>Referências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Oficina de Relatórios</dc:title>
  <dc:creator>Marcus Vinicius de Azevedo Braga</dc:creator>
  <cp:lastModifiedBy>Marcus Vinicius de Azevedo Braga</cp:lastModifiedBy>
  <cp:revision>87</cp:revision>
  <dcterms:created xsi:type="dcterms:W3CDTF">2019-05-13T18:46:07Z</dcterms:created>
  <dcterms:modified xsi:type="dcterms:W3CDTF">2019-09-26T18:51:55Z</dcterms:modified>
</cp:coreProperties>
</file>