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305" r:id="rId5"/>
    <p:sldId id="306" r:id="rId6"/>
    <p:sldId id="308" r:id="rId7"/>
    <p:sldId id="307" r:id="rId8"/>
    <p:sldId id="309" r:id="rId9"/>
    <p:sldId id="310" r:id="rId10"/>
    <p:sldId id="304" r:id="rId11"/>
    <p:sldId id="311" r:id="rId12"/>
    <p:sldId id="312" r:id="rId13"/>
    <p:sldId id="313" r:id="rId14"/>
    <p:sldId id="323" r:id="rId15"/>
    <p:sldId id="361" r:id="rId16"/>
    <p:sldId id="362" r:id="rId17"/>
    <p:sldId id="363" r:id="rId18"/>
    <p:sldId id="365" r:id="rId19"/>
    <p:sldId id="366" r:id="rId20"/>
    <p:sldId id="367" r:id="rId21"/>
    <p:sldId id="368" r:id="rId22"/>
    <p:sldId id="370" r:id="rId23"/>
    <p:sldId id="371" r:id="rId24"/>
    <p:sldId id="372" r:id="rId25"/>
    <p:sldId id="373" r:id="rId26"/>
    <p:sldId id="364" r:id="rId27"/>
    <p:sldId id="374" r:id="rId28"/>
    <p:sldId id="324" r:id="rId29"/>
    <p:sldId id="315" r:id="rId30"/>
    <p:sldId id="316" r:id="rId31"/>
    <p:sldId id="317" r:id="rId32"/>
    <p:sldId id="328" r:id="rId33"/>
    <p:sldId id="329" r:id="rId34"/>
    <p:sldId id="330" r:id="rId35"/>
    <p:sldId id="331" r:id="rId36"/>
    <p:sldId id="326" r:id="rId37"/>
    <p:sldId id="327" r:id="rId38"/>
    <p:sldId id="332" r:id="rId39"/>
    <p:sldId id="333" r:id="rId40"/>
    <p:sldId id="269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E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EC3E4-355A-49A5-8495-4FDACADE6582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9A1CC8E-8FA7-44AB-9763-790DD03CF417}">
      <dgm:prSet phldrT="[Texto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r>
            <a:rPr lang="pt-BR" dirty="0" smtClean="0"/>
            <a:t>Plano Anual de Contratações</a:t>
          </a:r>
          <a:endParaRPr lang="pt-BR" dirty="0"/>
        </a:p>
      </dgm:t>
    </dgm:pt>
    <dgm:pt modelId="{08658090-A565-4BB3-88EB-3E229893112B}" type="parTrans" cxnId="{A59BABE5-4FFB-4E16-9793-F41F7B05FE96}">
      <dgm:prSet/>
      <dgm:spPr/>
      <dgm:t>
        <a:bodyPr/>
        <a:lstStyle/>
        <a:p>
          <a:endParaRPr lang="pt-BR"/>
        </a:p>
      </dgm:t>
    </dgm:pt>
    <dgm:pt modelId="{4D0E7F14-2086-4F5E-AA14-14F1D5658942}" type="sibTrans" cxnId="{A59BABE5-4FFB-4E16-9793-F41F7B05FE96}">
      <dgm:prSet/>
      <dgm:spPr/>
      <dgm:t>
        <a:bodyPr/>
        <a:lstStyle/>
        <a:p>
          <a:endParaRPr lang="pt-BR"/>
        </a:p>
      </dgm:t>
    </dgm:pt>
    <dgm:pt modelId="{8ABC125E-9EC6-46F2-9FD4-9F7A7A676A40}">
      <dgm:prSet phldrT="[Texto]"/>
      <dgm:spPr/>
      <dgm:t>
        <a:bodyPr/>
        <a:lstStyle/>
        <a:p>
          <a:r>
            <a:rPr lang="pt-BR" dirty="0" smtClean="0"/>
            <a:t>Identificamos “todas” DEMANDAS do órgão com 12 meses de antecedência.</a:t>
          </a:r>
          <a:endParaRPr lang="pt-BR" dirty="0"/>
        </a:p>
      </dgm:t>
    </dgm:pt>
    <dgm:pt modelId="{2666FF8E-104F-415C-85B0-DA4362749368}" type="parTrans" cxnId="{5EF9EC92-DC69-4CBD-9E90-21BA5ABBC95F}">
      <dgm:prSet/>
      <dgm:spPr/>
      <dgm:t>
        <a:bodyPr/>
        <a:lstStyle/>
        <a:p>
          <a:endParaRPr lang="pt-BR"/>
        </a:p>
      </dgm:t>
    </dgm:pt>
    <dgm:pt modelId="{CC1BF5B0-1F84-4E80-8AAA-E167F371033D}" type="sibTrans" cxnId="{5EF9EC92-DC69-4CBD-9E90-21BA5ABBC95F}">
      <dgm:prSet/>
      <dgm:spPr/>
      <dgm:t>
        <a:bodyPr/>
        <a:lstStyle/>
        <a:p>
          <a:endParaRPr lang="pt-BR"/>
        </a:p>
      </dgm:t>
    </dgm:pt>
    <dgm:pt modelId="{C257A5BA-BCBB-4E26-ACD3-A45734CEE999}">
      <dgm:prSet phldrT="[Texto]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</dgm:spPr>
      <dgm:t>
        <a:bodyPr/>
        <a:lstStyle/>
        <a:p>
          <a:r>
            <a:rPr lang="pt-BR" dirty="0" smtClean="0"/>
            <a:t>Formalização da Demanda</a:t>
          </a:r>
          <a:endParaRPr lang="pt-BR" dirty="0"/>
        </a:p>
      </dgm:t>
    </dgm:pt>
    <dgm:pt modelId="{6FC484A0-F39B-43FD-93AB-464227BF6093}" type="parTrans" cxnId="{4302711B-9B57-41FE-A3FB-5E9E313F26C8}">
      <dgm:prSet/>
      <dgm:spPr/>
      <dgm:t>
        <a:bodyPr/>
        <a:lstStyle/>
        <a:p>
          <a:endParaRPr lang="pt-BR"/>
        </a:p>
      </dgm:t>
    </dgm:pt>
    <dgm:pt modelId="{324804A1-1DC0-4238-8188-23B6C1A81201}" type="sibTrans" cxnId="{4302711B-9B57-41FE-A3FB-5E9E313F26C8}">
      <dgm:prSet/>
      <dgm:spPr/>
      <dgm:t>
        <a:bodyPr/>
        <a:lstStyle/>
        <a:p>
          <a:endParaRPr lang="pt-BR"/>
        </a:p>
      </dgm:t>
    </dgm:pt>
    <dgm:pt modelId="{6BA3BE74-77B0-4E92-B371-9DF1E7F06E25}">
      <dgm:prSet phldrT="[Texto]"/>
      <dgm:spPr/>
      <dgm:t>
        <a:bodyPr/>
        <a:lstStyle/>
        <a:p>
          <a:r>
            <a:rPr lang="pt-BR" dirty="0" smtClean="0"/>
            <a:t>Setor demandante formaliza e identifica sua necessidade para o atual período vinculando ao planejado anteriormente.</a:t>
          </a:r>
          <a:endParaRPr lang="pt-BR" dirty="0"/>
        </a:p>
      </dgm:t>
    </dgm:pt>
    <dgm:pt modelId="{1CB17B9E-F30D-489C-842B-AC454F0CC2C8}" type="parTrans" cxnId="{DBF447CC-34FB-412A-8166-D753A9791516}">
      <dgm:prSet/>
      <dgm:spPr/>
      <dgm:t>
        <a:bodyPr/>
        <a:lstStyle/>
        <a:p>
          <a:endParaRPr lang="pt-BR"/>
        </a:p>
      </dgm:t>
    </dgm:pt>
    <dgm:pt modelId="{BF515B18-AFB8-478E-8B3F-5B26D50C7373}" type="sibTrans" cxnId="{DBF447CC-34FB-412A-8166-D753A9791516}">
      <dgm:prSet/>
      <dgm:spPr/>
      <dgm:t>
        <a:bodyPr/>
        <a:lstStyle/>
        <a:p>
          <a:endParaRPr lang="pt-BR"/>
        </a:p>
      </dgm:t>
    </dgm:pt>
    <dgm:pt modelId="{D7BA3D86-BFEA-4169-AC8E-0E7FEB500B6B}">
      <dgm:prSet phldrT="[Texto]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</dgm:spPr>
      <dgm:t>
        <a:bodyPr/>
        <a:lstStyle/>
        <a:p>
          <a:r>
            <a:rPr lang="pt-BR" dirty="0" smtClean="0"/>
            <a:t>Estudo Técnico Preliminar</a:t>
          </a:r>
          <a:endParaRPr lang="pt-BR" dirty="0"/>
        </a:p>
      </dgm:t>
    </dgm:pt>
    <dgm:pt modelId="{BCF87EB9-274D-4226-9C78-376A57B6AFDC}" type="parTrans" cxnId="{CC153477-1392-46C5-BA30-7C421A25B361}">
      <dgm:prSet/>
      <dgm:spPr/>
      <dgm:t>
        <a:bodyPr/>
        <a:lstStyle/>
        <a:p>
          <a:endParaRPr lang="pt-BR"/>
        </a:p>
      </dgm:t>
    </dgm:pt>
    <dgm:pt modelId="{DE4398EF-9026-4D37-AD67-EFE9957C1921}" type="sibTrans" cxnId="{CC153477-1392-46C5-BA30-7C421A25B361}">
      <dgm:prSet/>
      <dgm:spPr/>
      <dgm:t>
        <a:bodyPr/>
        <a:lstStyle/>
        <a:p>
          <a:endParaRPr lang="pt-BR"/>
        </a:p>
      </dgm:t>
    </dgm:pt>
    <dgm:pt modelId="{A81A4435-8BAF-45EF-8735-85027A448890}">
      <dgm:prSet phldrT="[Texto]"/>
      <dgm:spPr/>
      <dgm:t>
        <a:bodyPr/>
        <a:lstStyle/>
        <a:p>
          <a:r>
            <a:rPr lang="pt-BR" dirty="0" smtClean="0"/>
            <a:t>Com base na necessidade apresentada a Equipe de Planejamento irá verificar como atender da forma mais adequada para o órgão.</a:t>
          </a:r>
          <a:endParaRPr lang="pt-BR" dirty="0"/>
        </a:p>
      </dgm:t>
    </dgm:pt>
    <dgm:pt modelId="{BD5026BB-F51A-4DD4-8874-DA1B8A0DB18A}" type="parTrans" cxnId="{B4781C5D-5C07-4739-9592-B4EE89835A63}">
      <dgm:prSet/>
      <dgm:spPr/>
      <dgm:t>
        <a:bodyPr/>
        <a:lstStyle/>
        <a:p>
          <a:endParaRPr lang="pt-BR"/>
        </a:p>
      </dgm:t>
    </dgm:pt>
    <dgm:pt modelId="{D08BC4CD-AF9A-4CE6-AB9C-1E2ED766D3BA}" type="sibTrans" cxnId="{B4781C5D-5C07-4739-9592-B4EE89835A63}">
      <dgm:prSet/>
      <dgm:spPr/>
      <dgm:t>
        <a:bodyPr/>
        <a:lstStyle/>
        <a:p>
          <a:endParaRPr lang="pt-BR"/>
        </a:p>
      </dgm:t>
    </dgm:pt>
    <dgm:pt modelId="{0197C27D-C11D-4D54-A27E-49D333CA28F1}" type="pres">
      <dgm:prSet presAssocID="{BD4EC3E4-355A-49A5-8495-4FDACADE658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27E936C-D7FD-4192-B46A-297E5020B0FE}" type="pres">
      <dgm:prSet presAssocID="{69A1CC8E-8FA7-44AB-9763-790DD03CF41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58724D-58A0-4257-927D-BAB30BC38B46}" type="pres">
      <dgm:prSet presAssocID="{69A1CC8E-8FA7-44AB-9763-790DD03CF41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1FAE21-37D0-4CC1-94D2-5D19D220A1B2}" type="pres">
      <dgm:prSet presAssocID="{C257A5BA-BCBB-4E26-ACD3-A45734CEE99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04AA60-9B05-4843-AA94-9A9585BD199E}" type="pres">
      <dgm:prSet presAssocID="{C257A5BA-BCBB-4E26-ACD3-A45734CEE99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C52E08-DA94-444E-8DB9-DBF3F0E057D5}" type="pres">
      <dgm:prSet presAssocID="{D7BA3D86-BFEA-4169-AC8E-0E7FEB500B6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180FB0-8146-44CB-BCE6-6DFD59C72F22}" type="pres">
      <dgm:prSet presAssocID="{D7BA3D86-BFEA-4169-AC8E-0E7FEB500B6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953D20F-9FCC-42B9-9922-0354E174EA75}" type="presOf" srcId="{D7BA3D86-BFEA-4169-AC8E-0E7FEB500B6B}" destId="{18C52E08-DA94-444E-8DB9-DBF3F0E057D5}" srcOrd="0" destOrd="0" presId="urn:microsoft.com/office/officeart/2009/3/layout/IncreasingArrowsProcess"/>
    <dgm:cxn modelId="{12264AAB-E9AB-4398-9402-5A14D15B559A}" type="presOf" srcId="{8ABC125E-9EC6-46F2-9FD4-9F7A7A676A40}" destId="{4558724D-58A0-4257-927D-BAB30BC38B46}" srcOrd="0" destOrd="0" presId="urn:microsoft.com/office/officeart/2009/3/layout/IncreasingArrowsProcess"/>
    <dgm:cxn modelId="{7D59913D-72B3-40DF-81A8-FDCB822CF902}" type="presOf" srcId="{6BA3BE74-77B0-4E92-B371-9DF1E7F06E25}" destId="{B604AA60-9B05-4843-AA94-9A9585BD199E}" srcOrd="0" destOrd="0" presId="urn:microsoft.com/office/officeart/2009/3/layout/IncreasingArrowsProcess"/>
    <dgm:cxn modelId="{CFFECBD8-166F-47ED-80DC-10ABA8B1F8DB}" type="presOf" srcId="{69A1CC8E-8FA7-44AB-9763-790DD03CF417}" destId="{E27E936C-D7FD-4192-B46A-297E5020B0FE}" srcOrd="0" destOrd="0" presId="urn:microsoft.com/office/officeart/2009/3/layout/IncreasingArrowsProcess"/>
    <dgm:cxn modelId="{4302711B-9B57-41FE-A3FB-5E9E313F26C8}" srcId="{BD4EC3E4-355A-49A5-8495-4FDACADE6582}" destId="{C257A5BA-BCBB-4E26-ACD3-A45734CEE999}" srcOrd="1" destOrd="0" parTransId="{6FC484A0-F39B-43FD-93AB-464227BF6093}" sibTransId="{324804A1-1DC0-4238-8188-23B6C1A81201}"/>
    <dgm:cxn modelId="{A59BABE5-4FFB-4E16-9793-F41F7B05FE96}" srcId="{BD4EC3E4-355A-49A5-8495-4FDACADE6582}" destId="{69A1CC8E-8FA7-44AB-9763-790DD03CF417}" srcOrd="0" destOrd="0" parTransId="{08658090-A565-4BB3-88EB-3E229893112B}" sibTransId="{4D0E7F14-2086-4F5E-AA14-14F1D5658942}"/>
    <dgm:cxn modelId="{CC153477-1392-46C5-BA30-7C421A25B361}" srcId="{BD4EC3E4-355A-49A5-8495-4FDACADE6582}" destId="{D7BA3D86-BFEA-4169-AC8E-0E7FEB500B6B}" srcOrd="2" destOrd="0" parTransId="{BCF87EB9-274D-4226-9C78-376A57B6AFDC}" sibTransId="{DE4398EF-9026-4D37-AD67-EFE9957C1921}"/>
    <dgm:cxn modelId="{DBF447CC-34FB-412A-8166-D753A9791516}" srcId="{C257A5BA-BCBB-4E26-ACD3-A45734CEE999}" destId="{6BA3BE74-77B0-4E92-B371-9DF1E7F06E25}" srcOrd="0" destOrd="0" parTransId="{1CB17B9E-F30D-489C-842B-AC454F0CC2C8}" sibTransId="{BF515B18-AFB8-478E-8B3F-5B26D50C7373}"/>
    <dgm:cxn modelId="{AECF12A4-D7D7-4B62-BE26-232DD0F7DC4D}" type="presOf" srcId="{A81A4435-8BAF-45EF-8735-85027A448890}" destId="{AF180FB0-8146-44CB-BCE6-6DFD59C72F22}" srcOrd="0" destOrd="0" presId="urn:microsoft.com/office/officeart/2009/3/layout/IncreasingArrowsProcess"/>
    <dgm:cxn modelId="{B5B5909B-67BC-404D-8C24-D410DB8DC3D9}" type="presOf" srcId="{BD4EC3E4-355A-49A5-8495-4FDACADE6582}" destId="{0197C27D-C11D-4D54-A27E-49D333CA28F1}" srcOrd="0" destOrd="0" presId="urn:microsoft.com/office/officeart/2009/3/layout/IncreasingArrowsProcess"/>
    <dgm:cxn modelId="{5EF9EC92-DC69-4CBD-9E90-21BA5ABBC95F}" srcId="{69A1CC8E-8FA7-44AB-9763-790DD03CF417}" destId="{8ABC125E-9EC6-46F2-9FD4-9F7A7A676A40}" srcOrd="0" destOrd="0" parTransId="{2666FF8E-104F-415C-85B0-DA4362749368}" sibTransId="{CC1BF5B0-1F84-4E80-8AAA-E167F371033D}"/>
    <dgm:cxn modelId="{B4781C5D-5C07-4739-9592-B4EE89835A63}" srcId="{D7BA3D86-BFEA-4169-AC8E-0E7FEB500B6B}" destId="{A81A4435-8BAF-45EF-8735-85027A448890}" srcOrd="0" destOrd="0" parTransId="{BD5026BB-F51A-4DD4-8874-DA1B8A0DB18A}" sibTransId="{D08BC4CD-AF9A-4CE6-AB9C-1E2ED766D3BA}"/>
    <dgm:cxn modelId="{4A6E72EA-E250-4376-985D-E6D93163E9FC}" type="presOf" srcId="{C257A5BA-BCBB-4E26-ACD3-A45734CEE999}" destId="{901FAE21-37D0-4CC1-94D2-5D19D220A1B2}" srcOrd="0" destOrd="0" presId="urn:microsoft.com/office/officeart/2009/3/layout/IncreasingArrowsProcess"/>
    <dgm:cxn modelId="{29A1E156-AA3C-4143-9CE6-545C34E44BA2}" type="presParOf" srcId="{0197C27D-C11D-4D54-A27E-49D333CA28F1}" destId="{E27E936C-D7FD-4192-B46A-297E5020B0FE}" srcOrd="0" destOrd="0" presId="urn:microsoft.com/office/officeart/2009/3/layout/IncreasingArrowsProcess"/>
    <dgm:cxn modelId="{32F8579B-25E6-48A1-AF6A-16BD7333C432}" type="presParOf" srcId="{0197C27D-C11D-4D54-A27E-49D333CA28F1}" destId="{4558724D-58A0-4257-927D-BAB30BC38B46}" srcOrd="1" destOrd="0" presId="urn:microsoft.com/office/officeart/2009/3/layout/IncreasingArrowsProcess"/>
    <dgm:cxn modelId="{47EE1286-73FE-4EF2-886B-88FF25A8F296}" type="presParOf" srcId="{0197C27D-C11D-4D54-A27E-49D333CA28F1}" destId="{901FAE21-37D0-4CC1-94D2-5D19D220A1B2}" srcOrd="2" destOrd="0" presId="urn:microsoft.com/office/officeart/2009/3/layout/IncreasingArrowsProcess"/>
    <dgm:cxn modelId="{3B609433-C05C-43D5-A944-4F383BE3B9E6}" type="presParOf" srcId="{0197C27D-C11D-4D54-A27E-49D333CA28F1}" destId="{B604AA60-9B05-4843-AA94-9A9585BD199E}" srcOrd="3" destOrd="0" presId="urn:microsoft.com/office/officeart/2009/3/layout/IncreasingArrowsProcess"/>
    <dgm:cxn modelId="{06C33545-807C-4CBA-91FB-F8B29508A091}" type="presParOf" srcId="{0197C27D-C11D-4D54-A27E-49D333CA28F1}" destId="{18C52E08-DA94-444E-8DB9-DBF3F0E057D5}" srcOrd="4" destOrd="0" presId="urn:microsoft.com/office/officeart/2009/3/layout/IncreasingArrowsProcess"/>
    <dgm:cxn modelId="{32494F67-7411-4947-B151-83B77580E7EB}" type="presParOf" srcId="{0197C27D-C11D-4D54-A27E-49D333CA28F1}" destId="{AF180FB0-8146-44CB-BCE6-6DFD59C72F2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7E936C-D7FD-4192-B46A-297E5020B0FE}">
      <dsp:nvSpPr>
        <dsp:cNvPr id="0" name=""/>
        <dsp:cNvSpPr/>
      </dsp:nvSpPr>
      <dsp:spPr>
        <a:xfrm>
          <a:off x="408886" y="9364"/>
          <a:ext cx="8326227" cy="12126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9250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Plano Anual de Contratações</a:t>
          </a:r>
          <a:endParaRPr lang="pt-BR" sz="1900" kern="1200" dirty="0"/>
        </a:p>
      </dsp:txBody>
      <dsp:txXfrm>
        <a:off x="408886" y="9364"/>
        <a:ext cx="8326227" cy="1212615"/>
      </dsp:txXfrm>
    </dsp:sp>
    <dsp:sp modelId="{4558724D-58A0-4257-927D-BAB30BC38B46}">
      <dsp:nvSpPr>
        <dsp:cNvPr id="0" name=""/>
        <dsp:cNvSpPr/>
      </dsp:nvSpPr>
      <dsp:spPr>
        <a:xfrm>
          <a:off x="408886" y="944466"/>
          <a:ext cx="2564478" cy="23359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Identificamos “todas” DEMANDAS do órgão com 12 meses de antecedência.</a:t>
          </a:r>
          <a:endParaRPr lang="pt-BR" sz="1900" kern="1200" dirty="0"/>
        </a:p>
      </dsp:txBody>
      <dsp:txXfrm>
        <a:off x="408886" y="944466"/>
        <a:ext cx="2564478" cy="2335944"/>
      </dsp:txXfrm>
    </dsp:sp>
    <dsp:sp modelId="{901FAE21-37D0-4CC1-94D2-5D19D220A1B2}">
      <dsp:nvSpPr>
        <dsp:cNvPr id="0" name=""/>
        <dsp:cNvSpPr/>
      </dsp:nvSpPr>
      <dsp:spPr>
        <a:xfrm>
          <a:off x="2973364" y="413569"/>
          <a:ext cx="5761749" cy="12126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9250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Formalização da Demanda</a:t>
          </a:r>
          <a:endParaRPr lang="pt-BR" sz="1900" kern="1200" dirty="0"/>
        </a:p>
      </dsp:txBody>
      <dsp:txXfrm>
        <a:off x="2973364" y="413569"/>
        <a:ext cx="5761749" cy="1212615"/>
      </dsp:txXfrm>
    </dsp:sp>
    <dsp:sp modelId="{B604AA60-9B05-4843-AA94-9A9585BD199E}">
      <dsp:nvSpPr>
        <dsp:cNvPr id="0" name=""/>
        <dsp:cNvSpPr/>
      </dsp:nvSpPr>
      <dsp:spPr>
        <a:xfrm>
          <a:off x="2973364" y="1348671"/>
          <a:ext cx="2564478" cy="23359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Setor demandante formaliza e identifica sua necessidade para o atual período vinculando ao planejado anteriormente.</a:t>
          </a:r>
          <a:endParaRPr lang="pt-BR" sz="1900" kern="1200" dirty="0"/>
        </a:p>
      </dsp:txBody>
      <dsp:txXfrm>
        <a:off x="2973364" y="1348671"/>
        <a:ext cx="2564478" cy="2335944"/>
      </dsp:txXfrm>
    </dsp:sp>
    <dsp:sp modelId="{18C52E08-DA94-444E-8DB9-DBF3F0E057D5}">
      <dsp:nvSpPr>
        <dsp:cNvPr id="0" name=""/>
        <dsp:cNvSpPr/>
      </dsp:nvSpPr>
      <dsp:spPr>
        <a:xfrm>
          <a:off x="5537842" y="817775"/>
          <a:ext cx="3197271" cy="12126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9250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Estudo Técnico Preliminar</a:t>
          </a:r>
          <a:endParaRPr lang="pt-BR" sz="1900" kern="1200" dirty="0"/>
        </a:p>
      </dsp:txBody>
      <dsp:txXfrm>
        <a:off x="5537842" y="817775"/>
        <a:ext cx="3197271" cy="1212615"/>
      </dsp:txXfrm>
    </dsp:sp>
    <dsp:sp modelId="{AF180FB0-8146-44CB-BCE6-6DFD59C72F22}">
      <dsp:nvSpPr>
        <dsp:cNvPr id="0" name=""/>
        <dsp:cNvSpPr/>
      </dsp:nvSpPr>
      <dsp:spPr>
        <a:xfrm>
          <a:off x="5537842" y="1752877"/>
          <a:ext cx="2564478" cy="23017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Com base na necessidade apresentada a Equipe de Planejamento irá verificar como atender da forma mais adequada para o órgão.</a:t>
          </a:r>
          <a:endParaRPr lang="pt-BR" sz="1900" kern="1200" dirty="0"/>
        </a:p>
      </dsp:txBody>
      <dsp:txXfrm>
        <a:off x="5537842" y="1752877"/>
        <a:ext cx="2564478" cy="2301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221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579F-ECEC-4B18-A4E3-58FBA99AE2F5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2E6A-3093-4613-B440-68DA4E5683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526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579F-ECEC-4B18-A4E3-58FBA99AE2F5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2E6A-3093-4613-B440-68DA4E5683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30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72008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579F-ECEC-4B18-A4E3-58FBA99AE2F5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2E6A-3093-4613-B440-68DA4E5683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951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579F-ECEC-4B18-A4E3-58FBA99AE2F5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2E6A-3093-4613-B440-68DA4E5683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978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579F-ECEC-4B18-A4E3-58FBA99AE2F5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2E6A-3093-4613-B440-68DA4E5683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957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579F-ECEC-4B18-A4E3-58FBA99AE2F5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2E6A-3093-4613-B440-68DA4E5683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544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579F-ECEC-4B18-A4E3-58FBA99AE2F5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2E6A-3093-4613-B440-68DA4E5683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454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579F-ECEC-4B18-A4E3-58FBA99AE2F5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2E6A-3093-4613-B440-68DA4E5683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00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579F-ECEC-4B18-A4E3-58FBA99AE2F5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2E6A-3093-4613-B440-68DA4E5683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540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579F-ECEC-4B18-A4E3-58FBA99AE2F5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2E6A-3093-4613-B440-68DA4E5683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24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579F-ECEC-4B18-A4E3-58FBA99AE2F5}" type="datetimeFigureOut">
              <a:rPr lang="pt-BR" smtClean="0"/>
              <a:pPr/>
              <a:t>01/10/2019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2E6A-3093-4613-B440-68DA4E5683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Espaço Reservado para Data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6579F-ECEC-4B18-A4E3-58FBA99AE2F5}" type="datetimeFigureOut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01/10/2019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Espaço Reservado para Número de Slid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F2E6A-3093-4613-B440-68DA4E568346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785"/>
            <a:ext cx="9144000" cy="828927"/>
          </a:xfrm>
          <a:prstGeom prst="rect">
            <a:avLst/>
          </a:prstGeom>
        </p:spPr>
      </p:pic>
      <p:sp>
        <p:nvSpPr>
          <p:cNvPr id="17" name="Retângulo 1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1A5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6159653"/>
            <a:ext cx="3346872" cy="55998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6306921"/>
            <a:ext cx="1944216" cy="2654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7135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xame.abril.com.br/marketing/gafes-25-acoes-marketing-2016/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9.png"/><Relationship Id="rId4" Type="http://schemas.openxmlformats.org/officeDocument/2006/relationships/image" Target="../media/image31.jpeg"/><Relationship Id="rId9" Type="http://schemas.openxmlformats.org/officeDocument/2006/relationships/hyperlink" Target="http://www.infomoney.com.br/negocios/grandes-empresas/noticia/3560254/erros-desastrosos-que-marcaram-campanhas-marketing-grandes-empresa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8" y="0"/>
            <a:ext cx="9145076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9595" y="1772816"/>
            <a:ext cx="5624810" cy="302433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51720" y="2315488"/>
            <a:ext cx="504056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Estudo Técnico Preliminar</a:t>
            </a:r>
          </a:p>
          <a:p>
            <a:pPr algn="ctr"/>
            <a:r>
              <a:rPr lang="pt-BR" sz="4000" b="1" dirty="0" smtClean="0"/>
              <a:t>ETP</a:t>
            </a:r>
            <a:endParaRPr lang="pt-BR" sz="4800" b="1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2267744" y="4437112"/>
            <a:ext cx="46085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Douglas Lima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30/09/2019</a:t>
            </a:r>
            <a:endParaRPr lang="pt-BR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9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0338"/>
            <a:ext cx="8229600" cy="67637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Quando Usar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Lei Federal 8.666/93</a:t>
            </a:r>
          </a:p>
          <a:p>
            <a:pPr marL="0" lvl="1" indent="4763" algn="just">
              <a:buNone/>
            </a:pPr>
            <a:r>
              <a:rPr lang="pt-BR" dirty="0"/>
              <a:t>Art. 46.  Os tipos de licitação "melhor técnica" ou "técnica e preço" serão utilizados exclusivamente para serviços de natureza predominantemente intelectual, em especial na elaboração de projetos, cálculos, fiscalização, supervisão e gerenciamento e de engenharia consultiva em geral e, em particular, para a elaboração de estudos técnicos preliminares e projetos básicos e executivos, ressalvado o disposto no § 4</a:t>
            </a:r>
            <a:r>
              <a:rPr lang="pt-BR" u="sng" baseline="30000" dirty="0"/>
              <a:t>o</a:t>
            </a:r>
            <a:r>
              <a:rPr lang="pt-BR" dirty="0"/>
              <a:t> do artigo anterior. </a:t>
            </a:r>
            <a:endParaRPr lang="pt-BR" dirty="0" smtClean="0"/>
          </a:p>
        </p:txBody>
      </p:sp>
      <p:sp>
        <p:nvSpPr>
          <p:cNvPr id="24596" name="AutoShape 2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98" name="AutoShape 2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600" name="AutoShape 2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178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0338"/>
            <a:ext cx="8229600" cy="67637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Quando Usar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Decreto Estadual 46.642/19</a:t>
            </a:r>
          </a:p>
          <a:p>
            <a:pPr lvl="1"/>
            <a:r>
              <a:rPr lang="pt-BR" dirty="0" smtClean="0"/>
              <a:t>Art. 3º - Aplicam-se as disposições deste decreto a qualquer contratação pública, ainda que não seja formalizada pelo instrumento de contrato, na forma autorizada pelo art. 62 da Lei nº 8666/93, àquelas fundamentadas em inexigibilidade ou dispensa de licitação e às contratações efetuadas pelo Sistema de Registro de Preço – SRP.</a:t>
            </a:r>
          </a:p>
        </p:txBody>
      </p:sp>
      <p:sp>
        <p:nvSpPr>
          <p:cNvPr id="24596" name="AutoShape 2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98" name="AutoShape 2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600" name="AutoShape 2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303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0338"/>
            <a:ext cx="8229600" cy="67637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Exceções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Decreto Estadual 46.642/19</a:t>
            </a:r>
          </a:p>
          <a:p>
            <a:pPr lvl="1"/>
            <a:r>
              <a:rPr lang="pt-BR" dirty="0" smtClean="0"/>
              <a:t>Art. 3º - ...</a:t>
            </a:r>
          </a:p>
          <a:p>
            <a:pPr lvl="2"/>
            <a:r>
              <a:rPr lang="pt-BR" dirty="0" smtClean="0"/>
              <a:t>§1º - Ficam ressalvadas do disposto neste artigo a contratação por dispensa de licitação realizada por intermédio do Processo Eletrônico de Dispensa (PED), a qual deverá observar a regulamentação própria do Decreto nº 43.644/12, e seus sucessores, sem prejuízo da aplicação subsidiaria do presente diploma, no que for compatível, em relação à fase preparatória do PED.</a:t>
            </a:r>
          </a:p>
        </p:txBody>
      </p:sp>
      <p:sp>
        <p:nvSpPr>
          <p:cNvPr id="24596" name="AutoShape 2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98" name="AutoShape 2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600" name="AutoShape 2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367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0338"/>
            <a:ext cx="8229600" cy="67637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13.303/16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Decreto Estadual 46.642/19</a:t>
            </a:r>
          </a:p>
          <a:p>
            <a:pPr lvl="1"/>
            <a:r>
              <a:rPr lang="pt-BR" dirty="0" smtClean="0"/>
              <a:t>Art. 3º - ...</a:t>
            </a:r>
          </a:p>
          <a:p>
            <a:pPr lvl="2"/>
            <a:r>
              <a:rPr lang="pt-BR" dirty="0" smtClean="0"/>
              <a:t>§2º - As contratações realizadas por empresas estatais deverão observar a Lei nº 13.303/16 e os respectivos regulamentos internos de licitações e contratos, sem prejuízo da aplicação subsidiaria do presente diploma, no que for compatível.</a:t>
            </a:r>
          </a:p>
        </p:txBody>
      </p:sp>
      <p:sp>
        <p:nvSpPr>
          <p:cNvPr id="24596" name="AutoShape 2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98" name="AutoShape 2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600" name="AutoShape 2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59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32848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Fluxo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141743236"/>
              </p:ext>
            </p:extLst>
          </p:nvPr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3012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7E936C-D7FD-4192-B46A-297E5020B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27E936C-D7FD-4192-B46A-297E5020B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27E936C-D7FD-4192-B46A-297E5020B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27E936C-D7FD-4192-B46A-297E5020B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1FAE21-37D0-4CC1-94D2-5D19D220A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901FAE21-37D0-4CC1-94D2-5D19D220A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01FAE21-37D0-4CC1-94D2-5D19D220A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01FAE21-37D0-4CC1-94D2-5D19D220A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C52E08-DA94-444E-8DB9-DBF3F0E05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8C52E08-DA94-444E-8DB9-DBF3F0E05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8C52E08-DA94-444E-8DB9-DBF3F0E05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8C52E08-DA94-444E-8DB9-DBF3F0E05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8724D-58A0-4257-927D-BAB30BC38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4558724D-58A0-4257-927D-BAB30BC38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4558724D-58A0-4257-927D-BAB30BC38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4558724D-58A0-4257-927D-BAB30BC38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04AA60-9B05-4843-AA94-9A9585BD1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B604AA60-9B05-4843-AA94-9A9585BD1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604AA60-9B05-4843-AA94-9A9585BD1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B604AA60-9B05-4843-AA94-9A9585BD1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180FB0-8146-44CB-BCE6-6DFD59C72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AF180FB0-8146-44CB-BCE6-6DFD59C72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AF180FB0-8146-44CB-BCE6-6DFD59C72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AF180FB0-8146-44CB-BCE6-6DFD59C72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wallpowper.com/wallpaper/2012/09/07/tagged-chevrolet-logo-x-pixels-129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2400000" cy="1800000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Privilegio da Administração Pública?</a:t>
            </a:r>
            <a:endParaRPr lang="pt-BR" dirty="0"/>
          </a:p>
        </p:txBody>
      </p:sp>
      <p:pic>
        <p:nvPicPr>
          <p:cNvPr id="1028" name="Picture 4" descr="http://image.popularhotrodding.com/f/28423595/1008phr_10_o+1965_plymouth_belvedere_sedan+1974_chevrolet_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mclellansautomotive.com/photos/B28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36912"/>
            <a:ext cx="3040468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DeTexto 9"/>
          <p:cNvSpPr txBox="1"/>
          <p:nvPr/>
        </p:nvSpPr>
        <p:spPr>
          <a:xfrm>
            <a:off x="1259632" y="4797152"/>
            <a:ext cx="7053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Ano 1968-74</a:t>
            </a:r>
          </a:p>
          <a:p>
            <a:r>
              <a:rPr lang="pt-BR" dirty="0" smtClean="0"/>
              <a:t>Nome: Nova </a:t>
            </a:r>
          </a:p>
          <a:p>
            <a:r>
              <a:rPr lang="pt-BR" dirty="0" smtClean="0"/>
              <a:t>Similaridade na língua espanhola “</a:t>
            </a:r>
            <a:r>
              <a:rPr lang="es-ES_tradnl" dirty="0" smtClean="0"/>
              <a:t>no va</a:t>
            </a:r>
            <a:r>
              <a:rPr lang="pt-BR" dirty="0" smtClean="0"/>
              <a:t>” = não vai, não anda</a:t>
            </a:r>
            <a:endParaRPr lang="pt-BR" dirty="0"/>
          </a:p>
        </p:txBody>
      </p:sp>
      <p:pic>
        <p:nvPicPr>
          <p:cNvPr id="1043" name="Picture 19" descr="C:\Documents and Settings\dclima\Desktop\image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4000" y="2636912"/>
            <a:ext cx="32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242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Privilegio da Administração Pública?</a:t>
            </a:r>
            <a:endParaRPr lang="pt-BR" dirty="0"/>
          </a:p>
        </p:txBody>
      </p:sp>
      <p:pic>
        <p:nvPicPr>
          <p:cNvPr id="155652" name="Picture 4" descr="http://www.osmoz.com.br/Public/Files/perfume/image_perfume_mist_infinito_b024145a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2808312" cy="2808312"/>
          </a:xfrm>
          <a:prstGeom prst="rect">
            <a:avLst/>
          </a:prstGeom>
          <a:noFill/>
        </p:spPr>
      </p:pic>
      <p:pic>
        <p:nvPicPr>
          <p:cNvPr id="155654" name="Picture 6" descr="http://4.bp.blogspot.com/_CldaScYFZlU/SXfK4p3ISgI/AAAAAAAAAPo/3Dywo_fBJ1Y/s400/bandeira+american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5656" name="Picture 8" descr="http://2.bp.blogspot.com/_YQL3VPxatEU/TEgwbfif9dI/AAAAAAAAAQM/SUYyhRY0owM/s1600/bandeira+aleman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84784"/>
            <a:ext cx="268017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eta para a direita 15"/>
          <p:cNvSpPr/>
          <p:nvPr/>
        </p:nvSpPr>
        <p:spPr>
          <a:xfrm>
            <a:off x="3131840" y="5661248"/>
            <a:ext cx="2520280" cy="576064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Tradução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5796136" y="5517232"/>
            <a:ext cx="2919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Estrume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5650" name="Picture 2" descr="http://portal.belezarevelada.com.br/wp-content/uploads/2011/07/mi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8560" y="3284984"/>
            <a:ext cx="2267744" cy="2448026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539552" y="5445224"/>
            <a:ext cx="2250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Névoa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6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Privilegio da Administração Pública?</a:t>
            </a:r>
            <a:endParaRPr lang="pt-BR" dirty="0"/>
          </a:p>
        </p:txBody>
      </p:sp>
      <p:pic>
        <p:nvPicPr>
          <p:cNvPr id="156676" name="Picture 4" descr="http://1.bp.blogspot.com/_WCsOjyRhpeM/SZ1U-g0HtGI/AAAAAAAABg0/YgvdKgW4zi4/s400/RonaldMcDona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412776"/>
            <a:ext cx="2556212" cy="2160000"/>
          </a:xfrm>
          <a:prstGeom prst="rect">
            <a:avLst/>
          </a:prstGeom>
          <a:noFill/>
        </p:spPr>
      </p:pic>
      <p:pic>
        <p:nvPicPr>
          <p:cNvPr id="156678" name="Picture 6" descr="http://bbcicecream.com/blog/wp-content/uploads/2012/02/mcDonald-Japan.jpg?__SQUARESPACE_CACHEVERSION=13291797613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77072"/>
            <a:ext cx="167571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6682" name="Picture 10" descr="http://3.bp.blogspot.com/_XpS8l9mpqm4/S6o6RlMQQNI/AAAAAAAABoA/Q4iErWNxsYA/s1600/untitlede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933056"/>
            <a:ext cx="2232248" cy="276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6684" name="Picture 12" descr="http://mundojapao.com.br/portal/wp-content/uploads/2012/06/4585japa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00808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eta para a direita 18"/>
          <p:cNvSpPr/>
          <p:nvPr/>
        </p:nvSpPr>
        <p:spPr>
          <a:xfrm>
            <a:off x="3131840" y="2348880"/>
            <a:ext cx="2520280" cy="576064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Simbologia</a:t>
            </a:r>
            <a:endParaRPr lang="pt-BR" dirty="0"/>
          </a:p>
        </p:txBody>
      </p:sp>
      <p:sp>
        <p:nvSpPr>
          <p:cNvPr id="20" name="Seta para a direita 19"/>
          <p:cNvSpPr/>
          <p:nvPr/>
        </p:nvSpPr>
        <p:spPr>
          <a:xfrm rot="2197100">
            <a:off x="1686776" y="4195809"/>
            <a:ext cx="2520280" cy="576064"/>
          </a:xfrm>
          <a:prstGeom prst="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Solução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889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KA Design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Privilegio da Administração Pública?</a:t>
            </a:r>
            <a:endParaRPr lang="pt-BR" dirty="0"/>
          </a:p>
        </p:txBody>
      </p:sp>
      <p:pic>
        <p:nvPicPr>
          <p:cNvPr id="45058" name="Picture 2" descr="Roupas da Ka Design: uso polêmico da suást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6579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89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JBS</a:t>
            </a: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Privilegio da Administração Pública?</a:t>
            </a:r>
            <a:endParaRPr lang="pt-BR" dirty="0"/>
          </a:p>
        </p:txBody>
      </p:sp>
      <p:pic>
        <p:nvPicPr>
          <p:cNvPr id="46082" name="Picture 2" descr="Comercial da JBS: imagem de arquivo gerou comentários nas redes socia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477000" cy="4314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41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0" y="4725144"/>
            <a:ext cx="9144000" cy="792088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0" y="3645024"/>
            <a:ext cx="9144000" cy="108012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0" y="1556792"/>
            <a:ext cx="9144000" cy="2088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0" y="1268760"/>
            <a:ext cx="9144000" cy="288032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Atos da fase preparatória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896544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Previsão da demanda no Plano Anual de Contratações do órgão ou entidade;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Justificativa da contratação;</a:t>
            </a:r>
          </a:p>
          <a:p>
            <a:pPr marL="571500" indent="-571500">
              <a:buFont typeface="+mj-lt"/>
              <a:buAutoNum type="romanUcPeriod"/>
            </a:pPr>
            <a:r>
              <a:rPr lang="pt-BR" b="1" dirty="0" smtClean="0"/>
              <a:t>ELABORAÇÃO DE ESTUDO TÉCNICO PRELIMINAR, QUANDO APLICÁVEL;</a:t>
            </a:r>
          </a:p>
          <a:p>
            <a:pPr marL="571500" indent="-571500">
              <a:buFont typeface="+mj-lt"/>
              <a:buAutoNum type="romanUcPeriod"/>
            </a:pPr>
            <a:r>
              <a:rPr lang="pt-BR" b="1" dirty="0" smtClean="0"/>
              <a:t>Elaboração de mapa de riscos, quando aplicável;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Elaboração do TR / PB-PE, e aprovação pela autoridade competente;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Requisição e definição do objeto, de acordo com o catálogo de materiais e serviços do SIGA;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Autorização da contratação pela autoridade competente para o início do procedimento; 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Estimativa do valor da contratação;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Indicação dos recursos orçamentários para fazer face à despesa;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Verificação da adequação orçamentária e financeira, autorização pelo ordenador de despesa e respectiva reserva orçamentária;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Elaboração das minutas do edital, do contrato ou instrumentos congêneres; e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Exame e aprovação das minutas do edital, do contrato ou instrumentos congêneres pelos órgãos de assessoramento jurídico do órgão ou entidade.</a:t>
            </a:r>
          </a:p>
        </p:txBody>
      </p:sp>
      <p:sp>
        <p:nvSpPr>
          <p:cNvPr id="8" name="Retângulo 7"/>
          <p:cNvSpPr/>
          <p:nvPr/>
        </p:nvSpPr>
        <p:spPr>
          <a:xfrm>
            <a:off x="8100392" y="980728"/>
            <a:ext cx="9173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PAC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358896" y="1772816"/>
            <a:ext cx="17851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SIGA</a:t>
            </a:r>
          </a:p>
          <a:p>
            <a:pPr algn="ctr"/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Requisição</a:t>
            </a:r>
            <a:endParaRPr lang="pt-BR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00858" y="3717032"/>
            <a:ext cx="15011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SIGA</a:t>
            </a:r>
          </a:p>
          <a:p>
            <a:pPr algn="ctr"/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Processo</a:t>
            </a:r>
            <a:endParaRPr lang="pt-BR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121732" y="4653136"/>
            <a:ext cx="10222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SIGA</a:t>
            </a:r>
          </a:p>
          <a:p>
            <a:pPr algn="ctr"/>
            <a:r>
              <a:rPr lang="pt-B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Edital</a:t>
            </a:r>
            <a:endParaRPr lang="pt-BR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b="1" dirty="0" err="1" smtClean="0"/>
              <a:t>MetroRio</a:t>
            </a: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Privilegio da Administração Pública?</a:t>
            </a:r>
            <a:endParaRPr lang="pt-BR" dirty="0"/>
          </a:p>
        </p:txBody>
      </p:sp>
      <p:pic>
        <p:nvPicPr>
          <p:cNvPr id="47106" name="Picture 2" descr="https://abrilexame.files.wordpress.com/2017/09/438339793-metro-rio.png?w=730&amp;h=4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1004"/>
            <a:ext cx="6521202" cy="4350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21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Azul</a:t>
            </a: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Privilegio da Administração Pública?</a:t>
            </a:r>
            <a:endParaRPr lang="pt-BR" dirty="0"/>
          </a:p>
        </p:txBody>
      </p:sp>
      <p:pic>
        <p:nvPicPr>
          <p:cNvPr id="48130" name="Picture 2" descr="Caderno de Esportes do Estadão com propaganda da Az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339674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26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Privilegio da Administração Pública?</a:t>
            </a:r>
            <a:endParaRPr lang="pt-BR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54" t="44768" r="44631" b="34424"/>
          <a:stretch/>
        </p:blipFill>
        <p:spPr bwMode="auto">
          <a:xfrm>
            <a:off x="3406804" y="1946561"/>
            <a:ext cx="567335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083793" cy="308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Privilegio da Administração Pública?</a:t>
            </a:r>
            <a:endParaRPr lang="pt-BR" dirty="0"/>
          </a:p>
        </p:txBody>
      </p:sp>
      <p:pic>
        <p:nvPicPr>
          <p:cNvPr id="51202" name="Picture 2" descr="Resultado de imagem para visible skin dove propaga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2236"/>
            <a:ext cx="375509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Privilegio da Administração Pública?</a:t>
            </a:r>
            <a:endParaRPr lang="pt-BR" dirty="0"/>
          </a:p>
        </p:txBody>
      </p:sp>
      <p:pic>
        <p:nvPicPr>
          <p:cNvPr id="5017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1625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743" y="1082625"/>
            <a:ext cx="2581275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Privilegio da Administração Pública?</a:t>
            </a:r>
            <a:endParaRPr lang="pt-BR" dirty="0"/>
          </a:p>
        </p:txBody>
      </p:sp>
      <p:pic>
        <p:nvPicPr>
          <p:cNvPr id="49154" name="Picture 2" descr="Nike: imagem de modelo negro com balaclava foi alvo de crític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85207"/>
            <a:ext cx="5784577" cy="32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m para nike logo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9160" name="Picture 8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290" y="980728"/>
            <a:ext cx="2431323" cy="15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9272504"/>
              </p:ext>
            </p:extLst>
          </p:nvPr>
        </p:nvGraphicFramePr>
        <p:xfrm>
          <a:off x="-1" y="1340767"/>
          <a:ext cx="9144000" cy="398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27114">
                <a:tc>
                  <a:txBody>
                    <a:bodyPr/>
                    <a:lstStyle/>
                    <a:p>
                      <a:r>
                        <a:rPr lang="pt-BR" dirty="0" smtClean="0"/>
                        <a:t>Empresa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Slogan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Idéia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Destino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Tradução</a:t>
                      </a:r>
                      <a:endParaRPr lang="pt-BR" dirty="0"/>
                    </a:p>
                  </a:txBody>
                  <a:tcPr/>
                </a:tc>
              </a:tr>
              <a:tr h="120477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Come alive with the Pepsi generation</a:t>
                      </a:r>
                      <a:endParaRPr lang="pt-BR" dirty="0" smtClean="0"/>
                    </a:p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Reviva com a geração Pepsi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Pepsi levanta os teus ancestrais do túmulo</a:t>
                      </a:r>
                      <a:endParaRPr lang="pt-BR" dirty="0"/>
                    </a:p>
                  </a:txBody>
                  <a:tcPr anchor="ctr"/>
                </a:tc>
              </a:tr>
              <a:tr h="120477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it takes a strong man to make a tender chicken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É</a:t>
                      </a:r>
                      <a:r>
                        <a:rPr lang="pt-BR" baseline="0" dirty="0" smtClean="0"/>
                        <a:t> preciso um homem forte para deixar um frango macio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É preciso um homem ardente para deixar um frango amoroso</a:t>
                      </a:r>
                      <a:endParaRPr lang="pt-BR" dirty="0"/>
                    </a:p>
                  </a:txBody>
                  <a:tcPr anchor="ctr"/>
                </a:tc>
              </a:tr>
              <a:tr h="120477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won't leak in your pocket and </a:t>
                      </a:r>
                      <a:r>
                        <a:rPr lang="en-US" u="sng" dirty="0" smtClean="0"/>
                        <a:t>embarrass </a:t>
                      </a:r>
                      <a:r>
                        <a:rPr lang="en-US" dirty="0" smtClean="0"/>
                        <a:t>you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Ela não vazará no seu bolso deixando-o</a:t>
                      </a:r>
                      <a:r>
                        <a:rPr lang="pt-BR" baseline="0" dirty="0" smtClean="0"/>
                        <a:t> embaraçado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Ela não vazará no seu bolso deixando-a </a:t>
                      </a:r>
                      <a:r>
                        <a:rPr lang="pt-BR" u="sng" dirty="0" smtClean="0"/>
                        <a:t>grávida</a:t>
                      </a:r>
                      <a:endParaRPr lang="pt-BR" u="sng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Privilegio da</a:t>
            </a:r>
            <a:br>
              <a:rPr lang="pt-BR" dirty="0" smtClean="0"/>
            </a:br>
            <a:r>
              <a:rPr lang="pt-BR" dirty="0" smtClean="0"/>
              <a:t>Administração Pública?</a:t>
            </a:r>
            <a:endParaRPr lang="pt-BR" dirty="0"/>
          </a:p>
        </p:txBody>
      </p:sp>
      <p:pic>
        <p:nvPicPr>
          <p:cNvPr id="7" name="Picture 2" descr="http://upload.wikimedia.org/wikipedia/en/thumb/9/9d/Pepsilogo.png/220px-Pepsi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64" y="1556792"/>
            <a:ext cx="1340528" cy="1340529"/>
          </a:xfrm>
          <a:prstGeom prst="rect">
            <a:avLst/>
          </a:prstGeom>
          <a:noFill/>
        </p:spPr>
      </p:pic>
      <p:pic>
        <p:nvPicPr>
          <p:cNvPr id="157700" name="Picture 4" descr="http://netestudio.com.br/blog/wp-content/uploads/2010/08/143475_Papel-de-Parede-Bandeira-da-China_128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800" y="1723100"/>
            <a:ext cx="1613119" cy="1007912"/>
          </a:xfrm>
          <a:prstGeom prst="rect">
            <a:avLst/>
          </a:prstGeom>
          <a:noFill/>
        </p:spPr>
      </p:pic>
      <p:pic>
        <p:nvPicPr>
          <p:cNvPr id="157702" name="Picture 6" descr="http://blog.okizoo.com/wp-content/uploads/2008/05/perdue-chic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1" y="3161685"/>
            <a:ext cx="1632181" cy="576064"/>
          </a:xfrm>
          <a:prstGeom prst="rect">
            <a:avLst/>
          </a:prstGeom>
          <a:noFill/>
        </p:spPr>
      </p:pic>
      <p:pic>
        <p:nvPicPr>
          <p:cNvPr id="10" name="Picture 19" descr="C:\Documents and Settings\dclima\Desktop\image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7800" y="3041776"/>
            <a:ext cx="1613119" cy="963288"/>
          </a:xfrm>
          <a:prstGeom prst="rect">
            <a:avLst/>
          </a:prstGeom>
          <a:noFill/>
        </p:spPr>
      </p:pic>
      <p:pic>
        <p:nvPicPr>
          <p:cNvPr id="157706" name="Picture 10" descr="http://www.thewritingdesk.co.uk/parker/parker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595" y="4211587"/>
            <a:ext cx="1275469" cy="1020376"/>
          </a:xfrm>
          <a:prstGeom prst="rect">
            <a:avLst/>
          </a:prstGeom>
          <a:noFill/>
        </p:spPr>
      </p:pic>
      <p:pic>
        <p:nvPicPr>
          <p:cNvPr id="157708" name="Picture 12" descr="http://globomidia.com.br/sites/globomidia.com.br/files/mexico-bandei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7800" y="4139220"/>
            <a:ext cx="1533504" cy="1151928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90010" y="5373216"/>
            <a:ext cx="8975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dirty="0"/>
              <a:t>Outros casos: </a:t>
            </a:r>
            <a:r>
              <a:rPr lang="pt-BR" sz="1200" dirty="0">
                <a:hlinkClick r:id="rId8"/>
              </a:rPr>
              <a:t>https://exame.abril.com.br/marketing/gafes-25-acoes-marketing-2016/</a:t>
            </a:r>
            <a:endParaRPr lang="pt-BR" sz="1200" dirty="0"/>
          </a:p>
          <a:p>
            <a:r>
              <a:rPr lang="pt-BR" sz="1200" dirty="0">
                <a:hlinkClick r:id="rId9"/>
              </a:rPr>
              <a:t>http://www.infomoney.com.br/negocios/grandes-empresas/noticia/3560254/erros-desastrosos-que-marcaram-campanhas-marketing-grandes-empresas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xmlns="" val="12513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7494489"/>
              </p:ext>
            </p:extLst>
          </p:nvPr>
        </p:nvGraphicFramePr>
        <p:xfrm>
          <a:off x="-1" y="1340767"/>
          <a:ext cx="9144000" cy="398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27114">
                <a:tc>
                  <a:txBody>
                    <a:bodyPr/>
                    <a:lstStyle/>
                    <a:p>
                      <a:r>
                        <a:rPr lang="pt-BR" dirty="0" smtClean="0"/>
                        <a:t>Empresa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Slogan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Idéia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Destino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Tradução</a:t>
                      </a:r>
                      <a:endParaRPr lang="pt-BR" dirty="0"/>
                    </a:p>
                  </a:txBody>
                  <a:tcPr/>
                </a:tc>
              </a:tr>
              <a:tr h="120477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“Kia Ora, Mate”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“Olá, companheiro.”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Olá, Morte.</a:t>
                      </a:r>
                      <a:endParaRPr lang="pt-BR" dirty="0"/>
                    </a:p>
                  </a:txBody>
                  <a:tcPr anchor="ctr"/>
                </a:tc>
              </a:tr>
              <a:tr h="120477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“epic thrills start with a chug”.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“sensações épicas começam com uma grande golada”.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sensações épicas começam com uma masturbação.</a:t>
                      </a:r>
                      <a:endParaRPr lang="pt-BR" dirty="0"/>
                    </a:p>
                  </a:txBody>
                  <a:tcPr anchor="ctr"/>
                </a:tc>
              </a:tr>
              <a:tr h="120477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i="1" dirty="0" smtClean="0"/>
                        <a:t>“Natural </a:t>
                      </a:r>
                      <a:r>
                        <a:rPr lang="pt-BR" i="1" dirty="0" err="1" smtClean="0"/>
                        <a:t>Fairness</a:t>
                      </a:r>
                      <a:r>
                        <a:rPr lang="pt-BR" i="1" dirty="0" smtClean="0"/>
                        <a:t>”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Clareza Natural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Clareza Natural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Privilegio da</a:t>
            </a:r>
            <a:br>
              <a:rPr lang="pt-BR" dirty="0" smtClean="0"/>
            </a:br>
            <a:r>
              <a:rPr lang="pt-BR" dirty="0" smtClean="0"/>
              <a:t>Administração Pública?</a:t>
            </a:r>
            <a:endParaRPr lang="pt-BR" dirty="0"/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996" y="173681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Resultado de imagem para nova zelandia bandeira"/>
          <p:cNvSpPr>
            <a:spLocks noChangeAspect="1" noChangeArrowheads="1"/>
          </p:cNvSpPr>
          <p:nvPr/>
        </p:nvSpPr>
        <p:spPr bwMode="auto">
          <a:xfrm>
            <a:off x="155575" y="-1371600"/>
            <a:ext cx="57340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Resultado de imagem para nova zelandia bandeira"/>
          <p:cNvSpPr>
            <a:spLocks noChangeAspect="1" noChangeArrowheads="1"/>
          </p:cNvSpPr>
          <p:nvPr/>
        </p:nvSpPr>
        <p:spPr bwMode="auto">
          <a:xfrm>
            <a:off x="307975" y="-1219200"/>
            <a:ext cx="57340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6" descr="Resultado de imagem para nova zelandia bandeira"/>
          <p:cNvSpPr>
            <a:spLocks noChangeAspect="1" noChangeArrowheads="1"/>
          </p:cNvSpPr>
          <p:nvPr/>
        </p:nvSpPr>
        <p:spPr bwMode="auto">
          <a:xfrm>
            <a:off x="460375" y="-1066800"/>
            <a:ext cx="57340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8" descr="Resultado de imagem para nova zelandia bandeira"/>
          <p:cNvSpPr>
            <a:spLocks noChangeAspect="1" noChangeArrowheads="1"/>
          </p:cNvSpPr>
          <p:nvPr/>
        </p:nvSpPr>
        <p:spPr bwMode="auto">
          <a:xfrm>
            <a:off x="612775" y="-914400"/>
            <a:ext cx="57340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4282" name="Picture 10" descr="Resultado de imagem para nova zelandia bandei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0373" y="1916182"/>
            <a:ext cx="1638994" cy="81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84" name="Picture 12" descr="Resultado de imagem para mountain d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881" y="2951701"/>
            <a:ext cx="1576068" cy="10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4" descr="Resultado de imagem para escocia bandeira"/>
          <p:cNvSpPr>
            <a:spLocks noChangeAspect="1" noChangeArrowheads="1"/>
          </p:cNvSpPr>
          <p:nvPr/>
        </p:nvSpPr>
        <p:spPr bwMode="auto">
          <a:xfrm>
            <a:off x="155575" y="-1646238"/>
            <a:ext cx="5734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6" descr="Resultado de imagem para escocia bandeira"/>
          <p:cNvSpPr>
            <a:spLocks noChangeAspect="1" noChangeArrowheads="1"/>
          </p:cNvSpPr>
          <p:nvPr/>
        </p:nvSpPr>
        <p:spPr bwMode="auto">
          <a:xfrm>
            <a:off x="307975" y="-1493838"/>
            <a:ext cx="5734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4290" name="Picture 18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1348" y="2879859"/>
            <a:ext cx="1237044" cy="12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92" name="Picture 20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714" y="4154900"/>
            <a:ext cx="1128693" cy="11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94" name="Picture 2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5602" y="4206905"/>
            <a:ext cx="1538300" cy="102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0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2123728" y="2780928"/>
            <a:ext cx="3456384" cy="2016224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Mercado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32848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Fluxo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179512" y="1124744"/>
            <a:ext cx="1584000" cy="1584176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14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PAC</a:t>
            </a:r>
            <a:endParaRPr lang="pt-BR" dirty="0"/>
          </a:p>
        </p:txBody>
      </p:sp>
      <p:sp>
        <p:nvSpPr>
          <p:cNvPr id="5" name="Seta em curva para a esquerda 4"/>
          <p:cNvSpPr/>
          <p:nvPr/>
        </p:nvSpPr>
        <p:spPr>
          <a:xfrm rot="18570884">
            <a:off x="2414941" y="332656"/>
            <a:ext cx="1080120" cy="3168352"/>
          </a:xfrm>
          <a:prstGeom prst="curvedLef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467544" y="1268760"/>
            <a:ext cx="359960" cy="3600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A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7" name="Elipse 6"/>
          <p:cNvSpPr>
            <a:spLocks noChangeAspect="1"/>
          </p:cNvSpPr>
          <p:nvPr/>
        </p:nvSpPr>
        <p:spPr>
          <a:xfrm>
            <a:off x="848990" y="1158271"/>
            <a:ext cx="359960" cy="3600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I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89233" y="2252123"/>
            <a:ext cx="359960" cy="3600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D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>
            <a:off x="1028970" y="2252123"/>
            <a:ext cx="359960" cy="3600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E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287564" y="1979890"/>
            <a:ext cx="359960" cy="3600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C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236423" y="1573560"/>
            <a:ext cx="359960" cy="3600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B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1208950" y="1268760"/>
            <a:ext cx="359960" cy="3600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H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3" name="Elipse 12"/>
          <p:cNvSpPr>
            <a:spLocks noChangeAspect="1"/>
          </p:cNvSpPr>
          <p:nvPr/>
        </p:nvSpPr>
        <p:spPr>
          <a:xfrm>
            <a:off x="1342682" y="1593323"/>
            <a:ext cx="359960" cy="3600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G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1313405" y="1960393"/>
            <a:ext cx="359960" cy="3600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7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F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6" name="Corda 15"/>
          <p:cNvSpPr/>
          <p:nvPr/>
        </p:nvSpPr>
        <p:spPr>
          <a:xfrm>
            <a:off x="2384073" y="4077072"/>
            <a:ext cx="648072" cy="564829"/>
          </a:xfrm>
          <a:prstGeom prst="chord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/>
          <p:cNvSpPr/>
          <p:nvPr/>
        </p:nvSpPr>
        <p:spPr>
          <a:xfrm>
            <a:off x="4788024" y="4221088"/>
            <a:ext cx="576064" cy="420813"/>
          </a:xfrm>
          <a:prstGeom prst="triangl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Losango 18"/>
          <p:cNvSpPr/>
          <p:nvPr/>
        </p:nvSpPr>
        <p:spPr>
          <a:xfrm>
            <a:off x="2384073" y="3140968"/>
            <a:ext cx="570928" cy="576064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Placa 19"/>
          <p:cNvSpPr/>
          <p:nvPr/>
        </p:nvSpPr>
        <p:spPr>
          <a:xfrm>
            <a:off x="4788024" y="3140968"/>
            <a:ext cx="576064" cy="576064"/>
          </a:xfrm>
          <a:prstGeom prst="plaqu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uxograma: Fita perfurada 20"/>
          <p:cNvSpPr/>
          <p:nvPr/>
        </p:nvSpPr>
        <p:spPr>
          <a:xfrm>
            <a:off x="3347864" y="4221088"/>
            <a:ext cx="864096" cy="420813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11002" y="3327375"/>
            <a:ext cx="1797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Custo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580112" y="3327375"/>
            <a:ext cx="3256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Legalidade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067944" y="1856755"/>
            <a:ext cx="4230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Oportunidade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843293" y="4802582"/>
            <a:ext cx="4017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Conveniência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Fluxograma: Conector fora de página 26"/>
          <p:cNvSpPr/>
          <p:nvPr/>
        </p:nvSpPr>
        <p:spPr>
          <a:xfrm>
            <a:off x="5724128" y="4359486"/>
            <a:ext cx="459139" cy="509674"/>
          </a:xfrm>
          <a:prstGeom prst="flowChartOffpageConnector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strela de 5 pontas 27"/>
          <p:cNvSpPr/>
          <p:nvPr/>
        </p:nvSpPr>
        <p:spPr>
          <a:xfrm>
            <a:off x="2384073" y="2108123"/>
            <a:ext cx="648072" cy="648000"/>
          </a:xfrm>
          <a:prstGeom prst="star5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luxograma: Agrupar 28"/>
          <p:cNvSpPr/>
          <p:nvPr/>
        </p:nvSpPr>
        <p:spPr>
          <a:xfrm>
            <a:off x="1493385" y="2924944"/>
            <a:ext cx="414319" cy="504056"/>
          </a:xfrm>
          <a:prstGeom prst="flowChartCollate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Cruz 29"/>
          <p:cNvSpPr/>
          <p:nvPr/>
        </p:nvSpPr>
        <p:spPr>
          <a:xfrm>
            <a:off x="1389242" y="4250705"/>
            <a:ext cx="612000" cy="612000"/>
          </a:xfrm>
          <a:prstGeom prst="plus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86772E-6 L 0.12257 -0.02266 C 0.14879 -0.02844 0.17639 -0.01734 0.19913 0.00578 C 0.22431 0.03169 0.23819 0.06406 0.24045 0.09945 L 0.25573 0.26342 " pathEditMode="relative" rAng="2263477" ptsTypes="FffFF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6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32848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Conteúdo do ETP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/>
              <a:t>1.    ANÁLISE DA DEMANDA</a:t>
            </a:r>
          </a:p>
          <a:p>
            <a:pPr marL="0" indent="0">
              <a:buNone/>
            </a:pPr>
            <a:r>
              <a:rPr lang="pt-BR" dirty="0" smtClean="0"/>
              <a:t>2</a:t>
            </a:r>
            <a:r>
              <a:rPr lang="pt-BR" dirty="0"/>
              <a:t>.    ANÁLISE DO CENÁRIO</a:t>
            </a:r>
          </a:p>
          <a:p>
            <a:pPr marL="0" indent="0">
              <a:buNone/>
            </a:pPr>
            <a:r>
              <a:rPr lang="pt-BR" dirty="0" smtClean="0"/>
              <a:t>3</a:t>
            </a:r>
            <a:r>
              <a:rPr lang="pt-BR" dirty="0"/>
              <a:t>.    DESCRIÇÃO DA SOLUÇÃO</a:t>
            </a:r>
          </a:p>
          <a:p>
            <a:pPr marL="0" indent="0">
              <a:buNone/>
            </a:pPr>
            <a:r>
              <a:rPr lang="pt-BR" dirty="0" smtClean="0"/>
              <a:t>4</a:t>
            </a:r>
            <a:r>
              <a:rPr lang="pt-BR" dirty="0"/>
              <a:t>.    DESENHO DA CONTRATAÇÃO</a:t>
            </a:r>
          </a:p>
          <a:p>
            <a:pPr marL="0" indent="0">
              <a:buNone/>
            </a:pPr>
            <a:r>
              <a:rPr lang="pt-BR" dirty="0" smtClean="0"/>
              <a:t>5</a:t>
            </a:r>
            <a:r>
              <a:rPr lang="pt-BR" dirty="0"/>
              <a:t>.    DECLARAÇÃO DA VIABILIDADE DA </a:t>
            </a:r>
            <a:r>
              <a:rPr lang="pt-BR" dirty="0" smtClean="0"/>
              <a:t>CONTRATAÇÃO</a:t>
            </a:r>
            <a:endParaRPr lang="pt-BR" dirty="0"/>
          </a:p>
        </p:txBody>
      </p:sp>
      <p:pic>
        <p:nvPicPr>
          <p:cNvPr id="5" name="Picture 8" descr="http://4.bp.blogspot.com/-8IT9md394uU/T5hsHys0MyI/AAAAAAAABa4/Db6TnLmOqZo/s1600/escolh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3222" y="1772816"/>
            <a:ext cx="2915817" cy="184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951" y="300212"/>
            <a:ext cx="2630049" cy="1424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fvigilancia.com.br/UserFiles/Image/especificacao_tec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1745" y="4149080"/>
            <a:ext cx="2764057" cy="146495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102" name="Picture 6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554" y="4149080"/>
            <a:ext cx="2830668" cy="1660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m para opçõ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509120"/>
            <a:ext cx="2808312" cy="1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97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0338"/>
            <a:ext cx="8229600" cy="67637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Lei Federal 8.666/93</a:t>
            </a:r>
          </a:p>
          <a:p>
            <a:r>
              <a:rPr lang="pt-BR" dirty="0"/>
              <a:t>Art. 6</a:t>
            </a:r>
            <a:r>
              <a:rPr lang="pt-BR" u="sng" baseline="30000" dirty="0"/>
              <a:t>o</a:t>
            </a:r>
            <a:r>
              <a:rPr lang="pt-BR" dirty="0"/>
              <a:t>  Para os fins desta Lei, considera-se:</a:t>
            </a:r>
          </a:p>
          <a:p>
            <a:r>
              <a:rPr lang="pt-BR" dirty="0" smtClean="0"/>
              <a:t>...</a:t>
            </a:r>
            <a:endParaRPr lang="pt-BR" dirty="0"/>
          </a:p>
          <a:p>
            <a:r>
              <a:rPr lang="pt-BR" dirty="0"/>
              <a:t>IX - Projeto Básico - conjunto de elementos necessários e suficientes, com nível de precisão adequado, para caracterizar a obra ou serviço, ou complexo de obras ou serviços objeto da licitação, elaborado com base nas indicações dos </a:t>
            </a:r>
            <a:r>
              <a:rPr lang="pt-BR" b="1" dirty="0"/>
              <a:t>estudos técnicos preliminares</a:t>
            </a:r>
            <a:r>
              <a:rPr lang="pt-BR" dirty="0"/>
              <a:t>, que assegurem a viabilidade técnica e o adequado tratamento do impacto ambiental do empreendimento, e que possibilite a avaliação do custo da obra e a definição dos métodos e do prazo de execução, devendo conter os seguintes elementos:</a:t>
            </a:r>
            <a:endParaRPr lang="pt-BR" dirty="0">
              <a:effectLst/>
            </a:endParaRPr>
          </a:p>
        </p:txBody>
      </p:sp>
      <p:sp>
        <p:nvSpPr>
          <p:cNvPr id="24596" name="AutoShape 2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98" name="AutoShape 2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600" name="AutoShape 2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72008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pt-BR" dirty="0" smtClean="0"/>
              <a:t>1.ANÁLISE </a:t>
            </a:r>
            <a:r>
              <a:rPr lang="pt-BR" dirty="0"/>
              <a:t>DA DEMANDA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 smtClean="0"/>
              <a:t>1.1</a:t>
            </a:r>
            <a:r>
              <a:rPr lang="pt-BR" dirty="0"/>
              <a:t>.  Justificativa da </a:t>
            </a:r>
            <a:r>
              <a:rPr lang="pt-BR" b="1" dirty="0"/>
              <a:t>necessidade</a:t>
            </a:r>
            <a:r>
              <a:rPr lang="pt-BR" dirty="0"/>
              <a:t> de contratação</a:t>
            </a:r>
          </a:p>
          <a:p>
            <a:pPr marL="0" indent="0">
              <a:buNone/>
            </a:pPr>
            <a:r>
              <a:rPr lang="pt-BR" dirty="0"/>
              <a:t>1.2.  Instrumentos de planejamento</a:t>
            </a:r>
          </a:p>
          <a:p>
            <a:pPr marL="0" indent="0">
              <a:buNone/>
            </a:pPr>
            <a:r>
              <a:rPr lang="pt-BR" dirty="0"/>
              <a:t>1.3.  Resultados pretendidos do atendimento da </a:t>
            </a:r>
            <a:r>
              <a:rPr lang="pt-BR" dirty="0" smtClean="0"/>
              <a:t>demanda</a:t>
            </a:r>
            <a:endParaRPr lang="pt-BR" dirty="0"/>
          </a:p>
        </p:txBody>
      </p:sp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5452" y="5045017"/>
            <a:ext cx="1944000" cy="9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45017"/>
            <a:ext cx="1420252" cy="9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252" y="5045017"/>
            <a:ext cx="1555200" cy="9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9512" y="4005064"/>
            <a:ext cx="4205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Antecedentes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772960" y="1484784"/>
            <a:ext cx="1285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PAC</a:t>
            </a:r>
            <a:endParaRPr lang="pt-B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272" name="Picture 8" descr="Resultado de imagem para resultad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039" y="4928394"/>
            <a:ext cx="205097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sultado de imagem para resultad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4000" y="4928394"/>
            <a:ext cx="1852308" cy="10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m para pont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688" y="96353"/>
            <a:ext cx="1800000" cy="1199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Resultado de imagem para educaçã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0069" y="3848394"/>
            <a:ext cx="1867432" cy="10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Resultado de imagem para sau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185" y="3848394"/>
            <a:ext cx="1791075" cy="10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Imagem relaciona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308" y="96352"/>
            <a:ext cx="1801111" cy="1196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108882" y="3866908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927945" y="234189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261281" y="234189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108882" y="5024431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927944" y="5024431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927945" y="3938294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44095" y="2885667"/>
            <a:ext cx="4950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Contrato ≠ Projeto</a:t>
            </a:r>
            <a:endParaRPr lang="pt-BR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5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5" grpId="1"/>
      <p:bldP spid="6" grpId="0"/>
      <p:bldP spid="6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2. ANÁLISE </a:t>
            </a:r>
            <a:r>
              <a:rPr lang="pt-BR" dirty="0"/>
              <a:t>DO </a:t>
            </a:r>
            <a:r>
              <a:rPr lang="pt-BR" dirty="0" smtClean="0"/>
              <a:t>CENÁRIO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 smtClean="0"/>
              <a:t>2.1</a:t>
            </a:r>
            <a:r>
              <a:rPr lang="pt-BR" dirty="0"/>
              <a:t>.  Levantamento das soluções de </a:t>
            </a:r>
            <a:r>
              <a:rPr lang="pt-BR" dirty="0" smtClean="0"/>
              <a:t>mercado</a:t>
            </a:r>
            <a:endParaRPr lang="pt-BR" dirty="0"/>
          </a:p>
        </p:txBody>
      </p:sp>
      <p:pic>
        <p:nvPicPr>
          <p:cNvPr id="10242" name="Picture 2" descr="Resultado de imagem para caminh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44622"/>
            <a:ext cx="3436185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m para caminh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3134" y="3776232"/>
            <a:ext cx="3192421" cy="2059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m para caminh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33" y="1807823"/>
            <a:ext cx="3281326" cy="2165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sultado de imagem para caminh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281"/>
            <a:ext cx="3187411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860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2. ANÁLISE </a:t>
            </a:r>
            <a:r>
              <a:rPr lang="pt-BR" dirty="0"/>
              <a:t>DO </a:t>
            </a:r>
            <a:r>
              <a:rPr lang="pt-BR" dirty="0" smtClean="0"/>
              <a:t>CENÁRIO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 smtClean="0"/>
              <a:t>2.2</a:t>
            </a:r>
            <a:r>
              <a:rPr lang="pt-BR" dirty="0"/>
              <a:t>.  Avaliação comparativa (Benchmarking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0250" name="Picture 10" descr="Resultado de imagem para compar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2" y="3826465"/>
            <a:ext cx="3260643" cy="2173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60358"/>
            <a:ext cx="3143402" cy="2539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Resultado de imagem para simil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450967" cy="194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34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2. ANÁLISE </a:t>
            </a:r>
            <a:r>
              <a:rPr lang="pt-BR" dirty="0"/>
              <a:t>DO </a:t>
            </a:r>
            <a:r>
              <a:rPr lang="pt-BR" dirty="0" smtClean="0"/>
              <a:t>CENÁRIO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 smtClean="0"/>
              <a:t>2.2.1</a:t>
            </a:r>
            <a:r>
              <a:rPr lang="pt-BR" dirty="0"/>
              <a:t>.      Contratações similares </a:t>
            </a:r>
            <a:r>
              <a:rPr lang="pt-BR" dirty="0" smtClean="0"/>
              <a:t>internas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2.2.1.1    Contratos vigentes</a:t>
            </a:r>
          </a:p>
          <a:p>
            <a:pPr marL="0" indent="0">
              <a:buNone/>
            </a:pPr>
            <a:r>
              <a:rPr lang="pt-BR" dirty="0" smtClean="0"/>
              <a:t>2.2.1.2    Contratos Encerrados</a:t>
            </a:r>
          </a:p>
          <a:p>
            <a:pPr marL="0" indent="0">
              <a:buNone/>
            </a:pPr>
            <a:r>
              <a:rPr lang="pt-BR" dirty="0" smtClean="0"/>
              <a:t>2.2.1.3     Projetos</a:t>
            </a:r>
            <a:r>
              <a:rPr lang="pt-BR" dirty="0"/>
              <a:t>     </a:t>
            </a:r>
          </a:p>
        </p:txBody>
      </p:sp>
      <p:pic>
        <p:nvPicPr>
          <p:cNvPr id="10256" name="Picture 16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9048" y="3212976"/>
            <a:ext cx="2929416" cy="2577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34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2. ANÁLISE </a:t>
            </a:r>
            <a:r>
              <a:rPr lang="pt-BR" dirty="0"/>
              <a:t>DO </a:t>
            </a:r>
            <a:r>
              <a:rPr lang="pt-BR" dirty="0" smtClean="0"/>
              <a:t>CENÁRIO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 smtClean="0"/>
              <a:t>2.2.2</a:t>
            </a:r>
            <a:r>
              <a:rPr lang="pt-BR" dirty="0"/>
              <a:t>.      Contratações similares </a:t>
            </a:r>
            <a:r>
              <a:rPr lang="pt-BR" dirty="0" smtClean="0"/>
              <a:t>externas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2.2.2.1    </a:t>
            </a:r>
            <a:r>
              <a:rPr lang="pt-BR" dirty="0"/>
              <a:t>Contratos vigentes</a:t>
            </a:r>
          </a:p>
          <a:p>
            <a:pPr marL="0" indent="0">
              <a:buNone/>
            </a:pPr>
            <a:r>
              <a:rPr lang="pt-BR" dirty="0" smtClean="0"/>
              <a:t>2.2.2.2    </a:t>
            </a:r>
            <a:r>
              <a:rPr lang="pt-BR" dirty="0"/>
              <a:t>Contratos Encerrados</a:t>
            </a:r>
          </a:p>
          <a:p>
            <a:pPr marL="0" indent="0">
              <a:buNone/>
            </a:pPr>
            <a:r>
              <a:rPr lang="pt-BR" dirty="0" smtClean="0"/>
              <a:t>2.2.2.3     </a:t>
            </a:r>
            <a:r>
              <a:rPr lang="pt-BR" dirty="0"/>
              <a:t>Projetos</a:t>
            </a:r>
          </a:p>
        </p:txBody>
      </p:sp>
      <p:pic>
        <p:nvPicPr>
          <p:cNvPr id="10258" name="Picture 18" descr="Resultado de imagem para compar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982" y="3429001"/>
            <a:ext cx="3319890" cy="2492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245943" y="3861048"/>
            <a:ext cx="58260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Ainda não estamos comparando resultados</a:t>
            </a:r>
            <a:endParaRPr lang="pt-B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4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72008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2. ANÁLISE </a:t>
            </a:r>
            <a:r>
              <a:rPr lang="pt-BR" dirty="0"/>
              <a:t>DO </a:t>
            </a:r>
            <a:r>
              <a:rPr lang="pt-BR" dirty="0" smtClean="0"/>
              <a:t>CENÁRIO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 smtClean="0"/>
              <a:t>2.2.3</a:t>
            </a:r>
            <a:r>
              <a:rPr lang="pt-BR" dirty="0"/>
              <a:t>.      Consulta ao </a:t>
            </a:r>
            <a:r>
              <a:rPr lang="pt-BR" dirty="0" smtClean="0"/>
              <a:t>mercado</a:t>
            </a:r>
          </a:p>
          <a:p>
            <a:pPr marL="0" indent="0">
              <a:buNone/>
            </a:pPr>
            <a:r>
              <a:rPr lang="pt-BR" dirty="0" smtClean="0"/>
              <a:t>2.2.3.1    Internet</a:t>
            </a:r>
          </a:p>
          <a:p>
            <a:pPr marL="0" indent="0">
              <a:buNone/>
            </a:pPr>
            <a:r>
              <a:rPr lang="pt-BR" dirty="0" smtClean="0"/>
              <a:t>2.2.3.2    Conselhos de classe</a:t>
            </a:r>
          </a:p>
          <a:p>
            <a:pPr marL="0" indent="0">
              <a:buNone/>
            </a:pPr>
            <a:r>
              <a:rPr lang="pt-BR" dirty="0" smtClean="0"/>
              <a:t>2.2.3.3    Órgãos de Regulação</a:t>
            </a:r>
          </a:p>
          <a:p>
            <a:pPr marL="0" indent="0">
              <a:buNone/>
            </a:pPr>
            <a:r>
              <a:rPr lang="pt-BR" dirty="0" smtClean="0"/>
              <a:t>2.2.3.4     Ligações</a:t>
            </a:r>
          </a:p>
          <a:p>
            <a:pPr marL="0" indent="0">
              <a:buNone/>
            </a:pPr>
            <a:r>
              <a:rPr lang="pt-BR" dirty="0" smtClean="0"/>
              <a:t>2.2.3.5     Consulta Pública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0" name="Picture 20" descr="Resultado de imagem para encontro de pesso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1513" y="3140968"/>
            <a:ext cx="3882488" cy="2869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604" y="1268760"/>
            <a:ext cx="3466306" cy="2170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56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72008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pt-BR" dirty="0"/>
              <a:t>2.    ANÁLISE DO CENÁRIO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 smtClean="0"/>
              <a:t>2.3</a:t>
            </a:r>
            <a:r>
              <a:rPr lang="pt-BR" dirty="0"/>
              <a:t>.  Institucional e Legal</a:t>
            </a:r>
          </a:p>
          <a:p>
            <a:pPr marL="0" indent="0">
              <a:buNone/>
            </a:pPr>
            <a:r>
              <a:rPr lang="pt-BR" dirty="0" smtClean="0"/>
              <a:t>2.3.1 Legislações e normas obrigatórias</a:t>
            </a:r>
          </a:p>
          <a:p>
            <a:pPr marL="0" indent="0">
              <a:buNone/>
            </a:pPr>
            <a:r>
              <a:rPr lang="pt-BR" dirty="0" smtClean="0"/>
              <a:t>2.3.2 Condições internas</a:t>
            </a:r>
          </a:p>
          <a:p>
            <a:pPr marL="0" indent="0">
              <a:buNone/>
            </a:pPr>
            <a:r>
              <a:rPr lang="pt-BR" dirty="0" smtClean="0"/>
              <a:t>Dicas:</a:t>
            </a:r>
          </a:p>
          <a:p>
            <a:pPr>
              <a:buFontTx/>
              <a:buChar char="-"/>
            </a:pPr>
            <a:r>
              <a:rPr lang="pt-BR" dirty="0" smtClean="0"/>
              <a:t>observar justificativas e qualificação técnica de outros contratos ou licitações;</a:t>
            </a:r>
          </a:p>
          <a:p>
            <a:pPr>
              <a:buFontTx/>
              <a:buChar char="-"/>
            </a:pPr>
            <a:r>
              <a:rPr lang="pt-BR" dirty="0" smtClean="0"/>
              <a:t>Ambientes de engenharia, química, nutrição e segurança;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457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72008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pt-BR" dirty="0"/>
              <a:t>2.    ANÁLISE DO CENÁRIO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 smtClean="0"/>
              <a:t>2.4</a:t>
            </a:r>
            <a:r>
              <a:rPr lang="pt-BR" dirty="0"/>
              <a:t>.  Estimativa de quantidades das possíveis </a:t>
            </a:r>
            <a:r>
              <a:rPr lang="pt-BR" dirty="0" smtClean="0"/>
              <a:t>soluções</a:t>
            </a:r>
          </a:p>
          <a:p>
            <a:pPr marL="0" indent="0">
              <a:buNone/>
            </a:pPr>
            <a:r>
              <a:rPr lang="pt-BR" dirty="0" smtClean="0"/>
              <a:t>Dicas:</a:t>
            </a:r>
          </a:p>
          <a:p>
            <a:pPr marL="0" indent="0">
              <a:buNone/>
            </a:pPr>
            <a:r>
              <a:rPr lang="pt-BR" dirty="0" smtClean="0"/>
              <a:t>Eficiência/Produtividade</a:t>
            </a:r>
          </a:p>
          <a:p>
            <a:pPr marL="0" indent="0">
              <a:buNone/>
            </a:pPr>
            <a:r>
              <a:rPr lang="pt-BR" dirty="0" smtClean="0"/>
              <a:t>Análise tempos e movimentos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3314" name="Picture 2" descr="Resultado de imagem para estoq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042" y="1596788"/>
            <a:ext cx="4139952" cy="2008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m para propor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8125" y="3604871"/>
            <a:ext cx="2421786" cy="2249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57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72008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pt-BR" dirty="0"/>
              <a:t>2.    ANÁLISE DO CENÁRIO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 smtClean="0"/>
              <a:t>2.5</a:t>
            </a:r>
            <a:r>
              <a:rPr lang="pt-BR" dirty="0"/>
              <a:t>.  </a:t>
            </a:r>
            <a:r>
              <a:rPr lang="pt-BR" b="1" dirty="0" smtClean="0"/>
              <a:t>Estimativa</a:t>
            </a:r>
            <a:r>
              <a:rPr lang="pt-BR" dirty="0" smtClean="0"/>
              <a:t> </a:t>
            </a:r>
            <a:r>
              <a:rPr lang="pt-BR" dirty="0"/>
              <a:t>de preços das possíveis </a:t>
            </a:r>
            <a:r>
              <a:rPr lang="pt-BR" dirty="0" smtClean="0"/>
              <a:t>soluções</a:t>
            </a:r>
          </a:p>
          <a:p>
            <a:pPr marL="0" indent="0">
              <a:buNone/>
            </a:pPr>
            <a:r>
              <a:rPr lang="pt-BR" dirty="0" smtClean="0"/>
              <a:t>Dicas:</a:t>
            </a:r>
          </a:p>
          <a:p>
            <a:pPr marL="0" indent="0">
              <a:buNone/>
            </a:pPr>
            <a:r>
              <a:rPr lang="pt-BR" dirty="0" smtClean="0"/>
              <a:t>Planilhas de custo</a:t>
            </a:r>
          </a:p>
          <a:p>
            <a:pPr marL="0" indent="0">
              <a:buNone/>
            </a:pPr>
            <a:r>
              <a:rPr lang="pt-BR" dirty="0" smtClean="0"/>
              <a:t>Índices de inflação</a:t>
            </a:r>
          </a:p>
          <a:p>
            <a:pPr marL="0" indent="0">
              <a:buNone/>
            </a:pPr>
            <a:r>
              <a:rPr lang="pt-BR" dirty="0" smtClean="0"/>
              <a:t>Tributação</a:t>
            </a:r>
          </a:p>
          <a:p>
            <a:pPr marL="0" indent="0">
              <a:buNone/>
            </a:pPr>
            <a:r>
              <a:rPr lang="pt-BR" dirty="0" smtClean="0"/>
              <a:t>Estimar pelo máximo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9698" name="Picture 2" descr="Resultado de imagem para tribu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442" y="3284984"/>
            <a:ext cx="4116557" cy="2748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4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72008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pt-BR" dirty="0"/>
              <a:t>2.    ANÁLISE DO CENÁRIO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pt-BR" dirty="0" smtClean="0"/>
              <a:t>2.6</a:t>
            </a:r>
            <a:r>
              <a:rPr lang="pt-BR" dirty="0"/>
              <a:t>.  Audiência </a:t>
            </a:r>
            <a:r>
              <a:rPr lang="pt-BR" dirty="0" smtClean="0"/>
              <a:t>Pública</a:t>
            </a:r>
          </a:p>
          <a:p>
            <a:pPr marL="0" indent="0">
              <a:buNone/>
            </a:pPr>
            <a:r>
              <a:rPr lang="pt-BR" dirty="0" smtClean="0"/>
              <a:t>Pode ser usada para diversas etapas:</a:t>
            </a:r>
          </a:p>
          <a:p>
            <a:pPr marL="0" indent="0">
              <a:buNone/>
            </a:pPr>
            <a:r>
              <a:rPr lang="pt-BR" dirty="0" smtClean="0"/>
              <a:t>Novas soluções</a:t>
            </a:r>
          </a:p>
          <a:p>
            <a:pPr marL="0" indent="0">
              <a:buNone/>
            </a:pPr>
            <a:r>
              <a:rPr lang="pt-BR" dirty="0" smtClean="0"/>
              <a:t>Ratificação de forma de suprimento</a:t>
            </a:r>
          </a:p>
          <a:p>
            <a:pPr marL="0" indent="0">
              <a:buNone/>
            </a:pPr>
            <a:r>
              <a:rPr lang="pt-BR" dirty="0" smtClean="0"/>
              <a:t>Levantamento de 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94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0338"/>
            <a:ext cx="8229600" cy="67637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Lei Federal 8.666/93</a:t>
            </a:r>
          </a:p>
          <a:p>
            <a:r>
              <a:rPr lang="pt-BR" b="1" dirty="0"/>
              <a:t>Seção IV</a:t>
            </a:r>
            <a:br>
              <a:rPr lang="pt-BR" b="1" dirty="0"/>
            </a:br>
            <a:r>
              <a:rPr lang="pt-BR" b="1" dirty="0"/>
              <a:t>Dos Serviços Técnicos Profissionais Especializados</a:t>
            </a:r>
            <a:endParaRPr lang="pt-BR" dirty="0"/>
          </a:p>
          <a:p>
            <a:r>
              <a:rPr lang="pt-BR" dirty="0"/>
              <a:t>Art. 13.  Para os fins desta Lei, consideram-se serviços técnicos profissionais especializados os trabalhos relativos a:</a:t>
            </a:r>
          </a:p>
          <a:p>
            <a:r>
              <a:rPr lang="pt-BR" dirty="0"/>
              <a:t>I - </a:t>
            </a:r>
            <a:r>
              <a:rPr lang="pt-BR" b="1" dirty="0"/>
              <a:t>estudos técnicos</a:t>
            </a:r>
            <a:r>
              <a:rPr lang="pt-BR" dirty="0"/>
              <a:t>, planejamentos e projetos básicos ou executivos;</a:t>
            </a:r>
            <a:endParaRPr lang="pt-BR" dirty="0">
              <a:effectLst/>
            </a:endParaRPr>
          </a:p>
        </p:txBody>
      </p:sp>
      <p:sp>
        <p:nvSpPr>
          <p:cNvPr id="24596" name="AutoShape 2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98" name="AutoShape 2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600" name="AutoShape 2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3052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8" y="0"/>
            <a:ext cx="9145076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9595" y="1772816"/>
            <a:ext cx="5624810" cy="302433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51720" y="2852936"/>
            <a:ext cx="50405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Obrigado</a:t>
            </a:r>
            <a:endParaRPr lang="pt-BR" sz="4800" b="1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2267744" y="4437112"/>
            <a:ext cx="4608512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Douglas Lima</a:t>
            </a:r>
          </a:p>
          <a:p>
            <a:pPr algn="ctr"/>
            <a:r>
              <a:rPr lang="pt-BR" sz="3200" u="sng" dirty="0" smtClean="0">
                <a:solidFill>
                  <a:schemeClr val="bg1"/>
                </a:solidFill>
              </a:rPr>
              <a:t>dclima@casacivil.rj.gov.br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2333-1834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0338"/>
            <a:ext cx="8229600" cy="67637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Instrução Normativa 05/17 - MPOG</a:t>
            </a:r>
          </a:p>
          <a:p>
            <a:r>
              <a:rPr lang="pt-BR" dirty="0"/>
              <a:t>Art. 20. O Planejamento da Contratação, para cada serviço a ser contratado, consistirá nas seguintes etapas:</a:t>
            </a:r>
          </a:p>
          <a:p>
            <a:r>
              <a:rPr lang="pt-BR" dirty="0"/>
              <a:t>I - </a:t>
            </a:r>
            <a:r>
              <a:rPr lang="pt-BR" b="1" dirty="0"/>
              <a:t>Estudos Preliminares</a:t>
            </a:r>
            <a:r>
              <a:rPr lang="pt-BR" dirty="0"/>
              <a:t>;</a:t>
            </a:r>
            <a:endParaRPr lang="pt-BR" dirty="0">
              <a:effectLst/>
            </a:endParaRPr>
          </a:p>
        </p:txBody>
      </p:sp>
      <p:sp>
        <p:nvSpPr>
          <p:cNvPr id="24596" name="AutoShape 2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98" name="AutoShape 2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600" name="AutoShape 2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47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0338"/>
            <a:ext cx="8229600" cy="67637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3285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dirty="0" smtClean="0"/>
              <a:t>Instrução Normativa 05/17 - MPOG</a:t>
            </a:r>
          </a:p>
          <a:p>
            <a:pPr marL="0" indent="0">
              <a:buNone/>
            </a:pPr>
            <a:r>
              <a:rPr lang="pt-BR" dirty="0"/>
              <a:t>Art. 24. Com base no documento que formaliza a demanda, a equipe de Planejamento da Contratação deve realizar os Estudos Preliminares, conforme as diretrizes constantes do Anexo III.</a:t>
            </a:r>
          </a:p>
          <a:p>
            <a:pPr marL="0" indent="0">
              <a:buNone/>
            </a:pPr>
            <a:r>
              <a:rPr lang="pt-BR" dirty="0"/>
              <a:t>§ 1º O documento que materializa os Estudos Preliminares deve conter, quando couber, o seguinte conteúdo:</a:t>
            </a:r>
          </a:p>
          <a:p>
            <a:pPr marL="0" indent="0">
              <a:buNone/>
            </a:pPr>
            <a:r>
              <a:rPr lang="pt-BR" dirty="0"/>
              <a:t>I - necessidade da contratação;</a:t>
            </a:r>
          </a:p>
          <a:p>
            <a:pPr marL="0" indent="0">
              <a:buNone/>
            </a:pPr>
            <a:r>
              <a:rPr lang="pt-BR" dirty="0"/>
              <a:t>II - referência a outros instrumentos de planejamento do órgão ou entidade, se houver;</a:t>
            </a:r>
          </a:p>
          <a:p>
            <a:pPr marL="0" indent="0">
              <a:buNone/>
            </a:pPr>
            <a:r>
              <a:rPr lang="pt-BR" dirty="0"/>
              <a:t>III - requisitos da contratação;</a:t>
            </a:r>
          </a:p>
          <a:p>
            <a:pPr marL="0" indent="0">
              <a:buNone/>
            </a:pPr>
            <a:r>
              <a:rPr lang="pt-BR" dirty="0"/>
              <a:t>IV - estimativa das quantidades, acompanhadas das memórias de cálculo e dos documentos que lhe dão suporte;</a:t>
            </a:r>
          </a:p>
          <a:p>
            <a:pPr marL="0" indent="0">
              <a:buNone/>
            </a:pPr>
            <a:r>
              <a:rPr lang="pt-BR" dirty="0"/>
              <a:t>V - levantamento de mercado e justificativa da escolha do tipo de solução a contratar;</a:t>
            </a:r>
          </a:p>
          <a:p>
            <a:pPr marL="0" indent="0">
              <a:buNone/>
            </a:pPr>
            <a:r>
              <a:rPr lang="pt-BR" dirty="0"/>
              <a:t>VI - estimativas de preços ou preços referenciais;</a:t>
            </a:r>
          </a:p>
          <a:p>
            <a:pPr marL="0" indent="0">
              <a:buNone/>
            </a:pPr>
            <a:r>
              <a:rPr lang="pt-BR" dirty="0"/>
              <a:t>VII - descrição da solução como um todo;</a:t>
            </a:r>
          </a:p>
          <a:p>
            <a:pPr marL="0" indent="0">
              <a:buNone/>
            </a:pPr>
            <a:r>
              <a:rPr lang="pt-BR" dirty="0"/>
              <a:t>VIII - justificativas para o parcelamento ou não da solução quando necessária para individualização do objeto;</a:t>
            </a:r>
          </a:p>
          <a:p>
            <a:pPr marL="0" indent="0">
              <a:buNone/>
            </a:pPr>
            <a:r>
              <a:rPr lang="pt-BR" dirty="0"/>
              <a:t>IX - demonstrativo dos resultados pretendidos em termos de economicidade e de melhor aproveitamento dos recursos humanos, materiais ou financeiros disponíveis;</a:t>
            </a:r>
          </a:p>
          <a:p>
            <a:pPr marL="0" indent="0">
              <a:buNone/>
            </a:pPr>
            <a:r>
              <a:rPr lang="pt-BR" dirty="0"/>
              <a:t>X - providências para adequação do ambiente do órgão;</a:t>
            </a:r>
          </a:p>
          <a:p>
            <a:pPr marL="0" indent="0">
              <a:buNone/>
            </a:pPr>
            <a:r>
              <a:rPr lang="pt-BR" dirty="0"/>
              <a:t>XI - contratações correlatas e/ou interdependentes; e</a:t>
            </a:r>
          </a:p>
          <a:p>
            <a:pPr marL="0" indent="0">
              <a:buNone/>
            </a:pPr>
            <a:r>
              <a:rPr lang="pt-BR" dirty="0"/>
              <a:t>XII - declaração da viabilidade ou não da contratação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4596" name="AutoShape 2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98" name="AutoShape 2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600" name="AutoShape 2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51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0338"/>
            <a:ext cx="8229600" cy="67637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dirty="0" smtClean="0"/>
              <a:t>Instrução Normativa 05/17 - MPOG</a:t>
            </a:r>
          </a:p>
          <a:p>
            <a:pPr marL="0" indent="0">
              <a:buNone/>
            </a:pPr>
            <a:r>
              <a:rPr lang="pt-BR" dirty="0"/>
              <a:t>Art. 24. Com base no documento que formaliza a demanda, a equipe de Planejamento da Contratação deve realizar os Estudos Preliminares, conforme as diretrizes constantes do Anexo III.</a:t>
            </a:r>
          </a:p>
          <a:p>
            <a:pPr marL="0" indent="0">
              <a:buNone/>
            </a:pPr>
            <a:r>
              <a:rPr lang="pt-BR" dirty="0" smtClean="0"/>
              <a:t>...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§ 2º Os Estudos Preliminares devem obrigatoriamente conter o disposto nos incisos I, IV, VI, VIII e XII do parágrafo anterior.</a:t>
            </a:r>
          </a:p>
          <a:p>
            <a:pPr marL="0" indent="0">
              <a:buNone/>
            </a:pPr>
            <a:r>
              <a:rPr lang="pt-BR" dirty="0"/>
              <a:t>§ 3º O órgão ou entidade deverá apresentar justificativas no próprio documento que materializa os Estudos Preliminares quando não contemplar quaisquer dos incisos de que trata o § 1º deste artigo;</a:t>
            </a:r>
          </a:p>
          <a:p>
            <a:pPr marL="0" indent="0">
              <a:buNone/>
            </a:pPr>
            <a:r>
              <a:rPr lang="pt-BR" dirty="0"/>
              <a:t>§ 4º Nas contratações que utilizem especificações padronizadas, em atenção ao § 4º do art. 20, a equipe de Planejamento da Contratação produzirá somente os conteúdos dispostos nos incisos do § 1º deste artigo que não forem estabelecidos como padrão.</a:t>
            </a:r>
          </a:p>
          <a:p>
            <a:pPr marL="0" indent="0">
              <a:buNone/>
            </a:pPr>
            <a:r>
              <a:rPr lang="pt-BR" dirty="0"/>
              <a:t>§ 5º Observado o § 2º deste artigo, nas contratações em que o órgão ou entidade for gerenciador de um Sistema de Registro de Preços (SRP), deve ser produzido um Estudo Preliminar específico para o órgão ou entidade com o conteúdo previsto nos incisos de I a XII, e outro para a formação da Ata contendo as informações dos incisos III, IV, V, VI, VII e VIII.</a:t>
            </a:r>
          </a:p>
          <a:p>
            <a:pPr marL="0" indent="0">
              <a:buNone/>
            </a:pPr>
            <a:r>
              <a:rPr lang="pt-BR" dirty="0"/>
              <a:t>§ 6º Observado o § 2º deste artigo, nas contratações em que o órgão ou entidade for participante de um Sistema de Registro de Preços (SRP), a equipe de Planejamento da Contratação produzirá as informações dos incisos I, II, IV, IX, X, XI e XII, visto que as informações dos incisos III, V, VI, VII e VIII, considerando a totalidade da ata, serão produzidas pelo órgão gerenciador.</a:t>
            </a:r>
            <a:endParaRPr lang="pt-BR" dirty="0">
              <a:effectLst/>
            </a:endParaRPr>
          </a:p>
        </p:txBody>
      </p:sp>
      <p:sp>
        <p:nvSpPr>
          <p:cNvPr id="24596" name="AutoShape 2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98" name="AutoShape 2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600" name="AutoShape 2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24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0338"/>
            <a:ext cx="8229600" cy="67637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Decreto Estadual 46.642/19</a:t>
            </a:r>
          </a:p>
          <a:p>
            <a:r>
              <a:rPr lang="pt-BR" dirty="0"/>
              <a:t>Art. 10 - A fase preparatória da contratação deverá observar os seguintes atos, preferencialmente nesta sequência:</a:t>
            </a:r>
          </a:p>
          <a:p>
            <a:r>
              <a:rPr lang="pt-BR" dirty="0" smtClean="0"/>
              <a:t>III </a:t>
            </a:r>
            <a:r>
              <a:rPr lang="pt-BR" dirty="0"/>
              <a:t>- elaboração de estudo técnico preliminar, quando aplicável;</a:t>
            </a:r>
          </a:p>
        </p:txBody>
      </p:sp>
      <p:sp>
        <p:nvSpPr>
          <p:cNvPr id="24596" name="AutoShape 2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98" name="AutoShape 2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600" name="AutoShape 2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46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0338"/>
            <a:ext cx="8229600" cy="67637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Decreto Estadual 46.642/19</a:t>
            </a:r>
          </a:p>
          <a:p>
            <a:pPr algn="just"/>
            <a:r>
              <a:rPr lang="pt-BR" dirty="0"/>
              <a:t>Art. 12 - O objeto será requisitado pelo setor ou unidade administrativa interessada que constate a necessidade da contratação, devendo conter a solicitação da compra, serviço ou obra, com a apresentação da devida justificativa, dos quantitativos da demanda, dos estudos técnicos preliminares e do mapa de riscos, os dois últimos sempre que aplicáveis.</a:t>
            </a:r>
          </a:p>
          <a:p>
            <a:pPr algn="just"/>
            <a:r>
              <a:rPr lang="pt-BR" dirty="0" smtClean="0"/>
              <a:t>§ </a:t>
            </a:r>
            <a:r>
              <a:rPr lang="pt-BR" dirty="0"/>
              <a:t>3º - Os </a:t>
            </a:r>
            <a:r>
              <a:rPr lang="pt-BR" b="1" dirty="0"/>
              <a:t>estudos técnicos preliminares</a:t>
            </a:r>
            <a:r>
              <a:rPr lang="pt-BR" dirty="0"/>
              <a:t> e os mapas de risco serão objeto de regulamentação pelo Órgão Central de Logística, devendo os órgãos e entidades se valer das melhores práticas administrativas até a edição dos referidos atos.</a:t>
            </a:r>
          </a:p>
        </p:txBody>
      </p:sp>
      <p:sp>
        <p:nvSpPr>
          <p:cNvPr id="24596" name="AutoShape 20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98" name="AutoShape 2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600" name="AutoShape 2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67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1361</Words>
  <Application>Microsoft Office PowerPoint</Application>
  <PresentationFormat>Apresentação na tela (4:3)</PresentationFormat>
  <Paragraphs>233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Slide 1</vt:lpstr>
      <vt:lpstr>Atos da fase preparatória</vt:lpstr>
      <vt:lpstr>Apresentação</vt:lpstr>
      <vt:lpstr>Apresentação</vt:lpstr>
      <vt:lpstr>Apresentação</vt:lpstr>
      <vt:lpstr>Apresentação</vt:lpstr>
      <vt:lpstr>Apresentação</vt:lpstr>
      <vt:lpstr>Apresentação</vt:lpstr>
      <vt:lpstr>Apresentação</vt:lpstr>
      <vt:lpstr>Quando Usar</vt:lpstr>
      <vt:lpstr>Quando Usar</vt:lpstr>
      <vt:lpstr>Exceções</vt:lpstr>
      <vt:lpstr>13.303/16</vt:lpstr>
      <vt:lpstr>Fluxo</vt:lpstr>
      <vt:lpstr>Privilegio da Administração Pública?</vt:lpstr>
      <vt:lpstr>Privilegio da Administração Pública?</vt:lpstr>
      <vt:lpstr>Privilegio da Administração Pública?</vt:lpstr>
      <vt:lpstr>Privilegio da Administração Pública?</vt:lpstr>
      <vt:lpstr>Privilegio da Administração Pública?</vt:lpstr>
      <vt:lpstr>Privilegio da Administração Pública?</vt:lpstr>
      <vt:lpstr>Privilegio da Administração Pública?</vt:lpstr>
      <vt:lpstr>Privilegio da Administração Pública?</vt:lpstr>
      <vt:lpstr>Privilegio da Administração Pública?</vt:lpstr>
      <vt:lpstr>Privilegio da Administração Pública?</vt:lpstr>
      <vt:lpstr>Privilegio da Administração Pública?</vt:lpstr>
      <vt:lpstr>Privilegio da Administração Pública?</vt:lpstr>
      <vt:lpstr>Privilegio da Administração Pública?</vt:lpstr>
      <vt:lpstr>Fluxo</vt:lpstr>
      <vt:lpstr>Conteúdo do ETP</vt:lpstr>
      <vt:lpstr>1.ANÁLISE DA DEMANDA</vt:lpstr>
      <vt:lpstr>2. ANÁLISE DO CENÁRIO</vt:lpstr>
      <vt:lpstr>2. ANÁLISE DO CENÁRIO</vt:lpstr>
      <vt:lpstr>2. ANÁLISE DO CENÁRIO</vt:lpstr>
      <vt:lpstr>2. ANÁLISE DO CENÁRIO</vt:lpstr>
      <vt:lpstr>2. ANÁLISE DO CENÁRIO</vt:lpstr>
      <vt:lpstr>2.    ANÁLISE DO CENÁRIO</vt:lpstr>
      <vt:lpstr>2.    ANÁLISE DO CENÁRIO</vt:lpstr>
      <vt:lpstr>2.    ANÁLISE DO CENÁRIO</vt:lpstr>
      <vt:lpstr>2.    ANÁLISE DO CENÁRIO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Beirão Brandão</dc:creator>
  <cp:lastModifiedBy>dclima</cp:lastModifiedBy>
  <cp:revision>65</cp:revision>
  <dcterms:created xsi:type="dcterms:W3CDTF">2019-09-16T15:03:26Z</dcterms:created>
  <dcterms:modified xsi:type="dcterms:W3CDTF">2019-10-01T13:50:03Z</dcterms:modified>
</cp:coreProperties>
</file>