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334" r:id="rId4"/>
    <p:sldId id="335" r:id="rId5"/>
    <p:sldId id="318" r:id="rId6"/>
    <p:sldId id="343" r:id="rId7"/>
    <p:sldId id="344" r:id="rId8"/>
    <p:sldId id="336" r:id="rId9"/>
    <p:sldId id="337" r:id="rId10"/>
    <p:sldId id="338" r:id="rId11"/>
    <p:sldId id="319" r:id="rId12"/>
    <p:sldId id="345" r:id="rId13"/>
    <p:sldId id="354" r:id="rId14"/>
    <p:sldId id="347" r:id="rId15"/>
    <p:sldId id="360" r:id="rId16"/>
    <p:sldId id="361" r:id="rId17"/>
    <p:sldId id="348" r:id="rId18"/>
    <p:sldId id="351" r:id="rId19"/>
    <p:sldId id="352" r:id="rId20"/>
    <p:sldId id="349" r:id="rId21"/>
    <p:sldId id="362" r:id="rId22"/>
    <p:sldId id="353" r:id="rId23"/>
    <p:sldId id="364" r:id="rId24"/>
    <p:sldId id="340" r:id="rId25"/>
    <p:sldId id="366" r:id="rId26"/>
    <p:sldId id="367" r:id="rId27"/>
    <p:sldId id="365" r:id="rId28"/>
    <p:sldId id="341" r:id="rId29"/>
    <p:sldId id="355" r:id="rId30"/>
    <p:sldId id="356" r:id="rId31"/>
    <p:sldId id="357" r:id="rId32"/>
    <p:sldId id="342" r:id="rId33"/>
    <p:sldId id="320" r:id="rId34"/>
    <p:sldId id="322" r:id="rId35"/>
    <p:sldId id="325" r:id="rId36"/>
    <p:sldId id="359" r:id="rId37"/>
    <p:sldId id="368" r:id="rId38"/>
    <p:sldId id="269"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5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224"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EC3E4-355A-49A5-8495-4FDACADE6582}" type="doc">
      <dgm:prSet loTypeId="urn:microsoft.com/office/officeart/2009/3/layout/IncreasingArrowsProcess" loCatId="process" qsTypeId="urn:microsoft.com/office/officeart/2005/8/quickstyle/3d1" qsCatId="3D" csTypeId="urn:microsoft.com/office/officeart/2005/8/colors/accent1_2" csCatId="accent1" phldr="1"/>
      <dgm:spPr/>
      <dgm:t>
        <a:bodyPr/>
        <a:lstStyle/>
        <a:p>
          <a:endParaRPr lang="pt-BR"/>
        </a:p>
      </dgm:t>
    </dgm:pt>
    <dgm:pt modelId="{69A1CC8E-8FA7-44AB-9763-790DD03CF417}">
      <dgm:prSet phldrT="[Texto]"/>
      <dgm:spPr>
        <a:gradFill rotWithShape="0">
          <a:gsLst>
            <a:gs pos="0">
              <a:srgbClr val="FFF200"/>
            </a:gs>
            <a:gs pos="45000">
              <a:srgbClr val="FF7A00"/>
            </a:gs>
            <a:gs pos="70000">
              <a:srgbClr val="FF0300"/>
            </a:gs>
            <a:gs pos="100000">
              <a:srgbClr val="4D0808"/>
            </a:gs>
          </a:gsLst>
          <a:lin ang="16200000" scaled="0"/>
        </a:gradFill>
      </dgm:spPr>
      <dgm:t>
        <a:bodyPr/>
        <a:lstStyle/>
        <a:p>
          <a:r>
            <a:rPr lang="pt-BR" dirty="0" smtClean="0"/>
            <a:t>Plano Anual de Contratações</a:t>
          </a:r>
          <a:endParaRPr lang="pt-BR" dirty="0"/>
        </a:p>
      </dgm:t>
    </dgm:pt>
    <dgm:pt modelId="{08658090-A565-4BB3-88EB-3E229893112B}" type="parTrans" cxnId="{A59BABE5-4FFB-4E16-9793-F41F7B05FE96}">
      <dgm:prSet/>
      <dgm:spPr/>
      <dgm:t>
        <a:bodyPr/>
        <a:lstStyle/>
        <a:p>
          <a:endParaRPr lang="pt-BR"/>
        </a:p>
      </dgm:t>
    </dgm:pt>
    <dgm:pt modelId="{4D0E7F14-2086-4F5E-AA14-14F1D5658942}" type="sibTrans" cxnId="{A59BABE5-4FFB-4E16-9793-F41F7B05FE96}">
      <dgm:prSet/>
      <dgm:spPr/>
      <dgm:t>
        <a:bodyPr/>
        <a:lstStyle/>
        <a:p>
          <a:endParaRPr lang="pt-BR"/>
        </a:p>
      </dgm:t>
    </dgm:pt>
    <dgm:pt modelId="{8ABC125E-9EC6-46F2-9FD4-9F7A7A676A40}">
      <dgm:prSet phldrT="[Texto]"/>
      <dgm:spPr/>
      <dgm:t>
        <a:bodyPr/>
        <a:lstStyle/>
        <a:p>
          <a:r>
            <a:rPr lang="pt-BR" dirty="0" smtClean="0"/>
            <a:t>Identificamos “todas” DEMANDAS do órgão com 12 meses de antecedência.</a:t>
          </a:r>
          <a:endParaRPr lang="pt-BR" dirty="0"/>
        </a:p>
      </dgm:t>
    </dgm:pt>
    <dgm:pt modelId="{2666FF8E-104F-415C-85B0-DA4362749368}" type="parTrans" cxnId="{5EF9EC92-DC69-4CBD-9E90-21BA5ABBC95F}">
      <dgm:prSet/>
      <dgm:spPr/>
      <dgm:t>
        <a:bodyPr/>
        <a:lstStyle/>
        <a:p>
          <a:endParaRPr lang="pt-BR"/>
        </a:p>
      </dgm:t>
    </dgm:pt>
    <dgm:pt modelId="{CC1BF5B0-1F84-4E80-8AAA-E167F371033D}" type="sibTrans" cxnId="{5EF9EC92-DC69-4CBD-9E90-21BA5ABBC95F}">
      <dgm:prSet/>
      <dgm:spPr/>
      <dgm:t>
        <a:bodyPr/>
        <a:lstStyle/>
        <a:p>
          <a:endParaRPr lang="pt-BR"/>
        </a:p>
      </dgm:t>
    </dgm:pt>
    <dgm:pt modelId="{C257A5BA-BCBB-4E26-ACD3-A45734CEE999}">
      <dgm:prSet phldrT="[Texto]"/>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dgm:spPr>
      <dgm:t>
        <a:bodyPr/>
        <a:lstStyle/>
        <a:p>
          <a:r>
            <a:rPr lang="pt-BR" dirty="0" smtClean="0"/>
            <a:t>Formalização da Demanda</a:t>
          </a:r>
          <a:endParaRPr lang="pt-BR" dirty="0"/>
        </a:p>
      </dgm:t>
    </dgm:pt>
    <dgm:pt modelId="{6FC484A0-F39B-43FD-93AB-464227BF6093}" type="parTrans" cxnId="{4302711B-9B57-41FE-A3FB-5E9E313F26C8}">
      <dgm:prSet/>
      <dgm:spPr/>
      <dgm:t>
        <a:bodyPr/>
        <a:lstStyle/>
        <a:p>
          <a:endParaRPr lang="pt-BR"/>
        </a:p>
      </dgm:t>
    </dgm:pt>
    <dgm:pt modelId="{324804A1-1DC0-4238-8188-23B6C1A81201}" type="sibTrans" cxnId="{4302711B-9B57-41FE-A3FB-5E9E313F26C8}">
      <dgm:prSet/>
      <dgm:spPr/>
      <dgm:t>
        <a:bodyPr/>
        <a:lstStyle/>
        <a:p>
          <a:endParaRPr lang="pt-BR"/>
        </a:p>
      </dgm:t>
    </dgm:pt>
    <dgm:pt modelId="{6BA3BE74-77B0-4E92-B371-9DF1E7F06E25}">
      <dgm:prSet phldrT="[Texto]"/>
      <dgm:spPr/>
      <dgm:t>
        <a:bodyPr/>
        <a:lstStyle/>
        <a:p>
          <a:r>
            <a:rPr lang="pt-BR" dirty="0" smtClean="0"/>
            <a:t>Setor demandante formaliza e identifica sua necessidade para o atual período vinculando ao planejado anteriormente.</a:t>
          </a:r>
          <a:endParaRPr lang="pt-BR" dirty="0"/>
        </a:p>
      </dgm:t>
    </dgm:pt>
    <dgm:pt modelId="{1CB17B9E-F30D-489C-842B-AC454F0CC2C8}" type="parTrans" cxnId="{DBF447CC-34FB-412A-8166-D753A9791516}">
      <dgm:prSet/>
      <dgm:spPr/>
      <dgm:t>
        <a:bodyPr/>
        <a:lstStyle/>
        <a:p>
          <a:endParaRPr lang="pt-BR"/>
        </a:p>
      </dgm:t>
    </dgm:pt>
    <dgm:pt modelId="{BF515B18-AFB8-478E-8B3F-5B26D50C7373}" type="sibTrans" cxnId="{DBF447CC-34FB-412A-8166-D753A9791516}">
      <dgm:prSet/>
      <dgm:spPr/>
      <dgm:t>
        <a:bodyPr/>
        <a:lstStyle/>
        <a:p>
          <a:endParaRPr lang="pt-BR"/>
        </a:p>
      </dgm:t>
    </dgm:pt>
    <dgm:pt modelId="{D7BA3D86-BFEA-4169-AC8E-0E7FEB500B6B}">
      <dgm:prSet phldrT="[Texto]"/>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dgm:spPr>
      <dgm:t>
        <a:bodyPr/>
        <a:lstStyle/>
        <a:p>
          <a:r>
            <a:rPr lang="pt-BR" dirty="0" smtClean="0"/>
            <a:t>Estudo Técnico Preliminar</a:t>
          </a:r>
          <a:endParaRPr lang="pt-BR" dirty="0"/>
        </a:p>
      </dgm:t>
    </dgm:pt>
    <dgm:pt modelId="{BCF87EB9-274D-4226-9C78-376A57B6AFDC}" type="parTrans" cxnId="{CC153477-1392-46C5-BA30-7C421A25B361}">
      <dgm:prSet/>
      <dgm:spPr/>
      <dgm:t>
        <a:bodyPr/>
        <a:lstStyle/>
        <a:p>
          <a:endParaRPr lang="pt-BR"/>
        </a:p>
      </dgm:t>
    </dgm:pt>
    <dgm:pt modelId="{DE4398EF-9026-4D37-AD67-EFE9957C1921}" type="sibTrans" cxnId="{CC153477-1392-46C5-BA30-7C421A25B361}">
      <dgm:prSet/>
      <dgm:spPr/>
      <dgm:t>
        <a:bodyPr/>
        <a:lstStyle/>
        <a:p>
          <a:endParaRPr lang="pt-BR"/>
        </a:p>
      </dgm:t>
    </dgm:pt>
    <dgm:pt modelId="{A81A4435-8BAF-45EF-8735-85027A448890}">
      <dgm:prSet phldrT="[Texto]"/>
      <dgm:spPr/>
      <dgm:t>
        <a:bodyPr/>
        <a:lstStyle/>
        <a:p>
          <a:r>
            <a:rPr lang="pt-BR" dirty="0" smtClean="0"/>
            <a:t>Com base na necessidade apresentada a Equipe de Planejamento irá verificar como atender da forma mais adequada para o órgão.</a:t>
          </a:r>
          <a:endParaRPr lang="pt-BR" dirty="0"/>
        </a:p>
      </dgm:t>
    </dgm:pt>
    <dgm:pt modelId="{BD5026BB-F51A-4DD4-8874-DA1B8A0DB18A}" type="parTrans" cxnId="{B4781C5D-5C07-4739-9592-B4EE89835A63}">
      <dgm:prSet/>
      <dgm:spPr/>
      <dgm:t>
        <a:bodyPr/>
        <a:lstStyle/>
        <a:p>
          <a:endParaRPr lang="pt-BR"/>
        </a:p>
      </dgm:t>
    </dgm:pt>
    <dgm:pt modelId="{D08BC4CD-AF9A-4CE6-AB9C-1E2ED766D3BA}" type="sibTrans" cxnId="{B4781C5D-5C07-4739-9592-B4EE89835A63}">
      <dgm:prSet/>
      <dgm:spPr/>
      <dgm:t>
        <a:bodyPr/>
        <a:lstStyle/>
        <a:p>
          <a:endParaRPr lang="pt-BR"/>
        </a:p>
      </dgm:t>
    </dgm:pt>
    <dgm:pt modelId="{F4C525E7-61F1-4AD3-84BA-5AE5511B4FF3}">
      <dgm:prSet phldrT="[Texto]"/>
      <dgm:spPr/>
      <dgm:t>
        <a:bodyPr/>
        <a:lstStyle/>
        <a:p>
          <a:r>
            <a:rPr lang="pt-BR" dirty="0" smtClean="0"/>
            <a:t>Mapa de Risco</a:t>
          </a:r>
          <a:endParaRPr lang="pt-BR" dirty="0"/>
        </a:p>
      </dgm:t>
    </dgm:pt>
    <dgm:pt modelId="{17DE8859-16A6-4CD9-9B69-B130336EA565}" type="parTrans" cxnId="{011A76F7-DB75-4DC1-8F47-A4AF156C144B}">
      <dgm:prSet/>
      <dgm:spPr/>
      <dgm:t>
        <a:bodyPr/>
        <a:lstStyle/>
        <a:p>
          <a:endParaRPr lang="pt-BR"/>
        </a:p>
      </dgm:t>
    </dgm:pt>
    <dgm:pt modelId="{96D5EB1A-B47A-4683-902E-1376E543E36E}" type="sibTrans" cxnId="{011A76F7-DB75-4DC1-8F47-A4AF156C144B}">
      <dgm:prSet/>
      <dgm:spPr/>
      <dgm:t>
        <a:bodyPr/>
        <a:lstStyle/>
        <a:p>
          <a:endParaRPr lang="pt-BR"/>
        </a:p>
      </dgm:t>
    </dgm:pt>
    <dgm:pt modelId="{1D115E9C-91DD-402B-8BA1-74564A374087}">
      <dgm:prSet phldrT="[Texto]"/>
      <dgm:spPr/>
      <dgm:t>
        <a:bodyPr/>
        <a:lstStyle/>
        <a:p>
          <a:r>
            <a:rPr lang="pt-BR" dirty="0" smtClean="0"/>
            <a:t>Detalhamento dos riscos envolvidos a forma de suprimento escolhida e as ações para mitiga-las e controla-las.</a:t>
          </a:r>
          <a:endParaRPr lang="pt-BR" dirty="0"/>
        </a:p>
      </dgm:t>
    </dgm:pt>
    <dgm:pt modelId="{221CEA93-E64D-4205-8D97-E18FB91565E5}" type="parTrans" cxnId="{DE38C2E7-09DD-479A-91FA-E903BB008BEE}">
      <dgm:prSet/>
      <dgm:spPr/>
      <dgm:t>
        <a:bodyPr/>
        <a:lstStyle/>
        <a:p>
          <a:endParaRPr lang="pt-BR"/>
        </a:p>
      </dgm:t>
    </dgm:pt>
    <dgm:pt modelId="{3A0D44B7-F485-4309-9DFE-94861249468E}" type="sibTrans" cxnId="{DE38C2E7-09DD-479A-91FA-E903BB008BEE}">
      <dgm:prSet/>
      <dgm:spPr/>
      <dgm:t>
        <a:bodyPr/>
        <a:lstStyle/>
        <a:p>
          <a:endParaRPr lang="pt-BR"/>
        </a:p>
      </dgm:t>
    </dgm:pt>
    <dgm:pt modelId="{0197C27D-C11D-4D54-A27E-49D333CA28F1}" type="pres">
      <dgm:prSet presAssocID="{BD4EC3E4-355A-49A5-8495-4FDACADE6582}" presName="Name0" presStyleCnt="0">
        <dgm:presLayoutVars>
          <dgm:chMax val="5"/>
          <dgm:chPref val="5"/>
          <dgm:dir/>
          <dgm:animLvl val="lvl"/>
        </dgm:presLayoutVars>
      </dgm:prSet>
      <dgm:spPr/>
      <dgm:t>
        <a:bodyPr/>
        <a:lstStyle/>
        <a:p>
          <a:endParaRPr lang="pt-BR"/>
        </a:p>
      </dgm:t>
    </dgm:pt>
    <dgm:pt modelId="{E27E936C-D7FD-4192-B46A-297E5020B0FE}" type="pres">
      <dgm:prSet presAssocID="{69A1CC8E-8FA7-44AB-9763-790DD03CF417}" presName="parentText1" presStyleLbl="node1" presStyleIdx="0" presStyleCnt="4">
        <dgm:presLayoutVars>
          <dgm:chMax/>
          <dgm:chPref val="3"/>
          <dgm:bulletEnabled val="1"/>
        </dgm:presLayoutVars>
      </dgm:prSet>
      <dgm:spPr/>
      <dgm:t>
        <a:bodyPr/>
        <a:lstStyle/>
        <a:p>
          <a:endParaRPr lang="pt-BR"/>
        </a:p>
      </dgm:t>
    </dgm:pt>
    <dgm:pt modelId="{4558724D-58A0-4257-927D-BAB30BC38B46}" type="pres">
      <dgm:prSet presAssocID="{69A1CC8E-8FA7-44AB-9763-790DD03CF417}" presName="childText1" presStyleLbl="solidAlignAcc1" presStyleIdx="0" presStyleCnt="4">
        <dgm:presLayoutVars>
          <dgm:chMax val="0"/>
          <dgm:chPref val="0"/>
          <dgm:bulletEnabled val="1"/>
        </dgm:presLayoutVars>
      </dgm:prSet>
      <dgm:spPr/>
      <dgm:t>
        <a:bodyPr/>
        <a:lstStyle/>
        <a:p>
          <a:endParaRPr lang="pt-BR"/>
        </a:p>
      </dgm:t>
    </dgm:pt>
    <dgm:pt modelId="{901FAE21-37D0-4CC1-94D2-5D19D220A1B2}" type="pres">
      <dgm:prSet presAssocID="{C257A5BA-BCBB-4E26-ACD3-A45734CEE999}" presName="parentText2" presStyleLbl="node1" presStyleIdx="1" presStyleCnt="4">
        <dgm:presLayoutVars>
          <dgm:chMax/>
          <dgm:chPref val="3"/>
          <dgm:bulletEnabled val="1"/>
        </dgm:presLayoutVars>
      </dgm:prSet>
      <dgm:spPr/>
      <dgm:t>
        <a:bodyPr/>
        <a:lstStyle/>
        <a:p>
          <a:endParaRPr lang="pt-BR"/>
        </a:p>
      </dgm:t>
    </dgm:pt>
    <dgm:pt modelId="{B604AA60-9B05-4843-AA94-9A9585BD199E}" type="pres">
      <dgm:prSet presAssocID="{C257A5BA-BCBB-4E26-ACD3-A45734CEE999}" presName="childText2" presStyleLbl="solidAlignAcc1" presStyleIdx="1" presStyleCnt="4">
        <dgm:presLayoutVars>
          <dgm:chMax val="0"/>
          <dgm:chPref val="0"/>
          <dgm:bulletEnabled val="1"/>
        </dgm:presLayoutVars>
      </dgm:prSet>
      <dgm:spPr/>
      <dgm:t>
        <a:bodyPr/>
        <a:lstStyle/>
        <a:p>
          <a:endParaRPr lang="pt-BR"/>
        </a:p>
      </dgm:t>
    </dgm:pt>
    <dgm:pt modelId="{18C52E08-DA94-444E-8DB9-DBF3F0E057D5}" type="pres">
      <dgm:prSet presAssocID="{D7BA3D86-BFEA-4169-AC8E-0E7FEB500B6B}" presName="parentText3" presStyleLbl="node1" presStyleIdx="2" presStyleCnt="4">
        <dgm:presLayoutVars>
          <dgm:chMax/>
          <dgm:chPref val="3"/>
          <dgm:bulletEnabled val="1"/>
        </dgm:presLayoutVars>
      </dgm:prSet>
      <dgm:spPr/>
      <dgm:t>
        <a:bodyPr/>
        <a:lstStyle/>
        <a:p>
          <a:endParaRPr lang="pt-BR"/>
        </a:p>
      </dgm:t>
    </dgm:pt>
    <dgm:pt modelId="{AF180FB0-8146-44CB-BCE6-6DFD59C72F22}" type="pres">
      <dgm:prSet presAssocID="{D7BA3D86-BFEA-4169-AC8E-0E7FEB500B6B}" presName="childText3" presStyleLbl="solidAlignAcc1" presStyleIdx="2" presStyleCnt="4">
        <dgm:presLayoutVars>
          <dgm:chMax val="0"/>
          <dgm:chPref val="0"/>
          <dgm:bulletEnabled val="1"/>
        </dgm:presLayoutVars>
      </dgm:prSet>
      <dgm:spPr/>
      <dgm:t>
        <a:bodyPr/>
        <a:lstStyle/>
        <a:p>
          <a:endParaRPr lang="pt-BR"/>
        </a:p>
      </dgm:t>
    </dgm:pt>
    <dgm:pt modelId="{CC1EC308-31C2-4AFC-9247-42017CB97CB0}" type="pres">
      <dgm:prSet presAssocID="{F4C525E7-61F1-4AD3-84BA-5AE5511B4FF3}" presName="parentText4" presStyleLbl="node1" presStyleIdx="3" presStyleCnt="4">
        <dgm:presLayoutVars>
          <dgm:chMax/>
          <dgm:chPref val="3"/>
          <dgm:bulletEnabled val="1"/>
        </dgm:presLayoutVars>
      </dgm:prSet>
      <dgm:spPr/>
      <dgm:t>
        <a:bodyPr/>
        <a:lstStyle/>
        <a:p>
          <a:endParaRPr lang="pt-BR"/>
        </a:p>
      </dgm:t>
    </dgm:pt>
    <dgm:pt modelId="{6FAB759F-2742-43F7-8DAF-96D6B4A125E5}" type="pres">
      <dgm:prSet presAssocID="{F4C525E7-61F1-4AD3-84BA-5AE5511B4FF3}" presName="childText4" presStyleLbl="solidAlignAcc1" presStyleIdx="3" presStyleCnt="4">
        <dgm:presLayoutVars>
          <dgm:chMax val="0"/>
          <dgm:chPref val="0"/>
          <dgm:bulletEnabled val="1"/>
        </dgm:presLayoutVars>
      </dgm:prSet>
      <dgm:spPr/>
      <dgm:t>
        <a:bodyPr/>
        <a:lstStyle/>
        <a:p>
          <a:endParaRPr lang="pt-BR"/>
        </a:p>
      </dgm:t>
    </dgm:pt>
  </dgm:ptLst>
  <dgm:cxnLst>
    <dgm:cxn modelId="{C2900B8C-7077-41BC-99D2-6D0F6E3FE884}" type="presOf" srcId="{BD4EC3E4-355A-49A5-8495-4FDACADE6582}" destId="{0197C27D-C11D-4D54-A27E-49D333CA28F1}" srcOrd="0" destOrd="0" presId="urn:microsoft.com/office/officeart/2009/3/layout/IncreasingArrowsProcess"/>
    <dgm:cxn modelId="{4302711B-9B57-41FE-A3FB-5E9E313F26C8}" srcId="{BD4EC3E4-355A-49A5-8495-4FDACADE6582}" destId="{C257A5BA-BCBB-4E26-ACD3-A45734CEE999}" srcOrd="1" destOrd="0" parTransId="{6FC484A0-F39B-43FD-93AB-464227BF6093}" sibTransId="{324804A1-1DC0-4238-8188-23B6C1A81201}"/>
    <dgm:cxn modelId="{5EF9EC92-DC69-4CBD-9E90-21BA5ABBC95F}" srcId="{69A1CC8E-8FA7-44AB-9763-790DD03CF417}" destId="{8ABC125E-9EC6-46F2-9FD4-9F7A7A676A40}" srcOrd="0" destOrd="0" parTransId="{2666FF8E-104F-415C-85B0-DA4362749368}" sibTransId="{CC1BF5B0-1F84-4E80-8AAA-E167F371033D}"/>
    <dgm:cxn modelId="{A59BABE5-4FFB-4E16-9793-F41F7B05FE96}" srcId="{BD4EC3E4-355A-49A5-8495-4FDACADE6582}" destId="{69A1CC8E-8FA7-44AB-9763-790DD03CF417}" srcOrd="0" destOrd="0" parTransId="{08658090-A565-4BB3-88EB-3E229893112B}" sibTransId="{4D0E7F14-2086-4F5E-AA14-14F1D5658942}"/>
    <dgm:cxn modelId="{D58C620D-4A7B-4935-BB4D-6C2E8C380076}" type="presOf" srcId="{A81A4435-8BAF-45EF-8735-85027A448890}" destId="{AF180FB0-8146-44CB-BCE6-6DFD59C72F22}" srcOrd="0" destOrd="0" presId="urn:microsoft.com/office/officeart/2009/3/layout/IncreasingArrowsProcess"/>
    <dgm:cxn modelId="{13A45E78-E958-4382-A5CE-81A90F074B7C}" type="presOf" srcId="{8ABC125E-9EC6-46F2-9FD4-9F7A7A676A40}" destId="{4558724D-58A0-4257-927D-BAB30BC38B46}" srcOrd="0" destOrd="0" presId="urn:microsoft.com/office/officeart/2009/3/layout/IncreasingArrowsProcess"/>
    <dgm:cxn modelId="{774C023C-BCFD-4F2F-B833-D7E42C96424F}" type="presOf" srcId="{C257A5BA-BCBB-4E26-ACD3-A45734CEE999}" destId="{901FAE21-37D0-4CC1-94D2-5D19D220A1B2}" srcOrd="0" destOrd="0" presId="urn:microsoft.com/office/officeart/2009/3/layout/IncreasingArrowsProcess"/>
    <dgm:cxn modelId="{DE38C2E7-09DD-479A-91FA-E903BB008BEE}" srcId="{F4C525E7-61F1-4AD3-84BA-5AE5511B4FF3}" destId="{1D115E9C-91DD-402B-8BA1-74564A374087}" srcOrd="0" destOrd="0" parTransId="{221CEA93-E64D-4205-8D97-E18FB91565E5}" sibTransId="{3A0D44B7-F485-4309-9DFE-94861249468E}"/>
    <dgm:cxn modelId="{CC153477-1392-46C5-BA30-7C421A25B361}" srcId="{BD4EC3E4-355A-49A5-8495-4FDACADE6582}" destId="{D7BA3D86-BFEA-4169-AC8E-0E7FEB500B6B}" srcOrd="2" destOrd="0" parTransId="{BCF87EB9-274D-4226-9C78-376A57B6AFDC}" sibTransId="{DE4398EF-9026-4D37-AD67-EFE9957C1921}"/>
    <dgm:cxn modelId="{DBF447CC-34FB-412A-8166-D753A9791516}" srcId="{C257A5BA-BCBB-4E26-ACD3-A45734CEE999}" destId="{6BA3BE74-77B0-4E92-B371-9DF1E7F06E25}" srcOrd="0" destOrd="0" parTransId="{1CB17B9E-F30D-489C-842B-AC454F0CC2C8}" sibTransId="{BF515B18-AFB8-478E-8B3F-5B26D50C7373}"/>
    <dgm:cxn modelId="{011A76F7-DB75-4DC1-8F47-A4AF156C144B}" srcId="{BD4EC3E4-355A-49A5-8495-4FDACADE6582}" destId="{F4C525E7-61F1-4AD3-84BA-5AE5511B4FF3}" srcOrd="3" destOrd="0" parTransId="{17DE8859-16A6-4CD9-9B69-B130336EA565}" sibTransId="{96D5EB1A-B47A-4683-902E-1376E543E36E}"/>
    <dgm:cxn modelId="{40AD1639-257C-4FBF-82C2-7FFE4F7702AA}" type="presOf" srcId="{F4C525E7-61F1-4AD3-84BA-5AE5511B4FF3}" destId="{CC1EC308-31C2-4AFC-9247-42017CB97CB0}" srcOrd="0" destOrd="0" presId="urn:microsoft.com/office/officeart/2009/3/layout/IncreasingArrowsProcess"/>
    <dgm:cxn modelId="{B4781C5D-5C07-4739-9592-B4EE89835A63}" srcId="{D7BA3D86-BFEA-4169-AC8E-0E7FEB500B6B}" destId="{A81A4435-8BAF-45EF-8735-85027A448890}" srcOrd="0" destOrd="0" parTransId="{BD5026BB-F51A-4DD4-8874-DA1B8A0DB18A}" sibTransId="{D08BC4CD-AF9A-4CE6-AB9C-1E2ED766D3BA}"/>
    <dgm:cxn modelId="{8AC75E5B-1981-4C1D-832B-B0DBF1CE410D}" type="presOf" srcId="{6BA3BE74-77B0-4E92-B371-9DF1E7F06E25}" destId="{B604AA60-9B05-4843-AA94-9A9585BD199E}" srcOrd="0" destOrd="0" presId="urn:microsoft.com/office/officeart/2009/3/layout/IncreasingArrowsProcess"/>
    <dgm:cxn modelId="{1E1371D1-151C-4534-A57D-1D5E6A4CDEE2}" type="presOf" srcId="{D7BA3D86-BFEA-4169-AC8E-0E7FEB500B6B}" destId="{18C52E08-DA94-444E-8DB9-DBF3F0E057D5}" srcOrd="0" destOrd="0" presId="urn:microsoft.com/office/officeart/2009/3/layout/IncreasingArrowsProcess"/>
    <dgm:cxn modelId="{5DD9A6F3-B0D1-4183-B6A5-E07D34CE2AA0}" type="presOf" srcId="{69A1CC8E-8FA7-44AB-9763-790DD03CF417}" destId="{E27E936C-D7FD-4192-B46A-297E5020B0FE}" srcOrd="0" destOrd="0" presId="urn:microsoft.com/office/officeart/2009/3/layout/IncreasingArrowsProcess"/>
    <dgm:cxn modelId="{DF999CBF-123D-4AB1-BCE0-99E4F5D574B2}" type="presOf" srcId="{1D115E9C-91DD-402B-8BA1-74564A374087}" destId="{6FAB759F-2742-43F7-8DAF-96D6B4A125E5}" srcOrd="0" destOrd="0" presId="urn:microsoft.com/office/officeart/2009/3/layout/IncreasingArrowsProcess"/>
    <dgm:cxn modelId="{49EC0A11-E11A-4B8D-AB22-3FF8A88D108A}" type="presParOf" srcId="{0197C27D-C11D-4D54-A27E-49D333CA28F1}" destId="{E27E936C-D7FD-4192-B46A-297E5020B0FE}" srcOrd="0" destOrd="0" presId="urn:microsoft.com/office/officeart/2009/3/layout/IncreasingArrowsProcess"/>
    <dgm:cxn modelId="{4AE84F54-C8EC-4E6E-B660-52CEAB1A4F13}" type="presParOf" srcId="{0197C27D-C11D-4D54-A27E-49D333CA28F1}" destId="{4558724D-58A0-4257-927D-BAB30BC38B46}" srcOrd="1" destOrd="0" presId="urn:microsoft.com/office/officeart/2009/3/layout/IncreasingArrowsProcess"/>
    <dgm:cxn modelId="{E996E53B-0D97-4DCE-A865-C695B0B12AFF}" type="presParOf" srcId="{0197C27D-C11D-4D54-A27E-49D333CA28F1}" destId="{901FAE21-37D0-4CC1-94D2-5D19D220A1B2}" srcOrd="2" destOrd="0" presId="urn:microsoft.com/office/officeart/2009/3/layout/IncreasingArrowsProcess"/>
    <dgm:cxn modelId="{025AA46A-B51A-4051-8EE5-2682D84258E4}" type="presParOf" srcId="{0197C27D-C11D-4D54-A27E-49D333CA28F1}" destId="{B604AA60-9B05-4843-AA94-9A9585BD199E}" srcOrd="3" destOrd="0" presId="urn:microsoft.com/office/officeart/2009/3/layout/IncreasingArrowsProcess"/>
    <dgm:cxn modelId="{A5130D17-93A5-40E1-A99C-C62176063043}" type="presParOf" srcId="{0197C27D-C11D-4D54-A27E-49D333CA28F1}" destId="{18C52E08-DA94-444E-8DB9-DBF3F0E057D5}" srcOrd="4" destOrd="0" presId="urn:microsoft.com/office/officeart/2009/3/layout/IncreasingArrowsProcess"/>
    <dgm:cxn modelId="{78BD9097-8E7E-4770-86F1-B6303DD3A4B8}" type="presParOf" srcId="{0197C27D-C11D-4D54-A27E-49D333CA28F1}" destId="{AF180FB0-8146-44CB-BCE6-6DFD59C72F22}" srcOrd="5" destOrd="0" presId="urn:microsoft.com/office/officeart/2009/3/layout/IncreasingArrowsProcess"/>
    <dgm:cxn modelId="{BE417D23-8F99-4588-9042-345DF5989386}" type="presParOf" srcId="{0197C27D-C11D-4D54-A27E-49D333CA28F1}" destId="{CC1EC308-31C2-4AFC-9247-42017CB97CB0}" srcOrd="6" destOrd="0" presId="urn:microsoft.com/office/officeart/2009/3/layout/IncreasingArrowsProcess"/>
    <dgm:cxn modelId="{B3D0CA3B-1A65-4164-8A0F-7181FB26FF67}" type="presParOf" srcId="{0197C27D-C11D-4D54-A27E-49D333CA28F1}" destId="{6FAB759F-2742-43F7-8DAF-96D6B4A125E5}"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4D105-F5A4-4DA4-B5BE-57CBA0F81C92}" type="datetimeFigureOut">
              <a:rPr lang="pt-BR" smtClean="0"/>
              <a:t>01/10/2019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E493B-77E5-42A4-90B9-57828BCE0713}" type="slidenum">
              <a:rPr lang="pt-BR" smtClean="0"/>
              <a:t>‹nº›</a:t>
            </a:fld>
            <a:endParaRPr lang="pt-BR"/>
          </a:p>
        </p:txBody>
      </p:sp>
    </p:spTree>
    <p:extLst>
      <p:ext uri="{BB962C8B-B14F-4D97-AF65-F5344CB8AC3E}">
        <p14:creationId xmlns:p14="http://schemas.microsoft.com/office/powerpoint/2010/main" val="344378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D95BE38-C25E-4569-AEF2-E4B1A657AC53}" type="slidenum">
              <a:rPr lang="pt-BR" smtClean="0"/>
              <a:pPr/>
              <a:t>25</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D95BE38-C25E-4569-AEF2-E4B1A657AC53}" type="slidenum">
              <a:rPr lang="pt-BR" smtClean="0"/>
              <a:pPr/>
              <a:t>26</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21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D26579F-ECEC-4B18-A4E3-58FBA99AE2F5}" type="datetimeFigureOut">
              <a:rPr lang="pt-BR" smtClean="0"/>
              <a:pPr/>
              <a:t>01/10/2019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251526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D26579F-ECEC-4B18-A4E3-58FBA99AE2F5}" type="datetimeFigureOut">
              <a:rPr lang="pt-BR" smtClean="0"/>
              <a:pPr/>
              <a:t>01/10/2019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143300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064896" cy="720080"/>
          </a:xfrm>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D26579F-ECEC-4B18-A4E3-58FBA99AE2F5}" type="datetimeFigureOut">
              <a:rPr lang="pt-BR" smtClean="0"/>
              <a:pPr/>
              <a:t>01/10/2019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192951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D26579F-ECEC-4B18-A4E3-58FBA99AE2F5}" type="datetimeFigureOut">
              <a:rPr lang="pt-BR" smtClean="0"/>
              <a:pPr/>
              <a:t>01/10/2019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169978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D26579F-ECEC-4B18-A4E3-58FBA99AE2F5}" type="datetimeFigureOut">
              <a:rPr lang="pt-BR" smtClean="0"/>
              <a:pPr/>
              <a:t>01/10/2019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297957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D26579F-ECEC-4B18-A4E3-58FBA99AE2F5}" type="datetimeFigureOut">
              <a:rPr lang="pt-BR" smtClean="0"/>
              <a:pPr/>
              <a:t>01/10/2019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283544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D26579F-ECEC-4B18-A4E3-58FBA99AE2F5}" type="datetimeFigureOut">
              <a:rPr lang="pt-BR" smtClean="0"/>
              <a:pPr/>
              <a:t>01/10/2019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43454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D26579F-ECEC-4B18-A4E3-58FBA99AE2F5}" type="datetimeFigureOut">
              <a:rPr lang="pt-BR" smtClean="0"/>
              <a:pPr/>
              <a:t>01/10/2019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7200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D26579F-ECEC-4B18-A4E3-58FBA99AE2F5}" type="datetimeFigureOut">
              <a:rPr lang="pt-BR" smtClean="0"/>
              <a:pPr/>
              <a:t>01/10/2019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96540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D26579F-ECEC-4B18-A4E3-58FBA99AE2F5}" type="datetimeFigureOut">
              <a:rPr lang="pt-BR" smtClean="0"/>
              <a:pPr/>
              <a:t>01/10/2019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4F2E6A-3093-4613-B440-68DA4E568346}" type="slidenum">
              <a:rPr lang="pt-BR" smtClean="0"/>
              <a:pPr/>
              <a:t>‹nº›</a:t>
            </a:fld>
            <a:endParaRPr lang="pt-BR"/>
          </a:p>
        </p:txBody>
      </p:sp>
    </p:spTree>
    <p:extLst>
      <p:ext uri="{BB962C8B-B14F-4D97-AF65-F5344CB8AC3E}">
        <p14:creationId xmlns:p14="http://schemas.microsoft.com/office/powerpoint/2010/main" val="55247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6579F-ECEC-4B18-A4E3-58FBA99AE2F5}" type="datetimeFigureOut">
              <a:rPr lang="pt-BR" smtClean="0"/>
              <a:pPr/>
              <a:t>01/10/2019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F2E6A-3093-4613-B440-68DA4E568346}" type="slidenum">
              <a:rPr lang="pt-BR" smtClean="0"/>
              <a:pPr/>
              <a:t>‹nº›</a:t>
            </a:fld>
            <a:endParaRPr lang="pt-BR"/>
          </a:p>
        </p:txBody>
      </p:sp>
      <p:sp>
        <p:nvSpPr>
          <p:cNvPr id="13" name="Espaço Reservado para Data 3"/>
          <p:cNvSpPr txBox="1">
            <a:spLocks/>
          </p:cNvSpPr>
          <p:nvPr userDrawn="1"/>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26579F-ECEC-4B18-A4E3-58FBA99AE2F5}" type="datetimeFigureOut">
              <a:rPr kumimoji="0" lang="pt-BR"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01/10/2019</a:t>
            </a:fld>
            <a:endParaRPr kumimoji="0" lang="pt-BR"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Espaço Reservado para Número de Slide 5"/>
          <p:cNvSpPr txBox="1">
            <a:spLocks/>
          </p:cNvSpPr>
          <p:nvPr userDrawn="1"/>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4F2E6A-3093-4613-B440-68DA4E568346}" type="slidenum">
              <a:rPr kumimoji="0" lang="pt-BR"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pt-BR" sz="1800" b="0" i="0" u="none" strike="noStrike" kern="1200" cap="none" spc="0" normalizeH="0" baseline="0" noProof="0">
              <a:ln>
                <a:noFill/>
              </a:ln>
              <a:solidFill>
                <a:schemeClr val="tx1"/>
              </a:solidFill>
              <a:effectLst/>
              <a:uLnTx/>
              <a:uFillTx/>
              <a:latin typeface="+mn-lt"/>
              <a:ea typeface="+mn-ea"/>
              <a:cs typeface="+mn-cs"/>
            </a:endParaRPr>
          </a:p>
        </p:txBody>
      </p:sp>
      <p:pic>
        <p:nvPicPr>
          <p:cNvPr id="15" name="Imagem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7785"/>
            <a:ext cx="9144000" cy="828927"/>
          </a:xfrm>
          <a:prstGeom prst="rect">
            <a:avLst/>
          </a:prstGeom>
        </p:spPr>
      </p:pic>
      <p:sp>
        <p:nvSpPr>
          <p:cNvPr id="17" name="Retângulo 16"/>
          <p:cNvSpPr/>
          <p:nvPr userDrawn="1"/>
        </p:nvSpPr>
        <p:spPr>
          <a:xfrm>
            <a:off x="0" y="6021288"/>
            <a:ext cx="9144000" cy="836712"/>
          </a:xfrm>
          <a:prstGeom prst="rect">
            <a:avLst/>
          </a:prstGeom>
          <a:solidFill>
            <a:srgbClr val="1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71600" y="6159653"/>
            <a:ext cx="3346872" cy="559982"/>
          </a:xfrm>
          <a:prstGeom prst="rect">
            <a:avLst/>
          </a:prstGeom>
        </p:spPr>
      </p:pic>
      <p:pic>
        <p:nvPicPr>
          <p:cNvPr id="19" name="Imagem 1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12160" y="6306921"/>
            <a:ext cx="1944216" cy="265446"/>
          </a:xfrm>
          <a:prstGeom prst="rect">
            <a:avLst/>
          </a:prstGeom>
        </p:spPr>
      </p:pic>
      <p:sp>
        <p:nvSpPr>
          <p:cNvPr id="2" name="Espaço Reservado para Título 1"/>
          <p:cNvSpPr>
            <a:spLocks noGrp="1"/>
          </p:cNvSpPr>
          <p:nvPr>
            <p:ph type="title"/>
          </p:nvPr>
        </p:nvSpPr>
        <p:spPr>
          <a:xfrm>
            <a:off x="457200" y="274638"/>
            <a:ext cx="8507288" cy="562074"/>
          </a:xfrm>
          <a:prstGeom prst="rect">
            <a:avLst/>
          </a:prstGeom>
        </p:spPr>
        <p:txBody>
          <a:bodyPr vert="horz" lIns="91440" tIns="45720" rIns="91440" bIns="45720" rtlCol="0" anchor="ctr">
            <a:normAutofit/>
          </a:bodyPr>
          <a:lstStyle/>
          <a:p>
            <a:r>
              <a:rPr lang="pt-BR" dirty="0" smtClean="0"/>
              <a:t>Clique para editar o título mestre</a:t>
            </a:r>
            <a:endParaRPr lang="pt-BR" dirty="0"/>
          </a:p>
        </p:txBody>
      </p:sp>
    </p:spTree>
    <p:extLst>
      <p:ext uri="{BB962C8B-B14F-4D97-AF65-F5344CB8AC3E}">
        <p14:creationId xmlns:p14="http://schemas.microsoft.com/office/powerpoint/2010/main" val="1671357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gif"/><Relationship Id="rId11" Type="http://schemas.openxmlformats.org/officeDocument/2006/relationships/image" Target="../media/image46.jpeg"/><Relationship Id="rId5" Type="http://schemas.openxmlformats.org/officeDocument/2006/relationships/image" Target="../media/image40.gif"/><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8" Type="http://schemas.openxmlformats.org/officeDocument/2006/relationships/hyperlink" Target="mailto:suporte_siga@casacivil.rj.gov.br" TargetMode="External"/><Relationship Id="rId13" Type="http://schemas.openxmlformats.org/officeDocument/2006/relationships/hyperlink" Target="mailto:redepreg@googlegroups.com" TargetMode="External"/><Relationship Id="rId3" Type="http://schemas.openxmlformats.org/officeDocument/2006/relationships/hyperlink" Target="mailto:fornecedor@casacivil.rj.gov.br" TargetMode="External"/><Relationship Id="rId7" Type="http://schemas.openxmlformats.org/officeDocument/2006/relationships/hyperlink" Target="mailto:suportesbmrj@casacivil.rj.gov.br" TargetMode="External"/><Relationship Id="rId12" Type="http://schemas.openxmlformats.org/officeDocument/2006/relationships/hyperlink" Target="mailto:capacitacaoredes@casacivil.rj.gov.br" TargetMode="External"/><Relationship Id="rId17" Type="http://schemas.openxmlformats.org/officeDocument/2006/relationships/hyperlink" Target="mailto:redecontrj@googlegroups.com" TargetMode="External"/><Relationship Id="rId2" Type="http://schemas.openxmlformats.org/officeDocument/2006/relationships/hyperlink" Target="mailto:comprascentralizadas@casacivil.rj.gov.br" TargetMode="External"/><Relationship Id="rId16" Type="http://schemas.openxmlformats.org/officeDocument/2006/relationships/hyperlink" Target="mailto:redecont@casacivil.rj.gov.br" TargetMode="External"/><Relationship Id="rId1" Type="http://schemas.openxmlformats.org/officeDocument/2006/relationships/slideLayout" Target="../slideLayouts/slideLayout2.xml"/><Relationship Id="rId6" Type="http://schemas.openxmlformats.org/officeDocument/2006/relationships/hyperlink" Target="mailto:redebens@casacivil.rj.gov.br" TargetMode="External"/><Relationship Id="rId11" Type="http://schemas.openxmlformats.org/officeDocument/2006/relationships/hyperlink" Target="mailto:manutlog@casacivil.rj.gov.br" TargetMode="External"/><Relationship Id="rId5" Type="http://schemas.openxmlformats.org/officeDocument/2006/relationships/hyperlink" Target="mailto:catalogosiga@casacivil.rj.gov.br" TargetMode="External"/><Relationship Id="rId15" Type="http://schemas.openxmlformats.org/officeDocument/2006/relationships/hyperlink" Target="mailto:redelog@googlegroups.com" TargetMode="External"/><Relationship Id="rId10" Type="http://schemas.openxmlformats.org/officeDocument/2006/relationships/hyperlink" Target="mailto:combustivel@casacivil.rj.gov.br" TargetMode="External"/><Relationship Id="rId4" Type="http://schemas.openxmlformats.org/officeDocument/2006/relationships/hyperlink" Target="mailto:gestaosrp@casacivil.rj.gov.br" TargetMode="External"/><Relationship Id="rId9" Type="http://schemas.openxmlformats.org/officeDocument/2006/relationships/hyperlink" Target="mailto:frota@casacivil.rj.gov.br" TargetMode="External"/><Relationship Id="rId14" Type="http://schemas.openxmlformats.org/officeDocument/2006/relationships/hyperlink" Target="mailto:redelog@casacivil.rj.gov.b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 y="0"/>
            <a:ext cx="9145076" cy="6858000"/>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595" y="1772816"/>
            <a:ext cx="5624810" cy="3024336"/>
          </a:xfrm>
          <a:prstGeom prst="rect">
            <a:avLst/>
          </a:prstGeom>
        </p:spPr>
      </p:pic>
      <p:sp>
        <p:nvSpPr>
          <p:cNvPr id="6" name="CaixaDeTexto 5"/>
          <p:cNvSpPr txBox="1"/>
          <p:nvPr/>
        </p:nvSpPr>
        <p:spPr>
          <a:xfrm>
            <a:off x="2051720" y="2315488"/>
            <a:ext cx="5040560" cy="1938992"/>
          </a:xfrm>
          <a:prstGeom prst="rect">
            <a:avLst/>
          </a:prstGeom>
          <a:noFill/>
          <a:ln>
            <a:noFill/>
          </a:ln>
        </p:spPr>
        <p:txBody>
          <a:bodyPr wrap="square" rtlCol="0">
            <a:spAutoFit/>
          </a:bodyPr>
          <a:lstStyle/>
          <a:p>
            <a:pPr algn="ctr"/>
            <a:r>
              <a:rPr lang="pt-BR" sz="4000" dirty="0" smtClean="0"/>
              <a:t>Estudo Técnico Preliminar</a:t>
            </a:r>
          </a:p>
          <a:p>
            <a:pPr algn="ctr"/>
            <a:r>
              <a:rPr lang="pt-BR" sz="4000" b="1" dirty="0" smtClean="0"/>
              <a:t>ETP</a:t>
            </a:r>
            <a:endParaRPr lang="pt-BR" sz="4800" b="1" dirty="0" smtClean="0"/>
          </a:p>
        </p:txBody>
      </p:sp>
      <p:sp>
        <p:nvSpPr>
          <p:cNvPr id="7" name="CaixaDeTexto 6"/>
          <p:cNvSpPr txBox="1"/>
          <p:nvPr/>
        </p:nvSpPr>
        <p:spPr>
          <a:xfrm>
            <a:off x="2267744" y="4437112"/>
            <a:ext cx="4608512" cy="1323439"/>
          </a:xfrm>
          <a:prstGeom prst="rect">
            <a:avLst/>
          </a:prstGeom>
          <a:noFill/>
          <a:ln>
            <a:noFill/>
          </a:ln>
        </p:spPr>
        <p:txBody>
          <a:bodyPr wrap="square" rtlCol="0">
            <a:spAutoFit/>
          </a:bodyPr>
          <a:lstStyle/>
          <a:p>
            <a:pPr algn="ctr"/>
            <a:r>
              <a:rPr lang="pt-BR" sz="4000" dirty="0" smtClean="0">
                <a:solidFill>
                  <a:schemeClr val="bg1"/>
                </a:solidFill>
              </a:rPr>
              <a:t>Douglas Lima</a:t>
            </a:r>
          </a:p>
          <a:p>
            <a:pPr algn="ctr"/>
            <a:r>
              <a:rPr lang="pt-BR" sz="4000" dirty="0" smtClean="0">
                <a:solidFill>
                  <a:schemeClr val="bg1"/>
                </a:solidFill>
              </a:rPr>
              <a:t>02/10/2019</a:t>
            </a:r>
            <a:endParaRPr lang="pt-BR" sz="4000" b="1" dirty="0" smtClean="0">
              <a:solidFill>
                <a:schemeClr val="bg1"/>
              </a:solidFill>
            </a:endParaRPr>
          </a:p>
        </p:txBody>
      </p:sp>
    </p:spTree>
    <p:extLst>
      <p:ext uri="{BB962C8B-B14F-4D97-AF65-F5344CB8AC3E}">
        <p14:creationId xmlns:p14="http://schemas.microsoft.com/office/powerpoint/2010/main" val="2411946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a:t>3.    DESCRIÇÃO DA SOLUÇÃO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3.4</a:t>
            </a:r>
            <a:r>
              <a:rPr lang="pt-BR" dirty="0"/>
              <a:t>.  Definição da natureza do </a:t>
            </a:r>
            <a:r>
              <a:rPr lang="pt-BR" dirty="0" smtClean="0"/>
              <a:t>Bem/Serviço</a:t>
            </a:r>
          </a:p>
          <a:p>
            <a:pPr marL="0" indent="0">
              <a:buNone/>
            </a:pPr>
            <a:r>
              <a:rPr lang="pt-BR" dirty="0"/>
              <a:t>Estabelecer a classificação da natureza do bem/serviço quanto a ser:</a:t>
            </a:r>
          </a:p>
          <a:p>
            <a:r>
              <a:rPr lang="pt-BR" b="1" dirty="0"/>
              <a:t>Bem ou serviço comum ou </a:t>
            </a:r>
            <a:r>
              <a:rPr lang="pt-BR" b="1" dirty="0" smtClean="0"/>
              <a:t>não</a:t>
            </a:r>
            <a:endParaRPr lang="pt-BR" dirty="0"/>
          </a:p>
          <a:p>
            <a:r>
              <a:rPr lang="pt-BR" b="1" dirty="0" smtClean="0"/>
              <a:t>Serviço contínuo ou por escopo</a:t>
            </a:r>
            <a:endParaRPr lang="pt-BR" dirty="0"/>
          </a:p>
          <a:p>
            <a:r>
              <a:rPr lang="pt-BR" b="1" dirty="0" smtClean="0"/>
              <a:t>Serviços continuados </a:t>
            </a:r>
            <a:r>
              <a:rPr lang="pt-BR" b="1" dirty="0"/>
              <a:t>com ou sem disponibilização de </a:t>
            </a:r>
            <a:r>
              <a:rPr lang="pt-BR" b="1" dirty="0" smtClean="0"/>
              <a:t>pessoal</a:t>
            </a:r>
            <a:endParaRPr lang="pt-BR" dirty="0"/>
          </a:p>
          <a:p>
            <a:pPr marL="0" indent="0">
              <a:buNone/>
            </a:pPr>
            <a:endParaRPr lang="pt-BR" dirty="0"/>
          </a:p>
        </p:txBody>
      </p:sp>
    </p:spTree>
    <p:extLst>
      <p:ext uri="{BB962C8B-B14F-4D97-AF65-F5344CB8AC3E}">
        <p14:creationId xmlns:p14="http://schemas.microsoft.com/office/powerpoint/2010/main" val="166105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4.1</a:t>
            </a:r>
            <a:r>
              <a:rPr lang="pt-BR" dirty="0"/>
              <a:t>.  Informações contratuais</a:t>
            </a:r>
          </a:p>
          <a:p>
            <a:pPr marL="0" indent="0">
              <a:buNone/>
            </a:pPr>
            <a:r>
              <a:rPr lang="pt-BR" dirty="0"/>
              <a:t>4.1.1.      Requisitos necessários ao atendimento da </a:t>
            </a:r>
            <a:r>
              <a:rPr lang="pt-BR" dirty="0" smtClean="0"/>
              <a:t>necessidade</a:t>
            </a:r>
          </a:p>
          <a:p>
            <a:r>
              <a:rPr lang="pt-BR" dirty="0" smtClean="0"/>
              <a:t>Destacar as </a:t>
            </a:r>
            <a:r>
              <a:rPr lang="pt-BR" dirty="0"/>
              <a:t>condições mínimas </a:t>
            </a:r>
            <a:r>
              <a:rPr lang="pt-BR" dirty="0" smtClean="0"/>
              <a:t>na contratação:</a:t>
            </a:r>
          </a:p>
          <a:p>
            <a:pPr lvl="1"/>
            <a:r>
              <a:rPr lang="pt-BR" dirty="0" smtClean="0"/>
              <a:t>Indicação </a:t>
            </a:r>
            <a:r>
              <a:rPr lang="pt-BR" dirty="0"/>
              <a:t>de </a:t>
            </a:r>
            <a:r>
              <a:rPr lang="pt-BR" dirty="0" smtClean="0"/>
              <a:t>prazos;</a:t>
            </a:r>
          </a:p>
          <a:p>
            <a:pPr lvl="1"/>
            <a:r>
              <a:rPr lang="pt-BR" dirty="0" smtClean="0"/>
              <a:t>Níveis </a:t>
            </a:r>
            <a:r>
              <a:rPr lang="pt-BR" dirty="0"/>
              <a:t>mínimos de </a:t>
            </a:r>
            <a:r>
              <a:rPr lang="pt-BR" dirty="0" smtClean="0"/>
              <a:t>qualidade;</a:t>
            </a:r>
          </a:p>
          <a:p>
            <a:pPr lvl="1"/>
            <a:r>
              <a:rPr lang="pt-BR" dirty="0" smtClean="0"/>
              <a:t>capacidade </a:t>
            </a:r>
            <a:r>
              <a:rPr lang="pt-BR" dirty="0"/>
              <a:t>técnica e </a:t>
            </a:r>
            <a:r>
              <a:rPr lang="pt-BR" dirty="0" smtClean="0"/>
              <a:t>financeira;</a:t>
            </a:r>
          </a:p>
          <a:p>
            <a:pPr lvl="1"/>
            <a:r>
              <a:rPr lang="pt-BR" dirty="0" smtClean="0"/>
              <a:t>Perfil </a:t>
            </a:r>
            <a:r>
              <a:rPr lang="pt-BR" dirty="0"/>
              <a:t>e os requisitos técnicos </a:t>
            </a:r>
            <a:r>
              <a:rPr lang="pt-BR" dirty="0" smtClean="0"/>
              <a:t>dos profissionais.</a:t>
            </a:r>
            <a:endParaRPr lang="pt-BR" dirty="0"/>
          </a:p>
          <a:p>
            <a:pPr marL="0" indent="0">
              <a:buNone/>
            </a:pPr>
            <a:endParaRPr lang="pt-BR" dirty="0"/>
          </a:p>
        </p:txBody>
      </p:sp>
    </p:spTree>
    <p:extLst>
      <p:ext uri="{BB962C8B-B14F-4D97-AF65-F5344CB8AC3E}">
        <p14:creationId xmlns:p14="http://schemas.microsoft.com/office/powerpoint/2010/main" val="2668605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4.1</a:t>
            </a:r>
            <a:r>
              <a:rPr lang="pt-BR" dirty="0"/>
              <a:t>.  Informações contratuais</a:t>
            </a:r>
          </a:p>
          <a:p>
            <a:pPr marL="0" indent="0">
              <a:buNone/>
            </a:pPr>
            <a:r>
              <a:rPr lang="pt-BR" dirty="0" smtClean="0"/>
              <a:t>4.1.2</a:t>
            </a:r>
            <a:r>
              <a:rPr lang="pt-BR" dirty="0"/>
              <a:t>.      Duração do </a:t>
            </a:r>
            <a:r>
              <a:rPr lang="pt-BR" dirty="0" smtClean="0"/>
              <a:t>contrato</a:t>
            </a:r>
          </a:p>
          <a:p>
            <a:pPr lvl="0"/>
            <a:r>
              <a:rPr lang="pt-BR" dirty="0" smtClean="0"/>
              <a:t>Analisar tempos de amortização</a:t>
            </a:r>
            <a:endParaRPr lang="pt-BR" dirty="0"/>
          </a:p>
          <a:p>
            <a:pPr lvl="0"/>
            <a:r>
              <a:rPr lang="pt-BR" dirty="0" smtClean="0"/>
              <a:t>Contratos superiores a 12 meses</a:t>
            </a:r>
          </a:p>
          <a:p>
            <a:pPr lvl="0"/>
            <a:r>
              <a:rPr lang="pt-BR" dirty="0" smtClean="0"/>
              <a:t>Reajustes</a:t>
            </a:r>
            <a:endParaRPr lang="pt-BR" dirty="0"/>
          </a:p>
          <a:p>
            <a:pPr marL="0" indent="0">
              <a:buNone/>
            </a:pPr>
            <a:endParaRPr lang="pt-BR" dirty="0"/>
          </a:p>
        </p:txBody>
      </p:sp>
      <p:pic>
        <p:nvPicPr>
          <p:cNvPr id="20482" name="Picture 2" descr="Resultado de imagem para amortização"/>
          <p:cNvPicPr>
            <a:picLocks noChangeAspect="1" noChangeArrowheads="1"/>
          </p:cNvPicPr>
          <p:nvPr/>
        </p:nvPicPr>
        <p:blipFill>
          <a:blip r:embed="rId2" cstate="print"/>
          <a:srcRect/>
          <a:stretch>
            <a:fillRect/>
          </a:stretch>
        </p:blipFill>
        <p:spPr bwMode="auto">
          <a:xfrm>
            <a:off x="6778242" y="1628800"/>
            <a:ext cx="2365758" cy="1772816"/>
          </a:xfrm>
          <a:prstGeom prst="rect">
            <a:avLst/>
          </a:prstGeom>
          <a:noFill/>
        </p:spPr>
      </p:pic>
      <p:pic>
        <p:nvPicPr>
          <p:cNvPr id="20484" name="Picture 4" descr="Resultado de imagem para esticar"/>
          <p:cNvPicPr>
            <a:picLocks noChangeAspect="1" noChangeArrowheads="1"/>
          </p:cNvPicPr>
          <p:nvPr/>
        </p:nvPicPr>
        <p:blipFill>
          <a:blip r:embed="rId3" cstate="print"/>
          <a:srcRect/>
          <a:stretch>
            <a:fillRect/>
          </a:stretch>
        </p:blipFill>
        <p:spPr bwMode="auto">
          <a:xfrm>
            <a:off x="4499992" y="3717032"/>
            <a:ext cx="2374236" cy="1698898"/>
          </a:xfrm>
          <a:prstGeom prst="rect">
            <a:avLst/>
          </a:prstGeom>
          <a:ln>
            <a:noFill/>
          </a:ln>
          <a:effectLst>
            <a:softEdge rad="112500"/>
          </a:effectLst>
        </p:spPr>
      </p:pic>
      <p:pic>
        <p:nvPicPr>
          <p:cNvPr id="20486" name="Picture 6" descr="Imagem relacionada"/>
          <p:cNvPicPr>
            <a:picLocks noChangeAspect="1" noChangeArrowheads="1"/>
          </p:cNvPicPr>
          <p:nvPr/>
        </p:nvPicPr>
        <p:blipFill>
          <a:blip r:embed="rId4" cstate="print"/>
          <a:srcRect/>
          <a:stretch>
            <a:fillRect/>
          </a:stretch>
        </p:blipFill>
        <p:spPr bwMode="auto">
          <a:xfrm>
            <a:off x="0" y="4005064"/>
            <a:ext cx="3685237" cy="1994942"/>
          </a:xfrm>
          <a:prstGeom prst="rect">
            <a:avLst/>
          </a:prstGeom>
          <a:ln>
            <a:noFill/>
          </a:ln>
          <a:effectLst>
            <a:softEdge rad="112500"/>
          </a:effectLst>
        </p:spPr>
      </p:pic>
    </p:spTree>
    <p:extLst>
      <p:ext uri="{BB962C8B-B14F-4D97-AF65-F5344CB8AC3E}">
        <p14:creationId xmlns:p14="http://schemas.microsoft.com/office/powerpoint/2010/main" val="93684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20482"/>
                                        </p:tgtEl>
                                        <p:attrNameLst>
                                          <p:attrName>style.visibility</p:attrName>
                                        </p:attrNameLst>
                                      </p:cBhvr>
                                      <p:to>
                                        <p:strVal val="visible"/>
                                      </p:to>
                                    </p:set>
                                    <p:anim calcmode="lin" valueType="num">
                                      <p:cBhvr additive="base">
                                        <p:cTn id="21" dur="500" fill="hold"/>
                                        <p:tgtEl>
                                          <p:spTgt spid="20482"/>
                                        </p:tgtEl>
                                        <p:attrNameLst>
                                          <p:attrName>ppt_x</p:attrName>
                                        </p:attrNameLst>
                                      </p:cBhvr>
                                      <p:tavLst>
                                        <p:tav tm="0">
                                          <p:val>
                                            <p:strVal val="1+#ppt_w/2"/>
                                          </p:val>
                                        </p:tav>
                                        <p:tav tm="100000">
                                          <p:val>
                                            <p:strVal val="#ppt_x"/>
                                          </p:val>
                                        </p:tav>
                                      </p:tavLst>
                                    </p:anim>
                                    <p:anim calcmode="lin" valueType="num">
                                      <p:cBhvr additive="base">
                                        <p:cTn id="22"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0484"/>
                                        </p:tgtEl>
                                        <p:attrNameLst>
                                          <p:attrName>style.visibility</p:attrName>
                                        </p:attrNameLst>
                                      </p:cBhvr>
                                      <p:to>
                                        <p:strVal val="visible"/>
                                      </p:to>
                                    </p:set>
                                    <p:animEffect transition="in" filter="checkerboard(across)">
                                      <p:cBhvr>
                                        <p:cTn id="32" dur="500"/>
                                        <p:tgtEl>
                                          <p:spTgt spid="2048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32" fill="hold" nodeType="clickEffect">
                                  <p:stCondLst>
                                    <p:cond delay="0"/>
                                  </p:stCondLst>
                                  <p:childTnLst>
                                    <p:set>
                                      <p:cBhvr>
                                        <p:cTn id="41" dur="1" fill="hold">
                                          <p:stCondLst>
                                            <p:cond delay="0"/>
                                          </p:stCondLst>
                                        </p:cTn>
                                        <p:tgtEl>
                                          <p:spTgt spid="20486"/>
                                        </p:tgtEl>
                                        <p:attrNameLst>
                                          <p:attrName>style.visibility</p:attrName>
                                        </p:attrNameLst>
                                      </p:cBhvr>
                                      <p:to>
                                        <p:strVal val="visible"/>
                                      </p:to>
                                    </p:set>
                                    <p:animEffect transition="in" filter="diamond(out)">
                                      <p:cBhvr>
                                        <p:cTn id="42" dur="2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08720"/>
            <a:ext cx="8229600" cy="5217443"/>
          </a:xfrm>
        </p:spPr>
        <p:txBody>
          <a:bodyPr>
            <a:normAutofit fontScale="62500" lnSpcReduction="20000"/>
          </a:bodyPr>
          <a:lstStyle/>
          <a:p>
            <a:pPr marL="0" indent="0">
              <a:buNone/>
            </a:pPr>
            <a:r>
              <a:rPr lang="pt-BR" dirty="0"/>
              <a:t>4.1.  Informações contratuais</a:t>
            </a:r>
          </a:p>
          <a:p>
            <a:pPr marL="0" indent="0">
              <a:buNone/>
            </a:pPr>
            <a:r>
              <a:rPr lang="pt-BR" dirty="0"/>
              <a:t>4.1.3. Local de execução ou entrega e prazos</a:t>
            </a:r>
          </a:p>
          <a:p>
            <a:pPr algn="just"/>
            <a:r>
              <a:rPr lang="pt-BR" dirty="0" smtClean="0"/>
              <a:t>Conceito - Apresentar os prazos: contratual, entrega, de execução, de garantia (contratual e de produtos),de atendimento de chamados, etc. Também apresentar os locais com endereço e setor ou servidor responsável e demais condicionantes da entrega. </a:t>
            </a:r>
          </a:p>
          <a:p>
            <a:pPr algn="just"/>
            <a:r>
              <a:rPr lang="pt-BR" dirty="0" smtClean="0"/>
              <a:t>Dicas</a:t>
            </a:r>
          </a:p>
          <a:p>
            <a:pPr lvl="1" algn="just"/>
            <a:r>
              <a:rPr lang="pt-BR" dirty="0" smtClean="0"/>
              <a:t>Definir</a:t>
            </a:r>
          </a:p>
          <a:p>
            <a:pPr lvl="2" algn="just"/>
            <a:r>
              <a:rPr lang="pt-BR" dirty="0" smtClean="0"/>
              <a:t>Horários</a:t>
            </a:r>
          </a:p>
          <a:p>
            <a:pPr lvl="2" algn="just"/>
            <a:r>
              <a:rPr lang="pt-BR" dirty="0" smtClean="0"/>
              <a:t>Datas</a:t>
            </a:r>
          </a:p>
          <a:p>
            <a:pPr lvl="2" algn="just"/>
            <a:r>
              <a:rPr lang="pt-BR" dirty="0" smtClean="0"/>
              <a:t>Agendamento</a:t>
            </a:r>
          </a:p>
          <a:p>
            <a:pPr lvl="2" algn="just"/>
            <a:r>
              <a:rPr lang="pt-BR" dirty="0" smtClean="0"/>
              <a:t>Endereços</a:t>
            </a:r>
          </a:p>
          <a:p>
            <a:pPr lvl="2" algn="just"/>
            <a:r>
              <a:rPr lang="pt-BR" dirty="0" smtClean="0"/>
              <a:t>Restrições</a:t>
            </a:r>
          </a:p>
          <a:p>
            <a:pPr lvl="2" algn="just"/>
            <a:r>
              <a:rPr lang="pt-BR" dirty="0" smtClean="0"/>
              <a:t>Formatos de entrega.</a:t>
            </a:r>
          </a:p>
          <a:p>
            <a:pPr lvl="3" algn="just"/>
            <a:r>
              <a:rPr lang="pt-BR" dirty="0" smtClean="0"/>
              <a:t>Integral</a:t>
            </a:r>
          </a:p>
          <a:p>
            <a:pPr lvl="3" algn="just"/>
            <a:r>
              <a:rPr lang="pt-BR" dirty="0" smtClean="0"/>
              <a:t>Parcelada</a:t>
            </a:r>
          </a:p>
          <a:p>
            <a:pPr lvl="3" algn="just"/>
            <a:r>
              <a:rPr lang="pt-BR" dirty="0" smtClean="0"/>
              <a:t>Fracionada</a:t>
            </a:r>
          </a:p>
          <a:p>
            <a:pPr lvl="3" algn="just"/>
            <a:r>
              <a:rPr lang="pt-BR" dirty="0" smtClean="0"/>
              <a:t>quantidade especifica ou conforme necessidade</a:t>
            </a:r>
          </a:p>
          <a:p>
            <a:pPr lvl="1" algn="just"/>
            <a:r>
              <a:rPr lang="pt-BR" dirty="0" smtClean="0"/>
              <a:t>Prazos do mercado</a:t>
            </a:r>
          </a:p>
          <a:p>
            <a:pPr lvl="1" algn="just"/>
            <a:r>
              <a:rPr lang="pt-BR" dirty="0" smtClean="0"/>
              <a:t>Capacidade logística</a:t>
            </a:r>
          </a:p>
        </p:txBody>
      </p:sp>
      <p:pic>
        <p:nvPicPr>
          <p:cNvPr id="78852" name="Picture 4" descr="http://gprojeto.files.wordpress.com/2011/07/nada-de-restric3a7c3b5es.jpg"/>
          <p:cNvPicPr>
            <a:picLocks noChangeAspect="1" noChangeArrowheads="1"/>
          </p:cNvPicPr>
          <p:nvPr/>
        </p:nvPicPr>
        <p:blipFill>
          <a:blip r:embed="rId2" cstate="print"/>
          <a:srcRect/>
          <a:stretch>
            <a:fillRect/>
          </a:stretch>
        </p:blipFill>
        <p:spPr bwMode="auto">
          <a:xfrm>
            <a:off x="3779912" y="5229200"/>
            <a:ext cx="1805202" cy="1800000"/>
          </a:xfrm>
          <a:prstGeom prst="rect">
            <a:avLst/>
          </a:prstGeom>
          <a:ln>
            <a:noFill/>
          </a:ln>
          <a:effectLst>
            <a:softEdge rad="317500"/>
          </a:effectLst>
        </p:spPr>
      </p:pic>
      <p:pic>
        <p:nvPicPr>
          <p:cNvPr id="78850" name="Picture 2" descr="http://mahlerti.com.br/br/wp-content/uploads/2010/05/gestao_prazos_compromissos.jpg"/>
          <p:cNvPicPr>
            <a:picLocks noChangeAspect="1" noChangeArrowheads="1"/>
          </p:cNvPicPr>
          <p:nvPr/>
        </p:nvPicPr>
        <p:blipFill>
          <a:blip r:embed="rId3" cstate="print"/>
          <a:srcRect/>
          <a:stretch>
            <a:fillRect/>
          </a:stretch>
        </p:blipFill>
        <p:spPr bwMode="auto">
          <a:xfrm>
            <a:off x="2699792" y="2564904"/>
            <a:ext cx="3402378" cy="1283916"/>
          </a:xfrm>
          <a:prstGeom prst="rect">
            <a:avLst/>
          </a:prstGeom>
          <a:ln>
            <a:noFill/>
          </a:ln>
          <a:effectLst>
            <a:softEdge rad="112500"/>
          </a:effectLst>
        </p:spPr>
      </p:pic>
      <p:pic>
        <p:nvPicPr>
          <p:cNvPr id="77826" name="Picture 2" descr="Localizar Endereço pelo Telefone"/>
          <p:cNvPicPr>
            <a:picLocks noChangeAspect="1" noChangeArrowheads="1"/>
          </p:cNvPicPr>
          <p:nvPr/>
        </p:nvPicPr>
        <p:blipFill>
          <a:blip r:embed="rId4" cstate="print"/>
          <a:srcRect/>
          <a:stretch>
            <a:fillRect/>
          </a:stretch>
        </p:blipFill>
        <p:spPr bwMode="auto">
          <a:xfrm>
            <a:off x="3275856" y="3789040"/>
            <a:ext cx="2190750" cy="1685926"/>
          </a:xfrm>
          <a:prstGeom prst="rect">
            <a:avLst/>
          </a:prstGeom>
          <a:ln>
            <a:noFill/>
          </a:ln>
          <a:effectLst>
            <a:softEdge rad="317500"/>
          </a:effectLst>
        </p:spPr>
      </p:pic>
      <p:pic>
        <p:nvPicPr>
          <p:cNvPr id="77828" name="Picture 4" descr="http://www.transportabrasil.com.br/wp-content/uploads/2010/07/camara_fria_standard.jpg"/>
          <p:cNvPicPr>
            <a:picLocks noChangeAspect="1" noChangeArrowheads="1"/>
          </p:cNvPicPr>
          <p:nvPr/>
        </p:nvPicPr>
        <p:blipFill>
          <a:blip r:embed="rId5" cstate="print"/>
          <a:srcRect/>
          <a:stretch>
            <a:fillRect/>
          </a:stretch>
        </p:blipFill>
        <p:spPr bwMode="auto">
          <a:xfrm>
            <a:off x="6441298" y="5058000"/>
            <a:ext cx="2702702" cy="1800000"/>
          </a:xfrm>
          <a:prstGeom prst="rect">
            <a:avLst/>
          </a:prstGeom>
          <a:noFill/>
          <a:effectLst>
            <a:softEdge rad="317500"/>
          </a:effectLst>
        </p:spPr>
      </p:pic>
      <p:grpSp>
        <p:nvGrpSpPr>
          <p:cNvPr id="23" name="Grupo 22"/>
          <p:cNvGrpSpPr/>
          <p:nvPr/>
        </p:nvGrpSpPr>
        <p:grpSpPr>
          <a:xfrm>
            <a:off x="7164288" y="2348880"/>
            <a:ext cx="1115776" cy="1899272"/>
            <a:chOff x="6588224" y="2060848"/>
            <a:chExt cx="1115776" cy="1899272"/>
          </a:xfrm>
        </p:grpSpPr>
        <p:grpSp>
          <p:nvGrpSpPr>
            <p:cNvPr id="15" name="Grupo 14"/>
            <p:cNvGrpSpPr/>
            <p:nvPr/>
          </p:nvGrpSpPr>
          <p:grpSpPr>
            <a:xfrm>
              <a:off x="6588224" y="2060848"/>
              <a:ext cx="720000" cy="1800120"/>
              <a:chOff x="6588224" y="2060848"/>
              <a:chExt cx="720000" cy="1800120"/>
            </a:xfrm>
          </p:grpSpPr>
          <p:pic>
            <p:nvPicPr>
              <p:cNvPr id="77829" name="Picture 5" descr="C:\Documents and Settings\dclima\Desktop\MC900440401.PNG"/>
              <p:cNvPicPr>
                <a:picLocks noChangeAspect="1" noChangeArrowheads="1"/>
              </p:cNvPicPr>
              <p:nvPr/>
            </p:nvPicPr>
            <p:blipFill>
              <a:blip r:embed="rId6" cstate="print"/>
              <a:srcRect/>
              <a:stretch>
                <a:fillRect/>
              </a:stretch>
            </p:blipFill>
            <p:spPr bwMode="auto">
              <a:xfrm>
                <a:off x="6588224" y="3140968"/>
                <a:ext cx="720000" cy="720000"/>
              </a:xfrm>
              <a:prstGeom prst="rect">
                <a:avLst/>
              </a:prstGeom>
              <a:noFill/>
            </p:spPr>
          </p:pic>
          <p:pic>
            <p:nvPicPr>
              <p:cNvPr id="10" name="Picture 5" descr="C:\Documents and Settings\dclima\Desktop\MC900440401.PNG"/>
              <p:cNvPicPr>
                <a:picLocks noChangeAspect="1" noChangeArrowheads="1"/>
              </p:cNvPicPr>
              <p:nvPr/>
            </p:nvPicPr>
            <p:blipFill>
              <a:blip r:embed="rId6" cstate="print"/>
              <a:srcRect/>
              <a:stretch>
                <a:fillRect/>
              </a:stretch>
            </p:blipFill>
            <p:spPr bwMode="auto">
              <a:xfrm>
                <a:off x="6588224" y="2924944"/>
                <a:ext cx="720000" cy="720000"/>
              </a:xfrm>
              <a:prstGeom prst="rect">
                <a:avLst/>
              </a:prstGeom>
              <a:noFill/>
            </p:spPr>
          </p:pic>
          <p:pic>
            <p:nvPicPr>
              <p:cNvPr id="11" name="Picture 5" descr="C:\Documents and Settings\dclima\Desktop\MC900440401.PNG"/>
              <p:cNvPicPr>
                <a:picLocks noChangeAspect="1" noChangeArrowheads="1"/>
              </p:cNvPicPr>
              <p:nvPr/>
            </p:nvPicPr>
            <p:blipFill>
              <a:blip r:embed="rId6" cstate="print"/>
              <a:srcRect/>
              <a:stretch>
                <a:fillRect/>
              </a:stretch>
            </p:blipFill>
            <p:spPr bwMode="auto">
              <a:xfrm>
                <a:off x="6588224" y="2708920"/>
                <a:ext cx="720000" cy="720000"/>
              </a:xfrm>
              <a:prstGeom prst="rect">
                <a:avLst/>
              </a:prstGeom>
              <a:noFill/>
            </p:spPr>
          </p:pic>
          <p:pic>
            <p:nvPicPr>
              <p:cNvPr id="12" name="Picture 5" descr="C:\Documents and Settings\dclima\Desktop\MC900440401.PNG"/>
              <p:cNvPicPr>
                <a:picLocks noChangeAspect="1" noChangeArrowheads="1"/>
              </p:cNvPicPr>
              <p:nvPr/>
            </p:nvPicPr>
            <p:blipFill>
              <a:blip r:embed="rId6" cstate="print"/>
              <a:srcRect/>
              <a:stretch>
                <a:fillRect/>
              </a:stretch>
            </p:blipFill>
            <p:spPr bwMode="auto">
              <a:xfrm>
                <a:off x="6588224" y="2492896"/>
                <a:ext cx="720000" cy="720000"/>
              </a:xfrm>
              <a:prstGeom prst="rect">
                <a:avLst/>
              </a:prstGeom>
              <a:noFill/>
            </p:spPr>
          </p:pic>
          <p:pic>
            <p:nvPicPr>
              <p:cNvPr id="13" name="Picture 5" descr="C:\Documents and Settings\dclima\Desktop\MC900440401.PNG"/>
              <p:cNvPicPr>
                <a:picLocks noChangeAspect="1" noChangeArrowheads="1"/>
              </p:cNvPicPr>
              <p:nvPr/>
            </p:nvPicPr>
            <p:blipFill>
              <a:blip r:embed="rId6" cstate="print"/>
              <a:srcRect/>
              <a:stretch>
                <a:fillRect/>
              </a:stretch>
            </p:blipFill>
            <p:spPr bwMode="auto">
              <a:xfrm>
                <a:off x="6588224" y="2276872"/>
                <a:ext cx="720000" cy="720000"/>
              </a:xfrm>
              <a:prstGeom prst="rect">
                <a:avLst/>
              </a:prstGeom>
              <a:noFill/>
            </p:spPr>
          </p:pic>
          <p:pic>
            <p:nvPicPr>
              <p:cNvPr id="14" name="Picture 5" descr="C:\Documents and Settings\dclima\Desktop\MC900440401.PNG"/>
              <p:cNvPicPr>
                <a:picLocks noChangeAspect="1" noChangeArrowheads="1"/>
              </p:cNvPicPr>
              <p:nvPr/>
            </p:nvPicPr>
            <p:blipFill>
              <a:blip r:embed="rId6" cstate="print"/>
              <a:srcRect/>
              <a:stretch>
                <a:fillRect/>
              </a:stretch>
            </p:blipFill>
            <p:spPr bwMode="auto">
              <a:xfrm>
                <a:off x="6588224" y="2060848"/>
                <a:ext cx="720000" cy="720000"/>
              </a:xfrm>
              <a:prstGeom prst="rect">
                <a:avLst/>
              </a:prstGeom>
              <a:noFill/>
            </p:spPr>
          </p:pic>
        </p:grpSp>
        <p:grpSp>
          <p:nvGrpSpPr>
            <p:cNvPr id="16" name="Grupo 15"/>
            <p:cNvGrpSpPr/>
            <p:nvPr/>
          </p:nvGrpSpPr>
          <p:grpSpPr>
            <a:xfrm>
              <a:off x="6984000" y="2160000"/>
              <a:ext cx="720000" cy="1800120"/>
              <a:chOff x="6588224" y="2060848"/>
              <a:chExt cx="720000" cy="1800120"/>
            </a:xfrm>
          </p:grpSpPr>
          <p:pic>
            <p:nvPicPr>
              <p:cNvPr id="17" name="Picture 5" descr="C:\Documents and Settings\dclima\Desktop\MC900440401.PNG"/>
              <p:cNvPicPr>
                <a:picLocks noChangeAspect="1" noChangeArrowheads="1"/>
              </p:cNvPicPr>
              <p:nvPr/>
            </p:nvPicPr>
            <p:blipFill>
              <a:blip r:embed="rId6" cstate="print"/>
              <a:srcRect/>
              <a:stretch>
                <a:fillRect/>
              </a:stretch>
            </p:blipFill>
            <p:spPr bwMode="auto">
              <a:xfrm>
                <a:off x="6588224" y="3140968"/>
                <a:ext cx="720000" cy="720000"/>
              </a:xfrm>
              <a:prstGeom prst="rect">
                <a:avLst/>
              </a:prstGeom>
              <a:noFill/>
            </p:spPr>
          </p:pic>
          <p:pic>
            <p:nvPicPr>
              <p:cNvPr id="18" name="Picture 5" descr="C:\Documents and Settings\dclima\Desktop\MC900440401.PNG"/>
              <p:cNvPicPr>
                <a:picLocks noChangeAspect="1" noChangeArrowheads="1"/>
              </p:cNvPicPr>
              <p:nvPr/>
            </p:nvPicPr>
            <p:blipFill>
              <a:blip r:embed="rId6" cstate="print"/>
              <a:srcRect/>
              <a:stretch>
                <a:fillRect/>
              </a:stretch>
            </p:blipFill>
            <p:spPr bwMode="auto">
              <a:xfrm>
                <a:off x="6588224" y="2924944"/>
                <a:ext cx="720000" cy="720000"/>
              </a:xfrm>
              <a:prstGeom prst="rect">
                <a:avLst/>
              </a:prstGeom>
              <a:noFill/>
            </p:spPr>
          </p:pic>
          <p:pic>
            <p:nvPicPr>
              <p:cNvPr id="19" name="Picture 5" descr="C:\Documents and Settings\dclima\Desktop\MC900440401.PNG"/>
              <p:cNvPicPr>
                <a:picLocks noChangeAspect="1" noChangeArrowheads="1"/>
              </p:cNvPicPr>
              <p:nvPr/>
            </p:nvPicPr>
            <p:blipFill>
              <a:blip r:embed="rId6" cstate="print"/>
              <a:srcRect/>
              <a:stretch>
                <a:fillRect/>
              </a:stretch>
            </p:blipFill>
            <p:spPr bwMode="auto">
              <a:xfrm>
                <a:off x="6588224" y="2708920"/>
                <a:ext cx="720000" cy="720000"/>
              </a:xfrm>
              <a:prstGeom prst="rect">
                <a:avLst/>
              </a:prstGeom>
              <a:noFill/>
            </p:spPr>
          </p:pic>
          <p:pic>
            <p:nvPicPr>
              <p:cNvPr id="20" name="Picture 5" descr="C:\Documents and Settings\dclima\Desktop\MC900440401.PNG"/>
              <p:cNvPicPr>
                <a:picLocks noChangeAspect="1" noChangeArrowheads="1"/>
              </p:cNvPicPr>
              <p:nvPr/>
            </p:nvPicPr>
            <p:blipFill>
              <a:blip r:embed="rId6" cstate="print"/>
              <a:srcRect/>
              <a:stretch>
                <a:fillRect/>
              </a:stretch>
            </p:blipFill>
            <p:spPr bwMode="auto">
              <a:xfrm>
                <a:off x="6588224" y="2492896"/>
                <a:ext cx="720000" cy="720000"/>
              </a:xfrm>
              <a:prstGeom prst="rect">
                <a:avLst/>
              </a:prstGeom>
              <a:noFill/>
            </p:spPr>
          </p:pic>
          <p:pic>
            <p:nvPicPr>
              <p:cNvPr id="21" name="Picture 5" descr="C:\Documents and Settings\dclima\Desktop\MC900440401.PNG"/>
              <p:cNvPicPr>
                <a:picLocks noChangeAspect="1" noChangeArrowheads="1"/>
              </p:cNvPicPr>
              <p:nvPr/>
            </p:nvPicPr>
            <p:blipFill>
              <a:blip r:embed="rId6" cstate="print"/>
              <a:srcRect/>
              <a:stretch>
                <a:fillRect/>
              </a:stretch>
            </p:blipFill>
            <p:spPr bwMode="auto">
              <a:xfrm>
                <a:off x="6588224" y="2276872"/>
                <a:ext cx="720000" cy="720000"/>
              </a:xfrm>
              <a:prstGeom prst="rect">
                <a:avLst/>
              </a:prstGeom>
              <a:noFill/>
            </p:spPr>
          </p:pic>
          <p:pic>
            <p:nvPicPr>
              <p:cNvPr id="22" name="Picture 5" descr="C:\Documents and Settings\dclima\Desktop\MC900440401.PNG"/>
              <p:cNvPicPr>
                <a:picLocks noChangeAspect="1" noChangeArrowheads="1"/>
              </p:cNvPicPr>
              <p:nvPr/>
            </p:nvPicPr>
            <p:blipFill>
              <a:blip r:embed="rId6" cstate="print"/>
              <a:srcRect/>
              <a:stretch>
                <a:fillRect/>
              </a:stretch>
            </p:blipFill>
            <p:spPr bwMode="auto">
              <a:xfrm>
                <a:off x="6588224" y="2060848"/>
                <a:ext cx="720000" cy="720000"/>
              </a:xfrm>
              <a:prstGeom prst="rect">
                <a:avLst/>
              </a:prstGeom>
              <a:noFill/>
            </p:spPr>
          </p:pic>
        </p:grpSp>
      </p:grpSp>
      <p:pic>
        <p:nvPicPr>
          <p:cNvPr id="24" name="Picture 5" descr="C:\Documents and Settings\dclima\Desktop\MC900440401.PNG"/>
          <p:cNvPicPr>
            <a:picLocks noChangeAspect="1" noChangeArrowheads="1"/>
          </p:cNvPicPr>
          <p:nvPr/>
        </p:nvPicPr>
        <p:blipFill>
          <a:blip r:embed="rId6" cstate="print"/>
          <a:srcRect/>
          <a:stretch>
            <a:fillRect/>
          </a:stretch>
        </p:blipFill>
        <p:spPr bwMode="auto">
          <a:xfrm>
            <a:off x="9144000" y="4077072"/>
            <a:ext cx="720000" cy="720000"/>
          </a:xfrm>
          <a:prstGeom prst="rect">
            <a:avLst/>
          </a:prstGeom>
          <a:noFill/>
        </p:spPr>
      </p:pic>
      <p:pic>
        <p:nvPicPr>
          <p:cNvPr id="25" name="Picture 5" descr="C:\Documents and Settings\dclima\Desktop\MC900440401.PNG"/>
          <p:cNvPicPr>
            <a:picLocks noChangeAspect="1" noChangeArrowheads="1"/>
          </p:cNvPicPr>
          <p:nvPr/>
        </p:nvPicPr>
        <p:blipFill>
          <a:blip r:embed="rId6" cstate="print"/>
          <a:srcRect/>
          <a:stretch>
            <a:fillRect/>
          </a:stretch>
        </p:blipFill>
        <p:spPr bwMode="auto">
          <a:xfrm>
            <a:off x="9324528" y="4077072"/>
            <a:ext cx="720000" cy="720000"/>
          </a:xfrm>
          <a:prstGeom prst="rect">
            <a:avLst/>
          </a:prstGeom>
          <a:noFill/>
        </p:spPr>
      </p:pic>
      <p:pic>
        <p:nvPicPr>
          <p:cNvPr id="26" name="Picture 5" descr="C:\Documents and Settings\dclima\Desktop\MC900440401.PNG"/>
          <p:cNvPicPr>
            <a:picLocks noChangeAspect="1" noChangeArrowheads="1"/>
          </p:cNvPicPr>
          <p:nvPr/>
        </p:nvPicPr>
        <p:blipFill>
          <a:blip r:embed="rId6" cstate="print"/>
          <a:srcRect/>
          <a:stretch>
            <a:fillRect/>
          </a:stretch>
        </p:blipFill>
        <p:spPr bwMode="auto">
          <a:xfrm>
            <a:off x="9900592" y="4077072"/>
            <a:ext cx="720000" cy="720000"/>
          </a:xfrm>
          <a:prstGeom prst="rect">
            <a:avLst/>
          </a:prstGeom>
          <a:noFill/>
        </p:spPr>
      </p:pic>
      <p:sp>
        <p:nvSpPr>
          <p:cNvPr id="27"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Tree>
    <p:extLst>
      <p:ext uri="{BB962C8B-B14F-4D97-AF65-F5344CB8AC3E}">
        <p14:creationId xmlns:p14="http://schemas.microsoft.com/office/powerpoint/2010/main" val="290234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up)">
                                      <p:cBhvr>
                                        <p:cTn id="7" dur="500"/>
                                        <p:tgtEl>
                                          <p:spTgt spid="3">
                                            <p:txEl>
                                              <p:pRg st="5" end="5"/>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up)">
                                      <p:cBhvr>
                                        <p:cTn id="10" dur="500"/>
                                        <p:tgtEl>
                                          <p:spTgt spid="3">
                                            <p:txEl>
                                              <p:pRg st="6" end="6"/>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up)">
                                      <p:cBhvr>
                                        <p:cTn id="13" dur="500"/>
                                        <p:tgtEl>
                                          <p:spTgt spid="3">
                                            <p:txEl>
                                              <p:pRg st="7" end="7"/>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78850"/>
                                        </p:tgtEl>
                                        <p:attrNameLst>
                                          <p:attrName>style.visibility</p:attrName>
                                        </p:attrNameLst>
                                      </p:cBhvr>
                                      <p:to>
                                        <p:strVal val="visible"/>
                                      </p:to>
                                    </p:set>
                                    <p:animEffect transition="in" filter="checkerboard(across)">
                                      <p:cBhvr>
                                        <p:cTn id="16" dur="500"/>
                                        <p:tgtEl>
                                          <p:spTgt spid="788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wipe(up)">
                                      <p:cBhvr>
                                        <p:cTn id="21" dur="500"/>
                                        <p:tgtEl>
                                          <p:spTgt spid="3">
                                            <p:txEl>
                                              <p:pRg st="8" end="8"/>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77826"/>
                                        </p:tgtEl>
                                        <p:attrNameLst>
                                          <p:attrName>style.visibility</p:attrName>
                                        </p:attrNameLst>
                                      </p:cBhvr>
                                      <p:to>
                                        <p:strVal val="visible"/>
                                      </p:to>
                                    </p:set>
                                    <p:animEffect transition="in" filter="wheel(1)">
                                      <p:cBhvr>
                                        <p:cTn id="24" dur="2000"/>
                                        <p:tgtEl>
                                          <p:spTgt spid="778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wipe(up)">
                                      <p:cBhvr>
                                        <p:cTn id="29" dur="500"/>
                                        <p:tgtEl>
                                          <p:spTgt spid="3">
                                            <p:txEl>
                                              <p:pRg st="9" end="9"/>
                                            </p:txEl>
                                          </p:spTgt>
                                        </p:tgtEl>
                                      </p:cBhvr>
                                    </p:animEffect>
                                  </p:childTnLst>
                                </p:cTn>
                              </p:par>
                              <p:par>
                                <p:cTn id="30" presetID="4" presetClass="entr" presetSubtype="32" fill="hold" nodeType="withEffect">
                                  <p:stCondLst>
                                    <p:cond delay="0"/>
                                  </p:stCondLst>
                                  <p:childTnLst>
                                    <p:set>
                                      <p:cBhvr>
                                        <p:cTn id="31" dur="1" fill="hold">
                                          <p:stCondLst>
                                            <p:cond delay="0"/>
                                          </p:stCondLst>
                                        </p:cTn>
                                        <p:tgtEl>
                                          <p:spTgt spid="78852"/>
                                        </p:tgtEl>
                                        <p:attrNameLst>
                                          <p:attrName>style.visibility</p:attrName>
                                        </p:attrNameLst>
                                      </p:cBhvr>
                                      <p:to>
                                        <p:strVal val="visible"/>
                                      </p:to>
                                    </p:set>
                                    <p:animEffect transition="in" filter="box(out)">
                                      <p:cBhvr>
                                        <p:cTn id="32" dur="500"/>
                                        <p:tgtEl>
                                          <p:spTgt spid="788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up)">
                                      <p:cBhvr>
                                        <p:cTn id="37" dur="500"/>
                                        <p:tgtEl>
                                          <p:spTgt spid="3">
                                            <p:txEl>
                                              <p:pRg st="10" end="10"/>
                                            </p:txEl>
                                          </p:spTgt>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wipe(up)">
                                      <p:cBhvr>
                                        <p:cTn id="41" dur="500"/>
                                        <p:tgtEl>
                                          <p:spTgt spid="3">
                                            <p:txEl>
                                              <p:pRg st="11" end="11"/>
                                            </p:txEl>
                                          </p:spTgt>
                                        </p:tgtEl>
                                      </p:cBhvr>
                                    </p:animEffect>
                                  </p:childTnLst>
                                </p:cTn>
                              </p:par>
                              <p:par>
                                <p:cTn id="42" presetID="29"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1000" fill="hold"/>
                                        <p:tgtEl>
                                          <p:spTgt spid="23"/>
                                        </p:tgtEl>
                                        <p:attrNameLst>
                                          <p:attrName>ppt_x</p:attrName>
                                        </p:attrNameLst>
                                      </p:cBhvr>
                                      <p:tavLst>
                                        <p:tav tm="0">
                                          <p:val>
                                            <p:strVal val="#ppt_x-.2"/>
                                          </p:val>
                                        </p:tav>
                                        <p:tav tm="100000">
                                          <p:val>
                                            <p:strVal val="#ppt_x"/>
                                          </p:val>
                                        </p:tav>
                                      </p:tavLst>
                                    </p:anim>
                                    <p:anim calcmode="lin" valueType="num">
                                      <p:cBhvr>
                                        <p:cTn id="4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3"/>
                                        </p:tgtEl>
                                      </p:cBhvr>
                                    </p:animEffect>
                                  </p:childTnLst>
                                </p:cTn>
                              </p:par>
                            </p:childTnLst>
                          </p:cTn>
                        </p:par>
                        <p:par>
                          <p:cTn id="47" fill="hold">
                            <p:stCondLst>
                              <p:cond delay="1500"/>
                            </p:stCondLst>
                            <p:childTnLst>
                              <p:par>
                                <p:cTn id="48" presetID="22" presetClass="entr" presetSubtype="1" fill="hold" nodeType="after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wipe(up)">
                                      <p:cBhvr>
                                        <p:cTn id="50" dur="500"/>
                                        <p:tgtEl>
                                          <p:spTgt spid="3">
                                            <p:txEl>
                                              <p:pRg st="12" end="12"/>
                                            </p:txEl>
                                          </p:spTgt>
                                        </p:tgtEl>
                                      </p:cBhvr>
                                    </p:animEffect>
                                  </p:childTnLst>
                                </p:cTn>
                              </p:par>
                              <p:par>
                                <p:cTn id="51" presetID="35" presetClass="path" presetSubtype="0" accel="50000" decel="50000" fill="hold" nodeType="withEffect">
                                  <p:stCondLst>
                                    <p:cond delay="0"/>
                                  </p:stCondLst>
                                  <p:childTnLst>
                                    <p:animMotion origin="layout" path="M 2.77778E-7 -2.22942E-6 L -0.30313 -2.22942E-6 " pathEditMode="relative" rAng="0" ptsTypes="AA">
                                      <p:cBhvr>
                                        <p:cTn id="52" dur="2000" fill="hold"/>
                                        <p:tgtEl>
                                          <p:spTgt spid="24"/>
                                        </p:tgtEl>
                                        <p:attrNameLst>
                                          <p:attrName>ppt_x</p:attrName>
                                          <p:attrName>ppt_y</p:attrName>
                                        </p:attrNameLst>
                                      </p:cBhvr>
                                      <p:rCtr x="-152" y="0"/>
                                    </p:animMotion>
                                  </p:childTnLst>
                                </p:cTn>
                              </p:par>
                            </p:childTnLst>
                          </p:cTn>
                        </p:par>
                        <p:par>
                          <p:cTn id="53" fill="hold">
                            <p:stCondLst>
                              <p:cond delay="3500"/>
                            </p:stCondLst>
                            <p:childTnLst>
                              <p:par>
                                <p:cTn id="54" presetID="35" presetClass="path" presetSubtype="0" accel="50000" decel="50000" fill="hold" nodeType="afterEffect">
                                  <p:stCondLst>
                                    <p:cond delay="0"/>
                                  </p:stCondLst>
                                  <p:childTnLst>
                                    <p:animMotion origin="layout" path="M 0 0  L -0.25 0  E" pathEditMode="relative" ptsTypes="">
                                      <p:cBhvr>
                                        <p:cTn id="55" dur="2000" fill="hold"/>
                                        <p:tgtEl>
                                          <p:spTgt spid="25"/>
                                        </p:tgtEl>
                                        <p:attrNameLst>
                                          <p:attrName>ppt_x</p:attrName>
                                          <p:attrName>ppt_y</p:attrName>
                                        </p:attrNameLst>
                                      </p:cBhvr>
                                    </p:animMotion>
                                  </p:childTnLst>
                                </p:cTn>
                              </p:par>
                            </p:childTnLst>
                          </p:cTn>
                        </p:par>
                        <p:par>
                          <p:cTn id="56" fill="hold">
                            <p:stCondLst>
                              <p:cond delay="5500"/>
                            </p:stCondLst>
                            <p:childTnLst>
                              <p:par>
                                <p:cTn id="57" presetID="35" presetClass="path" presetSubtype="0" accel="50000" decel="50000" fill="hold" nodeType="afterEffect">
                                  <p:stCondLst>
                                    <p:cond delay="0"/>
                                  </p:stCondLst>
                                  <p:childTnLst>
                                    <p:animMotion origin="layout" path="M 0 0  L -0.25 0  E" pathEditMode="relative" ptsTypes="">
                                      <p:cBhvr>
                                        <p:cTn id="58" dur="2000" fill="hold"/>
                                        <p:tgtEl>
                                          <p:spTgt spid="26"/>
                                        </p:tgtEl>
                                        <p:attrNameLst>
                                          <p:attrName>ppt_x</p:attrName>
                                          <p:attrName>ppt_y</p:attrName>
                                        </p:attrNameLst>
                                      </p:cBhvr>
                                    </p:animMotion>
                                  </p:childTnLst>
                                </p:cTn>
                              </p:par>
                            </p:childTnLst>
                          </p:cTn>
                        </p:par>
                        <p:par>
                          <p:cTn id="59" fill="hold">
                            <p:stCondLst>
                              <p:cond delay="7500"/>
                            </p:stCondLst>
                            <p:childTnLst>
                              <p:par>
                                <p:cTn id="60" presetID="22" presetClass="entr" presetSubtype="1" fill="hold" nodeType="after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wipe(up)">
                                      <p:cBhvr>
                                        <p:cTn id="62" dur="500"/>
                                        <p:tgtEl>
                                          <p:spTgt spid="3">
                                            <p:txEl>
                                              <p:pRg st="13" end="13"/>
                                            </p:txEl>
                                          </p:spTgt>
                                        </p:tgtEl>
                                      </p:cBhvr>
                                    </p:animEffect>
                                  </p:childTnLst>
                                </p:cTn>
                              </p:par>
                            </p:childTnLst>
                          </p:cTn>
                        </p:par>
                        <p:par>
                          <p:cTn id="63" fill="hold">
                            <p:stCondLst>
                              <p:cond delay="8000"/>
                            </p:stCondLst>
                            <p:childTnLst>
                              <p:par>
                                <p:cTn id="64" presetID="22" presetClass="entr" presetSubtype="1" fill="hold" nodeType="afterEffect">
                                  <p:stCondLst>
                                    <p:cond delay="0"/>
                                  </p:stCondLst>
                                  <p:childTnLst>
                                    <p:set>
                                      <p:cBhvr>
                                        <p:cTn id="65" dur="1" fill="hold">
                                          <p:stCondLst>
                                            <p:cond delay="0"/>
                                          </p:stCondLst>
                                        </p:cTn>
                                        <p:tgtEl>
                                          <p:spTgt spid="3">
                                            <p:txEl>
                                              <p:pRg st="14" end="14"/>
                                            </p:txEl>
                                          </p:spTgt>
                                        </p:tgtEl>
                                        <p:attrNameLst>
                                          <p:attrName>style.visibility</p:attrName>
                                        </p:attrNameLst>
                                      </p:cBhvr>
                                      <p:to>
                                        <p:strVal val="visible"/>
                                      </p:to>
                                    </p:set>
                                    <p:animEffect transition="in" filter="wipe(up)">
                                      <p:cBhvr>
                                        <p:cTn id="66" dur="500"/>
                                        <p:tgtEl>
                                          <p:spTgt spid="3">
                                            <p:txEl>
                                              <p:pRg st="14" end="1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animEffect transition="in" filter="wipe(up)">
                                      <p:cBhvr>
                                        <p:cTn id="71" dur="500"/>
                                        <p:tgtEl>
                                          <p:spTgt spid="3">
                                            <p:txEl>
                                              <p:pRg st="15" end="1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3">
                                            <p:txEl>
                                              <p:pRg st="16" end="16"/>
                                            </p:txEl>
                                          </p:spTgt>
                                        </p:tgtEl>
                                        <p:attrNameLst>
                                          <p:attrName>style.visibility</p:attrName>
                                        </p:attrNameLst>
                                      </p:cBhvr>
                                      <p:to>
                                        <p:strVal val="visible"/>
                                      </p:to>
                                    </p:set>
                                    <p:animEffect transition="in" filter="wipe(up)">
                                      <p:cBhvr>
                                        <p:cTn id="76" dur="500"/>
                                        <p:tgtEl>
                                          <p:spTgt spid="3">
                                            <p:txEl>
                                              <p:pRg st="16" end="16"/>
                                            </p:txEl>
                                          </p:spTgt>
                                        </p:tgtEl>
                                      </p:cBhvr>
                                    </p:animEffect>
                                  </p:childTnLst>
                                </p:cTn>
                              </p:par>
                              <p:par>
                                <p:cTn id="77" presetID="5" presetClass="entr" presetSubtype="10" fill="hold" nodeType="withEffect">
                                  <p:stCondLst>
                                    <p:cond delay="0"/>
                                  </p:stCondLst>
                                  <p:childTnLst>
                                    <p:set>
                                      <p:cBhvr>
                                        <p:cTn id="78" dur="1" fill="hold">
                                          <p:stCondLst>
                                            <p:cond delay="0"/>
                                          </p:stCondLst>
                                        </p:cTn>
                                        <p:tgtEl>
                                          <p:spTgt spid="77828"/>
                                        </p:tgtEl>
                                        <p:attrNameLst>
                                          <p:attrName>style.visibility</p:attrName>
                                        </p:attrNameLst>
                                      </p:cBhvr>
                                      <p:to>
                                        <p:strVal val="visible"/>
                                      </p:to>
                                    </p:set>
                                    <p:animEffect transition="in" filter="checkerboard(across)">
                                      <p:cBhvr>
                                        <p:cTn id="79"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lnSpcReduction="10000"/>
          </a:bodyPr>
          <a:lstStyle/>
          <a:p>
            <a:pPr marL="0" indent="0">
              <a:buNone/>
            </a:pPr>
            <a:r>
              <a:rPr lang="pt-BR" dirty="0" smtClean="0"/>
              <a:t>4.1</a:t>
            </a:r>
            <a:r>
              <a:rPr lang="pt-BR" dirty="0"/>
              <a:t>.  Informações contratuais</a:t>
            </a:r>
          </a:p>
          <a:p>
            <a:pPr marL="0" indent="0">
              <a:buNone/>
            </a:pPr>
            <a:r>
              <a:rPr lang="pt-BR" dirty="0" smtClean="0"/>
              <a:t>4.1.4</a:t>
            </a:r>
            <a:r>
              <a:rPr lang="pt-BR" dirty="0"/>
              <a:t>.      Transferência de conhecimento, tecnologia e técnicas empregadas e Transição Contratual</a:t>
            </a:r>
            <a:r>
              <a:rPr lang="pt-BR" dirty="0" smtClean="0"/>
              <a:t>.</a:t>
            </a:r>
          </a:p>
          <a:p>
            <a:r>
              <a:rPr lang="pt-BR" dirty="0" smtClean="0"/>
              <a:t>Transição contratual:</a:t>
            </a:r>
          </a:p>
          <a:p>
            <a:pPr lvl="1"/>
            <a:r>
              <a:rPr lang="pt-BR" dirty="0" smtClean="0"/>
              <a:t>Conhecimento;</a:t>
            </a:r>
          </a:p>
          <a:p>
            <a:pPr lvl="1"/>
            <a:r>
              <a:rPr lang="pt-BR" dirty="0" smtClean="0"/>
              <a:t>Tecnologia;</a:t>
            </a:r>
          </a:p>
          <a:p>
            <a:pPr lvl="1"/>
            <a:r>
              <a:rPr lang="pt-BR" dirty="0" smtClean="0"/>
              <a:t>Técnicas;</a:t>
            </a:r>
          </a:p>
          <a:p>
            <a:pPr lvl="1"/>
            <a:r>
              <a:rPr lang="pt-BR" dirty="0" smtClean="0"/>
              <a:t>Dados e informações;</a:t>
            </a:r>
          </a:p>
          <a:p>
            <a:pPr lvl="1"/>
            <a:r>
              <a:rPr lang="pt-BR" dirty="0" smtClean="0"/>
              <a:t>Capacitação.</a:t>
            </a:r>
            <a:endParaRPr lang="pt-BR" dirty="0"/>
          </a:p>
          <a:p>
            <a:pPr marL="0" indent="0">
              <a:buNone/>
            </a:pPr>
            <a:endParaRPr lang="pt-BR" dirty="0"/>
          </a:p>
        </p:txBody>
      </p:sp>
      <p:pic>
        <p:nvPicPr>
          <p:cNvPr id="18434" name="Picture 2" descr="Resultado de imagem para conhecimento"/>
          <p:cNvPicPr>
            <a:picLocks noChangeAspect="1" noChangeArrowheads="1"/>
          </p:cNvPicPr>
          <p:nvPr/>
        </p:nvPicPr>
        <p:blipFill>
          <a:blip r:embed="rId2" cstate="print"/>
          <a:srcRect/>
          <a:stretch>
            <a:fillRect/>
          </a:stretch>
        </p:blipFill>
        <p:spPr bwMode="auto">
          <a:xfrm>
            <a:off x="5868144" y="2564904"/>
            <a:ext cx="1617472" cy="1296000"/>
          </a:xfrm>
          <a:prstGeom prst="rect">
            <a:avLst/>
          </a:prstGeom>
          <a:ln>
            <a:noFill/>
          </a:ln>
          <a:effectLst>
            <a:softEdge rad="112500"/>
          </a:effectLst>
        </p:spPr>
      </p:pic>
      <p:pic>
        <p:nvPicPr>
          <p:cNvPr id="18436" name="Picture 4" descr="Imagem relacionada"/>
          <p:cNvPicPr>
            <a:picLocks noChangeAspect="1" noChangeArrowheads="1"/>
          </p:cNvPicPr>
          <p:nvPr/>
        </p:nvPicPr>
        <p:blipFill>
          <a:blip r:embed="rId3" cstate="print"/>
          <a:srcRect/>
          <a:stretch>
            <a:fillRect/>
          </a:stretch>
        </p:blipFill>
        <p:spPr bwMode="auto">
          <a:xfrm>
            <a:off x="4788024" y="3789040"/>
            <a:ext cx="1920000" cy="1080000"/>
          </a:xfrm>
          <a:prstGeom prst="rect">
            <a:avLst/>
          </a:prstGeom>
          <a:ln>
            <a:noFill/>
          </a:ln>
          <a:effectLst>
            <a:softEdge rad="112500"/>
          </a:effectLst>
        </p:spPr>
      </p:pic>
      <p:pic>
        <p:nvPicPr>
          <p:cNvPr id="18438" name="Picture 6" descr="Resultado de imagem para tecnicas"/>
          <p:cNvPicPr>
            <a:picLocks noChangeAspect="1" noChangeArrowheads="1"/>
          </p:cNvPicPr>
          <p:nvPr/>
        </p:nvPicPr>
        <p:blipFill>
          <a:blip r:embed="rId4" cstate="print"/>
          <a:srcRect/>
          <a:stretch>
            <a:fillRect/>
          </a:stretch>
        </p:blipFill>
        <p:spPr bwMode="auto">
          <a:xfrm>
            <a:off x="6868263" y="3789040"/>
            <a:ext cx="2000001" cy="1080000"/>
          </a:xfrm>
          <a:prstGeom prst="rect">
            <a:avLst/>
          </a:prstGeom>
          <a:ln>
            <a:noFill/>
          </a:ln>
          <a:effectLst>
            <a:softEdge rad="112500"/>
          </a:effectLst>
        </p:spPr>
      </p:pic>
      <p:pic>
        <p:nvPicPr>
          <p:cNvPr id="18440" name="Picture 8" descr="Imagem relacionada"/>
          <p:cNvPicPr>
            <a:picLocks noChangeAspect="1" noChangeArrowheads="1"/>
          </p:cNvPicPr>
          <p:nvPr/>
        </p:nvPicPr>
        <p:blipFill>
          <a:blip r:embed="rId5" cstate="print"/>
          <a:srcRect/>
          <a:stretch>
            <a:fillRect/>
          </a:stretch>
        </p:blipFill>
        <p:spPr bwMode="auto">
          <a:xfrm>
            <a:off x="6948264" y="4941168"/>
            <a:ext cx="1920000" cy="1080000"/>
          </a:xfrm>
          <a:prstGeom prst="rect">
            <a:avLst/>
          </a:prstGeom>
          <a:ln>
            <a:noFill/>
          </a:ln>
          <a:effectLst>
            <a:softEdge rad="112500"/>
          </a:effectLst>
        </p:spPr>
      </p:pic>
      <p:pic>
        <p:nvPicPr>
          <p:cNvPr id="18442" name="Picture 10" descr="Resultado de imagem para capacitação"/>
          <p:cNvPicPr>
            <a:picLocks noChangeAspect="1" noChangeArrowheads="1"/>
          </p:cNvPicPr>
          <p:nvPr/>
        </p:nvPicPr>
        <p:blipFill>
          <a:blip r:embed="rId6" cstate="print"/>
          <a:srcRect/>
          <a:stretch>
            <a:fillRect/>
          </a:stretch>
        </p:blipFill>
        <p:spPr bwMode="auto">
          <a:xfrm>
            <a:off x="4857024" y="4941168"/>
            <a:ext cx="1781999" cy="1080000"/>
          </a:xfrm>
          <a:prstGeom prst="rect">
            <a:avLst/>
          </a:prstGeom>
          <a:ln>
            <a:noFill/>
          </a:ln>
          <a:effectLst>
            <a:softEdge rad="112500"/>
          </a:effectLst>
        </p:spPr>
      </p:pic>
    </p:spTree>
    <p:extLst>
      <p:ext uri="{BB962C8B-B14F-4D97-AF65-F5344CB8AC3E}">
        <p14:creationId xmlns:p14="http://schemas.microsoft.com/office/powerpoint/2010/main" val="93684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434"/>
                                        </p:tgtEl>
                                        <p:attrNameLst>
                                          <p:attrName>style.visibility</p:attrName>
                                        </p:attrNameLst>
                                      </p:cBhvr>
                                      <p:to>
                                        <p:strVal val="visible"/>
                                      </p:to>
                                    </p:set>
                                    <p:animEffect transition="in" filter="wipe(down)">
                                      <p:cBhvr>
                                        <p:cTn id="23" dur="500"/>
                                        <p:tgtEl>
                                          <p:spTgt spid="18434"/>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8436"/>
                                        </p:tgtEl>
                                        <p:attrNameLst>
                                          <p:attrName>style.visibility</p:attrName>
                                        </p:attrNameLst>
                                      </p:cBhvr>
                                      <p:to>
                                        <p:strVal val="visible"/>
                                      </p:to>
                                    </p:set>
                                    <p:animEffect transition="in" filter="wipe(down)">
                                      <p:cBhvr>
                                        <p:cTn id="31" dur="500"/>
                                        <p:tgtEl>
                                          <p:spTgt spid="18436"/>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8438"/>
                                        </p:tgtEl>
                                        <p:attrNameLst>
                                          <p:attrName>style.visibility</p:attrName>
                                        </p:attrNameLst>
                                      </p:cBhvr>
                                      <p:to>
                                        <p:strVal val="visible"/>
                                      </p:to>
                                    </p:set>
                                    <p:animEffect transition="in" filter="wipe(down)">
                                      <p:cBhvr>
                                        <p:cTn id="39" dur="500"/>
                                        <p:tgtEl>
                                          <p:spTgt spid="18438"/>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linds(horizontal)">
                                      <p:cBhvr>
                                        <p:cTn id="43" dur="500"/>
                                        <p:tgtEl>
                                          <p:spTgt spid="3">
                                            <p:txEl>
                                              <p:pRg st="6" end="6"/>
                                            </p:txEl>
                                          </p:spTgt>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8440"/>
                                        </p:tgtEl>
                                        <p:attrNameLst>
                                          <p:attrName>style.visibility</p:attrName>
                                        </p:attrNameLst>
                                      </p:cBhvr>
                                      <p:to>
                                        <p:strVal val="visible"/>
                                      </p:to>
                                    </p:set>
                                    <p:animEffect transition="in" filter="wipe(down)">
                                      <p:cBhvr>
                                        <p:cTn id="47" dur="500"/>
                                        <p:tgtEl>
                                          <p:spTgt spid="18440"/>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blinds(horizontal)">
                                      <p:cBhvr>
                                        <p:cTn id="51" dur="500"/>
                                        <p:tgtEl>
                                          <p:spTgt spid="3">
                                            <p:txEl>
                                              <p:pRg st="7" end="7"/>
                                            </p:txEl>
                                          </p:spTgt>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18442"/>
                                        </p:tgtEl>
                                        <p:attrNameLst>
                                          <p:attrName>style.visibility</p:attrName>
                                        </p:attrNameLst>
                                      </p:cBhvr>
                                      <p:to>
                                        <p:strVal val="visible"/>
                                      </p:to>
                                    </p:set>
                                    <p:animEffect transition="in" filter="wipe(down)">
                                      <p:cBhvr>
                                        <p:cTn id="55"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4.1</a:t>
            </a:r>
            <a:r>
              <a:rPr lang="pt-BR" dirty="0"/>
              <a:t>.  Informações contratuais</a:t>
            </a:r>
          </a:p>
          <a:p>
            <a:pPr marL="0" indent="0">
              <a:buNone/>
            </a:pPr>
            <a:r>
              <a:rPr lang="pt-BR" dirty="0" smtClean="0"/>
              <a:t>4.1.4</a:t>
            </a:r>
            <a:r>
              <a:rPr lang="pt-BR" dirty="0"/>
              <a:t>.      Transferência de conhecimento, tecnologia e técnicas empregadas e Transição Contratual</a:t>
            </a:r>
            <a:r>
              <a:rPr lang="pt-BR" dirty="0" smtClean="0"/>
              <a:t>.</a:t>
            </a:r>
          </a:p>
          <a:p>
            <a:r>
              <a:rPr lang="pt-BR" dirty="0" smtClean="0"/>
              <a:t>Oneram, por isso vale a pena pensar:</a:t>
            </a:r>
          </a:p>
          <a:p>
            <a:pPr lvl="1"/>
            <a:r>
              <a:rPr lang="pt-BR" dirty="0" smtClean="0"/>
              <a:t>Prazos de quarentena aos envolvidos.</a:t>
            </a:r>
          </a:p>
          <a:p>
            <a:pPr lvl="1"/>
            <a:r>
              <a:rPr lang="pt-BR" dirty="0" smtClean="0"/>
              <a:t>Relatórios</a:t>
            </a:r>
            <a:endParaRPr lang="pt-BR" dirty="0"/>
          </a:p>
          <a:p>
            <a:pPr marL="0" indent="0">
              <a:buNone/>
            </a:pPr>
            <a:endParaRPr lang="pt-BR" dirty="0"/>
          </a:p>
        </p:txBody>
      </p:sp>
      <p:pic>
        <p:nvPicPr>
          <p:cNvPr id="45058" name="Picture 2" descr="Imagem relacionada"/>
          <p:cNvPicPr>
            <a:picLocks noChangeAspect="1" noChangeArrowheads="1"/>
          </p:cNvPicPr>
          <p:nvPr/>
        </p:nvPicPr>
        <p:blipFill>
          <a:blip r:embed="rId2" cstate="print"/>
          <a:srcRect/>
          <a:stretch>
            <a:fillRect/>
          </a:stretch>
        </p:blipFill>
        <p:spPr bwMode="auto">
          <a:xfrm>
            <a:off x="6660232" y="4293096"/>
            <a:ext cx="1524000" cy="1524001"/>
          </a:xfrm>
          <a:prstGeom prst="rect">
            <a:avLst/>
          </a:prstGeom>
          <a:ln>
            <a:noFill/>
          </a:ln>
          <a:effectLst>
            <a:softEdge rad="112500"/>
          </a:effectLst>
        </p:spPr>
      </p:pic>
      <p:pic>
        <p:nvPicPr>
          <p:cNvPr id="45060" name="Picture 4" descr="Resultado de imagem para relatórios"/>
          <p:cNvPicPr>
            <a:picLocks noChangeAspect="1" noChangeArrowheads="1"/>
          </p:cNvPicPr>
          <p:nvPr/>
        </p:nvPicPr>
        <p:blipFill>
          <a:blip r:embed="rId3" cstate="print"/>
          <a:srcRect/>
          <a:stretch>
            <a:fillRect/>
          </a:stretch>
        </p:blipFill>
        <p:spPr bwMode="auto">
          <a:xfrm>
            <a:off x="2915816" y="4437112"/>
            <a:ext cx="2088757" cy="1387065"/>
          </a:xfrm>
          <a:prstGeom prst="rect">
            <a:avLst/>
          </a:prstGeom>
          <a:ln>
            <a:noFill/>
          </a:ln>
          <a:effectLst>
            <a:softEdge rad="112500"/>
          </a:effectLst>
        </p:spPr>
      </p:pic>
    </p:spTree>
    <p:extLst>
      <p:ext uri="{BB962C8B-B14F-4D97-AF65-F5344CB8AC3E}">
        <p14:creationId xmlns:p14="http://schemas.microsoft.com/office/powerpoint/2010/main" val="93684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1" dur="500"/>
                                        <p:tgtEl>
                                          <p:spTgt spid="3">
                                            <p:txEl>
                                              <p:pRg st="3" end="3"/>
                                            </p:txEl>
                                          </p:spTgt>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5058"/>
                                        </p:tgtEl>
                                        <p:attrNameLst>
                                          <p:attrName>style.visibility</p:attrName>
                                        </p:attrNameLst>
                                      </p:cBhvr>
                                      <p:to>
                                        <p:strVal val="visible"/>
                                      </p:to>
                                    </p:set>
                                    <p:anim calcmode="lin" valueType="num">
                                      <p:cBhvr additive="base">
                                        <p:cTn id="15" dur="500" fill="hold"/>
                                        <p:tgtEl>
                                          <p:spTgt spid="45058"/>
                                        </p:tgtEl>
                                        <p:attrNameLst>
                                          <p:attrName>ppt_x</p:attrName>
                                        </p:attrNameLst>
                                      </p:cBhvr>
                                      <p:tavLst>
                                        <p:tav tm="0">
                                          <p:val>
                                            <p:strVal val="#ppt_x"/>
                                          </p:val>
                                        </p:tav>
                                        <p:tav tm="100000">
                                          <p:val>
                                            <p:strVal val="#ppt_x"/>
                                          </p:val>
                                        </p:tav>
                                      </p:tavLst>
                                    </p:anim>
                                    <p:anim calcmode="lin" valueType="num">
                                      <p:cBhvr additive="base">
                                        <p:cTn id="16"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5060"/>
                                        </p:tgtEl>
                                        <p:attrNameLst>
                                          <p:attrName>style.visibility</p:attrName>
                                        </p:attrNameLst>
                                      </p:cBhvr>
                                      <p:to>
                                        <p:strVal val="visible"/>
                                      </p:to>
                                    </p:set>
                                    <p:animEffect transition="in" filter="fade">
                                      <p:cBhvr>
                                        <p:cTn id="25"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4.1</a:t>
            </a:r>
            <a:r>
              <a:rPr lang="pt-BR" dirty="0"/>
              <a:t>.  Informações contratuais</a:t>
            </a:r>
          </a:p>
          <a:p>
            <a:pPr marL="0" indent="0">
              <a:buNone/>
            </a:pPr>
            <a:r>
              <a:rPr lang="pt-BR" dirty="0" smtClean="0"/>
              <a:t>4.1.4</a:t>
            </a:r>
            <a:r>
              <a:rPr lang="pt-BR" dirty="0"/>
              <a:t>.      Transferência de conhecimento, tecnologia e técnicas empregadas e Transição Contratual</a:t>
            </a:r>
            <a:r>
              <a:rPr lang="pt-BR" dirty="0" smtClean="0"/>
              <a:t>.</a:t>
            </a:r>
          </a:p>
          <a:p>
            <a:r>
              <a:rPr lang="pt-BR" dirty="0" smtClean="0"/>
              <a:t>Transição de fornecedores</a:t>
            </a:r>
          </a:p>
          <a:p>
            <a:r>
              <a:rPr lang="pt-BR" dirty="0" smtClean="0"/>
              <a:t>Reservas de mercado</a:t>
            </a:r>
            <a:endParaRPr lang="pt-BR" dirty="0"/>
          </a:p>
          <a:p>
            <a:pPr marL="0" indent="0">
              <a:buNone/>
            </a:pPr>
            <a:endParaRPr lang="pt-BR" dirty="0"/>
          </a:p>
        </p:txBody>
      </p:sp>
      <p:pic>
        <p:nvPicPr>
          <p:cNvPr id="46082" name="Picture 2" descr="Resultado de imagem para passagem bastao"/>
          <p:cNvPicPr>
            <a:picLocks noChangeAspect="1" noChangeArrowheads="1"/>
          </p:cNvPicPr>
          <p:nvPr/>
        </p:nvPicPr>
        <p:blipFill>
          <a:blip r:embed="rId2" cstate="print"/>
          <a:srcRect/>
          <a:stretch>
            <a:fillRect/>
          </a:stretch>
        </p:blipFill>
        <p:spPr bwMode="auto">
          <a:xfrm>
            <a:off x="6156176" y="3140968"/>
            <a:ext cx="2195736" cy="1636965"/>
          </a:xfrm>
          <a:prstGeom prst="rect">
            <a:avLst/>
          </a:prstGeom>
          <a:ln>
            <a:noFill/>
          </a:ln>
          <a:effectLst>
            <a:softEdge rad="112500"/>
          </a:effectLst>
        </p:spPr>
      </p:pic>
      <p:pic>
        <p:nvPicPr>
          <p:cNvPr id="46084" name="Picture 4" descr="Resultado de imagem para proteção"/>
          <p:cNvPicPr>
            <a:picLocks noChangeAspect="1" noChangeArrowheads="1"/>
          </p:cNvPicPr>
          <p:nvPr/>
        </p:nvPicPr>
        <p:blipFill>
          <a:blip r:embed="rId3" cstate="print"/>
          <a:srcRect/>
          <a:stretch>
            <a:fillRect/>
          </a:stretch>
        </p:blipFill>
        <p:spPr bwMode="auto">
          <a:xfrm>
            <a:off x="899592" y="4437112"/>
            <a:ext cx="3384779" cy="1538536"/>
          </a:xfrm>
          <a:prstGeom prst="rect">
            <a:avLst/>
          </a:prstGeom>
          <a:ln>
            <a:noFill/>
          </a:ln>
          <a:effectLst>
            <a:softEdge rad="112500"/>
          </a:effectLst>
        </p:spPr>
      </p:pic>
    </p:spTree>
    <p:extLst>
      <p:ext uri="{BB962C8B-B14F-4D97-AF65-F5344CB8AC3E}">
        <p14:creationId xmlns:p14="http://schemas.microsoft.com/office/powerpoint/2010/main" val="93684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6082"/>
                                        </p:tgtEl>
                                        <p:attrNameLst>
                                          <p:attrName>style.visibility</p:attrName>
                                        </p:attrNameLst>
                                      </p:cBhvr>
                                      <p:to>
                                        <p:strVal val="visible"/>
                                      </p:to>
                                    </p:set>
                                    <p:animEffect transition="in" filter="wheel(1)">
                                      <p:cBhvr>
                                        <p:cTn id="11" dur="2000"/>
                                        <p:tgtEl>
                                          <p:spTgt spid="4608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46084"/>
                                        </p:tgtEl>
                                        <p:attrNameLst>
                                          <p:attrName>style.visibility</p:attrName>
                                        </p:attrNameLst>
                                      </p:cBhvr>
                                      <p:to>
                                        <p:strVal val="visible"/>
                                      </p:to>
                                    </p:set>
                                    <p:animEffect transition="in" filter="fade">
                                      <p:cBhvr>
                                        <p:cTn id="20" dur="1000"/>
                                        <p:tgtEl>
                                          <p:spTgt spid="46084"/>
                                        </p:tgtEl>
                                      </p:cBhvr>
                                    </p:animEffect>
                                    <p:anim calcmode="lin" valueType="num">
                                      <p:cBhvr>
                                        <p:cTn id="21" dur="1000" fill="hold"/>
                                        <p:tgtEl>
                                          <p:spTgt spid="46084"/>
                                        </p:tgtEl>
                                        <p:attrNameLst>
                                          <p:attrName>ppt_x</p:attrName>
                                        </p:attrNameLst>
                                      </p:cBhvr>
                                      <p:tavLst>
                                        <p:tav tm="0">
                                          <p:val>
                                            <p:strVal val="#ppt_x"/>
                                          </p:val>
                                        </p:tav>
                                        <p:tav tm="100000">
                                          <p:val>
                                            <p:strVal val="#ppt_x"/>
                                          </p:val>
                                        </p:tav>
                                      </p:tavLst>
                                    </p:anim>
                                    <p:anim calcmode="lin" valueType="num">
                                      <p:cBhvr>
                                        <p:cTn id="22" dur="1000" fill="hold"/>
                                        <p:tgtEl>
                                          <p:spTgt spid="460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fontScale="85000" lnSpcReduction="10000"/>
          </a:bodyPr>
          <a:lstStyle/>
          <a:p>
            <a:pPr marL="0" indent="0">
              <a:buNone/>
            </a:pPr>
            <a:r>
              <a:rPr lang="pt-BR" dirty="0" smtClean="0"/>
              <a:t>4.1</a:t>
            </a:r>
            <a:r>
              <a:rPr lang="pt-BR" dirty="0"/>
              <a:t>.  Informações contratuais</a:t>
            </a:r>
          </a:p>
          <a:p>
            <a:pPr marL="0" indent="0">
              <a:buNone/>
            </a:pPr>
            <a:r>
              <a:rPr lang="pt-BR" dirty="0" smtClean="0"/>
              <a:t>4.1.5</a:t>
            </a:r>
            <a:r>
              <a:rPr lang="pt-BR" dirty="0"/>
              <a:t>.      Critérios e práticas de </a:t>
            </a:r>
            <a:r>
              <a:rPr lang="pt-BR" dirty="0" smtClean="0"/>
              <a:t>sustentabilidade</a:t>
            </a:r>
          </a:p>
          <a:p>
            <a:pPr algn="just"/>
            <a:r>
              <a:rPr lang="pt-BR" dirty="0"/>
              <a:t>Apresentar aos licitantes que critérios ambientais serão exigidos e fiscalizados durante a execução ou aquisição.</a:t>
            </a:r>
          </a:p>
          <a:p>
            <a:pPr algn="just"/>
            <a:r>
              <a:rPr lang="pt-BR" dirty="0"/>
              <a:t>Dicas</a:t>
            </a:r>
          </a:p>
          <a:p>
            <a:pPr lvl="1" algn="just"/>
            <a:r>
              <a:rPr lang="pt-BR" dirty="0"/>
              <a:t>Decreto Estadual 43.629/12</a:t>
            </a:r>
          </a:p>
          <a:p>
            <a:pPr lvl="1" algn="just"/>
            <a:r>
              <a:rPr lang="pt-BR" dirty="0"/>
              <a:t>Oneram a contratação? (externalidades)</a:t>
            </a:r>
          </a:p>
          <a:p>
            <a:pPr lvl="1" algn="just"/>
            <a:r>
              <a:rPr lang="pt-BR" dirty="0"/>
              <a:t>Procedimentos de produção com critérios ambientais</a:t>
            </a:r>
          </a:p>
          <a:p>
            <a:pPr lvl="1" algn="just"/>
            <a:r>
              <a:rPr lang="pt-BR" dirty="0"/>
              <a:t>Interação com o mercado sem configurar direcionamento.</a:t>
            </a:r>
          </a:p>
          <a:p>
            <a:pPr lvl="1" algn="just"/>
            <a:r>
              <a:rPr lang="pt-BR" dirty="0"/>
              <a:t>SIGA ainda não possui as especificações de critérios sustentáveis</a:t>
            </a:r>
          </a:p>
          <a:p>
            <a:pPr lvl="1" algn="just"/>
            <a:r>
              <a:rPr lang="pt-BR" dirty="0"/>
              <a:t>Passível de </a:t>
            </a:r>
            <a:r>
              <a:rPr lang="pt-BR" dirty="0" smtClean="0"/>
              <a:t>fiscalização</a:t>
            </a:r>
            <a:endParaRPr lang="pt-BR" dirty="0"/>
          </a:p>
        </p:txBody>
      </p:sp>
    </p:spTree>
    <p:extLst>
      <p:ext uri="{BB962C8B-B14F-4D97-AF65-F5344CB8AC3E}">
        <p14:creationId xmlns:p14="http://schemas.microsoft.com/office/powerpoint/2010/main" val="93684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9" dur="500"/>
                                        <p:tgtEl>
                                          <p:spTgt spid="3">
                                            <p:txEl>
                                              <p:pRg st="7" end="7"/>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32000" y="1080724"/>
            <a:ext cx="8280000" cy="4594009"/>
          </a:xfrm>
        </p:spPr>
        <p:txBody>
          <a:bodyPr>
            <a:normAutofit fontScale="85000" lnSpcReduction="20000"/>
          </a:bodyPr>
          <a:lstStyle/>
          <a:p>
            <a:pPr marL="0" indent="0">
              <a:buNone/>
            </a:pPr>
            <a:r>
              <a:rPr lang="pt-BR" dirty="0"/>
              <a:t>4.1.  Informações contratuais</a:t>
            </a:r>
          </a:p>
          <a:p>
            <a:pPr marL="0" indent="0">
              <a:buNone/>
            </a:pPr>
            <a:r>
              <a:rPr lang="pt-BR" dirty="0"/>
              <a:t>4.1.5.      Critérios e práticas de sustentabilidade</a:t>
            </a:r>
          </a:p>
          <a:p>
            <a:pPr algn="just"/>
            <a:r>
              <a:rPr lang="pt-BR" dirty="0" smtClean="0"/>
              <a:t>Dicas</a:t>
            </a:r>
          </a:p>
          <a:p>
            <a:pPr lvl="1" algn="just"/>
            <a:r>
              <a:rPr lang="pt-BR" dirty="0" smtClean="0"/>
              <a:t>NBRISO 14001- Sistemas de Gestão Ambiental</a:t>
            </a:r>
          </a:p>
          <a:p>
            <a:pPr lvl="1" algn="just"/>
            <a:r>
              <a:rPr lang="pt-BR" dirty="0" smtClean="0"/>
              <a:t>OHSAS 18001:2000 (</a:t>
            </a:r>
            <a:r>
              <a:rPr lang="en-US" dirty="0" smtClean="0"/>
              <a:t>Occupational Health and Safety Assessment Series</a:t>
            </a:r>
            <a:r>
              <a:rPr lang="pt-BR" dirty="0" smtClean="0"/>
              <a:t>) – Segurança e saúde no trabalho</a:t>
            </a:r>
          </a:p>
          <a:p>
            <a:pPr lvl="1" algn="just"/>
            <a:r>
              <a:rPr lang="pt-BR" dirty="0" smtClean="0"/>
              <a:t>AS 8000 (</a:t>
            </a:r>
            <a:r>
              <a:rPr lang="en-US" dirty="0" smtClean="0"/>
              <a:t>Social Accountability International</a:t>
            </a:r>
            <a:r>
              <a:rPr lang="pt-BR" dirty="0" smtClean="0"/>
              <a:t>) – normas socialmente responsáveis</a:t>
            </a:r>
          </a:p>
          <a:p>
            <a:pPr lvl="1" algn="just"/>
            <a:r>
              <a:rPr lang="pt-BR" dirty="0" smtClean="0"/>
              <a:t>NBR 16001(ABNT)</a:t>
            </a:r>
            <a:r>
              <a:rPr lang="pt-BR" dirty="0"/>
              <a:t> </a:t>
            </a:r>
            <a:r>
              <a:rPr lang="pt-BR" dirty="0" smtClean="0"/>
              <a:t>– sistema de gestão da responsabilidade social</a:t>
            </a:r>
          </a:p>
          <a:p>
            <a:pPr lvl="1" algn="just"/>
            <a:r>
              <a:rPr lang="pt-BR" dirty="0" smtClean="0"/>
              <a:t>Selo Verde (FSC – </a:t>
            </a:r>
            <a:r>
              <a:rPr lang="en-US" dirty="0" smtClean="0"/>
              <a:t>Forest Stewardship Council</a:t>
            </a:r>
            <a:r>
              <a:rPr lang="pt-BR" dirty="0" smtClean="0"/>
              <a:t>) – madeira</a:t>
            </a:r>
          </a:p>
          <a:p>
            <a:pPr lvl="1" algn="just"/>
            <a:r>
              <a:rPr lang="pt-BR" dirty="0" smtClean="0"/>
              <a:t>Selo ENCE – eficiência energética</a:t>
            </a:r>
          </a:p>
        </p:txBody>
      </p:sp>
      <p:sp>
        <p:nvSpPr>
          <p:cNvPr id="2052" name="AutoShape 4" descr="data:image/jpeg;base64,/9j/4AAQSkZJRgABAQAAAQABAAD/2wCEAAkGBhIQERUSEBQWFRUVFRoZGBQSGRgXGhUXFBcfGBcWFRkXHyYfFxojGRgUHy8gJCcpLC0sFx4xNTAqNSYrLCkBCQoKDgwOGA8PGi4lHyMuLCw1LyoqLCksKi4sLCwsLS81Ly0vNSkvLik0LCwpKSwtLCwsLCwsLCwsLCwsLCksLP/AABEIANcA6gMBIgACEQEDEQH/xAAcAAEAAQUBAQAAAAAAAAAAAAAAAwEFBgcIBAL/xABNEAABAwIEAgUHBwcJCAMAAAABAAIDBBEFEiExBkEHE1FhcSIyQlKBkaEUI3KSscHRMzRUYnOCshYkQ1N0k7PS8BUlNWODwuHxF0Sj/8QAGgEBAAIDAQAAAAAAAAAAAAAAAAQFAQIDBv/EADQRAAIBAgIHBwMEAgMAAAAAAAABAgMRBCEFEhMxUWGBIkFxkaHB0TJSsRUj4fAzQhRDU//aAAwDAQACEQMRAD8AxNztUzFHbqi9geOK5imYqiICuYpmKoiArmKZiqIgK5imYqiICuYpmKoiArmKZiqIgK5imYqiICuYpmKoiArmKZiqIgK5imYqiICuYpmKoiArmKZiqIgK5imYqiICuYqVp0UKmbssGGRO3VFV26osmQiIgCIiAIiIAiIgCKakopJnBkTHPcfRYC4+4LLcO6KquSxmMcAP9Y4F3sa3T4rnOrCn9TsdadGdT6VcwxFsTEeCcNw+3y2eZznC4bGzKHDbexF9D6Q3C8hxrBI/Mo5ZO97j97yuKxKlnCLfT5OrwzjlOSXX4MGsizgcWYUNsNHtcEPEODP8+gezvY78HBZ20vsfp8jYQ+9evwYOi2Jh/DmEYg/JSyVEUhBswguAsL3JINh4uC8+I9EdQ2/yeWOa3onyHe43F9uax/yqd7SyfNWDwlS145rkzA0XsxPBp6Z2WeJ8Z5ZhofA7H2FeNSU01dEZpp2YREWTAREQBERAEREAUzdlCpm7IYZE7dUVXbqiGQiIgCIiAIiuWA8PzVsoigbc7lx0awdrjy+9YlJRV2bRi5OyPDT07pHBkbS5zjYNaLknsACzWk4DhpGCbFpRGNxTsN3v7iR/2+8LKOHqShpOspaOeI1uW3Wyi4LvVbysPVBv23WvuI8BrxUfzpkkkj3Wa8XeHk7Bjhp+7pbsCg7Z1paqeqvV+HInbBUY6zWs/ReJeK3pI6pphwyBlPH61gXu77bA+OYqeh4WfI0VuNTvZGNWskcesf2ADdl9NGjNpyUtJhtPgsbZ6sCascLxwAgiP9Y9n0vYOZWF43j01ZIZZ3ZjyA0a0djRyH+ikIKX+LJfd3vw+fIzObhnVzf29y8fgzqs6UYZXCD5J1tOQGhrzd7jsCBqL+2/epOIeCMLjc3PO6kfI3MI3kPDe241y63HnW0NtlaeBsMjpoX4nVC7ItIWH05Nrj2+SO+55LE8XxaSqmfNKbueb9wHJo7ABotYUVr2pNpLfzfXLLvMzrPUTqpNvcuC/PgZrB0XwPYZWV8bomnWQBtm7ecc9gdRv2r1YHwLhb5RGaz5Q+xOSMhoNt9W3v4Ag6K3YCf9xVv7Vvx6r8FhVLVPie2SNxa5pBa4bgjUFbRhVqay13k7d3AxKdKnqPUWavvfE2LN0hMw+Y09PRNjjjdleHGz3W53F+WoJJvdRy4DDX5qrCJnRz3zSQOcWuudbg3017y3vCi4ihZitEK+EATwjLUMHMD0h223HdcbtWCUlY+F4kicWPadHNNiFilSUleGUlk++/iZq1nGVp5xeatlbwMvpekKqgJp6+MTsBs6Odtnj221P0gfFek8LUOJAvw2TqZbXNNNt+6dSBvtmG2ynpMQp8cYIKnLDWNbaOYCwltyI/7fEjmFjEXB1c2q6hkTxKwg523DQOTw/YDv+/REo3duxJeT58LeoblZX7cX5+HG5a8SwuWmkMc7Cxw5O594Ozh3jReVbhxKalZTx0mMzxyzH0owc0V9nFw2t6xAvzB1K17xVwhJQuBv1kL/AMnM3YjkHW2db2HkutHEKeUsn6PwOFfDOGcc16rxLAiIpZECIiAIiIApm7KFTN2QwyJ26oqu3VEMhERAERGi+iAuOA4FLWzNhhGp3cdmN5ud3D47LKeIuIoqKI4fhxsBpNUDzpHbODSPcSPAKtdiMeF0YpqV7X1M4zTyxkOyD1Gke0e88xbBFFS20taX0rcuPP4JcnsI6sfqe98OXyB3fBbbouIpMJoY/lznSzSG8cBIzMYPWdYn333AGxWIcDUkEeetqnNyQasiuM0knKzdyBp7T3FWLHMZkrJ3zynynHQcmt5Nb3AfjzWKsFXlqNZLf48Pk2pTdCGunm93hx+DNK1uFYrIZevfSzv3E2rSQLbk27NA4eC8n/xNVdYwNfG+JzheVjvNbzdlO/gCeSwdZ1wjigoMPqKnrB1shEcUWYG1vTLPEk7bN71pUhUpR/blySefqbU5060v3I821kOkqaQPjpIonsp6doDfJdZ7rauvaxsNL9uY81gqy6k6U69gs57JB/zGD7WZV6z0pF/5Wjp39um/vBW1Pa0oqOqn4P5NamyqyctZrp8FcB/4FW/tW/bEsEutt4bx3SuoJ5Pk8LMjgPkwLAJb5fKtl11J5HzVYT0pBpvFQ07e8/DYBc6U6qc7Q7+K4I6VadJqF593B8WW7o8rZ4KppZFJJHJ5EjWtcRlPpbWOU6+FxzV3xfonnNS/qCxsBOYOkdbKDu2wuTl9mhGu6t9V0r1zhZhjjH6jLkfXJHwXtqMf/wBo4U9s8oFRTuzDM4N65nhoHHKSLW3aO1Ymqynr2Svk+/qZg6Lhs7t2zXd0EeC4Vh5DqqoNTK036qDYEduU8jrq4eBWQ4dxyMUZLSxONLM5vzLswOa2pF7aHQ3trYkjZafX3Tzujc17CWuaQQ4bgjUELrPCKavJtvi+7puOUMW4O0UlHgvneS4hSSRSvjmBEjXEODtTfx5+KyThLjARNNJWDrKSTQtOpjv6Tedr62G24139vEdVBiVG2sDmR1UQDZYyQ0ytHpMHPcEe0cgsGXRWrQtNZ/h8vY5yvRneDun6rn7l/wCL+FTRSAsPWQSeVFKNQQdcpI0uB7xqrAsy4Qx6KWF+HVzgIXgmOR1vmXjUWJ2HMd+mxWK4hR9TK+PM1+VxGZhDmuHItI5ELNKUruE967+K/u8xVjGynDc+7g/7uPOiIu5HCIiAKZuyhUzdkMMiduqKrt1RDJNS0MkpIiY55AuQxpcQO02XrHDdX+jzf3bvwWY9DP5zP+yH8YW3FWYjGulNwSLPDYGNaGu2c4nh6q/R5v7t/wCCp/J6q/R5v7t/4Lo9Fw/U5faSP0yP3HOH8nqr9Hm/u3/gn8nqr9Hm/u3/AILo9E/U5faP0yP3HM1TSPidlkY5jrXs8Fpse4qJZt0ut/n4PbCz4Fyt/BnA8mIOzXyQtNnScyfVYOZ79h8FZxrx2SqSyKyVCW1dOOZjIF9ArpS8K1kovHTSkduQj7VvLA+E6WjFoYwHc5HeU8+Ljt4CwV4VdPSefYj5ljDRmXbl5HPz+BcQG9NJ7AD9hVtrMInh/LRSM73tcB7yLLpNUc0HQ6jvWi0nLvijd6Mh3SZzEi3rj3RzR1QJawQyHZ8QA1/Wb5p+B71dcAwNtNTRQuyvLGhpcGgZrc9VIekoat0s+BHWjZ61m8uJzqi6a+Ts9VvuC5yxxtqmYdkr/wCMrthsXt21a1jhicJsEne9zxIgF9AticK9E75QJK0mNp1ETfPP0j6Hhv4KRVrQpK8mcKVGdV2gjXbW3NhqTsO3wV0peFqyUXjp5SO3IR9q3xhPDdNSgCCFjT61ruPi46n3q5KsnpP7I+ZZw0Z90vI5/PAeIfo0nw/FeOq4Zq4tZKeVo7cjvuC6MRc1pOffFHR6Mh3SZzCi6Jxfhalqx8/C1x9cDK4eDm6+zZa34p6KJIQZKMmVg1MZ89o/VI0f8D4qbRx9Oo7PJkKtgKlPOOaNfIhCKeV4UzdlCpm7IYZE7dUVXbqiGTYXQz+cz/sh/GFtxc0UeISwkmGR8ZIsTG5zSR2EtIuFfeGeI6s1dO01Exa6aNpa6R5BBeAQQTtZVeKwcqknUTLXC4yNOKptG+kRFRl4EVHbLnqbiqtzO/nM+5/pH/ipWHwzr3s7WIuIxKoWur3Mj6UoHS4kyNo8p0cbR4uc4BbWwfCmUsDIYxZrGgeJ5uPeTc+1aO4Uq3zYlTOme6R3WtGaRxcbC5Au433W/lIxqdOMKXBEfBNVJTq8WFFU1TIml8jmsaN3OIAHtKlWO8b8LHEIBG1+RzHZm3uWk2Is4Dx35KBBRckpOyJ83JRbirsmZxxQE2FTF7XW+1XWlro5ReJ7HjtY4O+xaLxPo9r4NXQl49aLy/gNfgrDFLJC+7S6N7Tu0lrmn2WIKtVgKc1enP3Kp4+pB2qQ9jplFqThPpVljcI6454zp1tvLb3ut5w+PitsxyBwDmkEEXBGxB2IVdWoTou0ixo14VleJ9LnLiRtqyoHZNJ/GV0aufsWojPicsTd5KpzR+9JZTdGu0pPkQtJK8YrmZn0V8HNIFbO25v8y08rGxkt230HhfsWzlFSUzYmNjYLNY0NaOwNFh8FKoNes6s3Jk6hRVKCigiLU3SB0gTiofT0rzGyM5XPZ5znDztfRAOmnMFZoUJVpasTFevGjHWkbZRc2/7ZqL5uulv29Y+/vus04D6QqgTx09S8yRyODQ5+rmOOjfK3IJsNe1S6mjpwi5J3IlPSMJyUWrG3kRFWlkay6UuCxlNbA2xH5Zo53/pAO3t9/IrVy6aqIGyMcx4u1zS1wPMOFiD7FzfitCYJpITvG9zfqmwPuV7o+s5xcH3fgodIUVCSmu/8nlUzdlCpm7KzKtkTt1RVduqIZCufC/57Tf2iL/ECtiufC/57Tf2iL/EC0qfS/A3p/WvE6LCIEXkj1xR+xXMs3nO8T9q6Zk2PguZZvOPiftVxoz/fp7lPpTdDr7HowmuME8cw/o3td9U3I9110fTVLZGNkYbte0OaRzDhcH3LmZZ50fdIIpAKep/I38l+/VE6kEDUtJ17u++nfHYd1IqUd6OGAxCpycZbmbiRRwVDZGh7HBzSLhzSCCO0EbqRUBfheLEcFgqBaeJkn0mgkeB3HsXtRZTad0YaTVmYLinRFSSXMLnwnu8tv1Xa+4hY9iXCuL0UdoJ3yRMGghc4Fo+gdfYLrbaKVDGVFlLNc8yLPCU3nHJ8sjnl3F9dsamb65Vy6OITNicTneURnkcTqSQ06nvzEFZ10gcANqWOqKdobO0Eua0flRz09fsPPYrEeiNv8/N+UL/4mq020KlCcoKzsVexnCvCM3dXN0IiKgL8Fc04hUGSWR53c9zvrOJ+9dKlcySDU+JVvoz/AH6e5T6UeUF4+x8qfD5Mssbhye0+5wKgUlMbPb9Ifarh7inW86aRAi8gewC0Z0n0nV4jKRs9rH+9oB+LSt5rTHS9b5e239Qy/wBZ/wB1lY6OdqvQr9Iq9HqYQpm7KFTN2V+edZE7dUVXbqiGQrnwv+e039oi/wAQKDDMGnqSWwRukLRchgvYHmVkXDvBdcyrge+nka1s0bnE2Fg14JO/YFxq1IqLTa3HelTm5JpPebwCIi8qeqPl+x8FzNN5zvE/aumZNjbsK0FLwLX5j/NpN+QH3FW2jZxjraztu9yq0lCUtXVV9/sWWkpjLIyNtsz3BovoLuNhf2rMR0RV3bD9c/5VZcJwqWCvp452OY7rYzldobF2h+C6CXfGYqVJx1LZkbB4SNVS175Gnhw1iuFROnikaGM1cxji4WvqSxwse87r34T0yuFhVQg/rwm3va77itoPYHAggEEWIOoIO4K1fxZ0TuzGWg1B1MDjYj9m46Edx27VGpVqVd2rpX47iVVo1aCvQbtw3mYYX0gUNRYNmaxx9GXyD4XdoT4FZC1wIuDcdoXNVZh8sLsssb2Hse0t+1T4Zj9RTH5iZ7O5p0+qdPgus9GxedOXmcoaSksqkfI6PRYP0dcW1daXtqI7tY24ma0tub+aeRNtdLbLOFVVabpy1ZFrSqKpHWiFrWCibR8QAN0ZUMc4DkC9pJH12HT9YLZS1R0oYn1OI00jfOiY1/8A+hNvcD71IwacpSgu9Mj4tqMVN9zRtdFDR1TZY2SMN2vaHNPaHC4Uyh7iYCuasUg6uaVh9GR7fquI+5dKrVvSB0dzSTuqaRucSavjFg4O5loPnA79t7qy0fVjCbUna5W6QoyqQTir2NZr04ZFnmjb60jB73AKY8P1QOU081+zq3391lm3AHR5P17KmqYY2RnM1jtHOcPNu30QDrrroFb1a0IQbbKijQnOaSRtlEReWPUhaL6TqvrMRlA2YGM9zQT8SVu6tq2wxvkebNY0uJ7mi5XN+I1pnlkldvI9zj+8b2Vro2F5uRVaTnaCjxZ51M3ZQqZuyuyiZE7dUVXbqiGTYvQwPnqj9m3+IrbK1J0NytbNUZiB823c29JbW+VM9ZvvC87j1+8+n4PR4B/sLr+SVFF8qZ6zfeE+VM9ZvvChWZNuiVFF8qZ6zfeE+VM9ZvvCWYujV3GX/Hab/ofxlbWWpeNZh/tuncCCB1Gt9PPPNbV+VM9ZvvCm4ldin4EPDNa9TxJUVtxrFhDTyysc0uZG5zQSCCQLi4BFxdYzw/0rU04Daj5h/adWHwd6Pt96jxoznFyir2JEq0ISUZO1zNZIWuFnAEdhFx8VA3CoAbiKMHtDG/gpaarZIM0b2vHawhw94Ut1yu1kdLJ5lAFVLq34rj9PStzTysZ3E+UfBo1J8AiTk7INpK7PbNM1jS5xAa0EknQADUkrnrivGzWVcs3ok2YOxjdG/DXxJV+436RHVoMMALIL6386S3rW2b3e9YWr3A4V0lry3socdilV7ENyNldFvGjWfzOodYE/MudsCd4yeVzqO8kcwtqLmFZxwr0ozUwEVQDNGNAb/OMHcT5w7j71zxeCcm50/I64THKKUKnmbmRWXBuMKSrA6mZub1H+S8fuu38RcK9XVPKMou0lYuIyUleLuES6XWpsEVqxXiilpQTNMxtvRBzOPg1tyfctbcVdK0kwMdGDEw6GQ+e76NvM8d/BSaOGqVXksuJGrYmnSXaefA93Spxi1wNFA6+o65w201EYPbexPgB2rWKEovQ0aMaMNVHna9Z1p6zCmbsoVM3ZdjgyJ26oqu3VEMi6XREAuq3KogKA+5GObo4EeII+1fF1sCAjGqQRkgVtM3ySf6eMcie3bwOvNYBJGWktcCCDYg6EEbgjkVyp1Na6eTR2q09SzTumVEbiM1jYbmxsPE8l83WUcDcQMge+nqdaaoGSQHZpOgf3dhPgeSt/FXDb6CcxO1YdY5OT2cj4jYj/AMIqnbcH05h0+wprryLPdfXVOtmsbXtextfsvsvlbH6OsJmmgqKWeKRsEzbtkc0gNkGl23tc+af3O9YrVVSjrMUaTqy1TXkFU+M3jc5p7Wkt+xXSLjCubtVTe17j9qyIdFT2fnNXTxd1ydP3sqp/JPCWflMRzfswD9mZcnXoy59G/Y7KhWjy62Mdm4mrpQc1RO5o3s91h420CtL3km5JJ7TqVt/AMMwwUVW2GeR8JA655Bu0AXGUFnZ2A7LGXcN4M/zK9zfpj8WhaQxME2tVq3I3nhptJ6yd+Zgq+mROd5oJt2An7FnA6NYpfzWvgk7A6wJ9rXH7FeqXhKpw7D6jq2dbUzHJeHyske1xexOmbYbub2LeWLprc8+eRpHB1G+0suWZqtFJPTujOV7S0j0XAg+4qtJSPle2ONpc95Aa0cyVKurXIlnex8sicdWgm25AJt422XspMfqYhaKeVg7GvcPvWW8TVLMNpBh0DgZZPKqZG948z7PYP1lga5QltVdrLu58ztUjsnZPPv5ci+DjavOnymX36ryVuOVb/JmmmPc97+fcSso4SwllFAcTrBoPzeI7yPOzvtt7TyCxDFMSkqZXzSm73m57uwDsAFgPBaQ1HNqMVZd/M3qa8YJyk7vu5HluiIpJFCIiAKZuyhUzdkMMiduqKrt1RDIREQBERAeigr5IJGyxOLXsNwR/rUEaEcwVnFfQRY1EailAZWMaDNBsJeWdl+ff7DyK1+p6CvkgkbLC4se03Dh/rUdy41Ket2o5SX9s+R3pVdVass4v+3XM+Pk782TK7PfLlsc2bbLbe/cttYJw6+ow9tPitmWcBA5zgJWi2jddjbQDU20IFgvjhbjKnrCS5kMNeWZWyPb5MhA0sdCPo3v2XWCcYwV7J715cXX8l17s/wCnbQeAse1RJSnWlqPstZ8+nIlwjChHXXaTy5deZleM4pSYNJ1NNRZpQAevqNb35sOpI5aZdQsYrOkSvleHGctykENjAY3TkQNXDTYkq74TxRBXxCjxQ2I/JVWl2HkHn79jz7Vj/E3CM9A/5wZoz5krfNd2fRPcfitqUIJ6tRdri87+F/wa1pzcdak+zwWVvG35Mi48o21tPFikA0cAyZu+Rw0BPgfJ+qVgV1lXAPETIJHU9RY01R5Lw7ZpOgd3DWxPZY8l4OLuGX0FQYzqw6xv9Zvf+sNj/wCV1ovZvZPp4fwcqy2kdquvj/Jf+Dz/ALqxH6I/hKwW6zng3XC8SH6gN+XmnT4fFYVBA6RwYwFznEANGpJJsAFml9dTx9kYrZwp+Huy9cF8OGuqWsOkbPLld2MHK/IuOnvPJXXibpCqDVuNHK6OKPyGBvmuDfTLSLG57trL3Y7M3CKIUURHymcB072nzWn0Qe/Vo7sx5rCcLwmWqkEUDC9x5DYDtcdmjvK0ilVbqT+ncr+r6m8nKklSh9W929F0MyoekP5UWwV9KypzGwMbR1lzp5IPPwLVmdFwlT0TpHUWUVT4/m2TvvkB3sNTa41Ou1r2usUHybAmejPXub+7CHD4fae4FYV8pqaqozgvkne64Lb5r8suXYDu0Cj7HaXdPsx9H04EjbbKyqdqXquvEY5h1RDM4VTXCRxLiX65yTcuDtna9iyDhbhNgj+XYgclMzVrT50x5ADm0/Hw1WZSYkKSiaMaMc8mjo4S1rpNNg47E9rtu8rW3E3FU1fJmkNmN8yJvmsH3ntP/pdoVKlZaqyXFe39yOM6dOi9Z5vg/crxXxQ+vmzkZY2i0cQ2Y32czpc+zYKyoimRioLVjuIU5ObcpbwiItjUIiIApm7KFTN2QwyJ26oqu3VEMhERAEREAREQBZdgvSHIxnUVjBVQHTLJYuaO5x3t3+8LEUWk6cZq0kdKdSVN3izPHcIUNd5WG1AY8/8A1p9CO5p3/iXow2oxHDR1FXTOqKU6FlusAB9Qi+n6rtPBa7Bssiwnj+uprBsxe0ejL5Y8LnUe9Rp0Z2tfWXPf5olQrwvrW1Xy3eTMwxno/wAOjy1Msr6eFwuYXedci+Vt7uB7RY+xeeu6TqVjGRQUxmbELMfUkaWGUEAhx27wV4pOkqGpAFfRRy20zsNiAfVDhcfWCiNbgUmroaiLuaSR7LOKjRpyy2yk7cN3o7kh1I57BxV+O/1yPsdMFUNGwwAdgDv8ymoOlZokD56OEuG0kVmvFxY2LgeV+YXm6jAf6yp9zv8AKql+As1DamTu1H2kLdwov/rfk/k1U63/AKLz/gurMEw3F5+ujqJGSPOaSF9szu5mbbkPJJACkxasqKYuocJo5I7edNlOZ/6zXHS2/lE+ACtEfGuHU5DqTDxnBBD5nC4I5jz7HwIXjxLpTrpdGObEP+U3X6zrlaqjVk1l2VuUn8b+ps61KKefae9xXzu6Hsp+jjqx12KVDIGk3LQ7M9xO+p0v4ZiqVHHNPRtMWEwhpOhqJRd7vAHX36dywqpq3yuzSPc9x9J5Lj7yolL2Dl/kd+W5f3xIbxCjlSVue9k1ZWPmeZJXOe927nG5KhRFJSsRm77wiIhgIiIAiIgCmbsoVM3ZDDInbqiq7dUQyEREAREQBERAEREAREQBERAEREAREQBERAEREAREQBERAEREAUzdlCpm7IYZGWFUyFEWBcZCmQoiC4yFMhREFxkKZCiILjIUyFEQXGQpkKIguMhTIURBcZCmQoiC4yFMhREFxkKZCiILjIUyFEQXGQpkKIguMhTIURBcZCmQoiC4yFShE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054" name="Picture 6" descr="http://thm-a01.yimg.com/nimage/bc05fb05eea405a4"/>
          <p:cNvPicPr>
            <a:picLocks noChangeAspect="1" noChangeArrowheads="1"/>
          </p:cNvPicPr>
          <p:nvPr/>
        </p:nvPicPr>
        <p:blipFill>
          <a:blip r:embed="rId2" cstate="print"/>
          <a:srcRect/>
          <a:stretch>
            <a:fillRect/>
          </a:stretch>
        </p:blipFill>
        <p:spPr bwMode="auto">
          <a:xfrm>
            <a:off x="1403649" y="5661248"/>
            <a:ext cx="983046" cy="1196752"/>
          </a:xfrm>
          <a:prstGeom prst="rect">
            <a:avLst/>
          </a:prstGeom>
          <a:ln>
            <a:noFill/>
          </a:ln>
          <a:effectLst>
            <a:softEdge rad="112500"/>
          </a:effectLst>
        </p:spPr>
      </p:pic>
      <p:pic>
        <p:nvPicPr>
          <p:cNvPr id="2058" name="Picture 10" descr="http://www.iso.org/iso/2012_iso-logo_print.png"/>
          <p:cNvPicPr>
            <a:picLocks noChangeAspect="1" noChangeArrowheads="1"/>
          </p:cNvPicPr>
          <p:nvPr/>
        </p:nvPicPr>
        <p:blipFill>
          <a:blip r:embed="rId3" cstate="print"/>
          <a:srcRect/>
          <a:stretch>
            <a:fillRect/>
          </a:stretch>
        </p:blipFill>
        <p:spPr bwMode="auto">
          <a:xfrm>
            <a:off x="0" y="5634698"/>
            <a:ext cx="1331639" cy="1223302"/>
          </a:xfrm>
          <a:prstGeom prst="rect">
            <a:avLst/>
          </a:prstGeom>
          <a:ln>
            <a:noFill/>
          </a:ln>
          <a:effectLst>
            <a:softEdge rad="112500"/>
          </a:effectLst>
        </p:spPr>
      </p:pic>
      <p:pic>
        <p:nvPicPr>
          <p:cNvPr id="2060" name="Picture 12" descr="SAI - SOCIAL ACCOUNTABILITY INTERNATIONAL"/>
          <p:cNvPicPr>
            <a:picLocks noChangeAspect="1" noChangeArrowheads="1"/>
          </p:cNvPicPr>
          <p:nvPr/>
        </p:nvPicPr>
        <p:blipFill>
          <a:blip r:embed="rId4" cstate="print"/>
          <a:srcRect/>
          <a:stretch>
            <a:fillRect/>
          </a:stretch>
        </p:blipFill>
        <p:spPr bwMode="auto">
          <a:xfrm>
            <a:off x="2339753" y="5674733"/>
            <a:ext cx="2016224" cy="1183267"/>
          </a:xfrm>
          <a:prstGeom prst="rect">
            <a:avLst/>
          </a:prstGeom>
          <a:ln>
            <a:noFill/>
          </a:ln>
          <a:effectLst>
            <a:softEdge rad="112500"/>
          </a:effectLst>
        </p:spPr>
      </p:pic>
      <p:pic>
        <p:nvPicPr>
          <p:cNvPr id="2062" name="Picture 14" descr="Página Inicial"/>
          <p:cNvPicPr>
            <a:picLocks noChangeAspect="1" noChangeArrowheads="1"/>
          </p:cNvPicPr>
          <p:nvPr/>
        </p:nvPicPr>
        <p:blipFill>
          <a:blip r:embed="rId5" cstate="print"/>
          <a:srcRect/>
          <a:stretch>
            <a:fillRect/>
          </a:stretch>
        </p:blipFill>
        <p:spPr bwMode="auto">
          <a:xfrm>
            <a:off x="3995936" y="5661248"/>
            <a:ext cx="2440127" cy="1196752"/>
          </a:xfrm>
          <a:prstGeom prst="rect">
            <a:avLst/>
          </a:prstGeom>
          <a:ln>
            <a:noFill/>
          </a:ln>
          <a:effectLst>
            <a:softEdge rad="112500"/>
          </a:effectLst>
        </p:spPr>
      </p:pic>
      <p:pic>
        <p:nvPicPr>
          <p:cNvPr id="2066" name="Picture 18" descr="http://static.hsw.com.br/gif/fsc-selo.gif"/>
          <p:cNvPicPr>
            <a:picLocks noChangeAspect="1" noChangeArrowheads="1"/>
          </p:cNvPicPr>
          <p:nvPr/>
        </p:nvPicPr>
        <p:blipFill>
          <a:blip r:embed="rId6" cstate="print"/>
          <a:srcRect/>
          <a:stretch>
            <a:fillRect/>
          </a:stretch>
        </p:blipFill>
        <p:spPr bwMode="auto">
          <a:xfrm>
            <a:off x="6372200" y="5561856"/>
            <a:ext cx="1296144" cy="1296144"/>
          </a:xfrm>
          <a:prstGeom prst="rect">
            <a:avLst/>
          </a:prstGeom>
          <a:ln>
            <a:noFill/>
          </a:ln>
          <a:effectLst>
            <a:softEdge rad="112500"/>
          </a:effectLst>
        </p:spPr>
      </p:pic>
      <p:pic>
        <p:nvPicPr>
          <p:cNvPr id="1026" name="Picture 2" descr="Resultado de imagem para selo en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5330" y="4954887"/>
            <a:ext cx="1363174" cy="1929331"/>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txBox="1">
            <a:spLocks/>
          </p:cNvSpPr>
          <p:nvPr/>
        </p:nvSpPr>
        <p:spPr>
          <a:xfrm>
            <a:off x="611560" y="188640"/>
            <a:ext cx="7920880" cy="72008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dirty="0" smtClean="0"/>
              <a:t>4. DESENHO DA CONTRATAÇÃO</a:t>
            </a:r>
            <a:endParaRPr lang="pt-BR" dirty="0"/>
          </a:p>
        </p:txBody>
      </p:sp>
    </p:spTree>
    <p:extLst>
      <p:ext uri="{BB962C8B-B14F-4D97-AF65-F5344CB8AC3E}">
        <p14:creationId xmlns:p14="http://schemas.microsoft.com/office/powerpoint/2010/main" val="143761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058"/>
                                        </p:tgtEl>
                                        <p:attrNameLst>
                                          <p:attrName>style.visibility</p:attrName>
                                        </p:attrNameLst>
                                      </p:cBhvr>
                                      <p:to>
                                        <p:strVal val="visible"/>
                                      </p:to>
                                    </p:set>
                                    <p:anim calcmode="lin" valueType="num">
                                      <p:cBhvr>
                                        <p:cTn id="11" dur="1000" fill="hold"/>
                                        <p:tgtEl>
                                          <p:spTgt spid="2058"/>
                                        </p:tgtEl>
                                        <p:attrNameLst>
                                          <p:attrName>ppt_x</p:attrName>
                                        </p:attrNameLst>
                                      </p:cBhvr>
                                      <p:tavLst>
                                        <p:tav tm="0">
                                          <p:val>
                                            <p:strVal val="#ppt_x-.2"/>
                                          </p:val>
                                        </p:tav>
                                        <p:tav tm="100000">
                                          <p:val>
                                            <p:strVal val="#ppt_x"/>
                                          </p:val>
                                        </p:tav>
                                      </p:tavLst>
                                    </p:anim>
                                    <p:anim calcmode="lin" valueType="num">
                                      <p:cBhvr>
                                        <p:cTn id="12" dur="1000" fill="hold"/>
                                        <p:tgtEl>
                                          <p:spTgt spid="2058"/>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058"/>
                                        </p:tgtEl>
                                      </p:cBhvr>
                                    </p:animEffect>
                                  </p:childTnLst>
                                </p:cTn>
                              </p:par>
                            </p:childTnLst>
                          </p:cTn>
                        </p:par>
                        <p:par>
                          <p:cTn id="14" fill="hold">
                            <p:stCondLst>
                              <p:cond delay="1500"/>
                            </p:stCondLst>
                            <p:childTnLst>
                              <p:par>
                                <p:cTn id="15" presetID="3" presetClass="entr" presetSubtype="10"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par>
                          <p:cTn id="18" fill="hold">
                            <p:stCondLst>
                              <p:cond delay="2000"/>
                            </p:stCondLst>
                            <p:childTnLst>
                              <p:par>
                                <p:cTn id="19" presetID="29" presetClass="entr" presetSubtype="0" fill="hold" nodeType="after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p:cTn id="21" dur="1000" fill="hold"/>
                                        <p:tgtEl>
                                          <p:spTgt spid="2054"/>
                                        </p:tgtEl>
                                        <p:attrNameLst>
                                          <p:attrName>ppt_x</p:attrName>
                                        </p:attrNameLst>
                                      </p:cBhvr>
                                      <p:tavLst>
                                        <p:tav tm="0">
                                          <p:val>
                                            <p:strVal val="#ppt_x-.2"/>
                                          </p:val>
                                        </p:tav>
                                        <p:tav tm="100000">
                                          <p:val>
                                            <p:strVal val="#ppt_x"/>
                                          </p:val>
                                        </p:tav>
                                      </p:tavLst>
                                    </p:anim>
                                    <p:anim calcmode="lin" valueType="num">
                                      <p:cBhvr>
                                        <p:cTn id="22" dur="1000" fill="hold"/>
                                        <p:tgtEl>
                                          <p:spTgt spid="205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54"/>
                                        </p:tgtEl>
                                      </p:cBhvr>
                                    </p:animEffect>
                                  </p:childTnLst>
                                </p:cTn>
                              </p:par>
                            </p:childTnLst>
                          </p:cTn>
                        </p:par>
                        <p:par>
                          <p:cTn id="24" fill="hold">
                            <p:stCondLst>
                              <p:cond delay="3000"/>
                            </p:stCondLst>
                            <p:childTnLst>
                              <p:par>
                                <p:cTn id="25" presetID="3" presetClass="entr" presetSubtype="1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par>
                          <p:cTn id="28" fill="hold">
                            <p:stCondLst>
                              <p:cond delay="3500"/>
                            </p:stCondLst>
                            <p:childTnLst>
                              <p:par>
                                <p:cTn id="29" presetID="29" presetClass="entr" presetSubtype="0" fill="hold" nodeType="afterEffect">
                                  <p:stCondLst>
                                    <p:cond delay="0"/>
                                  </p:stCondLst>
                                  <p:childTnLst>
                                    <p:set>
                                      <p:cBhvr>
                                        <p:cTn id="30" dur="1" fill="hold">
                                          <p:stCondLst>
                                            <p:cond delay="0"/>
                                          </p:stCondLst>
                                        </p:cTn>
                                        <p:tgtEl>
                                          <p:spTgt spid="2060"/>
                                        </p:tgtEl>
                                        <p:attrNameLst>
                                          <p:attrName>style.visibility</p:attrName>
                                        </p:attrNameLst>
                                      </p:cBhvr>
                                      <p:to>
                                        <p:strVal val="visible"/>
                                      </p:to>
                                    </p:set>
                                    <p:anim calcmode="lin" valueType="num">
                                      <p:cBhvr>
                                        <p:cTn id="31" dur="1000" fill="hold"/>
                                        <p:tgtEl>
                                          <p:spTgt spid="2060"/>
                                        </p:tgtEl>
                                        <p:attrNameLst>
                                          <p:attrName>ppt_x</p:attrName>
                                        </p:attrNameLst>
                                      </p:cBhvr>
                                      <p:tavLst>
                                        <p:tav tm="0">
                                          <p:val>
                                            <p:strVal val="#ppt_x-.2"/>
                                          </p:val>
                                        </p:tav>
                                        <p:tav tm="100000">
                                          <p:val>
                                            <p:strVal val="#ppt_x"/>
                                          </p:val>
                                        </p:tav>
                                      </p:tavLst>
                                    </p:anim>
                                    <p:anim calcmode="lin" valueType="num">
                                      <p:cBhvr>
                                        <p:cTn id="32" dur="1000" fill="hold"/>
                                        <p:tgtEl>
                                          <p:spTgt spid="2060"/>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060"/>
                                        </p:tgtEl>
                                      </p:cBhvr>
                                    </p:animEffect>
                                  </p:childTnLst>
                                </p:cTn>
                              </p:par>
                            </p:childTnLst>
                          </p:cTn>
                        </p:par>
                        <p:par>
                          <p:cTn id="34" fill="hold">
                            <p:stCondLst>
                              <p:cond delay="4500"/>
                            </p:stCondLst>
                            <p:childTnLst>
                              <p:par>
                                <p:cTn id="35" presetID="3" presetClass="entr" presetSubtype="1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par>
                          <p:cTn id="38" fill="hold">
                            <p:stCondLst>
                              <p:cond delay="5000"/>
                            </p:stCondLst>
                            <p:childTnLst>
                              <p:par>
                                <p:cTn id="39" presetID="29" presetClass="entr" presetSubtype="0" fill="hold" nodeType="afterEffect">
                                  <p:stCondLst>
                                    <p:cond delay="0"/>
                                  </p:stCondLst>
                                  <p:childTnLst>
                                    <p:set>
                                      <p:cBhvr>
                                        <p:cTn id="40" dur="1" fill="hold">
                                          <p:stCondLst>
                                            <p:cond delay="0"/>
                                          </p:stCondLst>
                                        </p:cTn>
                                        <p:tgtEl>
                                          <p:spTgt spid="2062"/>
                                        </p:tgtEl>
                                        <p:attrNameLst>
                                          <p:attrName>style.visibility</p:attrName>
                                        </p:attrNameLst>
                                      </p:cBhvr>
                                      <p:to>
                                        <p:strVal val="visible"/>
                                      </p:to>
                                    </p:set>
                                    <p:anim calcmode="lin" valueType="num">
                                      <p:cBhvr>
                                        <p:cTn id="41" dur="1000" fill="hold"/>
                                        <p:tgtEl>
                                          <p:spTgt spid="2062"/>
                                        </p:tgtEl>
                                        <p:attrNameLst>
                                          <p:attrName>ppt_x</p:attrName>
                                        </p:attrNameLst>
                                      </p:cBhvr>
                                      <p:tavLst>
                                        <p:tav tm="0">
                                          <p:val>
                                            <p:strVal val="#ppt_x-.2"/>
                                          </p:val>
                                        </p:tav>
                                        <p:tav tm="100000">
                                          <p:val>
                                            <p:strVal val="#ppt_x"/>
                                          </p:val>
                                        </p:tav>
                                      </p:tavLst>
                                    </p:anim>
                                    <p:anim calcmode="lin" valueType="num">
                                      <p:cBhvr>
                                        <p:cTn id="42" dur="1000" fill="hold"/>
                                        <p:tgtEl>
                                          <p:spTgt spid="2062"/>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062"/>
                                        </p:tgtEl>
                                      </p:cBhvr>
                                    </p:animEffect>
                                  </p:childTnLst>
                                </p:cTn>
                              </p:par>
                            </p:childTnLst>
                          </p:cTn>
                        </p:par>
                        <p:par>
                          <p:cTn id="44" fill="hold">
                            <p:stCondLst>
                              <p:cond delay="6000"/>
                            </p:stCondLst>
                            <p:childTnLst>
                              <p:par>
                                <p:cTn id="45" presetID="3" presetClass="entr" presetSubtype="10" fill="hold"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par>
                          <p:cTn id="48" fill="hold">
                            <p:stCondLst>
                              <p:cond delay="6500"/>
                            </p:stCondLst>
                            <p:childTnLst>
                              <p:par>
                                <p:cTn id="49" presetID="29" presetClass="entr" presetSubtype="0" fill="hold" nodeType="afterEffect">
                                  <p:stCondLst>
                                    <p:cond delay="0"/>
                                  </p:stCondLst>
                                  <p:childTnLst>
                                    <p:set>
                                      <p:cBhvr>
                                        <p:cTn id="50" dur="1" fill="hold">
                                          <p:stCondLst>
                                            <p:cond delay="0"/>
                                          </p:stCondLst>
                                        </p:cTn>
                                        <p:tgtEl>
                                          <p:spTgt spid="2066"/>
                                        </p:tgtEl>
                                        <p:attrNameLst>
                                          <p:attrName>style.visibility</p:attrName>
                                        </p:attrNameLst>
                                      </p:cBhvr>
                                      <p:to>
                                        <p:strVal val="visible"/>
                                      </p:to>
                                    </p:set>
                                    <p:anim calcmode="lin" valueType="num">
                                      <p:cBhvr>
                                        <p:cTn id="51" dur="1000" fill="hold"/>
                                        <p:tgtEl>
                                          <p:spTgt spid="2066"/>
                                        </p:tgtEl>
                                        <p:attrNameLst>
                                          <p:attrName>ppt_x</p:attrName>
                                        </p:attrNameLst>
                                      </p:cBhvr>
                                      <p:tavLst>
                                        <p:tav tm="0">
                                          <p:val>
                                            <p:strVal val="#ppt_x-.2"/>
                                          </p:val>
                                        </p:tav>
                                        <p:tav tm="100000">
                                          <p:val>
                                            <p:strVal val="#ppt_x"/>
                                          </p:val>
                                        </p:tav>
                                      </p:tavLst>
                                    </p:anim>
                                    <p:anim calcmode="lin" valueType="num">
                                      <p:cBhvr>
                                        <p:cTn id="52" dur="1000" fill="hold"/>
                                        <p:tgtEl>
                                          <p:spTgt spid="2066"/>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066"/>
                                        </p:tgtEl>
                                      </p:cBhvr>
                                    </p:animEffect>
                                  </p:childTnLst>
                                </p:cTn>
                              </p:par>
                            </p:childTnLst>
                          </p:cTn>
                        </p:par>
                        <p:par>
                          <p:cTn id="54" fill="hold">
                            <p:stCondLst>
                              <p:cond delay="7500"/>
                            </p:stCondLst>
                            <p:childTnLst>
                              <p:par>
                                <p:cTn id="55" presetID="3" presetClass="entr" presetSubtype="10" fill="hold" nodeType="after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linds(horizontal)">
                                      <p:cBhvr>
                                        <p:cTn id="57" dur="500"/>
                                        <p:tgtEl>
                                          <p:spTgt spid="3">
                                            <p:txEl>
                                              <p:pRg st="8" end="8"/>
                                            </p:txEl>
                                          </p:spTgt>
                                        </p:tgtEl>
                                      </p:cBhvr>
                                    </p:animEffect>
                                  </p:childTnLst>
                                </p:cTn>
                              </p:par>
                            </p:childTnLst>
                          </p:cTn>
                        </p:par>
                        <p:par>
                          <p:cTn id="58" fill="hold">
                            <p:stCondLst>
                              <p:cond delay="8000"/>
                            </p:stCondLst>
                            <p:childTnLst>
                              <p:par>
                                <p:cTn id="59" presetID="12" presetClass="entr" presetSubtype="8" fill="hold" nodeType="afterEffect">
                                  <p:stCondLst>
                                    <p:cond delay="0"/>
                                  </p:stCondLst>
                                  <p:childTnLst>
                                    <p:set>
                                      <p:cBhvr>
                                        <p:cTn id="60" dur="1" fill="hold">
                                          <p:stCondLst>
                                            <p:cond delay="0"/>
                                          </p:stCondLst>
                                        </p:cTn>
                                        <p:tgtEl>
                                          <p:spTgt spid="1026"/>
                                        </p:tgtEl>
                                        <p:attrNameLst>
                                          <p:attrName>style.visibility</p:attrName>
                                        </p:attrNameLst>
                                      </p:cBhvr>
                                      <p:to>
                                        <p:strVal val="visible"/>
                                      </p:to>
                                    </p:set>
                                    <p:anim calcmode="lin" valueType="num">
                                      <p:cBhvr additive="base">
                                        <p:cTn id="61" dur="500"/>
                                        <p:tgtEl>
                                          <p:spTgt spid="1026"/>
                                        </p:tgtEl>
                                        <p:attrNameLst>
                                          <p:attrName>ppt_x</p:attrName>
                                        </p:attrNameLst>
                                      </p:cBhvr>
                                      <p:tavLst>
                                        <p:tav tm="0">
                                          <p:val>
                                            <p:strVal val="#ppt_x-#ppt_w*1.125000"/>
                                          </p:val>
                                        </p:tav>
                                        <p:tav tm="100000">
                                          <p:val>
                                            <p:strVal val="#ppt_x"/>
                                          </p:val>
                                        </p:tav>
                                      </p:tavLst>
                                    </p:anim>
                                    <p:animEffect transition="in" filter="wipe(right)">
                                      <p:cBhvr>
                                        <p:cTn id="6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08720"/>
            <a:ext cx="8229600" cy="5472608"/>
          </a:xfrm>
        </p:spPr>
        <p:txBody>
          <a:bodyPr>
            <a:normAutofit fontScale="70000" lnSpcReduction="20000"/>
          </a:bodyPr>
          <a:lstStyle/>
          <a:p>
            <a:pPr marL="0" indent="0">
              <a:buNone/>
            </a:pPr>
            <a:r>
              <a:rPr lang="pt-BR" dirty="0"/>
              <a:t>4.1.  Informações contratuais</a:t>
            </a:r>
          </a:p>
          <a:p>
            <a:pPr marL="0" indent="0">
              <a:buNone/>
            </a:pPr>
            <a:r>
              <a:rPr lang="pt-BR" dirty="0"/>
              <a:t>4.1.5.      Critérios e práticas de sustentabilidade</a:t>
            </a:r>
          </a:p>
          <a:p>
            <a:pPr algn="just"/>
            <a:r>
              <a:rPr lang="pt-BR" dirty="0" smtClean="0"/>
              <a:t>Dicas (sites)</a:t>
            </a:r>
          </a:p>
          <a:p>
            <a:pPr lvl="1" algn="just"/>
            <a:r>
              <a:rPr lang="es-AR" dirty="0" smtClean="0"/>
              <a:t>Fundación Instituto de Desarrollo Regional</a:t>
            </a:r>
          </a:p>
          <a:p>
            <a:pPr lvl="2" algn="just"/>
            <a:r>
              <a:rPr lang="es-AR" sz="1800" dirty="0" smtClean="0">
                <a:solidFill>
                  <a:srgbClr val="0070C0"/>
                </a:solidFill>
              </a:rPr>
              <a:t>http://www.fidr.org.ar/</a:t>
            </a:r>
          </a:p>
          <a:p>
            <a:pPr lvl="1" algn="just"/>
            <a:r>
              <a:rPr lang="pt-BR" dirty="0" smtClean="0"/>
              <a:t>Projeto Prefeito Amigo da Criança (Fundação </a:t>
            </a:r>
            <a:r>
              <a:rPr lang="pt-BR" dirty="0" err="1" smtClean="0"/>
              <a:t>Abrinq</a:t>
            </a:r>
            <a:r>
              <a:rPr lang="pt-BR" dirty="0" smtClean="0"/>
              <a:t>)</a:t>
            </a:r>
          </a:p>
          <a:p>
            <a:pPr lvl="2" algn="just"/>
            <a:r>
              <a:rPr lang="pt-BR" sz="1800" dirty="0" smtClean="0">
                <a:solidFill>
                  <a:srgbClr val="0070C0"/>
                </a:solidFill>
              </a:rPr>
              <a:t>http://www.fundabrinq.org.br/projeto.</a:t>
            </a:r>
            <a:r>
              <a:rPr lang="pt-BR" sz="1800" dirty="0" err="1" smtClean="0">
                <a:solidFill>
                  <a:srgbClr val="0070C0"/>
                </a:solidFill>
              </a:rPr>
              <a:t>php</a:t>
            </a:r>
            <a:r>
              <a:rPr lang="pt-BR" sz="1800" dirty="0" smtClean="0">
                <a:solidFill>
                  <a:srgbClr val="0070C0"/>
                </a:solidFill>
              </a:rPr>
              <a:t>?id=18</a:t>
            </a:r>
          </a:p>
          <a:p>
            <a:pPr lvl="1" algn="just"/>
            <a:r>
              <a:rPr lang="pt-BR" dirty="0" smtClean="0"/>
              <a:t>Núcleo de Estudos e Tecnologias em Gestão Pública (UFRGS)</a:t>
            </a:r>
          </a:p>
          <a:p>
            <a:pPr lvl="2" algn="just"/>
            <a:r>
              <a:rPr lang="pt-BR" sz="1800" dirty="0" smtClean="0">
                <a:solidFill>
                  <a:srgbClr val="0070C0"/>
                </a:solidFill>
              </a:rPr>
              <a:t>http://www.ufrgs.br/nutep/principal.</a:t>
            </a:r>
            <a:r>
              <a:rPr lang="pt-BR" sz="1800" dirty="0" err="1" smtClean="0">
                <a:solidFill>
                  <a:srgbClr val="0070C0"/>
                </a:solidFill>
              </a:rPr>
              <a:t>php</a:t>
            </a:r>
            <a:endParaRPr lang="pt-BR" sz="1800" dirty="0" smtClean="0">
              <a:solidFill>
                <a:srgbClr val="0070C0"/>
              </a:solidFill>
            </a:endParaRPr>
          </a:p>
          <a:p>
            <a:pPr lvl="1" algn="just"/>
            <a:r>
              <a:rPr lang="pt-BR" dirty="0" smtClean="0"/>
              <a:t>Idéias para ação municipal (Instituto </a:t>
            </a:r>
            <a:r>
              <a:rPr lang="pt-BR" dirty="0" err="1" smtClean="0"/>
              <a:t>Pólis</a:t>
            </a:r>
            <a:r>
              <a:rPr lang="pt-BR" dirty="0" smtClean="0"/>
              <a:t>)</a:t>
            </a:r>
          </a:p>
          <a:p>
            <a:pPr lvl="2" algn="just"/>
            <a:r>
              <a:rPr lang="pt-BR" sz="1800" dirty="0" smtClean="0">
                <a:solidFill>
                  <a:srgbClr val="0070C0"/>
                </a:solidFill>
              </a:rPr>
              <a:t>http://www.direitoacidade.org.br/publicacoes_interno.asp?</a:t>
            </a:r>
            <a:r>
              <a:rPr lang="pt-BR" sz="1800" dirty="0" err="1" smtClean="0">
                <a:solidFill>
                  <a:srgbClr val="0070C0"/>
                </a:solidFill>
              </a:rPr>
              <a:t>codigo</a:t>
            </a:r>
            <a:r>
              <a:rPr lang="pt-BR" sz="1800" dirty="0" smtClean="0">
                <a:solidFill>
                  <a:srgbClr val="0070C0"/>
                </a:solidFill>
              </a:rPr>
              <a:t>=54</a:t>
            </a:r>
          </a:p>
          <a:p>
            <a:pPr lvl="1" algn="just"/>
            <a:r>
              <a:rPr lang="pt-BR" dirty="0" smtClean="0"/>
              <a:t>Programa de Gestão Pública e Cidadania (FGV)</a:t>
            </a:r>
          </a:p>
          <a:p>
            <a:pPr lvl="2" algn="just"/>
            <a:r>
              <a:rPr lang="pt-BR" sz="1800" dirty="0" smtClean="0">
                <a:solidFill>
                  <a:srgbClr val="0070C0"/>
                </a:solidFill>
              </a:rPr>
              <a:t>http://www.eaesp.fgvsp.br/Ceapginterna.</a:t>
            </a:r>
            <a:r>
              <a:rPr lang="pt-BR" sz="1800" dirty="0" err="1" smtClean="0">
                <a:solidFill>
                  <a:srgbClr val="0070C0"/>
                </a:solidFill>
              </a:rPr>
              <a:t>aspx</a:t>
            </a:r>
            <a:r>
              <a:rPr lang="pt-BR" sz="1800" dirty="0" smtClean="0">
                <a:solidFill>
                  <a:srgbClr val="0070C0"/>
                </a:solidFill>
              </a:rPr>
              <a:t>?</a:t>
            </a:r>
            <a:r>
              <a:rPr lang="pt-BR" sz="1800" dirty="0" err="1" smtClean="0">
                <a:solidFill>
                  <a:srgbClr val="0070C0"/>
                </a:solidFill>
              </a:rPr>
              <a:t>PagId</a:t>
            </a:r>
            <a:r>
              <a:rPr lang="pt-BR" sz="1800" dirty="0" smtClean="0">
                <a:solidFill>
                  <a:srgbClr val="0070C0"/>
                </a:solidFill>
              </a:rPr>
              <a:t>=ETKHMPRJ</a:t>
            </a:r>
          </a:p>
          <a:p>
            <a:pPr lvl="1" algn="just"/>
            <a:r>
              <a:rPr lang="pt-BR" dirty="0" smtClean="0"/>
              <a:t>Centro de Estudos em Sustentabilidade (FGV)</a:t>
            </a:r>
          </a:p>
          <a:p>
            <a:pPr lvl="2" algn="just"/>
            <a:r>
              <a:rPr lang="pt-BR" sz="1800" dirty="0" smtClean="0">
                <a:solidFill>
                  <a:srgbClr val="0070C0"/>
                </a:solidFill>
              </a:rPr>
              <a:t>http://www.gvces.com.br/</a:t>
            </a:r>
          </a:p>
          <a:p>
            <a:pPr lvl="1" algn="just"/>
            <a:r>
              <a:rPr lang="pt-BR" dirty="0" smtClean="0"/>
              <a:t>Catalogo Sustentável</a:t>
            </a:r>
          </a:p>
          <a:p>
            <a:pPr lvl="2" algn="just"/>
            <a:r>
              <a:rPr lang="pt-BR" sz="1800" dirty="0" smtClean="0">
                <a:solidFill>
                  <a:srgbClr val="0070C0"/>
                </a:solidFill>
              </a:rPr>
              <a:t>http://www.catalogosustentavel.com.br/</a:t>
            </a:r>
          </a:p>
          <a:p>
            <a:pPr lvl="1" algn="just"/>
            <a:r>
              <a:rPr lang="pt-BR" dirty="0" smtClean="0"/>
              <a:t>Rede da Sustentabilidade</a:t>
            </a:r>
          </a:p>
          <a:p>
            <a:pPr lvl="2" algn="just"/>
            <a:r>
              <a:rPr lang="pt-BR" sz="1800" dirty="0" smtClean="0">
                <a:solidFill>
                  <a:srgbClr val="0070C0"/>
                </a:solidFill>
              </a:rPr>
              <a:t>http://www.sustentabilidade.org.br/vitrine_det.asp?</a:t>
            </a:r>
            <a:r>
              <a:rPr lang="pt-BR" sz="1800" dirty="0" err="1" smtClean="0">
                <a:solidFill>
                  <a:srgbClr val="0070C0"/>
                </a:solidFill>
              </a:rPr>
              <a:t>codigo</a:t>
            </a:r>
            <a:r>
              <a:rPr lang="pt-BR" sz="1800" dirty="0" smtClean="0">
                <a:solidFill>
                  <a:srgbClr val="0070C0"/>
                </a:solidFill>
              </a:rPr>
              <a:t>=44</a:t>
            </a:r>
          </a:p>
        </p:txBody>
      </p:sp>
      <p:pic>
        <p:nvPicPr>
          <p:cNvPr id="1025" name="Picture 1"/>
          <p:cNvPicPr>
            <a:picLocks noChangeAspect="1" noChangeArrowheads="1"/>
          </p:cNvPicPr>
          <p:nvPr/>
        </p:nvPicPr>
        <p:blipFill>
          <a:blip r:embed="rId2" cstate="print"/>
          <a:srcRect/>
          <a:stretch>
            <a:fillRect/>
          </a:stretch>
        </p:blipFill>
        <p:spPr bwMode="auto">
          <a:xfrm>
            <a:off x="6588224" y="1556792"/>
            <a:ext cx="1719237" cy="675134"/>
          </a:xfrm>
          <a:prstGeom prst="rect">
            <a:avLst/>
          </a:prstGeom>
          <a:ln>
            <a:noFill/>
          </a:ln>
          <a:effectLst>
            <a:softEdge rad="112500"/>
          </a:effectLst>
        </p:spPr>
      </p:pic>
      <p:pic>
        <p:nvPicPr>
          <p:cNvPr id="1027" name="Picture 3" descr="http://www.fundabrinq.org.br/projetos/programa-prefeito-amigo-da-crianca-cor---lettering.jpg"/>
          <p:cNvPicPr>
            <a:picLocks noChangeAspect="1" noChangeArrowheads="1"/>
          </p:cNvPicPr>
          <p:nvPr/>
        </p:nvPicPr>
        <p:blipFill>
          <a:blip r:embed="rId3" cstate="print"/>
          <a:srcRect/>
          <a:stretch>
            <a:fillRect/>
          </a:stretch>
        </p:blipFill>
        <p:spPr bwMode="auto">
          <a:xfrm>
            <a:off x="0" y="2060848"/>
            <a:ext cx="881083" cy="676672"/>
          </a:xfrm>
          <a:prstGeom prst="rect">
            <a:avLst/>
          </a:prstGeom>
          <a:noFill/>
        </p:spPr>
      </p:pic>
      <p:pic>
        <p:nvPicPr>
          <p:cNvPr id="1029" name="Picture 5" descr="http://www.fundabrinq.org.br/images/logo_Fundabrinq_Save.jpg"/>
          <p:cNvPicPr>
            <a:picLocks noChangeAspect="1" noChangeArrowheads="1"/>
          </p:cNvPicPr>
          <p:nvPr/>
        </p:nvPicPr>
        <p:blipFill>
          <a:blip r:embed="rId4" cstate="print"/>
          <a:srcRect/>
          <a:stretch>
            <a:fillRect/>
          </a:stretch>
        </p:blipFill>
        <p:spPr bwMode="auto">
          <a:xfrm>
            <a:off x="7740352" y="2348880"/>
            <a:ext cx="1403648" cy="389903"/>
          </a:xfrm>
          <a:prstGeom prst="rect">
            <a:avLst/>
          </a:prstGeom>
          <a:noFill/>
        </p:spPr>
      </p:pic>
      <p:pic>
        <p:nvPicPr>
          <p:cNvPr id="1031" name="Picture 7" descr="http://www.ufrgs.br/nutep/images/principal2_02.gif"/>
          <p:cNvPicPr>
            <a:picLocks noChangeAspect="1" noChangeArrowheads="1"/>
          </p:cNvPicPr>
          <p:nvPr/>
        </p:nvPicPr>
        <p:blipFill>
          <a:blip r:embed="rId5" cstate="print"/>
          <a:srcRect/>
          <a:stretch>
            <a:fillRect/>
          </a:stretch>
        </p:blipFill>
        <p:spPr bwMode="auto">
          <a:xfrm>
            <a:off x="7779761" y="3068960"/>
            <a:ext cx="1364239" cy="504056"/>
          </a:xfrm>
          <a:prstGeom prst="rect">
            <a:avLst/>
          </a:prstGeom>
          <a:noFill/>
        </p:spPr>
      </p:pic>
      <p:pic>
        <p:nvPicPr>
          <p:cNvPr id="1033" name="Picture 9" descr="Universidade Federal do Rio Grande do Sul"/>
          <p:cNvPicPr>
            <a:picLocks noChangeAspect="1" noChangeArrowheads="1"/>
          </p:cNvPicPr>
          <p:nvPr/>
        </p:nvPicPr>
        <p:blipFill>
          <a:blip r:embed="rId6" cstate="print"/>
          <a:srcRect/>
          <a:stretch>
            <a:fillRect/>
          </a:stretch>
        </p:blipFill>
        <p:spPr bwMode="auto">
          <a:xfrm>
            <a:off x="179512" y="2780928"/>
            <a:ext cx="657225" cy="409575"/>
          </a:xfrm>
          <a:prstGeom prst="rect">
            <a:avLst/>
          </a:prstGeom>
          <a:noFill/>
        </p:spPr>
      </p:pic>
      <p:pic>
        <p:nvPicPr>
          <p:cNvPr id="1036" name="Picture 12"/>
          <p:cNvPicPr>
            <a:picLocks noChangeAspect="1" noChangeArrowheads="1"/>
          </p:cNvPicPr>
          <p:nvPr/>
        </p:nvPicPr>
        <p:blipFill>
          <a:blip r:embed="rId7" cstate="print"/>
          <a:srcRect/>
          <a:stretch>
            <a:fillRect/>
          </a:stretch>
        </p:blipFill>
        <p:spPr bwMode="auto">
          <a:xfrm>
            <a:off x="7990460" y="3645024"/>
            <a:ext cx="1153540" cy="652661"/>
          </a:xfrm>
          <a:prstGeom prst="rect">
            <a:avLst/>
          </a:prstGeom>
          <a:noFill/>
          <a:ln w="9525">
            <a:noFill/>
            <a:miter lim="800000"/>
            <a:headEnd/>
            <a:tailEnd/>
          </a:ln>
        </p:spPr>
      </p:pic>
      <p:pic>
        <p:nvPicPr>
          <p:cNvPr id="1038" name="Picture 14" descr="http://www.eaesp.fgvsp.br/Imagens/ceapg/logo_int.gif"/>
          <p:cNvPicPr>
            <a:picLocks noChangeAspect="1" noChangeArrowheads="1"/>
          </p:cNvPicPr>
          <p:nvPr/>
        </p:nvPicPr>
        <p:blipFill>
          <a:blip r:embed="rId8" cstate="print"/>
          <a:srcRect/>
          <a:stretch>
            <a:fillRect/>
          </a:stretch>
        </p:blipFill>
        <p:spPr bwMode="auto">
          <a:xfrm>
            <a:off x="0" y="3861048"/>
            <a:ext cx="827584" cy="799047"/>
          </a:xfrm>
          <a:prstGeom prst="rect">
            <a:avLst/>
          </a:prstGeom>
          <a:noFill/>
        </p:spPr>
      </p:pic>
      <p:pic>
        <p:nvPicPr>
          <p:cNvPr id="1040" name="Picture 16" descr="http://www.gvces.com.br/images/logo_ces.png"/>
          <p:cNvPicPr>
            <a:picLocks noChangeAspect="1" noChangeArrowheads="1"/>
          </p:cNvPicPr>
          <p:nvPr/>
        </p:nvPicPr>
        <p:blipFill>
          <a:blip r:embed="rId9" cstate="print"/>
          <a:srcRect/>
          <a:stretch>
            <a:fillRect/>
          </a:stretch>
        </p:blipFill>
        <p:spPr bwMode="auto">
          <a:xfrm>
            <a:off x="6823746" y="4653136"/>
            <a:ext cx="2320254" cy="504056"/>
          </a:xfrm>
          <a:prstGeom prst="rect">
            <a:avLst/>
          </a:prstGeom>
          <a:noFill/>
        </p:spPr>
      </p:pic>
      <p:pic>
        <p:nvPicPr>
          <p:cNvPr id="1042" name="Picture 18" descr="Arayara"/>
          <p:cNvPicPr>
            <a:picLocks noChangeAspect="1" noChangeArrowheads="1"/>
          </p:cNvPicPr>
          <p:nvPr/>
        </p:nvPicPr>
        <p:blipFill>
          <a:blip r:embed="rId10" cstate="print"/>
          <a:srcRect/>
          <a:stretch>
            <a:fillRect/>
          </a:stretch>
        </p:blipFill>
        <p:spPr bwMode="auto">
          <a:xfrm>
            <a:off x="7639050" y="5661248"/>
            <a:ext cx="1504950" cy="819151"/>
          </a:xfrm>
          <a:prstGeom prst="rect">
            <a:avLst/>
          </a:prstGeom>
          <a:noFill/>
        </p:spPr>
      </p:pic>
      <p:pic>
        <p:nvPicPr>
          <p:cNvPr id="1044" name="Picture 20" descr="http://www.catalogosustentavel.com.br/imagens/logo_catalogo.jpg"/>
          <p:cNvPicPr>
            <a:picLocks noChangeAspect="1" noChangeArrowheads="1"/>
          </p:cNvPicPr>
          <p:nvPr/>
        </p:nvPicPr>
        <p:blipFill>
          <a:blip r:embed="rId11" cstate="print"/>
          <a:srcRect/>
          <a:stretch>
            <a:fillRect/>
          </a:stretch>
        </p:blipFill>
        <p:spPr bwMode="auto">
          <a:xfrm>
            <a:off x="5220072" y="5078398"/>
            <a:ext cx="1440160" cy="596196"/>
          </a:xfrm>
          <a:prstGeom prst="rect">
            <a:avLst/>
          </a:prstGeom>
          <a:noFill/>
        </p:spPr>
      </p:pic>
      <p:sp>
        <p:nvSpPr>
          <p:cNvPr id="15" name="Título 1"/>
          <p:cNvSpPr txBox="1">
            <a:spLocks/>
          </p:cNvSpPr>
          <p:nvPr/>
        </p:nvSpPr>
        <p:spPr>
          <a:xfrm>
            <a:off x="611560" y="188640"/>
            <a:ext cx="7920880" cy="72008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dirty="0" smtClean="0"/>
              <a:t>4. DESENHO DA CONTRATAÇÃO</a:t>
            </a:r>
            <a:endParaRPr lang="pt-BR" dirty="0"/>
          </a:p>
        </p:txBody>
      </p:sp>
    </p:spTree>
    <p:extLst>
      <p:ext uri="{BB962C8B-B14F-4D97-AF65-F5344CB8AC3E}">
        <p14:creationId xmlns:p14="http://schemas.microsoft.com/office/powerpoint/2010/main" val="14945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1025"/>
                                        </p:tgtEl>
                                        <p:attrNameLst>
                                          <p:attrName>style.visibility</p:attrName>
                                        </p:attrNameLst>
                                      </p:cBhvr>
                                      <p:to>
                                        <p:strVal val="visible"/>
                                      </p:to>
                                    </p:set>
                                    <p:anim calcmode="lin" valueType="num">
                                      <p:cBhvr>
                                        <p:cTn id="15" dur="1000" fill="hold"/>
                                        <p:tgtEl>
                                          <p:spTgt spid="1025"/>
                                        </p:tgtEl>
                                        <p:attrNameLst>
                                          <p:attrName>ppt_x</p:attrName>
                                        </p:attrNameLst>
                                      </p:cBhvr>
                                      <p:tavLst>
                                        <p:tav tm="0">
                                          <p:val>
                                            <p:strVal val="#ppt_x-.2"/>
                                          </p:val>
                                        </p:tav>
                                        <p:tav tm="100000">
                                          <p:val>
                                            <p:strVal val="#ppt_x"/>
                                          </p:val>
                                        </p:tav>
                                      </p:tavLst>
                                    </p:anim>
                                    <p:anim calcmode="lin" valueType="num">
                                      <p:cBhvr>
                                        <p:cTn id="16" dur="1000" fill="hold"/>
                                        <p:tgtEl>
                                          <p:spTgt spid="102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025"/>
                                        </p:tgtEl>
                                      </p:cBhvr>
                                    </p:animEffect>
                                  </p:childTnLst>
                                </p:cTn>
                              </p:par>
                            </p:childTnLst>
                          </p:cTn>
                        </p:par>
                        <p:par>
                          <p:cTn id="18" fill="hold">
                            <p:stCondLst>
                              <p:cond delay="2000"/>
                            </p:stCondLst>
                            <p:childTnLst>
                              <p:par>
                                <p:cTn id="19" presetID="3" presetClass="entr" presetSubtype="1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par>
                          <p:cTn id="22" fill="hold">
                            <p:stCondLst>
                              <p:cond delay="2500"/>
                            </p:stCondLst>
                            <p:childTnLst>
                              <p:par>
                                <p:cTn id="23" presetID="3" presetClass="entr" presetSubtype="1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par>
                          <p:cTn id="26" fill="hold">
                            <p:stCondLst>
                              <p:cond delay="3000"/>
                            </p:stCondLst>
                            <p:childTnLst>
                              <p:par>
                                <p:cTn id="27" presetID="29" presetClass="entr" presetSubtype="0" fill="hold" nodeType="after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p:cTn id="29" dur="1000" fill="hold"/>
                                        <p:tgtEl>
                                          <p:spTgt spid="1027"/>
                                        </p:tgtEl>
                                        <p:attrNameLst>
                                          <p:attrName>ppt_x</p:attrName>
                                        </p:attrNameLst>
                                      </p:cBhvr>
                                      <p:tavLst>
                                        <p:tav tm="0">
                                          <p:val>
                                            <p:strVal val="#ppt_x-.2"/>
                                          </p:val>
                                        </p:tav>
                                        <p:tav tm="100000">
                                          <p:val>
                                            <p:strVal val="#ppt_x"/>
                                          </p:val>
                                        </p:tav>
                                      </p:tavLst>
                                    </p:anim>
                                    <p:anim calcmode="lin" valueType="num">
                                      <p:cBhvr>
                                        <p:cTn id="30"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027"/>
                                        </p:tgtEl>
                                      </p:cBhvr>
                                    </p:animEffect>
                                  </p:childTnLst>
                                </p:cTn>
                              </p:par>
                            </p:childTnLst>
                          </p:cTn>
                        </p:par>
                        <p:par>
                          <p:cTn id="32" fill="hold">
                            <p:stCondLst>
                              <p:cond delay="4000"/>
                            </p:stCondLst>
                            <p:childTnLst>
                              <p:par>
                                <p:cTn id="33" presetID="29" presetClass="entr" presetSubtype="0" fill="hold" nodeType="afterEffect">
                                  <p:stCondLst>
                                    <p:cond delay="0"/>
                                  </p:stCondLst>
                                  <p:childTnLst>
                                    <p:set>
                                      <p:cBhvr>
                                        <p:cTn id="34" dur="1" fill="hold">
                                          <p:stCondLst>
                                            <p:cond delay="0"/>
                                          </p:stCondLst>
                                        </p:cTn>
                                        <p:tgtEl>
                                          <p:spTgt spid="1029"/>
                                        </p:tgtEl>
                                        <p:attrNameLst>
                                          <p:attrName>style.visibility</p:attrName>
                                        </p:attrNameLst>
                                      </p:cBhvr>
                                      <p:to>
                                        <p:strVal val="visible"/>
                                      </p:to>
                                    </p:set>
                                    <p:anim calcmode="lin" valueType="num">
                                      <p:cBhvr>
                                        <p:cTn id="35" dur="1000" fill="hold"/>
                                        <p:tgtEl>
                                          <p:spTgt spid="1029"/>
                                        </p:tgtEl>
                                        <p:attrNameLst>
                                          <p:attrName>ppt_x</p:attrName>
                                        </p:attrNameLst>
                                      </p:cBhvr>
                                      <p:tavLst>
                                        <p:tav tm="0">
                                          <p:val>
                                            <p:strVal val="#ppt_x-.2"/>
                                          </p:val>
                                        </p:tav>
                                        <p:tav tm="100000">
                                          <p:val>
                                            <p:strVal val="#ppt_x"/>
                                          </p:val>
                                        </p:tav>
                                      </p:tavLst>
                                    </p:anim>
                                    <p:anim calcmode="lin" valueType="num">
                                      <p:cBhvr>
                                        <p:cTn id="36" dur="1000" fill="hold"/>
                                        <p:tgtEl>
                                          <p:spTgt spid="102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29"/>
                                        </p:tgtEl>
                                      </p:cBhvr>
                                    </p:animEffect>
                                  </p:childTnLst>
                                </p:cTn>
                              </p:par>
                            </p:childTnLst>
                          </p:cTn>
                        </p:par>
                        <p:par>
                          <p:cTn id="38" fill="hold">
                            <p:stCondLst>
                              <p:cond delay="5000"/>
                            </p:stCondLst>
                            <p:childTnLst>
                              <p:par>
                                <p:cTn id="39" presetID="3" presetClass="entr" presetSubtype="1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linds(horizontal)">
                                      <p:cBhvr>
                                        <p:cTn id="41" dur="500"/>
                                        <p:tgtEl>
                                          <p:spTgt spid="3">
                                            <p:txEl>
                                              <p:pRg st="7" end="7"/>
                                            </p:txEl>
                                          </p:spTgt>
                                        </p:tgtEl>
                                      </p:cBhvr>
                                    </p:animEffect>
                                  </p:childTnLst>
                                </p:cTn>
                              </p:par>
                            </p:childTnLst>
                          </p:cTn>
                        </p:par>
                        <p:par>
                          <p:cTn id="42" fill="hold">
                            <p:stCondLst>
                              <p:cond delay="5500"/>
                            </p:stCondLst>
                            <p:childTnLst>
                              <p:par>
                                <p:cTn id="43" presetID="3" presetClass="entr" presetSubtype="1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linds(horizontal)">
                                      <p:cBhvr>
                                        <p:cTn id="45" dur="500"/>
                                        <p:tgtEl>
                                          <p:spTgt spid="3">
                                            <p:txEl>
                                              <p:pRg st="8" end="8"/>
                                            </p:txEl>
                                          </p:spTgt>
                                        </p:tgtEl>
                                      </p:cBhvr>
                                    </p:animEffect>
                                  </p:childTnLst>
                                </p:cTn>
                              </p:par>
                            </p:childTnLst>
                          </p:cTn>
                        </p:par>
                        <p:par>
                          <p:cTn id="46" fill="hold">
                            <p:stCondLst>
                              <p:cond delay="6000"/>
                            </p:stCondLst>
                            <p:childTnLst>
                              <p:par>
                                <p:cTn id="47" presetID="29" presetClass="entr" presetSubtype="0" fill="hold" nodeType="afterEffect">
                                  <p:stCondLst>
                                    <p:cond delay="0"/>
                                  </p:stCondLst>
                                  <p:childTnLst>
                                    <p:set>
                                      <p:cBhvr>
                                        <p:cTn id="48" dur="1" fill="hold">
                                          <p:stCondLst>
                                            <p:cond delay="0"/>
                                          </p:stCondLst>
                                        </p:cTn>
                                        <p:tgtEl>
                                          <p:spTgt spid="1033"/>
                                        </p:tgtEl>
                                        <p:attrNameLst>
                                          <p:attrName>style.visibility</p:attrName>
                                        </p:attrNameLst>
                                      </p:cBhvr>
                                      <p:to>
                                        <p:strVal val="visible"/>
                                      </p:to>
                                    </p:set>
                                    <p:anim calcmode="lin" valueType="num">
                                      <p:cBhvr>
                                        <p:cTn id="49" dur="1000" fill="hold"/>
                                        <p:tgtEl>
                                          <p:spTgt spid="1033"/>
                                        </p:tgtEl>
                                        <p:attrNameLst>
                                          <p:attrName>ppt_x</p:attrName>
                                        </p:attrNameLst>
                                      </p:cBhvr>
                                      <p:tavLst>
                                        <p:tav tm="0">
                                          <p:val>
                                            <p:strVal val="#ppt_x-.2"/>
                                          </p:val>
                                        </p:tav>
                                        <p:tav tm="100000">
                                          <p:val>
                                            <p:strVal val="#ppt_x"/>
                                          </p:val>
                                        </p:tav>
                                      </p:tavLst>
                                    </p:anim>
                                    <p:anim calcmode="lin" valueType="num">
                                      <p:cBhvr>
                                        <p:cTn id="50" dur="1000" fill="hold"/>
                                        <p:tgtEl>
                                          <p:spTgt spid="103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033"/>
                                        </p:tgtEl>
                                      </p:cBhvr>
                                    </p:animEffect>
                                  </p:childTnLst>
                                </p:cTn>
                              </p:par>
                            </p:childTnLst>
                          </p:cTn>
                        </p:par>
                        <p:par>
                          <p:cTn id="52" fill="hold">
                            <p:stCondLst>
                              <p:cond delay="7000"/>
                            </p:stCondLst>
                            <p:childTnLst>
                              <p:par>
                                <p:cTn id="53" presetID="29" presetClass="entr" presetSubtype="0" fill="hold" nodeType="afterEffect">
                                  <p:stCondLst>
                                    <p:cond delay="0"/>
                                  </p:stCondLst>
                                  <p:childTnLst>
                                    <p:set>
                                      <p:cBhvr>
                                        <p:cTn id="54" dur="1" fill="hold">
                                          <p:stCondLst>
                                            <p:cond delay="0"/>
                                          </p:stCondLst>
                                        </p:cTn>
                                        <p:tgtEl>
                                          <p:spTgt spid="1031"/>
                                        </p:tgtEl>
                                        <p:attrNameLst>
                                          <p:attrName>style.visibility</p:attrName>
                                        </p:attrNameLst>
                                      </p:cBhvr>
                                      <p:to>
                                        <p:strVal val="visible"/>
                                      </p:to>
                                    </p:set>
                                    <p:anim calcmode="lin" valueType="num">
                                      <p:cBhvr>
                                        <p:cTn id="55" dur="1000" fill="hold"/>
                                        <p:tgtEl>
                                          <p:spTgt spid="1031"/>
                                        </p:tgtEl>
                                        <p:attrNameLst>
                                          <p:attrName>ppt_x</p:attrName>
                                        </p:attrNameLst>
                                      </p:cBhvr>
                                      <p:tavLst>
                                        <p:tav tm="0">
                                          <p:val>
                                            <p:strVal val="#ppt_x-.2"/>
                                          </p:val>
                                        </p:tav>
                                        <p:tav tm="100000">
                                          <p:val>
                                            <p:strVal val="#ppt_x"/>
                                          </p:val>
                                        </p:tav>
                                      </p:tavLst>
                                    </p:anim>
                                    <p:anim calcmode="lin" valueType="num">
                                      <p:cBhvr>
                                        <p:cTn id="56" dur="1000" fill="hold"/>
                                        <p:tgtEl>
                                          <p:spTgt spid="1031"/>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031"/>
                                        </p:tgtEl>
                                      </p:cBhvr>
                                    </p:animEffect>
                                  </p:childTnLst>
                                </p:cTn>
                              </p:par>
                            </p:childTnLst>
                          </p:cTn>
                        </p:par>
                        <p:par>
                          <p:cTn id="58" fill="hold">
                            <p:stCondLst>
                              <p:cond delay="8000"/>
                            </p:stCondLst>
                            <p:childTnLst>
                              <p:par>
                                <p:cTn id="59" presetID="3" presetClass="entr" presetSubtype="10" fill="hold"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blinds(horizontal)">
                                      <p:cBhvr>
                                        <p:cTn id="61" dur="500"/>
                                        <p:tgtEl>
                                          <p:spTgt spid="3">
                                            <p:txEl>
                                              <p:pRg st="9" end="9"/>
                                            </p:txEl>
                                          </p:spTgt>
                                        </p:tgtEl>
                                      </p:cBhvr>
                                    </p:animEffect>
                                  </p:childTnLst>
                                </p:cTn>
                              </p:par>
                            </p:childTnLst>
                          </p:cTn>
                        </p:par>
                        <p:par>
                          <p:cTn id="62" fill="hold">
                            <p:stCondLst>
                              <p:cond delay="8500"/>
                            </p:stCondLst>
                            <p:childTnLst>
                              <p:par>
                                <p:cTn id="63" presetID="3" presetClass="entr" presetSubtype="10" fill="hold" nodeType="after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blinds(horizontal)">
                                      <p:cBhvr>
                                        <p:cTn id="65" dur="500"/>
                                        <p:tgtEl>
                                          <p:spTgt spid="3">
                                            <p:txEl>
                                              <p:pRg st="10" end="10"/>
                                            </p:txEl>
                                          </p:spTgt>
                                        </p:tgtEl>
                                      </p:cBhvr>
                                    </p:animEffect>
                                  </p:childTnLst>
                                </p:cTn>
                              </p:par>
                            </p:childTnLst>
                          </p:cTn>
                        </p:par>
                        <p:par>
                          <p:cTn id="66" fill="hold">
                            <p:stCondLst>
                              <p:cond delay="9000"/>
                            </p:stCondLst>
                            <p:childTnLst>
                              <p:par>
                                <p:cTn id="67" presetID="29" presetClass="entr" presetSubtype="0" fill="hold" nodeType="afterEffect">
                                  <p:stCondLst>
                                    <p:cond delay="0"/>
                                  </p:stCondLst>
                                  <p:childTnLst>
                                    <p:set>
                                      <p:cBhvr>
                                        <p:cTn id="68" dur="1" fill="hold">
                                          <p:stCondLst>
                                            <p:cond delay="0"/>
                                          </p:stCondLst>
                                        </p:cTn>
                                        <p:tgtEl>
                                          <p:spTgt spid="1036"/>
                                        </p:tgtEl>
                                        <p:attrNameLst>
                                          <p:attrName>style.visibility</p:attrName>
                                        </p:attrNameLst>
                                      </p:cBhvr>
                                      <p:to>
                                        <p:strVal val="visible"/>
                                      </p:to>
                                    </p:set>
                                    <p:anim calcmode="lin" valueType="num">
                                      <p:cBhvr>
                                        <p:cTn id="69" dur="1000" fill="hold"/>
                                        <p:tgtEl>
                                          <p:spTgt spid="1036"/>
                                        </p:tgtEl>
                                        <p:attrNameLst>
                                          <p:attrName>ppt_x</p:attrName>
                                        </p:attrNameLst>
                                      </p:cBhvr>
                                      <p:tavLst>
                                        <p:tav tm="0">
                                          <p:val>
                                            <p:strVal val="#ppt_x-.2"/>
                                          </p:val>
                                        </p:tav>
                                        <p:tav tm="100000">
                                          <p:val>
                                            <p:strVal val="#ppt_x"/>
                                          </p:val>
                                        </p:tav>
                                      </p:tavLst>
                                    </p:anim>
                                    <p:anim calcmode="lin" valueType="num">
                                      <p:cBhvr>
                                        <p:cTn id="70" dur="1000" fill="hold"/>
                                        <p:tgtEl>
                                          <p:spTgt spid="1036"/>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036"/>
                                        </p:tgtEl>
                                      </p:cBhvr>
                                    </p:animEffect>
                                  </p:childTnLst>
                                </p:cTn>
                              </p:par>
                            </p:childTnLst>
                          </p:cTn>
                        </p:par>
                        <p:par>
                          <p:cTn id="72" fill="hold">
                            <p:stCondLst>
                              <p:cond delay="10000"/>
                            </p:stCondLst>
                            <p:childTnLst>
                              <p:par>
                                <p:cTn id="73" presetID="3" presetClass="entr" presetSubtype="10" fill="hold" nodeType="after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Effect transition="in" filter="blinds(horizontal)">
                                      <p:cBhvr>
                                        <p:cTn id="75" dur="500"/>
                                        <p:tgtEl>
                                          <p:spTgt spid="3">
                                            <p:txEl>
                                              <p:pRg st="11" end="11"/>
                                            </p:txEl>
                                          </p:spTgt>
                                        </p:tgtEl>
                                      </p:cBhvr>
                                    </p:animEffect>
                                  </p:childTnLst>
                                </p:cTn>
                              </p:par>
                            </p:childTnLst>
                          </p:cTn>
                        </p:par>
                        <p:par>
                          <p:cTn id="76" fill="hold">
                            <p:stCondLst>
                              <p:cond delay="10500"/>
                            </p:stCondLst>
                            <p:childTnLst>
                              <p:par>
                                <p:cTn id="77" presetID="3" presetClass="entr" presetSubtype="10" fill="hold" nodeType="after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blinds(horizontal)">
                                      <p:cBhvr>
                                        <p:cTn id="79" dur="500"/>
                                        <p:tgtEl>
                                          <p:spTgt spid="3">
                                            <p:txEl>
                                              <p:pRg st="12" end="12"/>
                                            </p:txEl>
                                          </p:spTgt>
                                        </p:tgtEl>
                                      </p:cBhvr>
                                    </p:animEffect>
                                  </p:childTnLst>
                                </p:cTn>
                              </p:par>
                            </p:childTnLst>
                          </p:cTn>
                        </p:par>
                        <p:par>
                          <p:cTn id="80" fill="hold">
                            <p:stCondLst>
                              <p:cond delay="11000"/>
                            </p:stCondLst>
                            <p:childTnLst>
                              <p:par>
                                <p:cTn id="81" presetID="29" presetClass="entr" presetSubtype="0" fill="hold" nodeType="afterEffect">
                                  <p:stCondLst>
                                    <p:cond delay="0"/>
                                  </p:stCondLst>
                                  <p:childTnLst>
                                    <p:set>
                                      <p:cBhvr>
                                        <p:cTn id="82" dur="1" fill="hold">
                                          <p:stCondLst>
                                            <p:cond delay="0"/>
                                          </p:stCondLst>
                                        </p:cTn>
                                        <p:tgtEl>
                                          <p:spTgt spid="1038"/>
                                        </p:tgtEl>
                                        <p:attrNameLst>
                                          <p:attrName>style.visibility</p:attrName>
                                        </p:attrNameLst>
                                      </p:cBhvr>
                                      <p:to>
                                        <p:strVal val="visible"/>
                                      </p:to>
                                    </p:set>
                                    <p:anim calcmode="lin" valueType="num">
                                      <p:cBhvr>
                                        <p:cTn id="83" dur="1000" fill="hold"/>
                                        <p:tgtEl>
                                          <p:spTgt spid="1038"/>
                                        </p:tgtEl>
                                        <p:attrNameLst>
                                          <p:attrName>ppt_x</p:attrName>
                                        </p:attrNameLst>
                                      </p:cBhvr>
                                      <p:tavLst>
                                        <p:tav tm="0">
                                          <p:val>
                                            <p:strVal val="#ppt_x-.2"/>
                                          </p:val>
                                        </p:tav>
                                        <p:tav tm="100000">
                                          <p:val>
                                            <p:strVal val="#ppt_x"/>
                                          </p:val>
                                        </p:tav>
                                      </p:tavLst>
                                    </p:anim>
                                    <p:anim calcmode="lin" valueType="num">
                                      <p:cBhvr>
                                        <p:cTn id="84" dur="1000" fill="hold"/>
                                        <p:tgtEl>
                                          <p:spTgt spid="1038"/>
                                        </p:tgtEl>
                                        <p:attrNameLst>
                                          <p:attrName>ppt_y</p:attrName>
                                        </p:attrNameLst>
                                      </p:cBhvr>
                                      <p:tavLst>
                                        <p:tav tm="0">
                                          <p:val>
                                            <p:strVal val="#ppt_y"/>
                                          </p:val>
                                        </p:tav>
                                        <p:tav tm="100000">
                                          <p:val>
                                            <p:strVal val="#ppt_y"/>
                                          </p:val>
                                        </p:tav>
                                      </p:tavLst>
                                    </p:anim>
                                    <p:animEffect transition="in" filter="wipe(right)" prLst="gradientSize: 0.1">
                                      <p:cBhvr>
                                        <p:cTn id="85" dur="1000"/>
                                        <p:tgtEl>
                                          <p:spTgt spid="1038"/>
                                        </p:tgtEl>
                                      </p:cBhvr>
                                    </p:animEffect>
                                  </p:childTnLst>
                                </p:cTn>
                              </p:par>
                            </p:childTnLst>
                          </p:cTn>
                        </p:par>
                        <p:par>
                          <p:cTn id="86" fill="hold">
                            <p:stCondLst>
                              <p:cond delay="12000"/>
                            </p:stCondLst>
                            <p:childTnLst>
                              <p:par>
                                <p:cTn id="87" presetID="3" presetClass="entr" presetSubtype="10" fill="hold" nodeType="afterEffect">
                                  <p:stCondLst>
                                    <p:cond delay="0"/>
                                  </p:stCondLst>
                                  <p:childTnLst>
                                    <p:set>
                                      <p:cBhvr>
                                        <p:cTn id="88" dur="1" fill="hold">
                                          <p:stCondLst>
                                            <p:cond delay="0"/>
                                          </p:stCondLst>
                                        </p:cTn>
                                        <p:tgtEl>
                                          <p:spTgt spid="3">
                                            <p:txEl>
                                              <p:pRg st="13" end="13"/>
                                            </p:txEl>
                                          </p:spTgt>
                                        </p:tgtEl>
                                        <p:attrNameLst>
                                          <p:attrName>style.visibility</p:attrName>
                                        </p:attrNameLst>
                                      </p:cBhvr>
                                      <p:to>
                                        <p:strVal val="visible"/>
                                      </p:to>
                                    </p:set>
                                    <p:animEffect transition="in" filter="blinds(horizontal)">
                                      <p:cBhvr>
                                        <p:cTn id="89" dur="500"/>
                                        <p:tgtEl>
                                          <p:spTgt spid="3">
                                            <p:txEl>
                                              <p:pRg st="13" end="13"/>
                                            </p:txEl>
                                          </p:spTgt>
                                        </p:tgtEl>
                                      </p:cBhvr>
                                    </p:animEffect>
                                  </p:childTnLst>
                                </p:cTn>
                              </p:par>
                            </p:childTnLst>
                          </p:cTn>
                        </p:par>
                        <p:par>
                          <p:cTn id="90" fill="hold">
                            <p:stCondLst>
                              <p:cond delay="12500"/>
                            </p:stCondLst>
                            <p:childTnLst>
                              <p:par>
                                <p:cTn id="91" presetID="3" presetClass="entr" presetSubtype="10" fill="hold" nodeType="afterEffect">
                                  <p:stCondLst>
                                    <p:cond delay="0"/>
                                  </p:stCondLst>
                                  <p:childTnLst>
                                    <p:set>
                                      <p:cBhvr>
                                        <p:cTn id="92" dur="1" fill="hold">
                                          <p:stCondLst>
                                            <p:cond delay="0"/>
                                          </p:stCondLst>
                                        </p:cTn>
                                        <p:tgtEl>
                                          <p:spTgt spid="3">
                                            <p:txEl>
                                              <p:pRg st="14" end="14"/>
                                            </p:txEl>
                                          </p:spTgt>
                                        </p:tgtEl>
                                        <p:attrNameLst>
                                          <p:attrName>style.visibility</p:attrName>
                                        </p:attrNameLst>
                                      </p:cBhvr>
                                      <p:to>
                                        <p:strVal val="visible"/>
                                      </p:to>
                                    </p:set>
                                    <p:animEffect transition="in" filter="blinds(horizontal)">
                                      <p:cBhvr>
                                        <p:cTn id="93" dur="500"/>
                                        <p:tgtEl>
                                          <p:spTgt spid="3">
                                            <p:txEl>
                                              <p:pRg st="14" end="14"/>
                                            </p:txEl>
                                          </p:spTgt>
                                        </p:tgtEl>
                                      </p:cBhvr>
                                    </p:animEffect>
                                  </p:childTnLst>
                                </p:cTn>
                              </p:par>
                            </p:childTnLst>
                          </p:cTn>
                        </p:par>
                        <p:par>
                          <p:cTn id="94" fill="hold">
                            <p:stCondLst>
                              <p:cond delay="13000"/>
                            </p:stCondLst>
                            <p:childTnLst>
                              <p:par>
                                <p:cTn id="95" presetID="29" presetClass="entr" presetSubtype="0" fill="hold" nodeType="afterEffect">
                                  <p:stCondLst>
                                    <p:cond delay="0"/>
                                  </p:stCondLst>
                                  <p:childTnLst>
                                    <p:set>
                                      <p:cBhvr>
                                        <p:cTn id="96" dur="1" fill="hold">
                                          <p:stCondLst>
                                            <p:cond delay="0"/>
                                          </p:stCondLst>
                                        </p:cTn>
                                        <p:tgtEl>
                                          <p:spTgt spid="1040"/>
                                        </p:tgtEl>
                                        <p:attrNameLst>
                                          <p:attrName>style.visibility</p:attrName>
                                        </p:attrNameLst>
                                      </p:cBhvr>
                                      <p:to>
                                        <p:strVal val="visible"/>
                                      </p:to>
                                    </p:set>
                                    <p:anim calcmode="lin" valueType="num">
                                      <p:cBhvr>
                                        <p:cTn id="97" dur="1000" fill="hold"/>
                                        <p:tgtEl>
                                          <p:spTgt spid="1040"/>
                                        </p:tgtEl>
                                        <p:attrNameLst>
                                          <p:attrName>ppt_x</p:attrName>
                                        </p:attrNameLst>
                                      </p:cBhvr>
                                      <p:tavLst>
                                        <p:tav tm="0">
                                          <p:val>
                                            <p:strVal val="#ppt_x-.2"/>
                                          </p:val>
                                        </p:tav>
                                        <p:tav tm="100000">
                                          <p:val>
                                            <p:strVal val="#ppt_x"/>
                                          </p:val>
                                        </p:tav>
                                      </p:tavLst>
                                    </p:anim>
                                    <p:anim calcmode="lin" valueType="num">
                                      <p:cBhvr>
                                        <p:cTn id="98" dur="1000" fill="hold"/>
                                        <p:tgtEl>
                                          <p:spTgt spid="1040"/>
                                        </p:tgtEl>
                                        <p:attrNameLst>
                                          <p:attrName>ppt_y</p:attrName>
                                        </p:attrNameLst>
                                      </p:cBhvr>
                                      <p:tavLst>
                                        <p:tav tm="0">
                                          <p:val>
                                            <p:strVal val="#ppt_y"/>
                                          </p:val>
                                        </p:tav>
                                        <p:tav tm="100000">
                                          <p:val>
                                            <p:strVal val="#ppt_y"/>
                                          </p:val>
                                        </p:tav>
                                      </p:tavLst>
                                    </p:anim>
                                    <p:animEffect transition="in" filter="wipe(right)" prLst="gradientSize: 0.1">
                                      <p:cBhvr>
                                        <p:cTn id="99" dur="1000"/>
                                        <p:tgtEl>
                                          <p:spTgt spid="1040"/>
                                        </p:tgtEl>
                                      </p:cBhvr>
                                    </p:animEffect>
                                  </p:childTnLst>
                                </p:cTn>
                              </p:par>
                            </p:childTnLst>
                          </p:cTn>
                        </p:par>
                        <p:par>
                          <p:cTn id="100" fill="hold">
                            <p:stCondLst>
                              <p:cond delay="14000"/>
                            </p:stCondLst>
                            <p:childTnLst>
                              <p:par>
                                <p:cTn id="101" presetID="3" presetClass="entr" presetSubtype="10" fill="hold" nodeType="afterEffect">
                                  <p:stCondLst>
                                    <p:cond delay="0"/>
                                  </p:stCondLst>
                                  <p:childTnLst>
                                    <p:set>
                                      <p:cBhvr>
                                        <p:cTn id="102" dur="1" fill="hold">
                                          <p:stCondLst>
                                            <p:cond delay="0"/>
                                          </p:stCondLst>
                                        </p:cTn>
                                        <p:tgtEl>
                                          <p:spTgt spid="3">
                                            <p:txEl>
                                              <p:pRg st="15" end="15"/>
                                            </p:txEl>
                                          </p:spTgt>
                                        </p:tgtEl>
                                        <p:attrNameLst>
                                          <p:attrName>style.visibility</p:attrName>
                                        </p:attrNameLst>
                                      </p:cBhvr>
                                      <p:to>
                                        <p:strVal val="visible"/>
                                      </p:to>
                                    </p:set>
                                    <p:animEffect transition="in" filter="blinds(horizontal)">
                                      <p:cBhvr>
                                        <p:cTn id="103" dur="500"/>
                                        <p:tgtEl>
                                          <p:spTgt spid="3">
                                            <p:txEl>
                                              <p:pRg st="15" end="15"/>
                                            </p:txEl>
                                          </p:spTgt>
                                        </p:tgtEl>
                                      </p:cBhvr>
                                    </p:animEffect>
                                  </p:childTnLst>
                                </p:cTn>
                              </p:par>
                            </p:childTnLst>
                          </p:cTn>
                        </p:par>
                        <p:par>
                          <p:cTn id="104" fill="hold">
                            <p:stCondLst>
                              <p:cond delay="14500"/>
                            </p:stCondLst>
                            <p:childTnLst>
                              <p:par>
                                <p:cTn id="105" presetID="3" presetClass="entr" presetSubtype="10" fill="hold" nodeType="afterEffect">
                                  <p:stCondLst>
                                    <p:cond delay="0"/>
                                  </p:stCondLst>
                                  <p:childTnLst>
                                    <p:set>
                                      <p:cBhvr>
                                        <p:cTn id="106" dur="1" fill="hold">
                                          <p:stCondLst>
                                            <p:cond delay="0"/>
                                          </p:stCondLst>
                                        </p:cTn>
                                        <p:tgtEl>
                                          <p:spTgt spid="3">
                                            <p:txEl>
                                              <p:pRg st="16" end="16"/>
                                            </p:txEl>
                                          </p:spTgt>
                                        </p:tgtEl>
                                        <p:attrNameLst>
                                          <p:attrName>style.visibility</p:attrName>
                                        </p:attrNameLst>
                                      </p:cBhvr>
                                      <p:to>
                                        <p:strVal val="visible"/>
                                      </p:to>
                                    </p:set>
                                    <p:animEffect transition="in" filter="blinds(horizontal)">
                                      <p:cBhvr>
                                        <p:cTn id="107" dur="500"/>
                                        <p:tgtEl>
                                          <p:spTgt spid="3">
                                            <p:txEl>
                                              <p:pRg st="16" end="16"/>
                                            </p:txEl>
                                          </p:spTgt>
                                        </p:tgtEl>
                                      </p:cBhvr>
                                    </p:animEffect>
                                  </p:childTnLst>
                                </p:cTn>
                              </p:par>
                            </p:childTnLst>
                          </p:cTn>
                        </p:par>
                        <p:par>
                          <p:cTn id="108" fill="hold">
                            <p:stCondLst>
                              <p:cond delay="15000"/>
                            </p:stCondLst>
                            <p:childTnLst>
                              <p:par>
                                <p:cTn id="109" presetID="29" presetClass="entr" presetSubtype="0" fill="hold" nodeType="afterEffect">
                                  <p:stCondLst>
                                    <p:cond delay="0"/>
                                  </p:stCondLst>
                                  <p:childTnLst>
                                    <p:set>
                                      <p:cBhvr>
                                        <p:cTn id="110" dur="1" fill="hold">
                                          <p:stCondLst>
                                            <p:cond delay="0"/>
                                          </p:stCondLst>
                                        </p:cTn>
                                        <p:tgtEl>
                                          <p:spTgt spid="1044"/>
                                        </p:tgtEl>
                                        <p:attrNameLst>
                                          <p:attrName>style.visibility</p:attrName>
                                        </p:attrNameLst>
                                      </p:cBhvr>
                                      <p:to>
                                        <p:strVal val="visible"/>
                                      </p:to>
                                    </p:set>
                                    <p:anim calcmode="lin" valueType="num">
                                      <p:cBhvr>
                                        <p:cTn id="111" dur="1000" fill="hold"/>
                                        <p:tgtEl>
                                          <p:spTgt spid="1044"/>
                                        </p:tgtEl>
                                        <p:attrNameLst>
                                          <p:attrName>ppt_x</p:attrName>
                                        </p:attrNameLst>
                                      </p:cBhvr>
                                      <p:tavLst>
                                        <p:tav tm="0">
                                          <p:val>
                                            <p:strVal val="#ppt_x-.2"/>
                                          </p:val>
                                        </p:tav>
                                        <p:tav tm="100000">
                                          <p:val>
                                            <p:strVal val="#ppt_x"/>
                                          </p:val>
                                        </p:tav>
                                      </p:tavLst>
                                    </p:anim>
                                    <p:anim calcmode="lin" valueType="num">
                                      <p:cBhvr>
                                        <p:cTn id="112" dur="1000" fill="hold"/>
                                        <p:tgtEl>
                                          <p:spTgt spid="1044"/>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1044"/>
                                        </p:tgtEl>
                                      </p:cBhvr>
                                    </p:animEffect>
                                  </p:childTnLst>
                                </p:cTn>
                              </p:par>
                            </p:childTnLst>
                          </p:cTn>
                        </p:par>
                        <p:par>
                          <p:cTn id="114" fill="hold">
                            <p:stCondLst>
                              <p:cond delay="16000"/>
                            </p:stCondLst>
                            <p:childTnLst>
                              <p:par>
                                <p:cTn id="115" presetID="3" presetClass="entr" presetSubtype="10" fill="hold" nodeType="afterEffect">
                                  <p:stCondLst>
                                    <p:cond delay="0"/>
                                  </p:stCondLst>
                                  <p:childTnLst>
                                    <p:set>
                                      <p:cBhvr>
                                        <p:cTn id="116" dur="1" fill="hold">
                                          <p:stCondLst>
                                            <p:cond delay="0"/>
                                          </p:stCondLst>
                                        </p:cTn>
                                        <p:tgtEl>
                                          <p:spTgt spid="3">
                                            <p:txEl>
                                              <p:pRg st="17" end="17"/>
                                            </p:txEl>
                                          </p:spTgt>
                                        </p:tgtEl>
                                        <p:attrNameLst>
                                          <p:attrName>style.visibility</p:attrName>
                                        </p:attrNameLst>
                                      </p:cBhvr>
                                      <p:to>
                                        <p:strVal val="visible"/>
                                      </p:to>
                                    </p:set>
                                    <p:animEffect transition="in" filter="blinds(horizontal)">
                                      <p:cBhvr>
                                        <p:cTn id="117" dur="500"/>
                                        <p:tgtEl>
                                          <p:spTgt spid="3">
                                            <p:txEl>
                                              <p:pRg st="17" end="17"/>
                                            </p:txEl>
                                          </p:spTgt>
                                        </p:tgtEl>
                                      </p:cBhvr>
                                    </p:animEffect>
                                  </p:childTnLst>
                                </p:cTn>
                              </p:par>
                            </p:childTnLst>
                          </p:cTn>
                        </p:par>
                        <p:par>
                          <p:cTn id="118" fill="hold">
                            <p:stCondLst>
                              <p:cond delay="16500"/>
                            </p:stCondLst>
                            <p:childTnLst>
                              <p:par>
                                <p:cTn id="119" presetID="3" presetClass="entr" presetSubtype="10" fill="hold" nodeType="afterEffect">
                                  <p:stCondLst>
                                    <p:cond delay="0"/>
                                  </p:stCondLst>
                                  <p:childTnLst>
                                    <p:set>
                                      <p:cBhvr>
                                        <p:cTn id="120" dur="1" fill="hold">
                                          <p:stCondLst>
                                            <p:cond delay="0"/>
                                          </p:stCondLst>
                                        </p:cTn>
                                        <p:tgtEl>
                                          <p:spTgt spid="3">
                                            <p:txEl>
                                              <p:pRg st="18" end="18"/>
                                            </p:txEl>
                                          </p:spTgt>
                                        </p:tgtEl>
                                        <p:attrNameLst>
                                          <p:attrName>style.visibility</p:attrName>
                                        </p:attrNameLst>
                                      </p:cBhvr>
                                      <p:to>
                                        <p:strVal val="visible"/>
                                      </p:to>
                                    </p:set>
                                    <p:animEffect transition="in" filter="blinds(horizontal)">
                                      <p:cBhvr>
                                        <p:cTn id="121" dur="500"/>
                                        <p:tgtEl>
                                          <p:spTgt spid="3">
                                            <p:txEl>
                                              <p:pRg st="18" end="18"/>
                                            </p:txEl>
                                          </p:spTgt>
                                        </p:tgtEl>
                                      </p:cBhvr>
                                    </p:animEffect>
                                  </p:childTnLst>
                                </p:cTn>
                              </p:par>
                            </p:childTnLst>
                          </p:cTn>
                        </p:par>
                        <p:par>
                          <p:cTn id="122" fill="hold">
                            <p:stCondLst>
                              <p:cond delay="17000"/>
                            </p:stCondLst>
                            <p:childTnLst>
                              <p:par>
                                <p:cTn id="123" presetID="29" presetClass="entr" presetSubtype="0" fill="hold" nodeType="afterEffect">
                                  <p:stCondLst>
                                    <p:cond delay="0"/>
                                  </p:stCondLst>
                                  <p:childTnLst>
                                    <p:set>
                                      <p:cBhvr>
                                        <p:cTn id="124" dur="1" fill="hold">
                                          <p:stCondLst>
                                            <p:cond delay="0"/>
                                          </p:stCondLst>
                                        </p:cTn>
                                        <p:tgtEl>
                                          <p:spTgt spid="1042"/>
                                        </p:tgtEl>
                                        <p:attrNameLst>
                                          <p:attrName>style.visibility</p:attrName>
                                        </p:attrNameLst>
                                      </p:cBhvr>
                                      <p:to>
                                        <p:strVal val="visible"/>
                                      </p:to>
                                    </p:set>
                                    <p:anim calcmode="lin" valueType="num">
                                      <p:cBhvr>
                                        <p:cTn id="125" dur="1000" fill="hold"/>
                                        <p:tgtEl>
                                          <p:spTgt spid="1042"/>
                                        </p:tgtEl>
                                        <p:attrNameLst>
                                          <p:attrName>ppt_x</p:attrName>
                                        </p:attrNameLst>
                                      </p:cBhvr>
                                      <p:tavLst>
                                        <p:tav tm="0">
                                          <p:val>
                                            <p:strVal val="#ppt_x-.2"/>
                                          </p:val>
                                        </p:tav>
                                        <p:tav tm="100000">
                                          <p:val>
                                            <p:strVal val="#ppt_x"/>
                                          </p:val>
                                        </p:tav>
                                      </p:tavLst>
                                    </p:anim>
                                    <p:anim calcmode="lin" valueType="num">
                                      <p:cBhvr>
                                        <p:cTn id="126" dur="1000" fill="hold"/>
                                        <p:tgtEl>
                                          <p:spTgt spid="1042"/>
                                        </p:tgtEl>
                                        <p:attrNameLst>
                                          <p:attrName>ppt_y</p:attrName>
                                        </p:attrNameLst>
                                      </p:cBhvr>
                                      <p:tavLst>
                                        <p:tav tm="0">
                                          <p:val>
                                            <p:strVal val="#ppt_y"/>
                                          </p:val>
                                        </p:tav>
                                        <p:tav tm="100000">
                                          <p:val>
                                            <p:strVal val="#ppt_y"/>
                                          </p:val>
                                        </p:tav>
                                      </p:tavLst>
                                    </p:anim>
                                    <p:animEffect transition="in" filter="wipe(right)" prLst="gradientSize: 0.1">
                                      <p:cBhvr>
                                        <p:cTn id="127" dur="10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a:off x="0" y="4725144"/>
            <a:ext cx="9144000" cy="792088"/>
          </a:xfrm>
          <a:prstGeom prst="round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pt-BR"/>
          </a:p>
        </p:txBody>
      </p:sp>
      <p:sp>
        <p:nvSpPr>
          <p:cNvPr id="6" name="Retângulo de cantos arredondados 5"/>
          <p:cNvSpPr/>
          <p:nvPr/>
        </p:nvSpPr>
        <p:spPr>
          <a:xfrm>
            <a:off x="0" y="3645024"/>
            <a:ext cx="9144000" cy="1080120"/>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pt-BR"/>
          </a:p>
        </p:txBody>
      </p:sp>
      <p:sp>
        <p:nvSpPr>
          <p:cNvPr id="5" name="Retângulo de cantos arredondados 4"/>
          <p:cNvSpPr/>
          <p:nvPr/>
        </p:nvSpPr>
        <p:spPr>
          <a:xfrm>
            <a:off x="0" y="1556792"/>
            <a:ext cx="9144000" cy="2088232"/>
          </a:xfrm>
          <a:prstGeom prst="round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pt-BR"/>
          </a:p>
        </p:txBody>
      </p:sp>
      <p:sp>
        <p:nvSpPr>
          <p:cNvPr id="4" name="Retângulo de cantos arredondados 3"/>
          <p:cNvSpPr/>
          <p:nvPr/>
        </p:nvSpPr>
        <p:spPr>
          <a:xfrm>
            <a:off x="0" y="1268760"/>
            <a:ext cx="9144000" cy="288032"/>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pt-BR"/>
          </a:p>
        </p:txBody>
      </p:sp>
      <p:sp>
        <p:nvSpPr>
          <p:cNvPr id="2" name="Título 1"/>
          <p:cNvSpPr>
            <a:spLocks noGrp="1"/>
          </p:cNvSpPr>
          <p:nvPr>
            <p:ph type="title"/>
          </p:nvPr>
        </p:nvSpPr>
        <p:spPr>
          <a:xfrm>
            <a:off x="755576" y="188640"/>
            <a:ext cx="7776864" cy="720080"/>
          </a:xfrm>
        </p:spPr>
        <p:txBody>
          <a:bodyPr>
            <a:normAutofit fontScale="90000"/>
          </a:bodyPr>
          <a:lstStyle/>
          <a:p>
            <a:pPr algn="l"/>
            <a:r>
              <a:rPr lang="pt-BR" dirty="0" smtClean="0"/>
              <a:t>Atos da fase preparatória</a:t>
            </a:r>
            <a:endParaRPr lang="pt-BR" dirty="0"/>
          </a:p>
        </p:txBody>
      </p:sp>
      <p:sp>
        <p:nvSpPr>
          <p:cNvPr id="3" name="Espaço Reservado para Conteúdo 2"/>
          <p:cNvSpPr>
            <a:spLocks noGrp="1"/>
          </p:cNvSpPr>
          <p:nvPr>
            <p:ph idx="1"/>
          </p:nvPr>
        </p:nvSpPr>
        <p:spPr>
          <a:xfrm>
            <a:off x="179512" y="1268760"/>
            <a:ext cx="8229600" cy="4896544"/>
          </a:xfrm>
        </p:spPr>
        <p:txBody>
          <a:bodyPr>
            <a:normAutofit fontScale="55000" lnSpcReduction="20000"/>
          </a:bodyPr>
          <a:lstStyle/>
          <a:p>
            <a:pPr marL="571500" indent="-571500">
              <a:buFont typeface="+mj-lt"/>
              <a:buAutoNum type="romanUcPeriod"/>
            </a:pPr>
            <a:r>
              <a:rPr lang="pt-BR" dirty="0" smtClean="0"/>
              <a:t>Previsão da demanda no Plano Anual de Contratações do órgão ou entidade;</a:t>
            </a:r>
          </a:p>
          <a:p>
            <a:pPr marL="571500" indent="-571500">
              <a:buFont typeface="+mj-lt"/>
              <a:buAutoNum type="romanUcPeriod"/>
            </a:pPr>
            <a:r>
              <a:rPr lang="pt-BR" dirty="0" smtClean="0"/>
              <a:t>Justificativa da contratação;</a:t>
            </a:r>
          </a:p>
          <a:p>
            <a:pPr marL="571500" indent="-571500">
              <a:buFont typeface="+mj-lt"/>
              <a:buAutoNum type="romanUcPeriod"/>
            </a:pPr>
            <a:r>
              <a:rPr lang="pt-BR" b="1" dirty="0" smtClean="0"/>
              <a:t>ELABORAÇÃO DE ESTUDO TÉCNICO PRELIMINAR, QUANDO APLICÁVEL;</a:t>
            </a:r>
          </a:p>
          <a:p>
            <a:pPr marL="571500" indent="-571500">
              <a:buFont typeface="+mj-lt"/>
              <a:buAutoNum type="romanUcPeriod"/>
            </a:pPr>
            <a:r>
              <a:rPr lang="pt-BR" b="1" dirty="0" smtClean="0"/>
              <a:t>Elaboração de mapa de riscos, quando aplicável;</a:t>
            </a:r>
          </a:p>
          <a:p>
            <a:pPr marL="571500" indent="-571500">
              <a:buFont typeface="+mj-lt"/>
              <a:buAutoNum type="romanUcPeriod"/>
            </a:pPr>
            <a:r>
              <a:rPr lang="pt-BR" dirty="0" smtClean="0"/>
              <a:t>Elaboração do TR / PB-PE, e aprovação pela autoridade competente;</a:t>
            </a:r>
          </a:p>
          <a:p>
            <a:pPr marL="571500" indent="-571500">
              <a:buFont typeface="+mj-lt"/>
              <a:buAutoNum type="romanUcPeriod"/>
            </a:pPr>
            <a:r>
              <a:rPr lang="pt-BR" dirty="0" smtClean="0"/>
              <a:t>Requisição e definição do objeto, de acordo com o catálogo de materiais e serviços do SIGA;</a:t>
            </a:r>
          </a:p>
          <a:p>
            <a:pPr marL="571500" indent="-571500">
              <a:buFont typeface="+mj-lt"/>
              <a:buAutoNum type="romanUcPeriod"/>
            </a:pPr>
            <a:r>
              <a:rPr lang="pt-BR" dirty="0" smtClean="0"/>
              <a:t>Autorização da contratação pela autoridade competente para o início do procedimento; </a:t>
            </a:r>
          </a:p>
          <a:p>
            <a:pPr marL="571500" indent="-571500">
              <a:buFont typeface="+mj-lt"/>
              <a:buAutoNum type="romanUcPeriod"/>
            </a:pPr>
            <a:r>
              <a:rPr lang="pt-BR" dirty="0" smtClean="0"/>
              <a:t>Estimativa do valor da contratação;</a:t>
            </a:r>
          </a:p>
          <a:p>
            <a:pPr marL="571500" indent="-571500">
              <a:buFont typeface="+mj-lt"/>
              <a:buAutoNum type="romanUcPeriod"/>
            </a:pPr>
            <a:r>
              <a:rPr lang="pt-BR" dirty="0" smtClean="0"/>
              <a:t>Indicação dos recursos orçamentários para fazer face à despesa;</a:t>
            </a:r>
          </a:p>
          <a:p>
            <a:pPr marL="571500" indent="-571500">
              <a:buFont typeface="+mj-lt"/>
              <a:buAutoNum type="romanUcPeriod"/>
            </a:pPr>
            <a:r>
              <a:rPr lang="pt-BR" dirty="0" smtClean="0"/>
              <a:t>Verificação da adequação orçamentária e financeira, autorização pelo ordenador de despesa e respectiva reserva orçamentária;</a:t>
            </a:r>
          </a:p>
          <a:p>
            <a:pPr marL="571500" indent="-571500">
              <a:buFont typeface="+mj-lt"/>
              <a:buAutoNum type="romanUcPeriod"/>
            </a:pPr>
            <a:r>
              <a:rPr lang="pt-BR" dirty="0" smtClean="0"/>
              <a:t>Elaboração das minutas do edital, do contrato ou instrumentos congêneres; e</a:t>
            </a:r>
          </a:p>
          <a:p>
            <a:pPr marL="571500" indent="-571500">
              <a:buFont typeface="+mj-lt"/>
              <a:buAutoNum type="romanUcPeriod"/>
            </a:pPr>
            <a:r>
              <a:rPr lang="pt-BR" dirty="0" smtClean="0"/>
              <a:t>Exame e aprovação das minutas do edital, do contrato ou instrumentos congêneres pelos órgãos de assessoramento jurídico do órgão ou entidade.</a:t>
            </a:r>
          </a:p>
        </p:txBody>
      </p:sp>
      <p:sp>
        <p:nvSpPr>
          <p:cNvPr id="8" name="Retângulo 7"/>
          <p:cNvSpPr/>
          <p:nvPr/>
        </p:nvSpPr>
        <p:spPr>
          <a:xfrm>
            <a:off x="8100392" y="980728"/>
            <a:ext cx="917366" cy="646331"/>
          </a:xfrm>
          <a:prstGeom prst="rect">
            <a:avLst/>
          </a:prstGeom>
          <a:noFill/>
        </p:spPr>
        <p:txBody>
          <a:bodyPr wrap="none" lIns="91440" tIns="45720" rIns="91440" bIns="45720">
            <a:spAutoFit/>
          </a:bodyPr>
          <a:lstStyle/>
          <a:p>
            <a:pPr algn="ctr"/>
            <a:r>
              <a:rPr lang="pt-BR"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PAC</a:t>
            </a:r>
            <a:endParaRPr lang="pt-BR"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tângulo 8"/>
          <p:cNvSpPr/>
          <p:nvPr/>
        </p:nvSpPr>
        <p:spPr>
          <a:xfrm>
            <a:off x="7358896" y="1772816"/>
            <a:ext cx="1785104" cy="954107"/>
          </a:xfrm>
          <a:prstGeom prst="rect">
            <a:avLst/>
          </a:prstGeom>
          <a:noFill/>
        </p:spPr>
        <p:txBody>
          <a:bodyPr wrap="none" lIns="91440" tIns="45720" rIns="91440" bIns="45720">
            <a:spAutoFit/>
          </a:bodyPr>
          <a:lstStyle/>
          <a:p>
            <a:pPr algn="ctr"/>
            <a:r>
              <a:rPr lang="pt-B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SIGA</a:t>
            </a:r>
          </a:p>
          <a:p>
            <a:pPr algn="ctr"/>
            <a:r>
              <a:rPr lang="pt-B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Requisição</a:t>
            </a:r>
            <a:endParaRPr lang="pt-BR"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tângulo 11"/>
          <p:cNvSpPr/>
          <p:nvPr/>
        </p:nvSpPr>
        <p:spPr>
          <a:xfrm>
            <a:off x="7500858" y="3717032"/>
            <a:ext cx="1501181" cy="954107"/>
          </a:xfrm>
          <a:prstGeom prst="rect">
            <a:avLst/>
          </a:prstGeom>
          <a:noFill/>
        </p:spPr>
        <p:txBody>
          <a:bodyPr wrap="none" lIns="91440" tIns="45720" rIns="91440" bIns="45720">
            <a:spAutoFit/>
          </a:bodyPr>
          <a:lstStyle/>
          <a:p>
            <a:pPr algn="ctr"/>
            <a:r>
              <a:rPr lang="pt-B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SIGA</a:t>
            </a:r>
          </a:p>
          <a:p>
            <a:pPr algn="ctr"/>
            <a:r>
              <a:rPr lang="pt-B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Processo</a:t>
            </a:r>
            <a:endParaRPr lang="pt-BR"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tângulo 12"/>
          <p:cNvSpPr/>
          <p:nvPr/>
        </p:nvSpPr>
        <p:spPr>
          <a:xfrm>
            <a:off x="8121732" y="4653136"/>
            <a:ext cx="1022268" cy="954107"/>
          </a:xfrm>
          <a:prstGeom prst="rect">
            <a:avLst/>
          </a:prstGeom>
          <a:noFill/>
        </p:spPr>
        <p:txBody>
          <a:bodyPr wrap="none" lIns="91440" tIns="45720" rIns="91440" bIns="45720">
            <a:spAutoFit/>
          </a:bodyPr>
          <a:lstStyle/>
          <a:p>
            <a:pPr algn="ctr"/>
            <a:r>
              <a:rPr lang="pt-B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SIGA</a:t>
            </a:r>
          </a:p>
          <a:p>
            <a:pPr algn="ctr"/>
            <a:r>
              <a:rPr lang="pt-B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Edital</a:t>
            </a:r>
            <a:endParaRPr lang="pt-BR"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4.1</a:t>
            </a:r>
            <a:r>
              <a:rPr lang="pt-BR" dirty="0"/>
              <a:t>.  Informações contratuais</a:t>
            </a:r>
          </a:p>
          <a:p>
            <a:pPr marL="0" indent="0">
              <a:buNone/>
            </a:pPr>
            <a:r>
              <a:rPr lang="pt-BR" dirty="0" smtClean="0"/>
              <a:t>4.1.6</a:t>
            </a:r>
            <a:r>
              <a:rPr lang="pt-BR" dirty="0"/>
              <a:t>.      Requisitos indispensáveis para segurança das </a:t>
            </a:r>
            <a:r>
              <a:rPr lang="pt-BR" dirty="0" smtClean="0"/>
              <a:t>informações</a:t>
            </a:r>
          </a:p>
          <a:p>
            <a:r>
              <a:rPr lang="pt-BR" dirty="0" smtClean="0"/>
              <a:t>Termo </a:t>
            </a:r>
            <a:r>
              <a:rPr lang="pt-BR" dirty="0"/>
              <a:t>de Compromisso de Sigilo e Confidencialidade.</a:t>
            </a:r>
          </a:p>
          <a:p>
            <a:pPr marL="0" indent="0">
              <a:buNone/>
            </a:pPr>
            <a:endParaRPr lang="pt-BR" dirty="0"/>
          </a:p>
        </p:txBody>
      </p:sp>
      <p:pic>
        <p:nvPicPr>
          <p:cNvPr id="14338" name="Picture 2" descr="Imagem relacionada"/>
          <p:cNvPicPr>
            <a:picLocks noChangeAspect="1" noChangeArrowheads="1"/>
          </p:cNvPicPr>
          <p:nvPr/>
        </p:nvPicPr>
        <p:blipFill>
          <a:blip r:embed="rId2" cstate="print"/>
          <a:srcRect r="6000"/>
          <a:stretch>
            <a:fillRect/>
          </a:stretch>
        </p:blipFill>
        <p:spPr bwMode="auto">
          <a:xfrm>
            <a:off x="4427984" y="3501008"/>
            <a:ext cx="3384376" cy="2365607"/>
          </a:xfrm>
          <a:prstGeom prst="rect">
            <a:avLst/>
          </a:prstGeom>
          <a:noFill/>
        </p:spPr>
      </p:pic>
    </p:spTree>
    <p:extLst>
      <p:ext uri="{BB962C8B-B14F-4D97-AF65-F5344CB8AC3E}">
        <p14:creationId xmlns:p14="http://schemas.microsoft.com/office/powerpoint/2010/main" val="93684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circle(in)">
                                      <p:cBhvr>
                                        <p:cTn id="15"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p:cNvGraphicFramePr>
          <p:nvPr>
            <p:extLst>
              <p:ext uri="{D42A27DB-BD31-4B8C-83A1-F6EECF244321}">
                <p14:modId xmlns:p14="http://schemas.microsoft.com/office/powerpoint/2010/main" val="1128904776"/>
              </p:ext>
            </p:extLst>
          </p:nvPr>
        </p:nvGraphicFramePr>
        <p:xfrm>
          <a:off x="0" y="1700808"/>
          <a:ext cx="9161367" cy="4288155"/>
        </p:xfrm>
        <a:graphic>
          <a:graphicData uri="http://schemas.openxmlformats.org/drawingml/2006/table">
            <a:tbl>
              <a:tblPr firstRow="1" bandRow="1">
                <a:tableStyleId>{5940675A-B579-460E-94D1-54222C63F5DA}</a:tableStyleId>
              </a:tblPr>
              <a:tblGrid>
                <a:gridCol w="292354"/>
                <a:gridCol w="604122"/>
                <a:gridCol w="579531"/>
                <a:gridCol w="1782914"/>
                <a:gridCol w="3451926"/>
                <a:gridCol w="2450520"/>
              </a:tblGrid>
              <a:tr h="0">
                <a:tc rowSpan="3" gridSpan="4">
                  <a:txBody>
                    <a:bodyPr/>
                    <a:lstStyle/>
                    <a:p>
                      <a:pPr algn="ctr" fontAlgn="b"/>
                      <a:endParaRPr lang="pt-BR" sz="1600" b="0" i="0" u="none" strike="noStrike" dirty="0">
                        <a:solidFill>
                          <a:srgbClr val="000000"/>
                        </a:solidFill>
                        <a:latin typeface="Calibri"/>
                      </a:endParaRPr>
                    </a:p>
                  </a:txBody>
                  <a:tcPr marL="9525" marR="9525" marT="9525" marB="0" anchor="ctr"/>
                </a:tc>
                <a:tc rowSpan="3" hMerge="1">
                  <a:txBody>
                    <a:bodyPr/>
                    <a:lstStyle/>
                    <a:p>
                      <a:pPr algn="l" fontAlgn="b"/>
                      <a:endParaRPr lang="pt-BR" sz="1100" b="0" i="0" u="none" strike="noStrike">
                        <a:solidFill>
                          <a:srgbClr val="000000"/>
                        </a:solidFill>
                        <a:latin typeface="Calibri"/>
                      </a:endParaRPr>
                    </a:p>
                  </a:txBody>
                  <a:tcPr marL="9525" marR="9525" marT="9525" marB="0" anchor="b"/>
                </a:tc>
                <a:tc rowSpan="3" hMerge="1">
                  <a:txBody>
                    <a:bodyPr/>
                    <a:lstStyle/>
                    <a:p>
                      <a:pPr algn="l" fontAlgn="b"/>
                      <a:endParaRPr lang="pt-BR" sz="1100" b="0" i="0" u="none" strike="noStrike">
                        <a:solidFill>
                          <a:srgbClr val="000000"/>
                        </a:solidFill>
                        <a:latin typeface="Calibri"/>
                      </a:endParaRPr>
                    </a:p>
                  </a:txBody>
                  <a:tcPr marL="9525" marR="9525" marT="9525" marB="0" anchor="b"/>
                </a:tc>
                <a:tc rowSpan="3" hMerge="1">
                  <a:txBody>
                    <a:bodyPr/>
                    <a:lstStyle/>
                    <a:p>
                      <a:pPr algn="l" fontAlgn="b"/>
                      <a:endParaRPr lang="pt-BR" sz="1100" b="0" i="0" u="none" strike="noStrike">
                        <a:solidFill>
                          <a:srgbClr val="000000"/>
                        </a:solidFill>
                        <a:latin typeface="Calibri"/>
                      </a:endParaRPr>
                    </a:p>
                  </a:txBody>
                  <a:tcPr marL="9525" marR="9525" marT="9525" marB="0" anchor="b"/>
                </a:tc>
                <a:tc gridSpan="2">
                  <a:txBody>
                    <a:bodyPr/>
                    <a:lstStyle/>
                    <a:p>
                      <a:pPr algn="ctr" fontAlgn="b"/>
                      <a:r>
                        <a:rPr lang="pt-BR" sz="1600" u="none" strike="noStrike" dirty="0"/>
                        <a:t>Valores</a:t>
                      </a:r>
                      <a:endParaRPr lang="pt-BR" sz="1600" b="0" i="0" u="none" strike="noStrike" dirty="0">
                        <a:solidFill>
                          <a:srgbClr val="000000"/>
                        </a:solidFill>
                        <a:latin typeface="Calibri"/>
                      </a:endParaRPr>
                    </a:p>
                  </a:txBody>
                  <a:tcPr marL="9525" marR="9525" marT="9525" marB="0" anchor="ctr">
                    <a:solidFill>
                      <a:srgbClr val="92D050"/>
                    </a:solidFill>
                  </a:tcPr>
                </a:tc>
                <a:tc hMerge="1">
                  <a:txBody>
                    <a:bodyPr/>
                    <a:lstStyle/>
                    <a:p>
                      <a:endParaRPr lang="pt-BR"/>
                    </a:p>
                  </a:txBody>
                  <a:tcPr/>
                </a:tc>
              </a:tr>
              <a:tr h="0">
                <a:tc gridSpan="4" vMerge="1">
                  <a:txBody>
                    <a:bodyPr/>
                    <a:lstStyle/>
                    <a:p>
                      <a:pPr algn="l" fontAlgn="b"/>
                      <a:endParaRPr lang="pt-BR" sz="1100" b="0" i="0" u="none" strike="noStrike" dirty="0">
                        <a:solidFill>
                          <a:srgbClr val="000000"/>
                        </a:solidFill>
                        <a:latin typeface="Calibri"/>
                      </a:endParaRPr>
                    </a:p>
                  </a:txBody>
                  <a:tcPr marL="9525" marR="9525" marT="9525" marB="0" anchor="b"/>
                </a:tc>
                <a:tc hMerge="1" vMerge="1">
                  <a:txBody>
                    <a:bodyPr/>
                    <a:lstStyle/>
                    <a:p>
                      <a:pPr algn="l" fontAlgn="b"/>
                      <a:endParaRPr lang="pt-BR" sz="1100" b="0" i="0" u="none" strike="noStrike" dirty="0">
                        <a:solidFill>
                          <a:srgbClr val="000000"/>
                        </a:solidFill>
                        <a:latin typeface="Calibri"/>
                      </a:endParaRPr>
                    </a:p>
                  </a:txBody>
                  <a:tcPr marL="9525" marR="9525" marT="9525" marB="0" anchor="b"/>
                </a:tc>
                <a:tc hMerge="1" vMerge="1">
                  <a:txBody>
                    <a:bodyPr/>
                    <a:lstStyle/>
                    <a:p>
                      <a:pPr algn="l" fontAlgn="b"/>
                      <a:endParaRPr lang="pt-BR" sz="1100" b="0" i="0" u="none" strike="noStrike">
                        <a:solidFill>
                          <a:srgbClr val="000000"/>
                        </a:solidFill>
                        <a:latin typeface="Calibri"/>
                      </a:endParaRPr>
                    </a:p>
                  </a:txBody>
                  <a:tcPr marL="9525" marR="9525" marT="9525" marB="0" anchor="b"/>
                </a:tc>
                <a:tc hMerge="1" vMerge="1">
                  <a:txBody>
                    <a:bodyPr/>
                    <a:lstStyle/>
                    <a:p>
                      <a:pPr algn="l" fontAlgn="b"/>
                      <a:endParaRPr lang="pt-BR" sz="1100" b="0" i="0" u="none" strike="noStrike">
                        <a:solidFill>
                          <a:srgbClr val="000000"/>
                        </a:solidFill>
                        <a:latin typeface="Calibri"/>
                      </a:endParaRPr>
                    </a:p>
                  </a:txBody>
                  <a:tcPr marL="9525" marR="9525" marT="9525" marB="0" anchor="b"/>
                </a:tc>
                <a:tc gridSpan="2">
                  <a:txBody>
                    <a:bodyPr/>
                    <a:lstStyle/>
                    <a:p>
                      <a:pPr algn="ctr" fontAlgn="b"/>
                      <a:r>
                        <a:rPr lang="pt-BR" sz="1600" u="none" strike="noStrike" dirty="0"/>
                        <a:t>8.666/93 artigo </a:t>
                      </a:r>
                      <a:r>
                        <a:rPr lang="pt-BR" sz="1600" u="none" strike="noStrike" dirty="0" smtClean="0"/>
                        <a:t>23 (atualizados pelo Decreto</a:t>
                      </a:r>
                      <a:r>
                        <a:rPr lang="pt-BR" sz="1600" u="none" strike="noStrike" baseline="0" dirty="0" smtClean="0"/>
                        <a:t> Federal 9.412/18)</a:t>
                      </a:r>
                      <a:endParaRPr lang="pt-BR" sz="1600" b="0" i="0" u="none" strike="noStrike" dirty="0">
                        <a:solidFill>
                          <a:srgbClr val="000000"/>
                        </a:solidFill>
                        <a:latin typeface="Calibri"/>
                      </a:endParaRPr>
                    </a:p>
                  </a:txBody>
                  <a:tcPr marL="9525" marR="9525" marT="9525" marB="0" anchor="ctr">
                    <a:solidFill>
                      <a:srgbClr val="92D050"/>
                    </a:solidFill>
                  </a:tcPr>
                </a:tc>
                <a:tc hMerge="1">
                  <a:txBody>
                    <a:bodyPr/>
                    <a:lstStyle/>
                    <a:p>
                      <a:endParaRPr lang="pt-BR"/>
                    </a:p>
                  </a:txBody>
                  <a:tcPr/>
                </a:tc>
              </a:tr>
              <a:tr h="0">
                <a:tc gridSpan="4" vMerge="1">
                  <a:txBody>
                    <a:bodyPr/>
                    <a:lstStyle/>
                    <a:p>
                      <a:pPr algn="l" fontAlgn="b"/>
                      <a:endParaRPr lang="pt-BR" sz="1100" b="0" i="0" u="none" strike="noStrike">
                        <a:solidFill>
                          <a:srgbClr val="000000"/>
                        </a:solidFill>
                        <a:latin typeface="Calibri"/>
                      </a:endParaRPr>
                    </a:p>
                  </a:txBody>
                  <a:tcPr marL="9525" marR="9525" marT="9525" marB="0" anchor="b"/>
                </a:tc>
                <a:tc hMerge="1" vMerge="1">
                  <a:txBody>
                    <a:bodyPr/>
                    <a:lstStyle/>
                    <a:p>
                      <a:pPr algn="l" fontAlgn="b"/>
                      <a:endParaRPr lang="pt-BR" sz="1100" b="0" i="0" u="none" strike="noStrike" dirty="0">
                        <a:solidFill>
                          <a:srgbClr val="000000"/>
                        </a:solidFill>
                        <a:latin typeface="Calibri"/>
                      </a:endParaRPr>
                    </a:p>
                  </a:txBody>
                  <a:tcPr marL="9525" marR="9525" marT="9525" marB="0" anchor="b"/>
                </a:tc>
                <a:tc hMerge="1" vMerge="1">
                  <a:txBody>
                    <a:bodyPr/>
                    <a:lstStyle/>
                    <a:p>
                      <a:pPr algn="l" fontAlgn="b"/>
                      <a:endParaRPr lang="pt-BR" sz="1100" b="0" i="0" u="none" strike="noStrike" dirty="0">
                        <a:solidFill>
                          <a:srgbClr val="000000"/>
                        </a:solidFill>
                        <a:latin typeface="Calibri"/>
                      </a:endParaRPr>
                    </a:p>
                  </a:txBody>
                  <a:tcPr marL="9525" marR="9525" marT="9525" marB="0" anchor="b"/>
                </a:tc>
                <a:tc hMerge="1" vMerge="1">
                  <a:txBody>
                    <a:bodyPr/>
                    <a:lstStyle/>
                    <a:p>
                      <a:pPr algn="l" fontAlgn="b"/>
                      <a:endParaRPr lang="pt-BR" sz="1100" b="0" i="0" u="none" strike="noStrike" dirty="0">
                        <a:solidFill>
                          <a:srgbClr val="000000"/>
                        </a:solidFill>
                        <a:latin typeface="Calibri"/>
                      </a:endParaRPr>
                    </a:p>
                  </a:txBody>
                  <a:tcPr marL="9525" marR="9525" marT="9525" marB="0" anchor="b"/>
                </a:tc>
                <a:tc>
                  <a:txBody>
                    <a:bodyPr/>
                    <a:lstStyle/>
                    <a:p>
                      <a:pPr algn="ctr" fontAlgn="b"/>
                      <a:r>
                        <a:rPr lang="pt-BR" sz="1600" u="none" strike="noStrike" dirty="0"/>
                        <a:t>I - Obras e Serviços de Engenharia</a:t>
                      </a:r>
                      <a:endParaRPr lang="pt-BR" sz="1600" b="0" i="0" u="none" strike="noStrike" dirty="0">
                        <a:solidFill>
                          <a:srgbClr val="000000"/>
                        </a:solidFill>
                        <a:latin typeface="Calibri"/>
                      </a:endParaRPr>
                    </a:p>
                  </a:txBody>
                  <a:tcPr marL="9525" marR="9525" marT="9525" marB="0" anchor="ctr">
                    <a:solidFill>
                      <a:srgbClr val="92D050"/>
                    </a:solidFill>
                  </a:tcPr>
                </a:tc>
                <a:tc>
                  <a:txBody>
                    <a:bodyPr/>
                    <a:lstStyle/>
                    <a:p>
                      <a:pPr algn="ctr" fontAlgn="b"/>
                      <a:r>
                        <a:rPr lang="pt-BR" sz="1600" u="none" strike="noStrike" dirty="0"/>
                        <a:t>II - Compras e serviços</a:t>
                      </a:r>
                      <a:endParaRPr lang="pt-BR" sz="1600" b="0" i="0" u="none" strike="noStrike" dirty="0">
                        <a:solidFill>
                          <a:srgbClr val="000000"/>
                        </a:solidFill>
                        <a:latin typeface="Calibri"/>
                      </a:endParaRPr>
                    </a:p>
                  </a:txBody>
                  <a:tcPr marL="9525" marR="9525" marT="9525" marB="0" anchor="ctr">
                    <a:solidFill>
                      <a:srgbClr val="92D050"/>
                    </a:solidFill>
                  </a:tcPr>
                </a:tc>
              </a:tr>
              <a:tr h="0">
                <a:tc rowSpan="5">
                  <a:txBody>
                    <a:bodyPr/>
                    <a:lstStyle/>
                    <a:p>
                      <a:pPr algn="ctr" fontAlgn="ctr"/>
                      <a:r>
                        <a:rPr lang="pt-BR" sz="1600" u="none" strike="noStrike" dirty="0"/>
                        <a:t>Modalidade</a:t>
                      </a:r>
                      <a:endParaRPr lang="pt-BR" sz="1600" b="0" i="0" u="none" strike="noStrike" dirty="0">
                        <a:solidFill>
                          <a:srgbClr val="000000"/>
                        </a:solidFill>
                        <a:latin typeface="Calibri"/>
                      </a:endParaRPr>
                    </a:p>
                  </a:txBody>
                  <a:tcPr marL="9525" marR="9525" marT="9525" marB="0" vert="vert270" anchor="ctr">
                    <a:solidFill>
                      <a:schemeClr val="bg2">
                        <a:lumMod val="90000"/>
                      </a:schemeClr>
                    </a:solidFill>
                  </a:tcPr>
                </a:tc>
                <a:tc rowSpan="5">
                  <a:txBody>
                    <a:bodyPr/>
                    <a:lstStyle/>
                    <a:p>
                      <a:pPr algn="ctr" fontAlgn="ctr"/>
                      <a:r>
                        <a:rPr lang="pt-BR" sz="1600" u="none" strike="noStrike" dirty="0"/>
                        <a:t>8.666/93 Artigo 22</a:t>
                      </a:r>
                      <a:endParaRPr lang="pt-BR" sz="1600" b="0" i="0" u="none" strike="noStrike" dirty="0">
                        <a:solidFill>
                          <a:srgbClr val="000000"/>
                        </a:solidFill>
                        <a:latin typeface="Calibri"/>
                      </a:endParaRPr>
                    </a:p>
                  </a:txBody>
                  <a:tcPr marL="9525" marR="9525" marT="9525" marB="0" vert="vert270" anchor="ctr">
                    <a:solidFill>
                      <a:schemeClr val="bg2">
                        <a:lumMod val="90000"/>
                      </a:schemeClr>
                    </a:solidFill>
                  </a:tcPr>
                </a:tc>
                <a:tc>
                  <a:txBody>
                    <a:bodyPr/>
                    <a:lstStyle/>
                    <a:p>
                      <a:pPr algn="ctr" fontAlgn="b"/>
                      <a:r>
                        <a:rPr lang="pt-BR" sz="1600" u="none" strike="noStrike"/>
                        <a:t>I</a:t>
                      </a:r>
                      <a:endParaRPr lang="pt-BR" sz="1600" b="0" i="0" u="none" strike="noStrike">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smtClean="0"/>
                        <a:t>Concorrência</a:t>
                      </a:r>
                      <a:endParaRPr lang="pt-BR" sz="1600" b="0" i="0" u="none" strike="noStrike" dirty="0">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a:t>Acima de </a:t>
                      </a:r>
                      <a:r>
                        <a:rPr lang="pt-BR" sz="1600" u="none" strike="noStrike" dirty="0" smtClean="0"/>
                        <a:t>R$3.300.000,00</a:t>
                      </a:r>
                      <a:endParaRPr lang="pt-BR" sz="1600" b="0" i="0" u="none" strike="noStrike" dirty="0">
                        <a:solidFill>
                          <a:srgbClr val="000000"/>
                        </a:solidFill>
                        <a:latin typeface="Calibri"/>
                      </a:endParaRPr>
                    </a:p>
                  </a:txBody>
                  <a:tcPr marL="9525" marR="9525" marT="9525" marB="0" anchor="ctr">
                    <a:solidFill>
                      <a:srgbClr val="92D050"/>
                    </a:solidFill>
                  </a:tcPr>
                </a:tc>
                <a:tc>
                  <a:txBody>
                    <a:bodyPr/>
                    <a:lstStyle/>
                    <a:p>
                      <a:pPr algn="ctr" fontAlgn="b"/>
                      <a:r>
                        <a:rPr lang="pt-BR" sz="1600" u="none" strike="noStrike" dirty="0"/>
                        <a:t>Acima de </a:t>
                      </a:r>
                      <a:r>
                        <a:rPr lang="pt-BR" sz="1600" u="none" strike="noStrike" dirty="0" smtClean="0"/>
                        <a:t>R$1.430.000,00</a:t>
                      </a:r>
                      <a:endParaRPr lang="pt-BR" sz="1600" b="0" i="0" u="none" strike="noStrike" dirty="0">
                        <a:solidFill>
                          <a:srgbClr val="000000"/>
                        </a:solidFill>
                        <a:latin typeface="Calibri"/>
                      </a:endParaRPr>
                    </a:p>
                  </a:txBody>
                  <a:tcPr marL="9525" marR="9525" marT="9525" marB="0" anchor="ctr">
                    <a:solidFill>
                      <a:srgbClr val="92D050"/>
                    </a:solidFill>
                  </a:tcPr>
                </a:tc>
              </a:tr>
              <a:tr h="0">
                <a:tc vMerge="1">
                  <a:txBody>
                    <a:bodyPr/>
                    <a:lstStyle/>
                    <a:p>
                      <a:endParaRPr lang="pt-BR"/>
                    </a:p>
                  </a:txBody>
                  <a:tcPr/>
                </a:tc>
                <a:tc vMerge="1">
                  <a:txBody>
                    <a:bodyPr/>
                    <a:lstStyle/>
                    <a:p>
                      <a:endParaRPr lang="pt-BR"/>
                    </a:p>
                  </a:txBody>
                  <a:tcPr/>
                </a:tc>
                <a:tc>
                  <a:txBody>
                    <a:bodyPr/>
                    <a:lstStyle/>
                    <a:p>
                      <a:pPr algn="ctr" fontAlgn="b"/>
                      <a:r>
                        <a:rPr lang="pt-BR" sz="1600" u="none" strike="noStrike"/>
                        <a:t>II</a:t>
                      </a:r>
                      <a:endParaRPr lang="pt-BR" sz="1600" b="0" i="0" u="none" strike="noStrike">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a:t>Tomada de preço</a:t>
                      </a:r>
                      <a:endParaRPr lang="pt-BR" sz="1600" b="0" i="0" u="none" strike="noStrike" dirty="0">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a:t>até </a:t>
                      </a:r>
                      <a:r>
                        <a:rPr lang="pt-BR" sz="1600" u="none" strike="noStrike" dirty="0" smtClean="0"/>
                        <a:t>R$3.300.000,00</a:t>
                      </a:r>
                      <a:endParaRPr lang="pt-BR" sz="1600" b="0" i="0" u="none" strike="noStrike" dirty="0">
                        <a:solidFill>
                          <a:srgbClr val="000000"/>
                        </a:solidFill>
                        <a:latin typeface="Calibri"/>
                      </a:endParaRPr>
                    </a:p>
                  </a:txBody>
                  <a:tcPr marL="9525" marR="9525" marT="9525" marB="0" anchor="ctr">
                    <a:solidFill>
                      <a:srgbClr val="92D050"/>
                    </a:solidFill>
                  </a:tcPr>
                </a:tc>
                <a:tc>
                  <a:txBody>
                    <a:bodyPr/>
                    <a:lstStyle/>
                    <a:p>
                      <a:pPr algn="ctr" fontAlgn="b"/>
                      <a:r>
                        <a:rPr lang="pt-BR" sz="1600" u="none" strike="noStrike" dirty="0"/>
                        <a:t>até </a:t>
                      </a:r>
                      <a:r>
                        <a:rPr lang="pt-BR" sz="1600" u="none" strike="noStrike" dirty="0" smtClean="0"/>
                        <a:t>R$1.430.000,00</a:t>
                      </a:r>
                      <a:endParaRPr lang="pt-BR" sz="1600" b="0" i="0" u="none" strike="noStrike" dirty="0">
                        <a:solidFill>
                          <a:srgbClr val="000000"/>
                        </a:solidFill>
                        <a:latin typeface="Calibri"/>
                      </a:endParaRPr>
                    </a:p>
                  </a:txBody>
                  <a:tcPr marL="9525" marR="9525" marT="9525" marB="0" anchor="ctr">
                    <a:solidFill>
                      <a:srgbClr val="92D050"/>
                    </a:solidFill>
                  </a:tcPr>
                </a:tc>
              </a:tr>
              <a:tr h="0">
                <a:tc vMerge="1">
                  <a:txBody>
                    <a:bodyPr/>
                    <a:lstStyle/>
                    <a:p>
                      <a:endParaRPr lang="pt-BR"/>
                    </a:p>
                  </a:txBody>
                  <a:tcPr/>
                </a:tc>
                <a:tc vMerge="1">
                  <a:txBody>
                    <a:bodyPr/>
                    <a:lstStyle/>
                    <a:p>
                      <a:endParaRPr lang="pt-BR"/>
                    </a:p>
                  </a:txBody>
                  <a:tcPr/>
                </a:tc>
                <a:tc>
                  <a:txBody>
                    <a:bodyPr/>
                    <a:lstStyle/>
                    <a:p>
                      <a:pPr algn="ctr" fontAlgn="b"/>
                      <a:r>
                        <a:rPr lang="pt-BR" sz="1600" u="none" strike="noStrike" dirty="0"/>
                        <a:t>III</a:t>
                      </a:r>
                      <a:endParaRPr lang="pt-BR" sz="1600" b="0" i="0" u="none" strike="noStrike" dirty="0">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a:t>convite</a:t>
                      </a:r>
                      <a:endParaRPr lang="pt-BR" sz="1600" b="0" i="0" u="none" strike="noStrike" dirty="0">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a:t>até </a:t>
                      </a:r>
                      <a:r>
                        <a:rPr lang="pt-BR" sz="1600" u="none" strike="noStrike" dirty="0" smtClean="0"/>
                        <a:t>R$330.000,00</a:t>
                      </a:r>
                      <a:endParaRPr lang="pt-BR" sz="1600" b="0" i="0" u="none" strike="noStrike" dirty="0">
                        <a:solidFill>
                          <a:srgbClr val="000000"/>
                        </a:solidFill>
                        <a:latin typeface="Calibri"/>
                      </a:endParaRPr>
                    </a:p>
                  </a:txBody>
                  <a:tcPr marL="9525" marR="9525" marT="9525" marB="0" anchor="ctr">
                    <a:solidFill>
                      <a:srgbClr val="92D050"/>
                    </a:solidFill>
                  </a:tcPr>
                </a:tc>
                <a:tc>
                  <a:txBody>
                    <a:bodyPr/>
                    <a:lstStyle/>
                    <a:p>
                      <a:pPr algn="ctr" fontAlgn="b"/>
                      <a:r>
                        <a:rPr lang="pt-BR" sz="1600" u="none" strike="noStrike" dirty="0"/>
                        <a:t>até </a:t>
                      </a:r>
                      <a:r>
                        <a:rPr lang="pt-BR" sz="1600" u="none" strike="noStrike" dirty="0" smtClean="0"/>
                        <a:t>R$176.000,00</a:t>
                      </a:r>
                      <a:endParaRPr lang="pt-BR" sz="1600" b="0" i="0" u="none" strike="noStrike" dirty="0">
                        <a:solidFill>
                          <a:srgbClr val="000000"/>
                        </a:solidFill>
                        <a:latin typeface="Calibri"/>
                      </a:endParaRPr>
                    </a:p>
                  </a:txBody>
                  <a:tcPr marL="9525" marR="9525" marT="9525" marB="0" anchor="ctr">
                    <a:solidFill>
                      <a:srgbClr val="92D050"/>
                    </a:solidFill>
                  </a:tcPr>
                </a:tc>
              </a:tr>
              <a:tr h="0">
                <a:tc vMerge="1">
                  <a:txBody>
                    <a:bodyPr/>
                    <a:lstStyle/>
                    <a:p>
                      <a:endParaRPr lang="pt-BR"/>
                    </a:p>
                  </a:txBody>
                  <a:tcPr/>
                </a:tc>
                <a:tc vMerge="1">
                  <a:txBody>
                    <a:bodyPr/>
                    <a:lstStyle/>
                    <a:p>
                      <a:endParaRPr lang="pt-BR"/>
                    </a:p>
                  </a:txBody>
                  <a:tcPr/>
                </a:tc>
                <a:tc>
                  <a:txBody>
                    <a:bodyPr/>
                    <a:lstStyle/>
                    <a:p>
                      <a:pPr algn="ctr" fontAlgn="b"/>
                      <a:r>
                        <a:rPr lang="pt-BR" sz="1600" u="none" strike="noStrike"/>
                        <a:t>IV</a:t>
                      </a:r>
                      <a:endParaRPr lang="pt-BR" sz="1600" b="0" i="0" u="none" strike="noStrike">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a:t>concurso</a:t>
                      </a:r>
                      <a:endParaRPr lang="pt-BR" sz="1600" b="0" i="0" u="none" strike="noStrike" dirty="0">
                        <a:solidFill>
                          <a:srgbClr val="000000"/>
                        </a:solidFill>
                        <a:latin typeface="Calibri"/>
                      </a:endParaRPr>
                    </a:p>
                  </a:txBody>
                  <a:tcPr marL="9525" marR="9525" marT="9525" marB="0" anchor="ctr">
                    <a:solidFill>
                      <a:schemeClr val="bg2">
                        <a:lumMod val="90000"/>
                      </a:schemeClr>
                    </a:solidFill>
                  </a:tcPr>
                </a:tc>
                <a:tc gridSpan="2">
                  <a:txBody>
                    <a:bodyPr/>
                    <a:lstStyle/>
                    <a:p>
                      <a:pPr algn="ctr" fontAlgn="b"/>
                      <a:r>
                        <a:rPr lang="pt-BR" sz="1600" u="none" strike="noStrike" dirty="0"/>
                        <a:t>não cabe</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r>
              <a:tr h="0">
                <a:tc vMerge="1">
                  <a:txBody>
                    <a:bodyPr/>
                    <a:lstStyle/>
                    <a:p>
                      <a:endParaRPr lang="pt-BR"/>
                    </a:p>
                  </a:txBody>
                  <a:tcPr/>
                </a:tc>
                <a:tc vMerge="1">
                  <a:txBody>
                    <a:bodyPr/>
                    <a:lstStyle/>
                    <a:p>
                      <a:endParaRPr lang="pt-BR"/>
                    </a:p>
                  </a:txBody>
                  <a:tcPr/>
                </a:tc>
                <a:tc>
                  <a:txBody>
                    <a:bodyPr/>
                    <a:lstStyle/>
                    <a:p>
                      <a:pPr algn="ctr" fontAlgn="b"/>
                      <a:r>
                        <a:rPr lang="pt-BR" sz="1600" u="none" strike="noStrike"/>
                        <a:t>V</a:t>
                      </a:r>
                      <a:endParaRPr lang="pt-BR" sz="1600" b="0" i="0" u="none" strike="noStrike">
                        <a:solidFill>
                          <a:srgbClr val="000000"/>
                        </a:solidFill>
                        <a:latin typeface="Calibri"/>
                      </a:endParaRPr>
                    </a:p>
                  </a:txBody>
                  <a:tcPr marL="9525" marR="9525" marT="9525" marB="0" anchor="ctr">
                    <a:solidFill>
                      <a:schemeClr val="bg2">
                        <a:lumMod val="90000"/>
                      </a:schemeClr>
                    </a:solidFill>
                  </a:tcPr>
                </a:tc>
                <a:tc>
                  <a:txBody>
                    <a:bodyPr/>
                    <a:lstStyle/>
                    <a:p>
                      <a:pPr algn="ctr" fontAlgn="b"/>
                      <a:r>
                        <a:rPr lang="pt-BR" sz="1600" u="none" strike="noStrike" dirty="0"/>
                        <a:t>leilão</a:t>
                      </a:r>
                      <a:endParaRPr lang="pt-BR" sz="1600" b="0" i="0" u="none" strike="noStrike" dirty="0">
                        <a:solidFill>
                          <a:srgbClr val="000000"/>
                        </a:solidFill>
                        <a:latin typeface="Calibri"/>
                      </a:endParaRPr>
                    </a:p>
                  </a:txBody>
                  <a:tcPr marL="9525" marR="9525" marT="9525" marB="0" anchor="ctr">
                    <a:solidFill>
                      <a:schemeClr val="bg2">
                        <a:lumMod val="90000"/>
                      </a:schemeClr>
                    </a:solidFill>
                  </a:tcPr>
                </a:tc>
                <a:tc gridSpan="2">
                  <a:txBody>
                    <a:bodyPr/>
                    <a:lstStyle/>
                    <a:p>
                      <a:pPr algn="ctr" fontAlgn="b"/>
                      <a:r>
                        <a:rPr lang="pt-BR" sz="1600" u="none" strike="noStrike"/>
                        <a:t>maior lance ou oferta</a:t>
                      </a:r>
                      <a:endParaRPr lang="pt-BR" sz="1600" b="0" i="0" u="none" strike="noStrike">
                        <a:solidFill>
                          <a:srgbClr val="000000"/>
                        </a:solidFill>
                        <a:latin typeface="Calibri"/>
                      </a:endParaRPr>
                    </a:p>
                  </a:txBody>
                  <a:tcPr marL="9525" marR="9525" marT="9525" marB="0" anchor="ctr"/>
                </a:tc>
                <a:tc hMerge="1">
                  <a:txBody>
                    <a:bodyPr/>
                    <a:lstStyle/>
                    <a:p>
                      <a:endParaRPr lang="pt-BR"/>
                    </a:p>
                  </a:txBody>
                  <a:tcPr/>
                </a:tc>
              </a:tr>
              <a:tr h="0">
                <a:tc gridSpan="3">
                  <a:txBody>
                    <a:bodyPr/>
                    <a:lstStyle/>
                    <a:p>
                      <a:pPr algn="ctr" fontAlgn="b"/>
                      <a:r>
                        <a:rPr lang="pt-BR" sz="1600" u="none" strike="noStrike"/>
                        <a:t>artigo 24</a:t>
                      </a:r>
                      <a:endParaRPr lang="pt-BR" sz="1600" b="0" i="0" u="none" strike="noStrike">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b"/>
                      <a:r>
                        <a:rPr lang="pt-BR" sz="1600" u="none" strike="noStrike" dirty="0" smtClean="0"/>
                        <a:t>dispensa</a:t>
                      </a:r>
                      <a:endParaRPr lang="pt-BR" sz="1600" b="0" i="0" u="none" strike="noStrike" dirty="0">
                        <a:solidFill>
                          <a:srgbClr val="000000"/>
                        </a:solidFill>
                        <a:latin typeface="Calibri"/>
                      </a:endParaRPr>
                    </a:p>
                  </a:txBody>
                  <a:tcPr marL="9525" marR="9525" marT="9525" marB="0" anchor="ctr"/>
                </a:tc>
                <a:tc>
                  <a:txBody>
                    <a:bodyPr/>
                    <a:lstStyle/>
                    <a:p>
                      <a:pPr algn="ctr" fontAlgn="b"/>
                      <a:r>
                        <a:rPr lang="pt-BR" sz="1600" u="none" strike="noStrike" dirty="0"/>
                        <a:t>até </a:t>
                      </a:r>
                      <a:r>
                        <a:rPr lang="pt-BR" sz="1600" u="none" strike="noStrike" dirty="0" smtClean="0"/>
                        <a:t>R$33.000,00</a:t>
                      </a:r>
                      <a:endParaRPr lang="pt-BR" sz="1600" b="0" i="0" u="none" strike="noStrike" dirty="0">
                        <a:solidFill>
                          <a:srgbClr val="000000"/>
                        </a:solidFill>
                        <a:latin typeface="Calibri"/>
                      </a:endParaRPr>
                    </a:p>
                  </a:txBody>
                  <a:tcPr marL="9525" marR="9525" marT="9525" marB="0" anchor="ctr">
                    <a:solidFill>
                      <a:srgbClr val="92D050"/>
                    </a:solidFill>
                  </a:tcPr>
                </a:tc>
                <a:tc>
                  <a:txBody>
                    <a:bodyPr/>
                    <a:lstStyle/>
                    <a:p>
                      <a:pPr algn="ctr" fontAlgn="b"/>
                      <a:r>
                        <a:rPr lang="pt-BR" sz="1600" u="none" strike="noStrike" dirty="0"/>
                        <a:t>até </a:t>
                      </a:r>
                      <a:r>
                        <a:rPr lang="pt-BR" sz="1600" u="none" strike="noStrike" dirty="0" smtClean="0"/>
                        <a:t>R$17.600,00</a:t>
                      </a:r>
                      <a:endParaRPr lang="pt-BR" sz="1600" b="0" i="0" u="none" strike="noStrike" dirty="0">
                        <a:solidFill>
                          <a:srgbClr val="000000"/>
                        </a:solidFill>
                        <a:latin typeface="Calibri"/>
                      </a:endParaRPr>
                    </a:p>
                  </a:txBody>
                  <a:tcPr marL="9525" marR="9525" marT="9525" marB="0" anchor="ctr">
                    <a:solidFill>
                      <a:srgbClr val="92D050"/>
                    </a:solidFill>
                  </a:tcPr>
                </a:tc>
              </a:tr>
              <a:tr h="0">
                <a:tc gridSpan="3">
                  <a:txBody>
                    <a:bodyPr/>
                    <a:lstStyle/>
                    <a:p>
                      <a:pPr algn="ctr" fontAlgn="b"/>
                      <a:r>
                        <a:rPr lang="pt-BR" sz="1600" u="none" strike="noStrike"/>
                        <a:t>artigo 25</a:t>
                      </a:r>
                      <a:endParaRPr lang="pt-BR" sz="1600" b="0" i="0" u="none" strike="noStrike">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b"/>
                      <a:r>
                        <a:rPr lang="pt-BR" sz="1600" u="none" strike="noStrike"/>
                        <a:t>inexigibilidade</a:t>
                      </a:r>
                      <a:endParaRPr lang="pt-BR" sz="1600" b="0" i="0" u="none" strike="noStrike">
                        <a:solidFill>
                          <a:srgbClr val="000000"/>
                        </a:solidFill>
                        <a:latin typeface="Calibri"/>
                      </a:endParaRPr>
                    </a:p>
                  </a:txBody>
                  <a:tcPr marL="9525" marR="9525" marT="9525" marB="0" anchor="ctr"/>
                </a:tc>
                <a:tc gridSpan="2">
                  <a:txBody>
                    <a:bodyPr/>
                    <a:lstStyle/>
                    <a:p>
                      <a:pPr algn="ctr" fontAlgn="b"/>
                      <a:r>
                        <a:rPr lang="pt-BR" sz="1600" u="none" strike="noStrike" dirty="0"/>
                        <a:t>inviabilidade da concorrência</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r>
              <a:tr h="0">
                <a:tc gridSpan="3">
                  <a:txBody>
                    <a:bodyPr/>
                    <a:lstStyle/>
                    <a:p>
                      <a:pPr algn="ctr" fontAlgn="b"/>
                      <a:r>
                        <a:rPr lang="pt-BR" sz="1600" u="none" strike="noStrike"/>
                        <a:t>artigo 116</a:t>
                      </a:r>
                      <a:endParaRPr lang="pt-BR" sz="1600" b="0" i="0" u="none" strike="noStrike">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b"/>
                      <a:r>
                        <a:rPr lang="pt-BR" sz="1600" u="none" strike="noStrike" dirty="0"/>
                        <a:t>Convênio</a:t>
                      </a:r>
                      <a:endParaRPr lang="pt-BR" sz="1600" b="0" i="0" u="none" strike="noStrike" dirty="0">
                        <a:solidFill>
                          <a:srgbClr val="000000"/>
                        </a:solidFill>
                        <a:latin typeface="Calibri"/>
                      </a:endParaRPr>
                    </a:p>
                  </a:txBody>
                  <a:tcPr marL="9525" marR="9525" marT="9525" marB="0" anchor="ctr"/>
                </a:tc>
                <a:tc gridSpan="2">
                  <a:txBody>
                    <a:bodyPr/>
                    <a:lstStyle/>
                    <a:p>
                      <a:pPr algn="ctr" fontAlgn="b"/>
                      <a:r>
                        <a:rPr lang="pt-BR" sz="1600" u="none" strike="noStrike"/>
                        <a:t>interesses congruentes</a:t>
                      </a:r>
                      <a:endParaRPr lang="pt-BR" sz="1600" b="0" i="0" u="none" strike="noStrike">
                        <a:solidFill>
                          <a:srgbClr val="000000"/>
                        </a:solidFill>
                        <a:latin typeface="Calibri"/>
                      </a:endParaRPr>
                    </a:p>
                  </a:txBody>
                  <a:tcPr marL="9525" marR="9525" marT="9525" marB="0" anchor="ctr"/>
                </a:tc>
                <a:tc hMerge="1">
                  <a:txBody>
                    <a:bodyPr/>
                    <a:lstStyle/>
                    <a:p>
                      <a:endParaRPr lang="pt-BR"/>
                    </a:p>
                  </a:txBody>
                  <a:tcPr/>
                </a:tc>
              </a:tr>
              <a:tr h="0">
                <a:tc gridSpan="3">
                  <a:txBody>
                    <a:bodyPr/>
                    <a:lstStyle/>
                    <a:p>
                      <a:pPr algn="ctr" fontAlgn="b"/>
                      <a:r>
                        <a:rPr lang="pt-BR" sz="1600" u="none" strike="noStrike" dirty="0"/>
                        <a:t>Lei 10.520/02</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b"/>
                      <a:r>
                        <a:rPr lang="pt-BR" sz="1600" u="none" strike="noStrike" dirty="0"/>
                        <a:t>Pregão</a:t>
                      </a:r>
                      <a:endParaRPr lang="pt-BR" sz="1600" b="0" i="0" u="none" strike="noStrike" dirty="0">
                        <a:solidFill>
                          <a:srgbClr val="000000"/>
                        </a:solidFill>
                        <a:latin typeface="Calibri"/>
                      </a:endParaRPr>
                    </a:p>
                  </a:txBody>
                  <a:tcPr marL="9525" marR="9525" marT="9525" marB="0" anchor="ctr"/>
                </a:tc>
                <a:tc gridSpan="2">
                  <a:txBody>
                    <a:bodyPr/>
                    <a:lstStyle/>
                    <a:p>
                      <a:pPr algn="ctr" fontAlgn="b"/>
                      <a:r>
                        <a:rPr lang="pt-BR" sz="1600" u="none" strike="noStrike" dirty="0"/>
                        <a:t>não possui limite de valores</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r>
              <a:tr h="0">
                <a:tc gridSpan="3">
                  <a:txBody>
                    <a:bodyPr/>
                    <a:lstStyle/>
                    <a:p>
                      <a:pPr algn="ctr" fontAlgn="b"/>
                      <a:r>
                        <a:rPr lang="pt-BR" sz="1600" b="0" i="0" u="none" strike="noStrike" dirty="0" smtClean="0">
                          <a:solidFill>
                            <a:srgbClr val="000000"/>
                          </a:solidFill>
                          <a:latin typeface="+mn-lt"/>
                        </a:rPr>
                        <a:t>Lei 12.462/11 </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b"/>
                      <a:r>
                        <a:rPr lang="pt-BR" sz="1600" b="0" i="0" u="none" strike="noStrike" dirty="0" smtClean="0">
                          <a:solidFill>
                            <a:srgbClr val="000000"/>
                          </a:solidFill>
                          <a:latin typeface="Calibri"/>
                        </a:rPr>
                        <a:t>RDC</a:t>
                      </a:r>
                      <a:endParaRPr lang="pt-BR" sz="1600" b="0" i="0" u="none" strike="noStrike" dirty="0">
                        <a:solidFill>
                          <a:srgbClr val="000000"/>
                        </a:solidFill>
                        <a:latin typeface="Calibri"/>
                      </a:endParaRPr>
                    </a:p>
                  </a:txBody>
                  <a:tcPr marL="9525" marR="9525" marT="9525" marB="0" anchor="ctr"/>
                </a:tc>
                <a:tc gridSpan="2">
                  <a:txBody>
                    <a:bodyPr/>
                    <a:lstStyle/>
                    <a:p>
                      <a:pPr algn="ctr" fontAlgn="b"/>
                      <a:r>
                        <a:rPr lang="pt-BR" sz="1600" b="0" i="0" u="none" strike="noStrike" dirty="0" smtClean="0">
                          <a:solidFill>
                            <a:srgbClr val="000000"/>
                          </a:solidFill>
                          <a:latin typeface="+mn-lt"/>
                        </a:rPr>
                        <a:t>Aeroportos; PAC; SUS; mobilidade urbana e infra logística; estabelecimentos penais e socioeducativo; segurança pública; locação </a:t>
                      </a:r>
                      <a:r>
                        <a:rPr lang="pt-BR" sz="1600" b="0" i="1" u="none" strike="noStrike" dirty="0" smtClean="0">
                          <a:solidFill>
                            <a:srgbClr val="000000"/>
                          </a:solidFill>
                          <a:latin typeface="+mn-lt"/>
                        </a:rPr>
                        <a:t>build-</a:t>
                      </a:r>
                      <a:r>
                        <a:rPr lang="pt-BR" sz="1600" b="0" i="1" u="none" strike="noStrike" dirty="0" err="1" smtClean="0">
                          <a:solidFill>
                            <a:srgbClr val="000000"/>
                          </a:solidFill>
                          <a:latin typeface="+mn-lt"/>
                        </a:rPr>
                        <a:t>to</a:t>
                      </a:r>
                      <a:r>
                        <a:rPr lang="pt-BR" sz="1600" b="0" i="1" u="none" strike="noStrike" dirty="0" smtClean="0">
                          <a:solidFill>
                            <a:srgbClr val="000000"/>
                          </a:solidFill>
                          <a:latin typeface="+mn-lt"/>
                        </a:rPr>
                        <a:t>-</a:t>
                      </a:r>
                      <a:r>
                        <a:rPr lang="pt-BR" sz="1600" b="0" i="1" u="none" strike="noStrike" dirty="0" err="1" smtClean="0">
                          <a:solidFill>
                            <a:srgbClr val="000000"/>
                          </a:solidFill>
                          <a:latin typeface="+mn-lt"/>
                        </a:rPr>
                        <a:t>suit</a:t>
                      </a:r>
                      <a:r>
                        <a:rPr lang="pt-BR" sz="1600" b="0" i="0" u="none" strike="noStrike" dirty="0" smtClean="0">
                          <a:solidFill>
                            <a:srgbClr val="000000"/>
                          </a:solidFill>
                          <a:latin typeface="+mn-lt"/>
                        </a:rPr>
                        <a:t>; ciência, tecnologia e inovação.</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r>
              <a:tr h="0">
                <a:tc gridSpan="3">
                  <a:txBody>
                    <a:bodyPr/>
                    <a:lstStyle/>
                    <a:p>
                      <a:pPr algn="ctr" fontAlgn="b"/>
                      <a:r>
                        <a:rPr lang="pt-BR" sz="1600" b="0" i="0" u="none" strike="noStrike" dirty="0" smtClean="0">
                          <a:solidFill>
                            <a:srgbClr val="000000"/>
                          </a:solidFill>
                          <a:latin typeface="Calibri"/>
                        </a:rPr>
                        <a:t>Lei 13.303/16</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b"/>
                      <a:r>
                        <a:rPr lang="pt-BR" sz="1600" b="0" i="0" u="none" strike="noStrike" dirty="0" smtClean="0">
                          <a:solidFill>
                            <a:srgbClr val="000000"/>
                          </a:solidFill>
                          <a:latin typeface="Calibri"/>
                        </a:rPr>
                        <a:t>Estatais</a:t>
                      </a:r>
                      <a:endParaRPr lang="pt-BR" sz="1600" b="0" i="0" u="none" strike="noStrike" dirty="0">
                        <a:solidFill>
                          <a:srgbClr val="000000"/>
                        </a:solidFill>
                        <a:latin typeface="Calibri"/>
                      </a:endParaRPr>
                    </a:p>
                  </a:txBody>
                  <a:tcPr marL="9525" marR="9525" marT="9525" marB="0" anchor="ctr"/>
                </a:tc>
                <a:tc gridSpan="2">
                  <a:txBody>
                    <a:bodyPr/>
                    <a:lstStyle/>
                    <a:p>
                      <a:pPr algn="ctr" fontAlgn="b"/>
                      <a:r>
                        <a:rPr lang="pt-BR" sz="1600" b="0" i="0" u="none" strike="noStrike" dirty="0" smtClean="0">
                          <a:solidFill>
                            <a:srgbClr val="000000"/>
                          </a:solidFill>
                          <a:latin typeface="Calibri"/>
                        </a:rPr>
                        <a:t>Regimentos Interno</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r>
              <a:tr h="0">
                <a:tc gridSpan="3">
                  <a:txBody>
                    <a:bodyPr/>
                    <a:lstStyle/>
                    <a:p>
                      <a:pPr algn="ctr" fontAlgn="b"/>
                      <a:r>
                        <a:rPr lang="pt-BR" sz="1600" b="0" i="0" u="none" strike="noStrike" dirty="0" smtClean="0">
                          <a:solidFill>
                            <a:srgbClr val="000000"/>
                          </a:solidFill>
                          <a:latin typeface="Calibri"/>
                        </a:rPr>
                        <a:t>Decreto 3.147/80</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b"/>
                      <a:r>
                        <a:rPr lang="pt-BR" sz="1600" b="0" i="0" u="none" strike="noStrike" dirty="0" smtClean="0">
                          <a:solidFill>
                            <a:srgbClr val="000000"/>
                          </a:solidFill>
                          <a:latin typeface="Calibri"/>
                        </a:rPr>
                        <a:t>Pronto pagamento</a:t>
                      </a:r>
                      <a:endParaRPr lang="pt-BR" sz="1600" b="0" i="0" u="none" strike="noStrike" dirty="0">
                        <a:solidFill>
                          <a:srgbClr val="000000"/>
                        </a:solidFill>
                        <a:latin typeface="Calibri"/>
                      </a:endParaRPr>
                    </a:p>
                  </a:txBody>
                  <a:tcPr marL="9525" marR="9525" marT="9525" marB="0" anchor="ctr"/>
                </a:tc>
                <a:tc gridSpan="2">
                  <a:txBody>
                    <a:bodyPr/>
                    <a:lstStyle/>
                    <a:p>
                      <a:pPr algn="ctr" fontAlgn="b"/>
                      <a:r>
                        <a:rPr lang="pt-BR" sz="1600" b="0" i="0" u="none" strike="noStrike" dirty="0" smtClean="0">
                          <a:solidFill>
                            <a:srgbClr val="000000"/>
                          </a:solidFill>
                          <a:latin typeface="Calibri"/>
                        </a:rPr>
                        <a:t>Despesas miúdas</a:t>
                      </a:r>
                      <a:endParaRPr lang="pt-BR" sz="1600" b="0" i="0" u="none" strike="noStrike" dirty="0">
                        <a:solidFill>
                          <a:srgbClr val="000000"/>
                        </a:solidFill>
                        <a:latin typeface="Calibri"/>
                      </a:endParaRPr>
                    </a:p>
                  </a:txBody>
                  <a:tcPr marL="9525" marR="9525" marT="9525" marB="0" anchor="ctr"/>
                </a:tc>
                <a:tc hMerge="1">
                  <a:txBody>
                    <a:bodyPr/>
                    <a:lstStyle/>
                    <a:p>
                      <a:endParaRPr lang="pt-BR"/>
                    </a:p>
                  </a:txBody>
                  <a:tcPr/>
                </a:tc>
              </a:tr>
            </a:tbl>
          </a:graphicData>
        </a:graphic>
      </p:graphicFrame>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67544" y="692696"/>
            <a:ext cx="8229600" cy="5001419"/>
          </a:xfrm>
        </p:spPr>
        <p:txBody>
          <a:bodyPr numCol="1">
            <a:normAutofit/>
          </a:bodyPr>
          <a:lstStyle/>
          <a:p>
            <a:pPr marL="0" indent="0">
              <a:buNone/>
            </a:pPr>
            <a:r>
              <a:rPr lang="pt-BR" dirty="0" smtClean="0"/>
              <a:t>4.2</a:t>
            </a:r>
            <a:r>
              <a:rPr lang="pt-BR" dirty="0"/>
              <a:t>.  Seleção do fornecedor</a:t>
            </a:r>
          </a:p>
          <a:p>
            <a:pPr marL="0" indent="0">
              <a:buNone/>
            </a:pPr>
            <a:r>
              <a:rPr lang="pt-BR" dirty="0"/>
              <a:t>4.2.1.      Forma de seleção do </a:t>
            </a:r>
            <a:r>
              <a:rPr lang="pt-BR" dirty="0" smtClean="0"/>
              <a:t>fornecedor</a:t>
            </a:r>
          </a:p>
        </p:txBody>
      </p:sp>
    </p:spTree>
    <p:extLst>
      <p:ext uri="{BB962C8B-B14F-4D97-AF65-F5344CB8AC3E}">
        <p14:creationId xmlns:p14="http://schemas.microsoft.com/office/powerpoint/2010/main" val="166011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fontScale="85000" lnSpcReduction="20000"/>
          </a:bodyPr>
          <a:lstStyle/>
          <a:p>
            <a:pPr marL="0" indent="0">
              <a:buNone/>
            </a:pPr>
            <a:r>
              <a:rPr lang="pt-BR" dirty="0" smtClean="0"/>
              <a:t>4.2</a:t>
            </a:r>
            <a:r>
              <a:rPr lang="pt-BR" dirty="0"/>
              <a:t>.  Seleção do fornecedor</a:t>
            </a:r>
          </a:p>
          <a:p>
            <a:pPr marL="0" indent="0">
              <a:buNone/>
            </a:pPr>
            <a:r>
              <a:rPr lang="pt-BR" dirty="0" smtClean="0"/>
              <a:t>4.2.2</a:t>
            </a:r>
            <a:r>
              <a:rPr lang="pt-BR" dirty="0"/>
              <a:t>.      Âmbito da </a:t>
            </a:r>
            <a:r>
              <a:rPr lang="pt-BR" dirty="0" smtClean="0"/>
              <a:t>licitação</a:t>
            </a:r>
          </a:p>
          <a:p>
            <a:pPr marL="0" indent="0">
              <a:buNone/>
            </a:pPr>
            <a:endParaRPr lang="pt-BR" dirty="0"/>
          </a:p>
          <a:p>
            <a:pPr marL="0" indent="0">
              <a:buNone/>
            </a:pPr>
            <a:endParaRPr lang="pt-BR" dirty="0" smtClean="0"/>
          </a:p>
          <a:p>
            <a:endParaRPr lang="pt-BR" dirty="0" smtClean="0"/>
          </a:p>
          <a:p>
            <a:endParaRPr lang="pt-BR" dirty="0"/>
          </a:p>
          <a:p>
            <a:endParaRPr lang="pt-BR" dirty="0" smtClean="0"/>
          </a:p>
          <a:p>
            <a:r>
              <a:rPr lang="pt-BR" dirty="0" smtClean="0"/>
              <a:t>Hipóteses da compra internacional:</a:t>
            </a:r>
            <a:endParaRPr lang="pt-BR" dirty="0"/>
          </a:p>
          <a:p>
            <a:pPr lvl="1"/>
            <a:r>
              <a:rPr lang="pt-BR" dirty="0" smtClean="0"/>
              <a:t>Bens </a:t>
            </a:r>
            <a:r>
              <a:rPr lang="pt-BR" dirty="0"/>
              <a:t>e serviços </a:t>
            </a:r>
            <a:r>
              <a:rPr lang="pt-BR" dirty="0" smtClean="0"/>
              <a:t>não </a:t>
            </a:r>
            <a:r>
              <a:rPr lang="pt-BR" dirty="0"/>
              <a:t>produzidos </a:t>
            </a:r>
            <a:r>
              <a:rPr lang="pt-BR" dirty="0" smtClean="0"/>
              <a:t>ou insuficientes no País;</a:t>
            </a:r>
            <a:endParaRPr lang="pt-BR" dirty="0"/>
          </a:p>
          <a:p>
            <a:pPr lvl="1"/>
            <a:r>
              <a:rPr lang="pt-BR" dirty="0"/>
              <a:t>Aumento da </a:t>
            </a:r>
            <a:r>
              <a:rPr lang="pt-BR" dirty="0" smtClean="0"/>
              <a:t>competição;</a:t>
            </a:r>
          </a:p>
          <a:p>
            <a:pPr lvl="1"/>
            <a:r>
              <a:rPr lang="pt-BR" dirty="0" smtClean="0"/>
              <a:t>Condições </a:t>
            </a:r>
            <a:r>
              <a:rPr lang="pt-BR" dirty="0"/>
              <a:t>de contratação mais favoráveis; </a:t>
            </a:r>
          </a:p>
          <a:p>
            <a:pPr lvl="1"/>
            <a:r>
              <a:rPr lang="pt-BR" dirty="0" smtClean="0"/>
              <a:t>Novas tecnologias.</a:t>
            </a:r>
            <a:endParaRPr lang="pt-BR" dirty="0"/>
          </a:p>
        </p:txBody>
      </p:sp>
      <p:pic>
        <p:nvPicPr>
          <p:cNvPr id="1028" name="Picture 4" descr="Resultado de imagem para brasil x resto do mundo bandeir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825565"/>
            <a:ext cx="1724822" cy="1842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Imagem relacio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99" b="15381"/>
          <a:stretch/>
        </p:blipFill>
        <p:spPr bwMode="auto">
          <a:xfrm>
            <a:off x="971600" y="2120096"/>
            <a:ext cx="1821448" cy="12535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m para brasil x resto do mundo bandeir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1518275"/>
            <a:ext cx="3648697" cy="245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29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21" presetClass="entr" presetSubtype="8"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wheel(8)">
                                      <p:cBhvr>
                                        <p:cTn id="15" dur="2000"/>
                                        <p:tgtEl>
                                          <p:spTgt spid="1030"/>
                                        </p:tgtEl>
                                      </p:cBhvr>
                                    </p:animEffect>
                                  </p:childTnLst>
                                </p:cTn>
                              </p:par>
                            </p:childTnLst>
                          </p:cTn>
                        </p:par>
                        <p:par>
                          <p:cTn id="16" fill="hold">
                            <p:stCondLst>
                              <p:cond delay="3000"/>
                            </p:stCondLst>
                            <p:childTnLst>
                              <p:par>
                                <p:cTn id="17" presetID="31"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1000" fill="hold"/>
                                        <p:tgtEl>
                                          <p:spTgt spid="1028"/>
                                        </p:tgtEl>
                                        <p:attrNameLst>
                                          <p:attrName>ppt_w</p:attrName>
                                        </p:attrNameLst>
                                      </p:cBhvr>
                                      <p:tavLst>
                                        <p:tav tm="0">
                                          <p:val>
                                            <p:fltVal val="0"/>
                                          </p:val>
                                        </p:tav>
                                        <p:tav tm="100000">
                                          <p:val>
                                            <p:strVal val="#ppt_w"/>
                                          </p:val>
                                        </p:tav>
                                      </p:tavLst>
                                    </p:anim>
                                    <p:anim calcmode="lin" valueType="num">
                                      <p:cBhvr>
                                        <p:cTn id="20" dur="1000" fill="hold"/>
                                        <p:tgtEl>
                                          <p:spTgt spid="1028"/>
                                        </p:tgtEl>
                                        <p:attrNameLst>
                                          <p:attrName>ppt_h</p:attrName>
                                        </p:attrNameLst>
                                      </p:cBhvr>
                                      <p:tavLst>
                                        <p:tav tm="0">
                                          <p:val>
                                            <p:fltVal val="0"/>
                                          </p:val>
                                        </p:tav>
                                        <p:tav tm="100000">
                                          <p:val>
                                            <p:strVal val="#ppt_h"/>
                                          </p:val>
                                        </p:tav>
                                      </p:tavLst>
                                    </p:anim>
                                    <p:anim calcmode="lin" valueType="num">
                                      <p:cBhvr>
                                        <p:cTn id="21" dur="1000" fill="hold"/>
                                        <p:tgtEl>
                                          <p:spTgt spid="1028"/>
                                        </p:tgtEl>
                                        <p:attrNameLst>
                                          <p:attrName>style.rotation</p:attrName>
                                        </p:attrNameLst>
                                      </p:cBhvr>
                                      <p:tavLst>
                                        <p:tav tm="0">
                                          <p:val>
                                            <p:fltVal val="90"/>
                                          </p:val>
                                        </p:tav>
                                        <p:tav tm="100000">
                                          <p:val>
                                            <p:fltVal val="0"/>
                                          </p:val>
                                        </p:tav>
                                      </p:tavLst>
                                    </p:anim>
                                    <p:animEffect transition="in" filter="fade">
                                      <p:cBhvr>
                                        <p:cTn id="22" dur="1000"/>
                                        <p:tgtEl>
                                          <p:spTgt spid="1028"/>
                                        </p:tgtEl>
                                      </p:cBhvr>
                                    </p:animEffect>
                                  </p:childTnLst>
                                </p:cTn>
                              </p:par>
                            </p:childTnLst>
                          </p:cTn>
                        </p:par>
                        <p:par>
                          <p:cTn id="23" fill="hold">
                            <p:stCondLst>
                              <p:cond delay="4000"/>
                            </p:stCondLst>
                            <p:childTnLst>
                              <p:par>
                                <p:cTn id="24" presetID="2" presetClass="entr" presetSubtype="2" fill="hold" nodeType="afterEffect">
                                  <p:stCondLst>
                                    <p:cond delay="0"/>
                                  </p:stCondLst>
                                  <p:childTnLst>
                                    <p:set>
                                      <p:cBhvr>
                                        <p:cTn id="25" dur="1" fill="hold">
                                          <p:stCondLst>
                                            <p:cond delay="0"/>
                                          </p:stCondLst>
                                        </p:cTn>
                                        <p:tgtEl>
                                          <p:spTgt spid="1032"/>
                                        </p:tgtEl>
                                        <p:attrNameLst>
                                          <p:attrName>style.visibility</p:attrName>
                                        </p:attrNameLst>
                                      </p:cBhvr>
                                      <p:to>
                                        <p:strVal val="visible"/>
                                      </p:to>
                                    </p:set>
                                    <p:anim calcmode="lin" valueType="num">
                                      <p:cBhvr additive="base">
                                        <p:cTn id="26" dur="500" fill="hold"/>
                                        <p:tgtEl>
                                          <p:spTgt spid="1032"/>
                                        </p:tgtEl>
                                        <p:attrNameLst>
                                          <p:attrName>ppt_x</p:attrName>
                                        </p:attrNameLst>
                                      </p:cBhvr>
                                      <p:tavLst>
                                        <p:tav tm="0">
                                          <p:val>
                                            <p:strVal val="1+#ppt_w/2"/>
                                          </p:val>
                                        </p:tav>
                                        <p:tav tm="100000">
                                          <p:val>
                                            <p:strVal val="#ppt_x"/>
                                          </p:val>
                                        </p:tav>
                                      </p:tavLst>
                                    </p:anim>
                                    <p:anim calcmode="lin" valueType="num">
                                      <p:cBhvr additive="base">
                                        <p:cTn id="27"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8" dur="500"/>
                                        <p:tgtEl>
                                          <p:spTgt spid="3">
                                            <p:txEl>
                                              <p:pRg st="9" end="9"/>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1" dur="500"/>
                                        <p:tgtEl>
                                          <p:spTgt spid="3">
                                            <p:txEl>
                                              <p:pRg st="10" end="10"/>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vert="horz" lIns="91440" tIns="45720" rIns="91440" bIns="45720" numCol="1" rtlCol="0">
            <a:normAutofit fontScale="92500" lnSpcReduction="20000"/>
          </a:bodyPr>
          <a:lstStyle/>
          <a:p>
            <a:pPr marL="0" indent="0">
              <a:buNone/>
            </a:pPr>
            <a:r>
              <a:rPr lang="pt-BR" dirty="0"/>
              <a:t>4.2.  </a:t>
            </a:r>
            <a:r>
              <a:rPr lang="pt-BR" sz="2900" dirty="0"/>
              <a:t>Seleção do fornecedor</a:t>
            </a:r>
          </a:p>
          <a:p>
            <a:pPr marL="0" indent="0">
              <a:buNone/>
            </a:pPr>
            <a:r>
              <a:rPr lang="pt-BR" sz="2900" dirty="0"/>
              <a:t>4.2.2.      Âmbito da licitação</a:t>
            </a:r>
          </a:p>
          <a:p>
            <a:pPr marL="0" indent="0">
              <a:buNone/>
            </a:pPr>
            <a:endParaRPr lang="pt-BR" sz="2900" dirty="0"/>
          </a:p>
          <a:p>
            <a:pPr marL="0" indent="0">
              <a:buNone/>
            </a:pPr>
            <a:endParaRPr lang="pt-BR" sz="2900" dirty="0"/>
          </a:p>
          <a:p>
            <a:pPr marL="0" indent="0">
              <a:buNone/>
            </a:pPr>
            <a:endParaRPr lang="pt-BR" sz="2900" dirty="0" smtClean="0"/>
          </a:p>
          <a:p>
            <a:pPr marL="0" indent="0">
              <a:buNone/>
            </a:pPr>
            <a:endParaRPr lang="pt-BR" sz="2900" dirty="0"/>
          </a:p>
          <a:p>
            <a:r>
              <a:rPr lang="pt-BR" sz="2900" dirty="0"/>
              <a:t>Acrescentar </a:t>
            </a:r>
            <a:r>
              <a:rPr lang="pt-BR" sz="2900" dirty="0" smtClean="0"/>
              <a:t>na internacional</a:t>
            </a:r>
            <a:r>
              <a:rPr lang="pt-BR" dirty="0"/>
              <a:t>:</a:t>
            </a:r>
          </a:p>
          <a:p>
            <a:pPr lvl="1"/>
            <a:r>
              <a:rPr lang="pt-BR" sz="2600" dirty="0"/>
              <a:t>Comparação mercados;</a:t>
            </a:r>
          </a:p>
          <a:p>
            <a:pPr lvl="1"/>
            <a:r>
              <a:rPr lang="pt-BR" sz="2600" dirty="0"/>
              <a:t>Vantagens; </a:t>
            </a:r>
          </a:p>
          <a:p>
            <a:pPr lvl="1"/>
            <a:r>
              <a:rPr lang="pt-BR" sz="2600" dirty="0"/>
              <a:t>Características do mercado;</a:t>
            </a:r>
          </a:p>
          <a:p>
            <a:pPr lvl="1"/>
            <a:r>
              <a:rPr lang="pt-BR" sz="2600" dirty="0"/>
              <a:t>Indicação dos países e praças;</a:t>
            </a:r>
          </a:p>
          <a:p>
            <a:pPr lvl="1"/>
            <a:r>
              <a:rPr lang="pt-BR" sz="2600" dirty="0"/>
              <a:t>Análise de viabilidade.</a:t>
            </a:r>
          </a:p>
        </p:txBody>
      </p:sp>
      <p:pic>
        <p:nvPicPr>
          <p:cNvPr id="1028" name="Picture 4" descr="Resultado de imagem para brasil x resto do mundo bandeir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825565"/>
            <a:ext cx="1724822" cy="1842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Imagem relacio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99" b="15381"/>
          <a:stretch/>
        </p:blipFill>
        <p:spPr bwMode="auto">
          <a:xfrm>
            <a:off x="971600" y="2120096"/>
            <a:ext cx="1821448" cy="12535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m para brasil x resto do mundo bandeir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1518275"/>
            <a:ext cx="3648697" cy="245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71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7" dur="500"/>
                                        <p:tgtEl>
                                          <p:spTgt spid="3">
                                            <p:txEl>
                                              <p:pRg st="6" end="6"/>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0" dur="500"/>
                                        <p:tgtEl>
                                          <p:spTgt spid="3">
                                            <p:txEl>
                                              <p:pRg st="7" end="7"/>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3" dur="500"/>
                                        <p:tgtEl>
                                          <p:spTgt spid="3">
                                            <p:txEl>
                                              <p:pRg st="8" end="8"/>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16" dur="500"/>
                                        <p:tgtEl>
                                          <p:spTgt spid="3">
                                            <p:txEl>
                                              <p:pRg st="9" end="9"/>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19" dur="500"/>
                                        <p:tgtEl>
                                          <p:spTgt spid="3">
                                            <p:txEl>
                                              <p:pRg st="10" end="10"/>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4.3</a:t>
            </a:r>
            <a:r>
              <a:rPr lang="pt-BR" dirty="0"/>
              <a:t>.  Parcelamento do </a:t>
            </a:r>
            <a:r>
              <a:rPr lang="pt-BR" dirty="0" smtClean="0"/>
              <a:t>Objeto</a:t>
            </a:r>
          </a:p>
          <a:p>
            <a:r>
              <a:rPr lang="pt-BR" dirty="0" smtClean="0"/>
              <a:t>Julgamento </a:t>
            </a:r>
            <a:r>
              <a:rPr lang="pt-BR" dirty="0"/>
              <a:t>das propostas:</a:t>
            </a:r>
          </a:p>
          <a:p>
            <a:pPr lvl="1"/>
            <a:r>
              <a:rPr lang="pt-BR" dirty="0"/>
              <a:t>menor preço por item</a:t>
            </a:r>
          </a:p>
          <a:p>
            <a:pPr lvl="1"/>
            <a:r>
              <a:rPr lang="pt-BR" dirty="0"/>
              <a:t>menor preço global</a:t>
            </a:r>
          </a:p>
          <a:p>
            <a:pPr lvl="1"/>
            <a:r>
              <a:rPr lang="pt-BR" dirty="0"/>
              <a:t>menor preço por lote</a:t>
            </a:r>
          </a:p>
          <a:p>
            <a:endParaRPr lang="pt-BR" dirty="0"/>
          </a:p>
        </p:txBody>
      </p:sp>
    </p:spTree>
    <p:extLst>
      <p:ext uri="{BB962C8B-B14F-4D97-AF65-F5344CB8AC3E}">
        <p14:creationId xmlns:p14="http://schemas.microsoft.com/office/powerpoint/2010/main" val="339183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268760"/>
            <a:ext cx="9144000" cy="5376672"/>
          </a:xfrm>
        </p:spPr>
        <p:txBody>
          <a:bodyPr>
            <a:normAutofit/>
          </a:bodyPr>
          <a:lstStyle/>
          <a:p>
            <a:pPr marL="0" indent="0">
              <a:buNone/>
            </a:pPr>
            <a:r>
              <a:rPr lang="pt-BR" dirty="0"/>
              <a:t>4.3.  Parcelamento do Objeto</a:t>
            </a:r>
          </a:p>
          <a:p>
            <a:r>
              <a:rPr lang="pt-BR" dirty="0"/>
              <a:t>Julgamento das propostas:</a:t>
            </a:r>
          </a:p>
          <a:p>
            <a:pPr lvl="1"/>
            <a:r>
              <a:rPr lang="pt-BR" dirty="0"/>
              <a:t>menor preço por item</a:t>
            </a:r>
          </a:p>
          <a:p>
            <a:pPr lvl="1"/>
            <a:r>
              <a:rPr lang="pt-BR" dirty="0"/>
              <a:t>menor preço global</a:t>
            </a:r>
          </a:p>
          <a:p>
            <a:pPr lvl="1"/>
            <a:r>
              <a:rPr lang="pt-BR" dirty="0"/>
              <a:t>menor preço por lote</a:t>
            </a:r>
          </a:p>
          <a:p>
            <a:pPr algn="just"/>
            <a:r>
              <a:rPr lang="pt-BR" dirty="0" smtClean="0"/>
              <a:t>Item único = menor preço. </a:t>
            </a:r>
          </a:p>
          <a:p>
            <a:pPr algn="just"/>
            <a:r>
              <a:rPr lang="pt-BR" dirty="0" smtClean="0"/>
              <a:t>Critérios excludentes</a:t>
            </a:r>
          </a:p>
          <a:p>
            <a:pPr algn="just"/>
            <a:r>
              <a:rPr lang="pt-BR" dirty="0" smtClean="0"/>
              <a:t>Atentar entre menor preço por item ou por lote</a:t>
            </a:r>
          </a:p>
          <a:p>
            <a:pPr algn="just"/>
            <a:r>
              <a:rPr lang="pt-BR" dirty="0" smtClean="0"/>
              <a:t>O que é jogo de planilha?</a:t>
            </a:r>
            <a:endParaRPr lang="pt-BR" dirty="0"/>
          </a:p>
        </p:txBody>
      </p:sp>
      <p:sp>
        <p:nvSpPr>
          <p:cNvPr id="2" name="Título 1"/>
          <p:cNvSpPr>
            <a:spLocks noGrp="1"/>
          </p:cNvSpPr>
          <p:nvPr>
            <p:ph type="title"/>
          </p:nvPr>
        </p:nvSpPr>
        <p:spPr>
          <a:xfrm>
            <a:off x="611560" y="188640"/>
            <a:ext cx="7920880" cy="720080"/>
          </a:xfrm>
        </p:spPr>
        <p:txBody>
          <a:bodyPr>
            <a:normAutofit fontScale="90000"/>
          </a:bodyPr>
          <a:lstStyle/>
          <a:p>
            <a:pPr algn="l"/>
            <a:r>
              <a:rPr lang="pt-BR" dirty="0"/>
              <a:t>4. DESENHO DA CONTRATAÇÃO</a:t>
            </a:r>
          </a:p>
        </p:txBody>
      </p:sp>
      <p:pic>
        <p:nvPicPr>
          <p:cNvPr id="98314" name="Picture 10" descr="http://files.compacto-lda.webnode.com.pt/200000049-c2dd5c391a/Fotolia_13592174_M.jpg"/>
          <p:cNvPicPr>
            <a:picLocks noChangeAspect="1" noChangeArrowheads="1"/>
          </p:cNvPicPr>
          <p:nvPr/>
        </p:nvPicPr>
        <p:blipFill>
          <a:blip r:embed="rId3" cstate="print"/>
          <a:srcRect/>
          <a:stretch>
            <a:fillRect/>
          </a:stretch>
        </p:blipFill>
        <p:spPr bwMode="auto">
          <a:xfrm>
            <a:off x="6516014" y="1844825"/>
            <a:ext cx="1872928" cy="1800000"/>
          </a:xfrm>
          <a:prstGeom prst="rect">
            <a:avLst/>
          </a:prstGeom>
          <a:noFill/>
        </p:spPr>
      </p:pic>
      <p:pic>
        <p:nvPicPr>
          <p:cNvPr id="98315" name="Picture 11" descr="C:\Documents and Settings\dclima\Desktop\MC900432584.PNG"/>
          <p:cNvPicPr>
            <a:picLocks noChangeAspect="1" noChangeArrowheads="1"/>
          </p:cNvPicPr>
          <p:nvPr/>
        </p:nvPicPr>
        <p:blipFill>
          <a:blip r:embed="rId4" cstate="print"/>
          <a:srcRect/>
          <a:stretch>
            <a:fillRect/>
          </a:stretch>
        </p:blipFill>
        <p:spPr bwMode="auto">
          <a:xfrm rot="18689796">
            <a:off x="4654381" y="1844825"/>
            <a:ext cx="1800000" cy="1800000"/>
          </a:xfrm>
          <a:prstGeom prst="rect">
            <a:avLst/>
          </a:prstGeom>
          <a:noFill/>
        </p:spPr>
      </p:pic>
      <p:sp>
        <p:nvSpPr>
          <p:cNvPr id="20" name="Elipse 19"/>
          <p:cNvSpPr/>
          <p:nvPr/>
        </p:nvSpPr>
        <p:spPr>
          <a:xfrm>
            <a:off x="7847992" y="3066478"/>
            <a:ext cx="576064" cy="576064"/>
          </a:xfrm>
          <a:prstGeom prst="ellipse">
            <a:avLst/>
          </a:prstGeom>
          <a:no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21" name="Tabela 20"/>
          <p:cNvGraphicFramePr>
            <a:graphicFrameLocks noGrp="1"/>
          </p:cNvGraphicFramePr>
          <p:nvPr>
            <p:extLst>
              <p:ext uri="{D42A27DB-BD31-4B8C-83A1-F6EECF244321}">
                <p14:modId xmlns:p14="http://schemas.microsoft.com/office/powerpoint/2010/main" val="3650359942"/>
              </p:ext>
            </p:extLst>
          </p:nvPr>
        </p:nvGraphicFramePr>
        <p:xfrm>
          <a:off x="4880429" y="3973640"/>
          <a:ext cx="4263571" cy="1268760"/>
        </p:xfrm>
        <a:graphic>
          <a:graphicData uri="http://schemas.openxmlformats.org/drawingml/2006/table">
            <a:tbl>
              <a:tblPr firstRow="1" bandRow="1">
                <a:tableStyleId>{5940675A-B579-460E-94D1-54222C63F5DA}</a:tableStyleId>
              </a:tblPr>
              <a:tblGrid>
                <a:gridCol w="870857"/>
                <a:gridCol w="508000"/>
                <a:gridCol w="317500"/>
                <a:gridCol w="870857"/>
                <a:gridCol w="508000"/>
                <a:gridCol w="317500"/>
                <a:gridCol w="870857"/>
              </a:tblGrid>
              <a:tr h="253752">
                <a:tc rowSpan="2">
                  <a:txBody>
                    <a:bodyPr/>
                    <a:lstStyle/>
                    <a:p>
                      <a:pPr algn="ctr" fontAlgn="b"/>
                      <a:endParaRPr lang="pt-BR" sz="1100" b="0" i="0" u="none" strike="noStrike" dirty="0">
                        <a:solidFill>
                          <a:srgbClr val="000000"/>
                        </a:solidFill>
                        <a:latin typeface="Calibri"/>
                      </a:endParaRPr>
                    </a:p>
                  </a:txBody>
                  <a:tcPr marL="9525" marR="9525" marT="9525" marB="0" anchor="b"/>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1100" u="none" strike="noStrike" dirty="0" smtClean="0"/>
                        <a:t>Empresa X</a:t>
                      </a:r>
                      <a:endParaRPr lang="pt-BR" sz="1100" b="0" i="0" u="none" strike="noStrike" dirty="0" smtClean="0">
                        <a:solidFill>
                          <a:srgbClr val="000000"/>
                        </a:solidFill>
                        <a:latin typeface="+mn-lt"/>
                      </a:endParaRPr>
                    </a:p>
                  </a:txBody>
                  <a:tcPr marL="9525" marR="9525" marT="9525" marB="0" anchor="b"/>
                </a:tc>
                <a:tc hMerge="1">
                  <a:txBody>
                    <a:bodyPr/>
                    <a:lstStyle/>
                    <a:p>
                      <a:endParaRPr lang="pt-BR"/>
                    </a:p>
                  </a:txBody>
                  <a:tcPr/>
                </a:tc>
                <a:tc hMerge="1">
                  <a:txBody>
                    <a:bodyPr/>
                    <a:lstStyle/>
                    <a:p>
                      <a:endParaRPr lang="pt-BR"/>
                    </a:p>
                  </a:txBody>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1100" u="none" strike="noStrike" dirty="0" smtClean="0"/>
                        <a:t>Empresa Y</a:t>
                      </a:r>
                      <a:endParaRPr lang="pt-BR" sz="1100" b="0" i="0" u="none" strike="noStrike" dirty="0" smtClean="0">
                        <a:solidFill>
                          <a:srgbClr val="000000"/>
                        </a:solidFill>
                        <a:latin typeface="+mn-lt"/>
                      </a:endParaRPr>
                    </a:p>
                  </a:txBody>
                  <a:tcPr marL="9525" marR="9525" marT="9525" marB="0" anchor="b"/>
                </a:tc>
                <a:tc hMerge="1">
                  <a:txBody>
                    <a:bodyPr/>
                    <a:lstStyle/>
                    <a:p>
                      <a:endParaRPr lang="pt-BR"/>
                    </a:p>
                  </a:txBody>
                  <a:tcPr/>
                </a:tc>
                <a:tc hMerge="1">
                  <a:txBody>
                    <a:bodyPr/>
                    <a:lstStyle/>
                    <a:p>
                      <a:endParaRPr lang="pt-BR"/>
                    </a:p>
                  </a:txBody>
                  <a:tcPr/>
                </a:tc>
              </a:tr>
              <a:tr h="253752">
                <a:tc vMerge="1">
                  <a:txBody>
                    <a:bodyPr/>
                    <a:lstStyle/>
                    <a:p>
                      <a:pPr algn="ctr" fontAlgn="b"/>
                      <a:endParaRPr lang="pt-BR" sz="1100" b="0" i="0" u="none" strike="noStrike" dirty="0">
                        <a:solidFill>
                          <a:srgbClr val="000000"/>
                        </a:solidFill>
                        <a:latin typeface="Calibri"/>
                      </a:endParaRPr>
                    </a:p>
                  </a:txBody>
                  <a:tcPr marL="9525" marR="9525" marT="9525" marB="0" anchor="b"/>
                </a:tc>
                <a:tc>
                  <a:txBody>
                    <a:bodyPr/>
                    <a:lstStyle/>
                    <a:p>
                      <a:pPr algn="ctr" fontAlgn="b"/>
                      <a:r>
                        <a:rPr lang="pt-BR" sz="1100" u="none" strike="noStrike" dirty="0" smtClean="0"/>
                        <a:t>Quant.</a:t>
                      </a:r>
                      <a:endParaRPr lang="pt-BR" sz="1100" b="0" i="0" u="none" strike="noStrike" dirty="0">
                        <a:solidFill>
                          <a:srgbClr val="000000"/>
                        </a:solidFill>
                        <a:latin typeface="Calibri"/>
                      </a:endParaRPr>
                    </a:p>
                  </a:txBody>
                  <a:tcPr marL="9525" marR="9525" marT="9525" marB="0" anchor="b"/>
                </a:tc>
                <a:tc>
                  <a:txBody>
                    <a:bodyPr/>
                    <a:lstStyle/>
                    <a:p>
                      <a:pPr algn="ctr" fontAlgn="b"/>
                      <a:r>
                        <a:rPr lang="pt-BR" sz="1100" u="none" strike="noStrike"/>
                        <a:t>$</a:t>
                      </a:r>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a:t>Total $</a:t>
                      </a:r>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dirty="0" smtClean="0"/>
                        <a:t>Quant.</a:t>
                      </a:r>
                      <a:endParaRPr lang="pt-BR" sz="1100" b="0" i="0" u="none" strike="noStrike" dirty="0">
                        <a:solidFill>
                          <a:srgbClr val="000000"/>
                        </a:solidFill>
                        <a:latin typeface="Calibri"/>
                      </a:endParaRPr>
                    </a:p>
                  </a:txBody>
                  <a:tcPr marL="9525" marR="9525" marT="9525" marB="0" anchor="b"/>
                </a:tc>
                <a:tc>
                  <a:txBody>
                    <a:bodyPr/>
                    <a:lstStyle/>
                    <a:p>
                      <a:pPr algn="ctr" fontAlgn="b"/>
                      <a:r>
                        <a:rPr lang="pt-BR" sz="1100" u="none" strike="noStrike"/>
                        <a:t>$</a:t>
                      </a:r>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a:t>Total $</a:t>
                      </a:r>
                      <a:endParaRPr lang="pt-BR" sz="1100" b="0" i="0" u="none" strike="noStrike">
                        <a:solidFill>
                          <a:srgbClr val="000000"/>
                        </a:solidFill>
                        <a:latin typeface="Calibri"/>
                      </a:endParaRPr>
                    </a:p>
                  </a:txBody>
                  <a:tcPr marL="9525" marR="9525" marT="9525" marB="0" anchor="b"/>
                </a:tc>
              </a:tr>
              <a:tr h="25375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1100" u="none" strike="noStrike" dirty="0" smtClean="0"/>
                        <a:t>Item A</a:t>
                      </a:r>
                      <a:endParaRPr lang="pt-BR" sz="1100" b="0" i="0" u="none" strike="noStrike" dirty="0" smtClean="0">
                        <a:solidFill>
                          <a:srgbClr val="000000"/>
                        </a:solidFill>
                        <a:latin typeface="+mn-lt"/>
                      </a:endParaRPr>
                    </a:p>
                  </a:txBody>
                  <a:tcPr marL="9525" marR="9525" marT="9525" marB="0" anchor="b"/>
                </a:tc>
                <a:tc>
                  <a:txBody>
                    <a:bodyPr/>
                    <a:lstStyle/>
                    <a:p>
                      <a:pPr algn="ctr" fontAlgn="b"/>
                      <a:r>
                        <a:rPr lang="pt-BR" sz="1100" u="none" strike="noStrike"/>
                        <a:t>2</a:t>
                      </a:r>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a:t>50</a:t>
                      </a:r>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a:t>100</a:t>
                      </a:r>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a:t>2</a:t>
                      </a:r>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a:t>80</a:t>
                      </a:r>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a:t>160</a:t>
                      </a:r>
                      <a:endParaRPr lang="pt-BR" sz="1100" b="0" i="0" u="none" strike="noStrike">
                        <a:solidFill>
                          <a:srgbClr val="000000"/>
                        </a:solidFill>
                        <a:latin typeface="Calibri"/>
                      </a:endParaRPr>
                    </a:p>
                  </a:txBody>
                  <a:tcPr marL="9525" marR="9525" marT="9525" marB="0" anchor="b"/>
                </a:tc>
              </a:tr>
              <a:tr h="25375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1100" u="none" strike="noStrike" dirty="0" smtClean="0"/>
                        <a:t>Item B</a:t>
                      </a:r>
                      <a:endParaRPr lang="pt-BR" sz="1100" b="0" i="0" u="none" strike="noStrike" dirty="0" smtClean="0">
                        <a:solidFill>
                          <a:srgbClr val="000000"/>
                        </a:solidFill>
                        <a:latin typeface="+mn-lt"/>
                      </a:endParaRPr>
                    </a:p>
                  </a:txBody>
                  <a:tcPr marL="9525" marR="9525" marT="9525" marB="0" anchor="b"/>
                </a:tc>
                <a:tc>
                  <a:txBody>
                    <a:bodyPr/>
                    <a:lstStyle/>
                    <a:p>
                      <a:pPr algn="ctr" fontAlgn="b"/>
                      <a:r>
                        <a:rPr lang="pt-BR" sz="1100" u="none" strike="noStrike"/>
                        <a:t>10</a:t>
                      </a:r>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a:t>130</a:t>
                      </a:r>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a:t>1300</a:t>
                      </a:r>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a:t>10</a:t>
                      </a:r>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a:t>100</a:t>
                      </a:r>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a:t>1000</a:t>
                      </a:r>
                      <a:endParaRPr lang="pt-BR" sz="1100" b="0" i="0" u="none" strike="noStrike">
                        <a:solidFill>
                          <a:srgbClr val="000000"/>
                        </a:solidFill>
                        <a:latin typeface="Calibri"/>
                      </a:endParaRPr>
                    </a:p>
                  </a:txBody>
                  <a:tcPr marL="9525" marR="9525" marT="9525" marB="0" anchor="b"/>
                </a:tc>
              </a:tr>
              <a:tr h="253752">
                <a:tc>
                  <a:txBody>
                    <a:bodyPr/>
                    <a:lstStyle/>
                    <a:p>
                      <a:pPr algn="ctr" fontAlgn="b"/>
                      <a:endParaRPr lang="pt-BR" sz="1100" b="0" i="0" u="none" strike="noStrike">
                        <a:solidFill>
                          <a:srgbClr val="000000"/>
                        </a:solidFill>
                        <a:latin typeface="Calibri"/>
                      </a:endParaRPr>
                    </a:p>
                  </a:txBody>
                  <a:tcPr marL="9525" marR="9525" marT="9525" marB="0" anchor="b"/>
                </a:tc>
                <a:tc>
                  <a:txBody>
                    <a:bodyPr/>
                    <a:lstStyle/>
                    <a:p>
                      <a:pPr algn="ctr" fontAlgn="b"/>
                      <a:endParaRPr lang="pt-BR" sz="1100" b="0" i="0" u="none" strike="noStrike">
                        <a:solidFill>
                          <a:srgbClr val="000000"/>
                        </a:solidFill>
                        <a:latin typeface="Calibri"/>
                      </a:endParaRPr>
                    </a:p>
                  </a:txBody>
                  <a:tcPr marL="9525" marR="9525" marT="9525" marB="0" anchor="b"/>
                </a:tc>
                <a:tc>
                  <a:txBody>
                    <a:bodyPr/>
                    <a:lstStyle/>
                    <a:p>
                      <a:pPr algn="ctr" fontAlgn="b"/>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a:t>1400</a:t>
                      </a:r>
                      <a:endParaRPr lang="pt-BR" sz="1100" b="0" i="0" u="none" strike="noStrike">
                        <a:solidFill>
                          <a:srgbClr val="000000"/>
                        </a:solidFill>
                        <a:latin typeface="Calibri"/>
                      </a:endParaRPr>
                    </a:p>
                  </a:txBody>
                  <a:tcPr marL="9525" marR="9525" marT="9525" marB="0" anchor="b"/>
                </a:tc>
                <a:tc>
                  <a:txBody>
                    <a:bodyPr/>
                    <a:lstStyle/>
                    <a:p>
                      <a:pPr algn="ctr" fontAlgn="b"/>
                      <a:endParaRPr lang="pt-BR" sz="1100" b="0" i="0" u="none" strike="noStrike">
                        <a:solidFill>
                          <a:srgbClr val="000000"/>
                        </a:solidFill>
                        <a:latin typeface="Calibri"/>
                      </a:endParaRPr>
                    </a:p>
                  </a:txBody>
                  <a:tcPr marL="9525" marR="9525" marT="9525" marB="0" anchor="b"/>
                </a:tc>
                <a:tc>
                  <a:txBody>
                    <a:bodyPr/>
                    <a:lstStyle/>
                    <a:p>
                      <a:pPr algn="ctr" fontAlgn="b"/>
                      <a:endParaRPr lang="pt-BR" sz="1100" b="0" i="0" u="none" strike="noStrike">
                        <a:solidFill>
                          <a:srgbClr val="000000"/>
                        </a:solidFill>
                        <a:latin typeface="Calibri"/>
                      </a:endParaRPr>
                    </a:p>
                  </a:txBody>
                  <a:tcPr marL="9525" marR="9525" marT="9525" marB="0" anchor="b"/>
                </a:tc>
                <a:tc>
                  <a:txBody>
                    <a:bodyPr/>
                    <a:lstStyle/>
                    <a:p>
                      <a:pPr algn="ctr" fontAlgn="b"/>
                      <a:r>
                        <a:rPr lang="pt-BR" sz="1100" u="none" strike="noStrike" dirty="0"/>
                        <a:t>1160</a:t>
                      </a:r>
                      <a:endParaRPr lang="pt-BR" sz="1100" b="0" i="0" u="none" strike="noStrike" dirty="0">
                        <a:solidFill>
                          <a:srgbClr val="000000"/>
                        </a:solidFill>
                        <a:latin typeface="Calibri"/>
                      </a:endParaRPr>
                    </a:p>
                  </a:txBody>
                  <a:tcPr marL="9525" marR="9525" marT="9525" marB="0" anchor="b"/>
                </a:tc>
              </a:tr>
            </a:tbl>
          </a:graphicData>
        </a:graphic>
      </p:graphicFrame>
      <p:sp>
        <p:nvSpPr>
          <p:cNvPr id="22" name="Rosca 21"/>
          <p:cNvSpPr/>
          <p:nvPr/>
        </p:nvSpPr>
        <p:spPr>
          <a:xfrm>
            <a:off x="8502174" y="4752000"/>
            <a:ext cx="432048" cy="360040"/>
          </a:xfrm>
          <a:prstGeom prst="donut">
            <a:avLst>
              <a:gd name="adj" fmla="val 1538"/>
            </a:avLst>
          </a:prstGeom>
          <a:no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3" name="Rosca 22"/>
          <p:cNvSpPr/>
          <p:nvPr/>
        </p:nvSpPr>
        <p:spPr>
          <a:xfrm>
            <a:off x="6811425" y="4495775"/>
            <a:ext cx="432048" cy="360040"/>
          </a:xfrm>
          <a:prstGeom prst="donut">
            <a:avLst>
              <a:gd name="adj" fmla="val 1538"/>
            </a:avLst>
          </a:prstGeom>
          <a:no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7262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par>
                          <p:cTn id="16" fill="hold">
                            <p:stCondLst>
                              <p:cond delay="6000"/>
                            </p:stCondLst>
                            <p:childTnLst>
                              <p:par>
                                <p:cTn id="17" presetID="22" presetClass="entr" presetSubtype="4" fill="hold" nodeType="afterEffect">
                                  <p:stCondLst>
                                    <p:cond delay="0"/>
                                  </p:stCondLst>
                                  <p:childTnLst>
                                    <p:set>
                                      <p:cBhvr>
                                        <p:cTn id="18" dur="1" fill="hold">
                                          <p:stCondLst>
                                            <p:cond delay="0"/>
                                          </p:stCondLst>
                                        </p:cTn>
                                        <p:tgtEl>
                                          <p:spTgt spid="98315"/>
                                        </p:tgtEl>
                                        <p:attrNameLst>
                                          <p:attrName>style.visibility</p:attrName>
                                        </p:attrNameLst>
                                      </p:cBhvr>
                                      <p:to>
                                        <p:strVal val="visible"/>
                                      </p:to>
                                    </p:set>
                                    <p:animEffect transition="in" filter="wipe(down)">
                                      <p:cBhvr>
                                        <p:cTn id="19" dur="500"/>
                                        <p:tgtEl>
                                          <p:spTgt spid="9831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amond(in)">
                                      <p:cBhvr>
                                        <p:cTn id="24" dur="2000"/>
                                        <p:tgtEl>
                                          <p:spTgt spid="3">
                                            <p:txEl>
                                              <p:pRg st="3" end="3"/>
                                            </p:txEl>
                                          </p:spTgt>
                                        </p:tgtEl>
                                      </p:cBhvr>
                                    </p:animEffect>
                                  </p:childTnLst>
                                </p:cTn>
                              </p:par>
                            </p:childTnLst>
                          </p:cTn>
                        </p:par>
                        <p:par>
                          <p:cTn id="25" fill="hold">
                            <p:stCondLst>
                              <p:cond delay="2000"/>
                            </p:stCondLst>
                            <p:childTnLst>
                              <p:par>
                                <p:cTn id="26" presetID="5" presetClass="entr" presetSubtype="10" fill="hold" nodeType="afterEffect">
                                  <p:stCondLst>
                                    <p:cond delay="0"/>
                                  </p:stCondLst>
                                  <p:childTnLst>
                                    <p:set>
                                      <p:cBhvr>
                                        <p:cTn id="27" dur="1" fill="hold">
                                          <p:stCondLst>
                                            <p:cond delay="0"/>
                                          </p:stCondLst>
                                        </p:cTn>
                                        <p:tgtEl>
                                          <p:spTgt spid="98314"/>
                                        </p:tgtEl>
                                        <p:attrNameLst>
                                          <p:attrName>style.visibility</p:attrName>
                                        </p:attrNameLst>
                                      </p:cBhvr>
                                      <p:to>
                                        <p:strVal val="visible"/>
                                      </p:to>
                                    </p:set>
                                    <p:animEffect transition="in" filter="checkerboard(across)">
                                      <p:cBhvr>
                                        <p:cTn id="28" dur="500"/>
                                        <p:tgtEl>
                                          <p:spTgt spid="9831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heel(1)">
                                      <p:cBhvr>
                                        <p:cTn id="33" dur="2000"/>
                                        <p:tgtEl>
                                          <p:spTgt spid="20"/>
                                        </p:tgtEl>
                                      </p:cBhvr>
                                    </p:animEffect>
                                  </p:childTnLst>
                                </p:cTn>
                              </p:par>
                              <p:par>
                                <p:cTn id="34" presetID="8" presetClass="emph" presetSubtype="0" repeatCount="3000" fill="hold" grpId="1" nodeType="withEffect">
                                  <p:stCondLst>
                                    <p:cond delay="0"/>
                                  </p:stCondLst>
                                  <p:childTnLst>
                                    <p:animRot by="21600000">
                                      <p:cBhvr>
                                        <p:cTn id="35" dur="2000" fill="hold"/>
                                        <p:tgtEl>
                                          <p:spTgt spid="20"/>
                                        </p:tgtEl>
                                        <p:attrNameLst>
                                          <p:attrName>r</p:attrName>
                                        </p:attrNameLst>
                                      </p:cBhvr>
                                    </p:animRot>
                                  </p:childTnLst>
                                </p:cTn>
                              </p:par>
                            </p:childTnLst>
                          </p:cTn>
                        </p:par>
                        <p:par>
                          <p:cTn id="36" fill="hold">
                            <p:stCondLst>
                              <p:cond delay="14000"/>
                            </p:stCondLst>
                            <p:childTnLst>
                              <p:par>
                                <p:cTn id="37" presetID="8" presetClass="entr" presetSubtype="16"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diamond(in)">
                                      <p:cBhvr>
                                        <p:cTn id="39" dur="2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diamond(in)">
                                      <p:cBhvr>
                                        <p:cTn id="44" dur="2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diamond(in)">
                                      <p:cBhvr>
                                        <p:cTn id="49" dur="20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diamond(in)">
                                      <p:cBhvr>
                                        <p:cTn id="54" dur="2000"/>
                                        <p:tgtEl>
                                          <p:spTgt spid="3">
                                            <p:txEl>
                                              <p:pRg st="7" end="7"/>
                                            </p:txEl>
                                          </p:spTgt>
                                        </p:tgtEl>
                                      </p:cBhvr>
                                    </p:animEffect>
                                  </p:childTnLst>
                                </p:cTn>
                              </p:par>
                            </p:childTnLst>
                          </p:cTn>
                        </p:par>
                        <p:par>
                          <p:cTn id="55" fill="hold">
                            <p:stCondLst>
                              <p:cond delay="2000"/>
                            </p:stCondLst>
                            <p:childTnLst>
                              <p:par>
                                <p:cTn id="56" presetID="4" presetClass="entr" presetSubtype="16"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ox(in)">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heel(1)">
                                      <p:cBhvr>
                                        <p:cTn id="63" dur="2000"/>
                                        <p:tgtEl>
                                          <p:spTgt spid="23"/>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heel(1)">
                                      <p:cBhvr>
                                        <p:cTn id="66" dur="20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diamond(in)">
                                      <p:cBhvr>
                                        <p:cTn id="7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412776"/>
            <a:ext cx="3563888" cy="4467952"/>
          </a:xfrm>
        </p:spPr>
        <p:txBody>
          <a:bodyPr>
            <a:normAutofit/>
          </a:bodyPr>
          <a:lstStyle/>
          <a:p>
            <a:pPr algn="just"/>
            <a:r>
              <a:rPr lang="pt-BR" dirty="0" smtClean="0"/>
              <a:t>Jogo de Planilha</a:t>
            </a:r>
          </a:p>
          <a:p>
            <a:pPr lvl="1" algn="just"/>
            <a:r>
              <a:rPr lang="pt-BR" sz="2000" dirty="0" smtClean="0"/>
              <a:t>Formas Usuais</a:t>
            </a:r>
          </a:p>
          <a:p>
            <a:pPr lvl="2" algn="just"/>
            <a:r>
              <a:rPr lang="pt-BR" sz="1500" dirty="0" smtClean="0"/>
              <a:t>Preços Unitários x Demandas</a:t>
            </a:r>
          </a:p>
          <a:p>
            <a:pPr lvl="2" algn="just"/>
            <a:r>
              <a:rPr lang="pt-BR" sz="1500" dirty="0" smtClean="0"/>
              <a:t>Modificações contratuais</a:t>
            </a:r>
          </a:p>
          <a:p>
            <a:pPr lvl="2" algn="just"/>
            <a:r>
              <a:rPr lang="pt-BR" sz="1500" dirty="0" smtClean="0"/>
              <a:t>Cronograma</a:t>
            </a:r>
          </a:p>
          <a:p>
            <a:pPr lvl="1" algn="just"/>
            <a:r>
              <a:rPr lang="pt-BR" sz="2000" dirty="0" smtClean="0"/>
              <a:t>Formas de prevenção</a:t>
            </a:r>
          </a:p>
          <a:p>
            <a:pPr lvl="2" algn="just"/>
            <a:r>
              <a:rPr lang="pt-BR" sz="1400" dirty="0" smtClean="0"/>
              <a:t>Preços unitários máximos (mediana do mercado)</a:t>
            </a:r>
          </a:p>
          <a:p>
            <a:pPr lvl="2" algn="just"/>
            <a:r>
              <a:rPr lang="pt-BR" sz="1400" dirty="0" smtClean="0"/>
              <a:t>Projetos detalhados</a:t>
            </a:r>
            <a:endParaRPr lang="pt-BR" sz="1400" dirty="0"/>
          </a:p>
        </p:txBody>
      </p:sp>
      <p:sp>
        <p:nvSpPr>
          <p:cNvPr id="2" name="Título 1"/>
          <p:cNvSpPr>
            <a:spLocks noGrp="1"/>
          </p:cNvSpPr>
          <p:nvPr>
            <p:ph type="title"/>
          </p:nvPr>
        </p:nvSpPr>
        <p:spPr>
          <a:xfrm>
            <a:off x="611560" y="188640"/>
            <a:ext cx="7920880" cy="720080"/>
          </a:xfrm>
        </p:spPr>
        <p:txBody>
          <a:bodyPr>
            <a:normAutofit fontScale="90000"/>
          </a:bodyPr>
          <a:lstStyle/>
          <a:p>
            <a:pPr algn="l"/>
            <a:r>
              <a:rPr lang="pt-BR" dirty="0"/>
              <a:t>4. DESENHO DA CONTRATAÇÃO</a:t>
            </a:r>
          </a:p>
        </p:txBody>
      </p:sp>
      <p:graphicFrame>
        <p:nvGraphicFramePr>
          <p:cNvPr id="17" name="Tabela 16"/>
          <p:cNvGraphicFramePr>
            <a:graphicFrameLocks noGrp="1"/>
          </p:cNvGraphicFramePr>
          <p:nvPr/>
        </p:nvGraphicFramePr>
        <p:xfrm>
          <a:off x="3578224" y="1340768"/>
          <a:ext cx="5565776" cy="4820920"/>
        </p:xfrm>
        <a:graphic>
          <a:graphicData uri="http://schemas.openxmlformats.org/drawingml/2006/table">
            <a:tbl>
              <a:tblPr firstRow="1" bandRow="1">
                <a:tableStyleId>{5940675A-B579-460E-94D1-54222C63F5DA}</a:tableStyleId>
              </a:tblPr>
              <a:tblGrid>
                <a:gridCol w="573088"/>
                <a:gridCol w="508000"/>
                <a:gridCol w="762000"/>
                <a:gridCol w="984250"/>
                <a:gridCol w="573088"/>
                <a:gridCol w="508000"/>
                <a:gridCol w="673100"/>
                <a:gridCol w="984250"/>
              </a:tblGrid>
              <a:tr h="370840">
                <a:tc gridSpan="4">
                  <a:txBody>
                    <a:bodyPr/>
                    <a:lstStyle/>
                    <a:p>
                      <a:pPr algn="ctr" fontAlgn="b"/>
                      <a:r>
                        <a:rPr lang="pt-BR" sz="1100" u="none" strike="noStrike" dirty="0"/>
                        <a:t>Empresa X</a:t>
                      </a:r>
                      <a:endParaRPr lang="pt-BR" sz="1100" b="0" i="0" u="none" strike="noStrike" dirty="0">
                        <a:solidFill>
                          <a:srgbClr val="000000"/>
                        </a:solidFill>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b"/>
                      <a:r>
                        <a:rPr lang="pt-BR" sz="1100" u="none" strike="noStrike"/>
                        <a:t>Empresa Y</a:t>
                      </a:r>
                      <a:endParaRPr lang="pt-BR" sz="1100" b="0" i="0" u="none" strike="noStrike">
                        <a:solidFill>
                          <a:srgbClr val="000000"/>
                        </a:solidFill>
                        <a:latin typeface="Calibri"/>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r>
              <a:tr h="370840">
                <a:tc>
                  <a:txBody>
                    <a:bodyPr/>
                    <a:lstStyle/>
                    <a:p>
                      <a:pPr algn="l" fontAlgn="b"/>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Quant.</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Total $</a:t>
                      </a:r>
                      <a:endParaRPr lang="pt-BR" sz="1100" b="0" i="0" u="none" strike="noStrike">
                        <a:solidFill>
                          <a:srgbClr val="000000"/>
                        </a:solidFill>
                        <a:latin typeface="Calibri"/>
                      </a:endParaRPr>
                    </a:p>
                  </a:txBody>
                  <a:tcPr marL="9525" marR="9525" marT="9525" marB="0" anchor="b"/>
                </a:tc>
                <a:tc>
                  <a:txBody>
                    <a:bodyPr/>
                    <a:lstStyle/>
                    <a:p>
                      <a:pPr algn="l" fontAlgn="b"/>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Quant.</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Total $</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Item 1</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10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R$ 51,00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R$ 510,00</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Item 1</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10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R$ 50,00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R$ 500,00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Item 2</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20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R$ 7,00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R$ 140,00</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Item 2</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20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R$ 6,50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R$ 130,00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Item 3</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30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R$ 76,00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R$ 2.280,00</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Item 3</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30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R$ 74,00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R$ 2.220,00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Item 4</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40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R$ 41,00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R$ 1.640,00</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Item 4</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40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R$ 39,00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R$ 1.560,00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Item 5</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50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R$ 8,00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R$ 400,00</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Item 5</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50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R$ 7,50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R$ 375,00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Item 6</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60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R$ 1,00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R$ 60,00</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Item 6</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60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R$ 1,00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R$ 60,00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Item 7</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70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R$ 38,00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R$ 2.660,00</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Item 7</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70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R$ 38,00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R$ 2.660,00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Item 8</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80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R$ 50,00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R$ 4.000,00</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Item 8</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80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R$ 85,00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R$ 6.800,00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Item 9</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90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R$ 32,00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R$ 2.880,00</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Item 9</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90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R$ 55,00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R$ 4.950,00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Item 10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100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R$ 40,00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R$ 4.000,00</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Item 10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100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R$ 1,00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R$ 100,00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Total</a:t>
                      </a:r>
                      <a:endParaRPr lang="pt-BR" sz="1100" b="0" i="0" u="none" strike="noStrike">
                        <a:solidFill>
                          <a:srgbClr val="000000"/>
                        </a:solidFill>
                        <a:latin typeface="Calibri"/>
                      </a:endParaRPr>
                    </a:p>
                  </a:txBody>
                  <a:tcPr marL="9525" marR="9525" marT="9525" marB="0" anchor="b"/>
                </a:tc>
                <a:tc>
                  <a:txBody>
                    <a:bodyPr/>
                    <a:lstStyle/>
                    <a:p>
                      <a:pPr algn="l" fontAlgn="b"/>
                      <a:endParaRPr lang="pt-BR" sz="1100" b="0" i="0" u="none" strike="noStrike">
                        <a:solidFill>
                          <a:srgbClr val="000000"/>
                        </a:solidFill>
                        <a:latin typeface="Calibri"/>
                      </a:endParaRPr>
                    </a:p>
                  </a:txBody>
                  <a:tcPr marL="9525" marR="9525" marT="9525" marB="0" anchor="b"/>
                </a:tc>
                <a:tc>
                  <a:txBody>
                    <a:bodyPr/>
                    <a:lstStyle/>
                    <a:p>
                      <a:pPr algn="l" fontAlgn="b"/>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R$ 18.570,00</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Total</a:t>
                      </a:r>
                      <a:endParaRPr lang="pt-BR" sz="1100" b="0" i="0" u="none" strike="noStrike">
                        <a:solidFill>
                          <a:srgbClr val="000000"/>
                        </a:solidFill>
                        <a:latin typeface="Calibri"/>
                      </a:endParaRPr>
                    </a:p>
                  </a:txBody>
                  <a:tcPr marL="9525" marR="9525" marT="9525" marB="0" anchor="b"/>
                </a:tc>
                <a:tc>
                  <a:txBody>
                    <a:bodyPr/>
                    <a:lstStyle/>
                    <a:p>
                      <a:pPr algn="l" fontAlgn="b"/>
                      <a:endParaRPr lang="pt-BR" sz="1100" b="0" i="0" u="none" strike="noStrike">
                        <a:solidFill>
                          <a:srgbClr val="000000"/>
                        </a:solidFill>
                        <a:latin typeface="Calibri"/>
                      </a:endParaRPr>
                    </a:p>
                  </a:txBody>
                  <a:tcPr marL="9525" marR="9525" marT="9525" marB="0" anchor="b"/>
                </a:tc>
                <a:tc>
                  <a:txBody>
                    <a:bodyPr/>
                    <a:lstStyle/>
                    <a:p>
                      <a:pPr algn="l" fontAlgn="b"/>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dirty="0"/>
                        <a:t>R$ 19.355,00</a:t>
                      </a:r>
                      <a:endParaRPr lang="pt-BR" sz="1100" b="0" i="0" u="none" strike="noStrike" dirty="0">
                        <a:solidFill>
                          <a:srgbClr val="000000"/>
                        </a:solidFill>
                        <a:latin typeface="Calibri"/>
                      </a:endParaRPr>
                    </a:p>
                  </a:txBody>
                  <a:tcPr marL="9525" marR="9525" marT="9525" marB="0" anchor="b"/>
                </a:tc>
              </a:tr>
            </a:tbl>
          </a:graphicData>
        </a:graphic>
      </p:graphicFrame>
      <p:graphicFrame>
        <p:nvGraphicFramePr>
          <p:cNvPr id="18" name="Tabela 17"/>
          <p:cNvGraphicFramePr>
            <a:graphicFrameLocks noGrp="1"/>
          </p:cNvGraphicFramePr>
          <p:nvPr/>
        </p:nvGraphicFramePr>
        <p:xfrm>
          <a:off x="9144000" y="1628800"/>
          <a:ext cx="2417763" cy="4450080"/>
        </p:xfrm>
        <a:graphic>
          <a:graphicData uri="http://schemas.openxmlformats.org/drawingml/2006/table">
            <a:tbl>
              <a:tblPr firstRow="1" bandRow="1">
                <a:tableStyleId>{5940675A-B579-460E-94D1-54222C63F5DA}</a:tableStyleId>
              </a:tblPr>
              <a:tblGrid>
                <a:gridCol w="893763"/>
                <a:gridCol w="762000"/>
                <a:gridCol w="762000"/>
              </a:tblGrid>
              <a:tr h="370840">
                <a:tc>
                  <a:txBody>
                    <a:bodyPr/>
                    <a:lstStyle/>
                    <a:p>
                      <a:pPr algn="l" fontAlgn="b"/>
                      <a:r>
                        <a:rPr lang="pt-BR" sz="1100" u="none" strike="noStrike" dirty="0"/>
                        <a:t>Cronograma</a:t>
                      </a:r>
                      <a:endParaRPr lang="pt-BR" sz="1100" b="0" i="0" u="none" strike="noStrike" dirty="0">
                        <a:solidFill>
                          <a:srgbClr val="000000"/>
                        </a:solidFill>
                        <a:latin typeface="Calibri"/>
                      </a:endParaRPr>
                    </a:p>
                  </a:txBody>
                  <a:tcPr marL="9525" marR="9525" marT="9525" marB="0" anchor="b"/>
                </a:tc>
                <a:tc>
                  <a:txBody>
                    <a:bodyPr/>
                    <a:lstStyle/>
                    <a:p>
                      <a:pPr algn="l" fontAlgn="b"/>
                      <a:r>
                        <a:rPr lang="pt-BR" sz="1100" u="none" strike="noStrike"/>
                        <a:t>Empresa X</a:t>
                      </a:r>
                      <a:endParaRPr lang="pt-BR" sz="1100" b="0" i="0" u="none" strike="noStrike">
                        <a:solidFill>
                          <a:srgbClr val="000000"/>
                        </a:solidFill>
                        <a:latin typeface="Calibri"/>
                      </a:endParaRPr>
                    </a:p>
                  </a:txBody>
                  <a:tcPr marL="9525" marR="9525" marT="9525" marB="0" anchor="b"/>
                </a:tc>
                <a:tc>
                  <a:txBody>
                    <a:bodyPr/>
                    <a:lstStyle/>
                    <a:p>
                      <a:pPr algn="l" fontAlgn="b"/>
                      <a:r>
                        <a:rPr lang="pt-BR" sz="1100" u="none" strike="noStrike"/>
                        <a:t>Empresa Y</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Etapa 1</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R$ 91,00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R$ 53,20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Etapa 2</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R$ 86,00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R$ 53,20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Etapa 3</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R$ 53,00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R$ 53,20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Etapa 4</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R$ 97,00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R$ 53,20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Etapa 5</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dirty="0"/>
                        <a:t>R$ </a:t>
                      </a:r>
                      <a:r>
                        <a:rPr lang="pt-BR" sz="1100" u="none" strike="noStrike" dirty="0" smtClean="0"/>
                        <a:t>73,00</a:t>
                      </a:r>
                      <a:endParaRPr lang="pt-BR" sz="1100" b="0" i="0" u="none" strike="noStrike" dirty="0">
                        <a:solidFill>
                          <a:srgbClr val="000000"/>
                        </a:solidFill>
                        <a:latin typeface="Calibri"/>
                      </a:endParaRPr>
                    </a:p>
                  </a:txBody>
                  <a:tcPr marL="9525" marR="9525" marT="9525" marB="0" anchor="b"/>
                </a:tc>
                <a:tc>
                  <a:txBody>
                    <a:bodyPr/>
                    <a:lstStyle/>
                    <a:p>
                      <a:pPr algn="r" fontAlgn="b"/>
                      <a:r>
                        <a:rPr lang="pt-BR" sz="1100" u="none" strike="noStrike"/>
                        <a:t>R$ 53,20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Etapa 6</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dirty="0"/>
                        <a:t>R$ </a:t>
                      </a:r>
                      <a:r>
                        <a:rPr lang="pt-BR" sz="1100" u="none" strike="noStrike" dirty="0" smtClean="0"/>
                        <a:t>16,00</a:t>
                      </a:r>
                      <a:endParaRPr lang="pt-BR" sz="1100" b="0" i="0" u="none" strike="noStrike" dirty="0">
                        <a:solidFill>
                          <a:srgbClr val="000000"/>
                        </a:solidFill>
                        <a:latin typeface="Calibri"/>
                      </a:endParaRPr>
                    </a:p>
                  </a:txBody>
                  <a:tcPr marL="9525" marR="9525" marT="9525" marB="0" anchor="b"/>
                </a:tc>
                <a:tc>
                  <a:txBody>
                    <a:bodyPr/>
                    <a:lstStyle/>
                    <a:p>
                      <a:pPr algn="r" fontAlgn="b"/>
                      <a:r>
                        <a:rPr lang="pt-BR" sz="1100" u="none" strike="noStrike"/>
                        <a:t>R$ 53,20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Etapa 7</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R$ 43,00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R$ 53,20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Etapa 8</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R$ 53,20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Etapa 9</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R$ 21,00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R$ 53,20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Etapa 10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R$ 47,00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R$ 53,20</a:t>
                      </a:r>
                      <a:endParaRPr lang="pt-BR" sz="1100" b="0" i="0" u="none" strike="noStrike">
                        <a:solidFill>
                          <a:srgbClr val="000000"/>
                        </a:solidFill>
                        <a:latin typeface="Calibri"/>
                      </a:endParaRPr>
                    </a:p>
                  </a:txBody>
                  <a:tcPr marL="9525" marR="9525" marT="9525" marB="0" anchor="b"/>
                </a:tc>
              </a:tr>
              <a:tr h="370840">
                <a:tc>
                  <a:txBody>
                    <a:bodyPr/>
                    <a:lstStyle/>
                    <a:p>
                      <a:pPr algn="l" fontAlgn="b"/>
                      <a:r>
                        <a:rPr lang="pt-BR" sz="1100" u="none" strike="noStrike"/>
                        <a:t>Total $</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a:t>R$ 532,00</a:t>
                      </a:r>
                      <a:endParaRPr lang="pt-BR" sz="1100" b="0" i="0" u="none" strike="noStrike">
                        <a:solidFill>
                          <a:srgbClr val="000000"/>
                        </a:solidFill>
                        <a:latin typeface="Calibri"/>
                      </a:endParaRPr>
                    </a:p>
                  </a:txBody>
                  <a:tcPr marL="9525" marR="9525" marT="9525" marB="0" anchor="b"/>
                </a:tc>
                <a:tc>
                  <a:txBody>
                    <a:bodyPr/>
                    <a:lstStyle/>
                    <a:p>
                      <a:pPr algn="r" fontAlgn="b"/>
                      <a:r>
                        <a:rPr lang="pt-BR" sz="1100" u="none" strike="noStrike" dirty="0"/>
                        <a:t>R$ 532,00</a:t>
                      </a:r>
                      <a:endParaRPr lang="pt-BR" sz="1100" b="0" i="0" u="none" strike="noStrike" dirty="0">
                        <a:solidFill>
                          <a:srgbClr val="000000"/>
                        </a:solidFill>
                        <a:latin typeface="Calibri"/>
                      </a:endParaRPr>
                    </a:p>
                  </a:txBody>
                  <a:tcPr marL="9525" marR="9525" marT="9525" marB="0" anchor="b"/>
                </a:tc>
              </a:tr>
            </a:tbl>
          </a:graphicData>
        </a:graphic>
      </p:graphicFrame>
      <p:sp>
        <p:nvSpPr>
          <p:cNvPr id="7" name="Seta para a direita 6"/>
          <p:cNvSpPr/>
          <p:nvPr/>
        </p:nvSpPr>
        <p:spPr>
          <a:xfrm>
            <a:off x="1691680" y="5049180"/>
            <a:ext cx="1152128" cy="720080"/>
          </a:xfrm>
          <a:prstGeom prst="rightArrow">
            <a:avLst/>
          </a:prstGeom>
          <a:gradFill>
            <a:gsLst>
              <a:gs pos="0">
                <a:srgbClr val="FFF200"/>
              </a:gs>
              <a:gs pos="45000">
                <a:srgbClr val="FF7A00"/>
              </a:gs>
              <a:gs pos="70000">
                <a:srgbClr val="FF0300"/>
              </a:gs>
              <a:gs pos="100000">
                <a:srgbClr val="4D0808"/>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have esquerda 7"/>
          <p:cNvSpPr/>
          <p:nvPr/>
        </p:nvSpPr>
        <p:spPr>
          <a:xfrm>
            <a:off x="3059832" y="5121188"/>
            <a:ext cx="432048" cy="648072"/>
          </a:xfrm>
          <a:prstGeom prst="leftBrace">
            <a:avLst/>
          </a:prstGeom>
          <a:ln>
            <a:gradFill>
              <a:gsLst>
                <a:gs pos="0">
                  <a:srgbClr val="000000"/>
                </a:gs>
                <a:gs pos="39999">
                  <a:srgbClr val="0A128C"/>
                </a:gs>
                <a:gs pos="70000">
                  <a:srgbClr val="181CC7"/>
                </a:gs>
                <a:gs pos="88000">
                  <a:srgbClr val="7005D4"/>
                </a:gs>
                <a:gs pos="100000">
                  <a:srgbClr val="8C3D91"/>
                </a:gs>
              </a:gsLst>
              <a:lin ang="5400000" scaled="0"/>
            </a:gra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410372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nodeType="clickEffect">
                                  <p:stCondLst>
                                    <p:cond delay="0"/>
                                  </p:stCondLst>
                                  <p:childTnLst>
                                    <p:animEffect transition="out" filter="box(in)">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4" presetClass="exit" presetSubtype="16" fill="hold" grpId="1" nodeType="withEffect">
                                  <p:stCondLst>
                                    <p:cond delay="0"/>
                                  </p:stCondLst>
                                  <p:childTnLst>
                                    <p:animEffect transition="out" filter="box(in)">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4" presetClass="exit" presetSubtype="16" fill="hold" grpId="1" nodeType="withEffect">
                                  <p:stCondLst>
                                    <p:cond delay="0"/>
                                  </p:stCondLst>
                                  <p:childTnLst>
                                    <p:animEffect transition="out" filter="box(in)">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par>
                          <p:cTn id="41" fill="hold">
                            <p:stCondLst>
                              <p:cond delay="500"/>
                            </p:stCondLst>
                            <p:childTnLst>
                              <p:par>
                                <p:cTn id="42" presetID="3" presetClass="entr" presetSubtype="10" fill="hold"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blinds(horizontal)">
                                      <p:cBhvr>
                                        <p:cTn id="44" dur="500"/>
                                        <p:tgtEl>
                                          <p:spTgt spid="3">
                                            <p:txEl>
                                              <p:pRg st="4" end="4"/>
                                            </p:txEl>
                                          </p:spTgt>
                                        </p:tgtEl>
                                      </p:cBhvr>
                                    </p:animEffect>
                                  </p:childTnLst>
                                </p:cTn>
                              </p:par>
                            </p:childTnLst>
                          </p:cTn>
                        </p:par>
                        <p:par>
                          <p:cTn id="45" fill="hold">
                            <p:stCondLst>
                              <p:cond delay="1000"/>
                            </p:stCondLst>
                            <p:childTnLst>
                              <p:par>
                                <p:cTn id="46" presetID="35" presetClass="path" presetSubtype="0" accel="50000" decel="50000" fill="hold" nodeType="afterEffect">
                                  <p:stCondLst>
                                    <p:cond delay="0"/>
                                  </p:stCondLst>
                                  <p:childTnLst>
                                    <p:animMotion origin="layout" path="M 1.94444E-6 4.44444E-6 L -0.31719 0.00115 " pathEditMode="relative" rAng="0" ptsTypes="AA">
                                      <p:cBhvr>
                                        <p:cTn id="47" dur="1000" fill="hold"/>
                                        <p:tgtEl>
                                          <p:spTgt spid="18"/>
                                        </p:tgtEl>
                                        <p:attrNameLst>
                                          <p:attrName>ppt_x</p:attrName>
                                          <p:attrName>ppt_y</p:attrName>
                                        </p:attrNameLst>
                                      </p:cBhvr>
                                      <p:rCtr x="-159" y="0"/>
                                    </p:animMotion>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blinds(horizontal)">
                                      <p:cBhvr>
                                        <p:cTn id="52" dur="500"/>
                                        <p:tgtEl>
                                          <p:spTgt spid="3">
                                            <p:txEl>
                                              <p:pRg st="5" end="5"/>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blinds(horizontal)">
                                      <p:cBhvr>
                                        <p:cTn id="55" dur="500"/>
                                        <p:tgtEl>
                                          <p:spTgt spid="3">
                                            <p:txEl>
                                              <p:pRg st="6" end="6"/>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blinds(horizontal)">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4.3</a:t>
            </a:r>
            <a:r>
              <a:rPr lang="pt-BR" dirty="0"/>
              <a:t>.  Parcelamento do </a:t>
            </a:r>
            <a:r>
              <a:rPr lang="pt-BR" dirty="0" smtClean="0"/>
              <a:t>Objeto</a:t>
            </a:r>
          </a:p>
          <a:p>
            <a:r>
              <a:rPr lang="pt-BR" dirty="0" smtClean="0"/>
              <a:t>Viabilidade do parcelamento:</a:t>
            </a:r>
            <a:endParaRPr lang="pt-BR" dirty="0"/>
          </a:p>
          <a:p>
            <a:pPr lvl="1"/>
            <a:r>
              <a:rPr lang="pt-BR" dirty="0"/>
              <a:t>Ser técnica e economicamente viável;</a:t>
            </a:r>
          </a:p>
          <a:p>
            <a:pPr lvl="1"/>
            <a:r>
              <a:rPr lang="pt-BR" dirty="0"/>
              <a:t>Que não haverá perda de escala</a:t>
            </a:r>
            <a:r>
              <a:rPr lang="pt-BR" dirty="0" smtClean="0"/>
              <a:t>;</a:t>
            </a:r>
            <a:endParaRPr lang="pt-BR" dirty="0"/>
          </a:p>
          <a:p>
            <a:pPr lvl="1"/>
            <a:r>
              <a:rPr lang="pt-BR" dirty="0" smtClean="0"/>
              <a:t>Melhor </a:t>
            </a:r>
            <a:r>
              <a:rPr lang="pt-BR" dirty="0"/>
              <a:t>aproveitamento do </a:t>
            </a:r>
            <a:r>
              <a:rPr lang="pt-BR" dirty="0" smtClean="0"/>
              <a:t>mercado;</a:t>
            </a:r>
          </a:p>
          <a:p>
            <a:pPr lvl="1"/>
            <a:r>
              <a:rPr lang="pt-BR" dirty="0" smtClean="0"/>
              <a:t>Ampliação </a:t>
            </a:r>
            <a:r>
              <a:rPr lang="pt-BR" dirty="0"/>
              <a:t>da competitividade.</a:t>
            </a:r>
          </a:p>
          <a:p>
            <a:r>
              <a:rPr lang="pt-BR" dirty="0" smtClean="0"/>
              <a:t>Parcelamento ≠ fracionamento</a:t>
            </a:r>
            <a:endParaRPr lang="pt-BR" dirty="0"/>
          </a:p>
        </p:txBody>
      </p:sp>
    </p:spTree>
    <p:extLst>
      <p:ext uri="{BB962C8B-B14F-4D97-AF65-F5344CB8AC3E}">
        <p14:creationId xmlns:p14="http://schemas.microsoft.com/office/powerpoint/2010/main" val="394373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4.4</a:t>
            </a:r>
            <a:r>
              <a:rPr lang="pt-BR" dirty="0"/>
              <a:t>.  Providências para adequação do ambiente</a:t>
            </a:r>
          </a:p>
          <a:p>
            <a:pPr marL="0" indent="0">
              <a:buNone/>
            </a:pPr>
            <a:r>
              <a:rPr lang="pt-BR" dirty="0"/>
              <a:t>4.4.1.      Contratações Correlatas e/ou </a:t>
            </a:r>
            <a:r>
              <a:rPr lang="pt-BR" dirty="0" smtClean="0"/>
              <a:t>Interdependentes</a:t>
            </a:r>
          </a:p>
          <a:p>
            <a:r>
              <a:rPr lang="pt-BR" dirty="0" smtClean="0"/>
              <a:t>Correlatas </a:t>
            </a:r>
          </a:p>
          <a:p>
            <a:r>
              <a:rPr lang="pt-BR" dirty="0" smtClean="0"/>
              <a:t>Interdependentes</a:t>
            </a:r>
            <a:endParaRPr lang="pt-BR" dirty="0"/>
          </a:p>
        </p:txBody>
      </p:sp>
      <p:pic>
        <p:nvPicPr>
          <p:cNvPr id="4100"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416" y="2276872"/>
            <a:ext cx="3199044" cy="18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Resultado de imagem para cervej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2638" y="4221088"/>
            <a:ext cx="2946822" cy="16582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20" y="4437112"/>
            <a:ext cx="3047752" cy="1655507"/>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9749" y="4232321"/>
            <a:ext cx="2361456" cy="1635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83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circle(in)">
                                      <p:cBhvr>
                                        <p:cTn id="22" dur="20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 calcmode="lin" valueType="num">
                                      <p:cBhvr>
                                        <p:cTn id="27" dur="500" fill="hold"/>
                                        <p:tgtEl>
                                          <p:spTgt spid="4102"/>
                                        </p:tgtEl>
                                        <p:attrNameLst>
                                          <p:attrName>ppt_w</p:attrName>
                                        </p:attrNameLst>
                                      </p:cBhvr>
                                      <p:tavLst>
                                        <p:tav tm="0">
                                          <p:val>
                                            <p:fltVal val="0"/>
                                          </p:val>
                                        </p:tav>
                                        <p:tav tm="100000">
                                          <p:val>
                                            <p:strVal val="#ppt_w"/>
                                          </p:val>
                                        </p:tav>
                                      </p:tavLst>
                                    </p:anim>
                                    <p:anim calcmode="lin" valueType="num">
                                      <p:cBhvr>
                                        <p:cTn id="28" dur="500" fill="hold"/>
                                        <p:tgtEl>
                                          <p:spTgt spid="4102"/>
                                        </p:tgtEl>
                                        <p:attrNameLst>
                                          <p:attrName>ppt_h</p:attrName>
                                        </p:attrNameLst>
                                      </p:cBhvr>
                                      <p:tavLst>
                                        <p:tav tm="0">
                                          <p:val>
                                            <p:fltVal val="0"/>
                                          </p:val>
                                        </p:tav>
                                        <p:tav tm="100000">
                                          <p:val>
                                            <p:strVal val="#ppt_h"/>
                                          </p:val>
                                        </p:tav>
                                      </p:tavLst>
                                    </p:anim>
                                    <p:animEffect transition="in" filter="fade">
                                      <p:cBhvr>
                                        <p:cTn id="29" dur="500"/>
                                        <p:tgtEl>
                                          <p:spTgt spid="410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4104"/>
                                        </p:tgtEl>
                                        <p:attrNameLst>
                                          <p:attrName>style.visibility</p:attrName>
                                        </p:attrNameLst>
                                      </p:cBhvr>
                                      <p:to>
                                        <p:strVal val="visible"/>
                                      </p:to>
                                    </p:set>
                                    <p:animEffect transition="in" filter="wheel(1)">
                                      <p:cBhvr>
                                        <p:cTn id="39" dur="2000"/>
                                        <p:tgtEl>
                                          <p:spTgt spid="410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107"/>
                                        </p:tgtEl>
                                        <p:attrNameLst>
                                          <p:attrName>style.visibility</p:attrName>
                                        </p:attrNameLst>
                                      </p:cBhvr>
                                      <p:to>
                                        <p:strVal val="visible"/>
                                      </p:to>
                                    </p:set>
                                    <p:animEffect transition="in" filter="wipe(down)">
                                      <p:cBhvr>
                                        <p:cTn id="44"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4.4</a:t>
            </a:r>
            <a:r>
              <a:rPr lang="pt-BR" dirty="0"/>
              <a:t>.  Providências para adequação do ambiente</a:t>
            </a:r>
          </a:p>
          <a:p>
            <a:pPr marL="0" indent="0">
              <a:buNone/>
            </a:pPr>
            <a:r>
              <a:rPr lang="pt-BR" dirty="0" smtClean="0"/>
              <a:t>4.4.2</a:t>
            </a:r>
            <a:r>
              <a:rPr lang="pt-BR" dirty="0"/>
              <a:t>.      Capacitação de </a:t>
            </a:r>
            <a:r>
              <a:rPr lang="pt-BR" dirty="0" smtClean="0"/>
              <a:t>pessoal</a:t>
            </a:r>
          </a:p>
        </p:txBody>
      </p:sp>
      <p:pic>
        <p:nvPicPr>
          <p:cNvPr id="8194" name="Picture 2" descr="Resultado de imagem para capacitaç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04864"/>
            <a:ext cx="5734050" cy="3819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9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wipe(down)">
                                      <p:cBhvr>
                                        <p:cTn id="1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a:t>2.    ANÁLISE DO CENÁRIO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2.7</a:t>
            </a:r>
            <a:r>
              <a:rPr lang="pt-BR" dirty="0"/>
              <a:t>.  Análise das possíveis </a:t>
            </a:r>
            <a:r>
              <a:rPr lang="pt-BR" dirty="0" smtClean="0"/>
              <a:t>soluções</a:t>
            </a:r>
          </a:p>
          <a:p>
            <a:pPr marL="0" indent="0">
              <a:buNone/>
            </a:pPr>
            <a:r>
              <a:rPr lang="pt-BR" dirty="0" smtClean="0"/>
              <a:t>Verificar como cada forma de suprimento irá se adequar à realidade do órgão</a:t>
            </a:r>
          </a:p>
          <a:p>
            <a:pPr marL="0" indent="0">
              <a:buNone/>
            </a:pPr>
            <a:r>
              <a:rPr lang="pt-BR" dirty="0" smtClean="0"/>
              <a:t>Necessidade de alterações da atual estrutura</a:t>
            </a:r>
          </a:p>
          <a:p>
            <a:pPr marL="0" indent="0">
              <a:buNone/>
            </a:pPr>
            <a:r>
              <a:rPr lang="pt-BR" dirty="0" smtClean="0"/>
              <a:t>Profissionais x treinamentos</a:t>
            </a:r>
          </a:p>
          <a:p>
            <a:pPr marL="0" indent="0">
              <a:buNone/>
            </a:pPr>
            <a:r>
              <a:rPr lang="pt-BR" dirty="0" smtClean="0"/>
              <a:t>Disponibilidade de recursos</a:t>
            </a:r>
          </a:p>
          <a:p>
            <a:pPr marL="0" indent="0">
              <a:buNone/>
            </a:pPr>
            <a:r>
              <a:rPr lang="pt-BR" dirty="0" smtClean="0"/>
              <a:t>Locação x Aquisição</a:t>
            </a:r>
          </a:p>
          <a:p>
            <a:pPr marL="0" indent="0">
              <a:buNone/>
            </a:pPr>
            <a:endParaRPr lang="pt-BR" dirty="0"/>
          </a:p>
        </p:txBody>
      </p:sp>
      <p:pic>
        <p:nvPicPr>
          <p:cNvPr id="4" name="Picture 2" descr="http://www.textual.com.br/img/servicos/planej.12_1.jpg"/>
          <p:cNvPicPr>
            <a:picLocks noChangeAspect="1" noChangeArrowheads="1"/>
          </p:cNvPicPr>
          <p:nvPr/>
        </p:nvPicPr>
        <p:blipFill>
          <a:blip r:embed="rId2" cstate="print"/>
          <a:srcRect/>
          <a:stretch>
            <a:fillRect/>
          </a:stretch>
        </p:blipFill>
        <p:spPr bwMode="auto">
          <a:xfrm>
            <a:off x="6372200" y="3501008"/>
            <a:ext cx="2577537" cy="1800000"/>
          </a:xfrm>
          <a:prstGeom prst="rect">
            <a:avLst/>
          </a:prstGeom>
          <a:ln>
            <a:noFill/>
          </a:ln>
          <a:effectLst>
            <a:softEdge rad="112500"/>
          </a:effectLst>
        </p:spPr>
      </p:pic>
    </p:spTree>
    <p:extLst>
      <p:ext uri="{BB962C8B-B14F-4D97-AF65-F5344CB8AC3E}">
        <p14:creationId xmlns:p14="http://schemas.microsoft.com/office/powerpoint/2010/main" val="34944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4.4</a:t>
            </a:r>
            <a:r>
              <a:rPr lang="pt-BR" dirty="0"/>
              <a:t>.  Providências para adequação do ambiente</a:t>
            </a:r>
          </a:p>
          <a:p>
            <a:pPr marL="0" indent="0">
              <a:buNone/>
            </a:pPr>
            <a:r>
              <a:rPr lang="pt-BR" dirty="0" smtClean="0"/>
              <a:t>4.4.3.</a:t>
            </a:r>
            <a:r>
              <a:rPr lang="pt-BR" dirty="0"/>
              <a:t>      Proposta de cronograma de atividades e </a:t>
            </a:r>
            <a:r>
              <a:rPr lang="pt-BR" dirty="0" smtClean="0"/>
              <a:t>seus responsáveis</a:t>
            </a:r>
          </a:p>
          <a:p>
            <a:pPr marL="0" indent="0">
              <a:buNone/>
            </a:pPr>
            <a:r>
              <a:rPr lang="pt-BR" dirty="0"/>
              <a:t>Elaborar cronograma com todas as atividades necessárias à adequação do ambiente (para que a contratação surta seus efeitos desejados) e com os setores responsáveis por esses ajustes.</a:t>
            </a:r>
          </a:p>
          <a:p>
            <a:pPr marL="0" indent="0">
              <a:buNone/>
            </a:pP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399832549"/>
              </p:ext>
            </p:extLst>
          </p:nvPr>
        </p:nvGraphicFramePr>
        <p:xfrm>
          <a:off x="1691680" y="4941168"/>
          <a:ext cx="5468620" cy="914400"/>
        </p:xfrm>
        <a:graphic>
          <a:graphicData uri="http://schemas.openxmlformats.org/drawingml/2006/table">
            <a:tbl>
              <a:tblPr firstRow="1" firstCol="1" bandRow="1">
                <a:tableStyleId>{5C22544A-7EE6-4342-B048-85BDC9FD1C3A}</a:tableStyleId>
              </a:tblPr>
              <a:tblGrid>
                <a:gridCol w="848995"/>
                <a:gridCol w="3639820"/>
                <a:gridCol w="979805"/>
              </a:tblGrid>
              <a:tr h="0">
                <a:tc>
                  <a:txBody>
                    <a:bodyPr/>
                    <a:lstStyle/>
                    <a:p>
                      <a:pPr algn="ctr">
                        <a:lnSpc>
                          <a:spcPct val="125000"/>
                        </a:lnSpc>
                        <a:spcAft>
                          <a:spcPts val="0"/>
                        </a:spcAft>
                      </a:pPr>
                      <a:r>
                        <a:rPr lang="pt-BR" sz="1200" dirty="0">
                          <a:effectLst/>
                        </a:rPr>
                        <a:t>Data-limite</a:t>
                      </a:r>
                      <a:endParaRPr lang="pt-BR" sz="1100" dirty="0">
                        <a:effectLst/>
                        <a:latin typeface="Calibri"/>
                        <a:ea typeface="Calibri"/>
                        <a:cs typeface="Times New Roman"/>
                      </a:endParaRPr>
                    </a:p>
                  </a:txBody>
                  <a:tcPr marL="68580" marR="68580" marT="0" marB="0"/>
                </a:tc>
                <a:tc>
                  <a:txBody>
                    <a:bodyPr/>
                    <a:lstStyle/>
                    <a:p>
                      <a:pPr algn="ctr">
                        <a:lnSpc>
                          <a:spcPct val="125000"/>
                        </a:lnSpc>
                        <a:spcAft>
                          <a:spcPts val="0"/>
                        </a:spcAft>
                      </a:pPr>
                      <a:r>
                        <a:rPr lang="pt-BR" sz="1200">
                          <a:effectLst/>
                        </a:rPr>
                        <a:t>Atividades</a:t>
                      </a:r>
                      <a:endParaRPr lang="pt-BR" sz="1100">
                        <a:effectLst/>
                        <a:latin typeface="Calibri"/>
                        <a:ea typeface="Calibri"/>
                        <a:cs typeface="Times New Roman"/>
                      </a:endParaRPr>
                    </a:p>
                  </a:txBody>
                  <a:tcPr marL="68580" marR="68580" marT="0" marB="0"/>
                </a:tc>
                <a:tc>
                  <a:txBody>
                    <a:bodyPr/>
                    <a:lstStyle/>
                    <a:p>
                      <a:pPr algn="ctr">
                        <a:lnSpc>
                          <a:spcPct val="125000"/>
                        </a:lnSpc>
                        <a:spcAft>
                          <a:spcPts val="0"/>
                        </a:spcAft>
                      </a:pPr>
                      <a:r>
                        <a:rPr lang="pt-BR" sz="1200">
                          <a:effectLst/>
                        </a:rPr>
                        <a:t>Responsável</a:t>
                      </a:r>
                      <a:endParaRPr lang="pt-BR" sz="1100">
                        <a:effectLst/>
                        <a:latin typeface="Calibri"/>
                        <a:ea typeface="Calibri"/>
                        <a:cs typeface="Times New Roman"/>
                      </a:endParaRPr>
                    </a:p>
                  </a:txBody>
                  <a:tcPr marL="68580" marR="68580" marT="0" marB="0"/>
                </a:tc>
              </a:tr>
              <a:tr h="0">
                <a:tc>
                  <a:txBody>
                    <a:bodyPr/>
                    <a:lstStyle/>
                    <a:p>
                      <a:pPr algn="just">
                        <a:lnSpc>
                          <a:spcPct val="125000"/>
                        </a:lnSpc>
                        <a:spcAft>
                          <a:spcPts val="0"/>
                        </a:spcAft>
                      </a:pPr>
                      <a:r>
                        <a:rPr lang="pt-BR" sz="1200">
                          <a:effectLst/>
                        </a:rPr>
                        <a:t> </a:t>
                      </a:r>
                      <a:endParaRPr lang="pt-BR" sz="1100">
                        <a:effectLst/>
                        <a:latin typeface="Calibri"/>
                        <a:ea typeface="Calibri"/>
                        <a:cs typeface="Times New Roman"/>
                      </a:endParaRPr>
                    </a:p>
                  </a:txBody>
                  <a:tcPr marL="68580" marR="68580" marT="0" marB="0"/>
                </a:tc>
                <a:tc>
                  <a:txBody>
                    <a:bodyPr/>
                    <a:lstStyle/>
                    <a:p>
                      <a:pPr algn="just">
                        <a:lnSpc>
                          <a:spcPct val="125000"/>
                        </a:lnSpc>
                        <a:spcAft>
                          <a:spcPts val="0"/>
                        </a:spcAft>
                      </a:pPr>
                      <a:r>
                        <a:rPr lang="pt-BR" sz="1200">
                          <a:effectLst/>
                        </a:rPr>
                        <a:t> </a:t>
                      </a:r>
                      <a:endParaRPr lang="pt-BR" sz="1100">
                        <a:effectLst/>
                        <a:latin typeface="Calibri"/>
                        <a:ea typeface="Calibri"/>
                        <a:cs typeface="Times New Roman"/>
                      </a:endParaRPr>
                    </a:p>
                  </a:txBody>
                  <a:tcPr marL="68580" marR="68580" marT="0" marB="0"/>
                </a:tc>
                <a:tc>
                  <a:txBody>
                    <a:bodyPr/>
                    <a:lstStyle/>
                    <a:p>
                      <a:pPr algn="just">
                        <a:lnSpc>
                          <a:spcPct val="125000"/>
                        </a:lnSpc>
                        <a:spcAft>
                          <a:spcPts val="0"/>
                        </a:spcAft>
                      </a:pPr>
                      <a:r>
                        <a:rPr lang="pt-BR" sz="1200">
                          <a:effectLst/>
                        </a:rPr>
                        <a:t> </a:t>
                      </a:r>
                      <a:endParaRPr lang="pt-BR" sz="1100">
                        <a:effectLst/>
                        <a:latin typeface="Calibri"/>
                        <a:ea typeface="Calibri"/>
                        <a:cs typeface="Times New Roman"/>
                      </a:endParaRPr>
                    </a:p>
                  </a:txBody>
                  <a:tcPr marL="68580" marR="68580" marT="0" marB="0"/>
                </a:tc>
              </a:tr>
              <a:tr h="0">
                <a:tc>
                  <a:txBody>
                    <a:bodyPr/>
                    <a:lstStyle/>
                    <a:p>
                      <a:pPr algn="just">
                        <a:lnSpc>
                          <a:spcPct val="125000"/>
                        </a:lnSpc>
                        <a:spcAft>
                          <a:spcPts val="0"/>
                        </a:spcAft>
                      </a:pPr>
                      <a:r>
                        <a:rPr lang="pt-BR" sz="1200">
                          <a:effectLst/>
                        </a:rPr>
                        <a:t> </a:t>
                      </a:r>
                      <a:endParaRPr lang="pt-BR" sz="1100">
                        <a:effectLst/>
                        <a:latin typeface="Calibri"/>
                        <a:ea typeface="Calibri"/>
                        <a:cs typeface="Times New Roman"/>
                      </a:endParaRPr>
                    </a:p>
                  </a:txBody>
                  <a:tcPr marL="68580" marR="68580" marT="0" marB="0"/>
                </a:tc>
                <a:tc>
                  <a:txBody>
                    <a:bodyPr/>
                    <a:lstStyle/>
                    <a:p>
                      <a:pPr algn="just">
                        <a:lnSpc>
                          <a:spcPct val="125000"/>
                        </a:lnSpc>
                        <a:spcAft>
                          <a:spcPts val="0"/>
                        </a:spcAft>
                      </a:pPr>
                      <a:r>
                        <a:rPr lang="pt-BR" sz="1200" dirty="0">
                          <a:effectLst/>
                        </a:rPr>
                        <a:t> </a:t>
                      </a:r>
                      <a:endParaRPr lang="pt-BR" sz="1100" dirty="0">
                        <a:effectLst/>
                        <a:latin typeface="Calibri"/>
                        <a:ea typeface="Calibri"/>
                        <a:cs typeface="Times New Roman"/>
                      </a:endParaRPr>
                    </a:p>
                  </a:txBody>
                  <a:tcPr marL="68580" marR="68580" marT="0" marB="0"/>
                </a:tc>
                <a:tc>
                  <a:txBody>
                    <a:bodyPr/>
                    <a:lstStyle/>
                    <a:p>
                      <a:pPr algn="just">
                        <a:lnSpc>
                          <a:spcPct val="125000"/>
                        </a:lnSpc>
                        <a:spcAft>
                          <a:spcPts val="0"/>
                        </a:spcAft>
                      </a:pPr>
                      <a:r>
                        <a:rPr lang="pt-BR" sz="1200">
                          <a:effectLst/>
                        </a:rPr>
                        <a:t> </a:t>
                      </a:r>
                      <a:endParaRPr lang="pt-BR" sz="1100">
                        <a:effectLst/>
                        <a:latin typeface="Calibri"/>
                        <a:ea typeface="Calibri"/>
                        <a:cs typeface="Times New Roman"/>
                      </a:endParaRPr>
                    </a:p>
                  </a:txBody>
                  <a:tcPr marL="68580" marR="68580" marT="0" marB="0"/>
                </a:tc>
              </a:tr>
              <a:tr h="0">
                <a:tc>
                  <a:txBody>
                    <a:bodyPr/>
                    <a:lstStyle/>
                    <a:p>
                      <a:pPr algn="just">
                        <a:lnSpc>
                          <a:spcPct val="125000"/>
                        </a:lnSpc>
                        <a:spcAft>
                          <a:spcPts val="0"/>
                        </a:spcAft>
                      </a:pPr>
                      <a:r>
                        <a:rPr lang="pt-BR" sz="1200">
                          <a:effectLst/>
                        </a:rPr>
                        <a:t> </a:t>
                      </a:r>
                      <a:endParaRPr lang="pt-BR" sz="1100">
                        <a:effectLst/>
                        <a:latin typeface="Calibri"/>
                        <a:ea typeface="Calibri"/>
                        <a:cs typeface="Times New Roman"/>
                      </a:endParaRPr>
                    </a:p>
                  </a:txBody>
                  <a:tcPr marL="68580" marR="68580" marT="0" marB="0"/>
                </a:tc>
                <a:tc>
                  <a:txBody>
                    <a:bodyPr/>
                    <a:lstStyle/>
                    <a:p>
                      <a:pPr algn="just">
                        <a:lnSpc>
                          <a:spcPct val="125000"/>
                        </a:lnSpc>
                        <a:spcAft>
                          <a:spcPts val="0"/>
                        </a:spcAft>
                      </a:pPr>
                      <a:r>
                        <a:rPr lang="pt-BR" sz="1200">
                          <a:effectLst/>
                        </a:rPr>
                        <a:t> </a:t>
                      </a:r>
                      <a:endParaRPr lang="pt-BR" sz="1100">
                        <a:effectLst/>
                        <a:latin typeface="Calibri"/>
                        <a:ea typeface="Calibri"/>
                        <a:cs typeface="Times New Roman"/>
                      </a:endParaRPr>
                    </a:p>
                  </a:txBody>
                  <a:tcPr marL="68580" marR="68580" marT="0" marB="0"/>
                </a:tc>
                <a:tc>
                  <a:txBody>
                    <a:bodyPr/>
                    <a:lstStyle/>
                    <a:p>
                      <a:pPr algn="just">
                        <a:lnSpc>
                          <a:spcPct val="125000"/>
                        </a:lnSpc>
                        <a:spcAft>
                          <a:spcPts val="0"/>
                        </a:spcAft>
                      </a:pPr>
                      <a:r>
                        <a:rPr lang="pt-BR" sz="1200" dirty="0">
                          <a:effectLst/>
                        </a:rPr>
                        <a:t> </a:t>
                      </a:r>
                      <a:endParaRPr lang="pt-BR"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0779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4.4</a:t>
            </a:r>
            <a:r>
              <a:rPr lang="pt-BR" dirty="0"/>
              <a:t>.  Providências para adequação do ambiente</a:t>
            </a:r>
          </a:p>
          <a:p>
            <a:pPr marL="0" indent="0">
              <a:buNone/>
            </a:pPr>
            <a:r>
              <a:rPr lang="pt-BR" dirty="0" smtClean="0"/>
              <a:t>4.4.4.</a:t>
            </a:r>
            <a:r>
              <a:rPr lang="pt-BR" dirty="0"/>
              <a:t>      Servidores que participarão da </a:t>
            </a:r>
            <a:r>
              <a:rPr lang="pt-BR" dirty="0" smtClean="0"/>
              <a:t>fiscalização</a:t>
            </a:r>
          </a:p>
        </p:txBody>
      </p:sp>
      <p:pic>
        <p:nvPicPr>
          <p:cNvPr id="9218" name="Picture 2" descr="Resultado de imagem para fiscalização"/>
          <p:cNvPicPr>
            <a:picLocks noChangeAspect="1" noChangeArrowheads="1"/>
          </p:cNvPicPr>
          <p:nvPr/>
        </p:nvPicPr>
        <p:blipFill rotWithShape="1">
          <a:blip r:embed="rId2">
            <a:extLst>
              <a:ext uri="{28A0092B-C50C-407E-A947-70E740481C1C}">
                <a14:useLocalDpi xmlns:a14="http://schemas.microsoft.com/office/drawing/2010/main" val="0"/>
              </a:ext>
            </a:extLst>
          </a:blip>
          <a:srcRect l="43607" r="5563" b="10248"/>
          <a:stretch/>
        </p:blipFill>
        <p:spPr bwMode="auto">
          <a:xfrm>
            <a:off x="3131840" y="2708920"/>
            <a:ext cx="2914651" cy="29066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9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1000"/>
                                        <p:tgtEl>
                                          <p:spTgt spid="9218"/>
                                        </p:tgtEl>
                                      </p:cBhvr>
                                    </p:animEffect>
                                    <p:anim calcmode="lin" valueType="num">
                                      <p:cBhvr>
                                        <p:cTn id="12" dur="1000" fill="hold"/>
                                        <p:tgtEl>
                                          <p:spTgt spid="9218"/>
                                        </p:tgtEl>
                                        <p:attrNameLst>
                                          <p:attrName>ppt_x</p:attrName>
                                        </p:attrNameLst>
                                      </p:cBhvr>
                                      <p:tavLst>
                                        <p:tav tm="0">
                                          <p:val>
                                            <p:strVal val="#ppt_x"/>
                                          </p:val>
                                        </p:tav>
                                        <p:tav tm="100000">
                                          <p:val>
                                            <p:strVal val="#ppt_x"/>
                                          </p:val>
                                        </p:tav>
                                      </p:tavLst>
                                    </p:anim>
                                    <p:anim calcmode="lin" valueType="num">
                                      <p:cBhvr>
                                        <p:cTn id="13"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smtClean="0"/>
              <a:t>4. DESENHO </a:t>
            </a:r>
            <a:r>
              <a:rPr lang="pt-BR" dirty="0"/>
              <a:t>DA CONTRATAÇÃO</a:t>
            </a:r>
          </a:p>
        </p:txBody>
      </p:sp>
      <p:sp>
        <p:nvSpPr>
          <p:cNvPr id="3" name="Espaço Reservado para Conteúdo 2"/>
          <p:cNvSpPr>
            <a:spLocks noGrp="1"/>
          </p:cNvSpPr>
          <p:nvPr>
            <p:ph idx="1"/>
          </p:nvPr>
        </p:nvSpPr>
        <p:spPr>
          <a:xfrm>
            <a:off x="457200" y="1124744"/>
            <a:ext cx="8229600" cy="5001419"/>
          </a:xfrm>
        </p:spPr>
        <p:txBody>
          <a:bodyPr numCol="1">
            <a:normAutofit fontScale="85000" lnSpcReduction="10000"/>
          </a:bodyPr>
          <a:lstStyle/>
          <a:p>
            <a:pPr marL="0" indent="0">
              <a:buNone/>
            </a:pPr>
            <a:r>
              <a:rPr lang="pt-BR" dirty="0" smtClean="0"/>
              <a:t>4.5</a:t>
            </a:r>
            <a:r>
              <a:rPr lang="pt-BR" dirty="0"/>
              <a:t>.  Classificação da Informação quanto ao Grau e Prazos de </a:t>
            </a:r>
            <a:r>
              <a:rPr lang="pt-BR" dirty="0" smtClean="0"/>
              <a:t>Sigilo</a:t>
            </a:r>
          </a:p>
          <a:p>
            <a:pPr marL="0" indent="0" algn="ctr">
              <a:buNone/>
            </a:pPr>
            <a:r>
              <a:rPr lang="pt-BR" dirty="0"/>
              <a:t>Escolher entre uma das duas </a:t>
            </a:r>
            <a:r>
              <a:rPr lang="pt-BR" dirty="0" smtClean="0"/>
              <a:t>sugestões:</a:t>
            </a:r>
            <a:endParaRPr lang="pt-BR" dirty="0"/>
          </a:p>
          <a:p>
            <a:r>
              <a:rPr lang="pt-BR" dirty="0"/>
              <a:t>“Nos termos da Lei nº 12.527, de 18 de novembro de 2011, as informações contidas nos presentes Estudos Preliminares DEVERÃO ESTAR DISPONÍVEIS para qualquer interessado, pois não se caracterizam como sigilosas.”</a:t>
            </a:r>
          </a:p>
          <a:p>
            <a:r>
              <a:rPr lang="pt-BR" dirty="0"/>
              <a:t>“Nos termos do Art. 23 da Lei nº 12.527, de 18 de novembro de 2011, as informações contidas nos presentes Estudos Preliminares ASSUMEM CARÁTER SIGILOSO e, portanto, deverão ter acesso restrito.”</a:t>
            </a:r>
          </a:p>
          <a:p>
            <a:pPr marL="0" indent="0">
              <a:buNone/>
            </a:pPr>
            <a:endParaRPr lang="pt-BR" dirty="0"/>
          </a:p>
        </p:txBody>
      </p:sp>
    </p:spTree>
    <p:extLst>
      <p:ext uri="{BB962C8B-B14F-4D97-AF65-F5344CB8AC3E}">
        <p14:creationId xmlns:p14="http://schemas.microsoft.com/office/powerpoint/2010/main" val="409071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8532440" cy="720080"/>
          </a:xfrm>
        </p:spPr>
        <p:txBody>
          <a:bodyPr>
            <a:normAutofit/>
          </a:bodyPr>
          <a:lstStyle/>
          <a:p>
            <a:pPr algn="l"/>
            <a:r>
              <a:rPr lang="pt-BR" sz="3000" dirty="0" smtClean="0"/>
              <a:t>5.DECLARAÇÃO </a:t>
            </a:r>
            <a:r>
              <a:rPr lang="pt-BR" sz="3000" dirty="0"/>
              <a:t>DA VIABILIDADE </a:t>
            </a:r>
            <a:r>
              <a:rPr lang="pt-BR" sz="3000" dirty="0" smtClean="0"/>
              <a:t>DA CONTRATAÇÃO</a:t>
            </a:r>
            <a:endParaRPr lang="pt-BR" sz="3000" dirty="0"/>
          </a:p>
        </p:txBody>
      </p:sp>
      <p:sp>
        <p:nvSpPr>
          <p:cNvPr id="3" name="Espaço Reservado para Conteúdo 2"/>
          <p:cNvSpPr>
            <a:spLocks noGrp="1"/>
          </p:cNvSpPr>
          <p:nvPr>
            <p:ph idx="1"/>
          </p:nvPr>
        </p:nvSpPr>
        <p:spPr>
          <a:xfrm>
            <a:off x="457200" y="1124744"/>
            <a:ext cx="8229600" cy="5001419"/>
          </a:xfrm>
        </p:spPr>
        <p:txBody>
          <a:bodyPr numCol="1">
            <a:normAutofit fontScale="92500" lnSpcReduction="20000"/>
          </a:bodyPr>
          <a:lstStyle/>
          <a:p>
            <a:pPr marL="0" indent="0">
              <a:buNone/>
            </a:pPr>
            <a:r>
              <a:rPr lang="pt-BR" dirty="0" smtClean="0"/>
              <a:t>Ratificação ou NÃO da possibilidade da contratação</a:t>
            </a:r>
          </a:p>
          <a:p>
            <a:pPr marL="0" indent="0">
              <a:buNone/>
            </a:pPr>
            <a:r>
              <a:rPr lang="pt-BR" dirty="0" smtClean="0"/>
              <a:t>Caso não seja viável deverá ser apresentado o(s) item(</a:t>
            </a:r>
            <a:r>
              <a:rPr lang="pt-BR" dirty="0" err="1" smtClean="0"/>
              <a:t>ns</a:t>
            </a:r>
            <a:r>
              <a:rPr lang="pt-BR" dirty="0" smtClean="0"/>
              <a:t>) que impedem a realização.</a:t>
            </a:r>
          </a:p>
          <a:p>
            <a:pPr marL="0" indent="0" algn="ctr">
              <a:buNone/>
            </a:pPr>
            <a:r>
              <a:rPr lang="pt-BR" dirty="0" smtClean="0"/>
              <a:t>Texto Sugerido:</a:t>
            </a:r>
          </a:p>
          <a:p>
            <a:pPr marL="0" indent="0" algn="just">
              <a:buNone/>
            </a:pPr>
            <a:r>
              <a:rPr lang="pt-BR" dirty="0"/>
              <a:t>O presente estudo levantou os elementos essenciais que irão compor o Termo de Referência e demonstrou ser viável a contratação demandada, condicionada à implementação das providências discriminadas no item 4.4 do presente estudo, cabendo ressaltar que os riscos envolvidos são administráveis e os custos previstos são compatíveis e se caracterizam pela economicidade</a:t>
            </a:r>
            <a:r>
              <a:rPr lang="pt-BR" dirty="0" smtClean="0"/>
              <a:t>.</a:t>
            </a:r>
            <a:endParaRPr lang="pt-BR" dirty="0"/>
          </a:p>
        </p:txBody>
      </p:sp>
    </p:spTree>
    <p:extLst>
      <p:ext uri="{BB962C8B-B14F-4D97-AF65-F5344CB8AC3E}">
        <p14:creationId xmlns:p14="http://schemas.microsoft.com/office/powerpoint/2010/main" val="266860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algn="l"/>
            <a:r>
              <a:rPr lang="pt-BR" dirty="0" smtClean="0"/>
              <a:t>Assinaturas</a:t>
            </a:r>
            <a:endParaRPr lang="pt-BR" dirty="0"/>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Todos da equipe de Planejamento</a:t>
            </a:r>
            <a:endParaRPr lang="pt-BR" dirty="0"/>
          </a:p>
        </p:txBody>
      </p:sp>
      <p:pic>
        <p:nvPicPr>
          <p:cNvPr id="6146" name="Picture 2" descr="Resultado de imagem para todos jun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492896"/>
            <a:ext cx="3385980" cy="2539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Resultado de imagem para amarrados alpinis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458161"/>
            <a:ext cx="3915479" cy="25626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60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ipe(down)">
                                      <p:cBhvr>
                                        <p:cTn id="11" dur="500"/>
                                        <p:tgtEl>
                                          <p:spTgt spid="6146"/>
                                        </p:tgtEl>
                                      </p:cBhvr>
                                    </p:animEffect>
                                  </p:childTnLst>
                                </p:cTn>
                              </p:par>
                              <p:par>
                                <p:cTn id="12" presetID="22" presetClass="entr" presetSubtype="4" fill="hold" nodeType="with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wipe(down)">
                                      <p:cBhvr>
                                        <p:cTn id="1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pt-BR" dirty="0" smtClean="0"/>
              <a:t>Direcionamento do ETP</a:t>
            </a:r>
            <a:endParaRPr lang="pt-BR" dirty="0"/>
          </a:p>
        </p:txBody>
      </p:sp>
      <p:sp>
        <p:nvSpPr>
          <p:cNvPr id="3" name="Espaço Reservado para Conteúdo 2"/>
          <p:cNvSpPr>
            <a:spLocks noGrp="1"/>
          </p:cNvSpPr>
          <p:nvPr>
            <p:ph idx="1"/>
          </p:nvPr>
        </p:nvSpPr>
        <p:spPr/>
        <p:txBody>
          <a:bodyPr/>
          <a:lstStyle/>
          <a:p>
            <a:r>
              <a:rPr lang="pt-BR" dirty="0" smtClean="0"/>
              <a:t>Encaminhar à autoridade competente e OD para continuação.</a:t>
            </a:r>
            <a:endParaRPr lang="pt-BR" dirty="0"/>
          </a:p>
        </p:txBody>
      </p:sp>
      <p:pic>
        <p:nvPicPr>
          <p:cNvPr id="12290" name="Picture 2" descr="Resultado de imagem para resultad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742" y="3140968"/>
            <a:ext cx="573405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175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188640"/>
            <a:ext cx="7632848" cy="720080"/>
          </a:xfrm>
        </p:spPr>
        <p:txBody>
          <a:bodyPr>
            <a:normAutofit fontScale="90000"/>
          </a:bodyPr>
          <a:lstStyle/>
          <a:p>
            <a:pPr algn="l"/>
            <a:r>
              <a:rPr lang="pt-BR" dirty="0" smtClean="0"/>
              <a:t>Fluxo</a:t>
            </a:r>
            <a:endParaRPr lang="pt-BR" dirty="0"/>
          </a:p>
        </p:txBody>
      </p:sp>
      <p:graphicFrame>
        <p:nvGraphicFramePr>
          <p:cNvPr id="4" name="Diagrama 3"/>
          <p:cNvGraphicFramePr/>
          <p:nvPr>
            <p:extLst>
              <p:ext uri="{D42A27DB-BD31-4B8C-83A1-F6EECF244321}">
                <p14:modId xmlns:p14="http://schemas.microsoft.com/office/powerpoint/2010/main" val="1093085725"/>
              </p:ext>
            </p:extLst>
          </p:nvPr>
        </p:nvGraphicFramePr>
        <p:xfrm>
          <a:off x="0" y="1397000"/>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515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algn="l"/>
            <a:r>
              <a:rPr lang="pt-BR" dirty="0" smtClean="0"/>
              <a:t>A logística esta à disposição</a:t>
            </a:r>
            <a:endParaRPr lang="pt-BR" dirty="0"/>
          </a:p>
        </p:txBody>
      </p:sp>
      <p:graphicFrame>
        <p:nvGraphicFramePr>
          <p:cNvPr id="8" name="Tabela 7"/>
          <p:cNvGraphicFramePr>
            <a:graphicFrameLocks noGrp="1"/>
          </p:cNvGraphicFramePr>
          <p:nvPr>
            <p:extLst>
              <p:ext uri="{D42A27DB-BD31-4B8C-83A1-F6EECF244321}">
                <p14:modId xmlns:p14="http://schemas.microsoft.com/office/powerpoint/2010/main" val="2894726190"/>
              </p:ext>
            </p:extLst>
          </p:nvPr>
        </p:nvGraphicFramePr>
        <p:xfrm>
          <a:off x="539552" y="980728"/>
          <a:ext cx="7643643" cy="4935301"/>
        </p:xfrm>
        <a:graphic>
          <a:graphicData uri="http://schemas.openxmlformats.org/drawingml/2006/table">
            <a:tbl>
              <a:tblPr>
                <a:tableStyleId>{3C2FFA5D-87B4-456A-9821-1D502468CF0F}</a:tableStyleId>
              </a:tblPr>
              <a:tblGrid>
                <a:gridCol w="3041911"/>
                <a:gridCol w="1594048"/>
                <a:gridCol w="3007684"/>
              </a:tblGrid>
              <a:tr h="252777">
                <a:tc>
                  <a:txBody>
                    <a:bodyPr/>
                    <a:lstStyle/>
                    <a:p>
                      <a:pPr algn="ctr" fontAlgn="b"/>
                      <a:r>
                        <a:rPr lang="pt-BR" sz="1400" u="none" strike="noStrike" dirty="0">
                          <a:effectLst/>
                        </a:rPr>
                        <a:t>Setor</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dirty="0">
                          <a:effectLst/>
                        </a:rPr>
                        <a:t>Telefone</a:t>
                      </a:r>
                      <a:endParaRPr lang="pt-BR" sz="1400" b="0" i="0" u="none" strike="noStrike" dirty="0">
                        <a:solidFill>
                          <a:srgbClr val="000000"/>
                        </a:solidFill>
                        <a:effectLst/>
                        <a:latin typeface="Calibri"/>
                      </a:endParaRPr>
                    </a:p>
                  </a:txBody>
                  <a:tcPr marL="8830" marR="8830" marT="8830" marB="0" anchor="ctr"/>
                </a:tc>
                <a:tc>
                  <a:txBody>
                    <a:bodyPr/>
                    <a:lstStyle/>
                    <a:p>
                      <a:pPr algn="ctr" fontAlgn="b"/>
                      <a:r>
                        <a:rPr lang="pt-BR" sz="1400" u="none" strike="noStrike">
                          <a:effectLst/>
                        </a:rPr>
                        <a:t>e-mail</a:t>
                      </a:r>
                      <a:endParaRPr lang="pt-BR" sz="1400" b="0" i="0" u="none" strike="noStrike">
                        <a:solidFill>
                          <a:srgbClr val="000000"/>
                        </a:solidFill>
                        <a:effectLst/>
                        <a:latin typeface="Calibri"/>
                      </a:endParaRPr>
                    </a:p>
                  </a:txBody>
                  <a:tcPr marL="8830" marR="8830" marT="8830" marB="0" anchor="ctr"/>
                </a:tc>
              </a:tr>
              <a:tr h="495507">
                <a:tc>
                  <a:txBody>
                    <a:bodyPr/>
                    <a:lstStyle/>
                    <a:p>
                      <a:pPr algn="ctr" fontAlgn="b">
                        <a:buClr>
                          <a:srgbClr val="000000"/>
                        </a:buClr>
                        <a:buSzPts val="1100"/>
                        <a:buFont typeface="Calibri"/>
                        <a:buNone/>
                      </a:pPr>
                      <a:r>
                        <a:rPr lang="pt-BR" sz="1400" u="none" strike="noStrike" dirty="0" smtClean="0">
                          <a:effectLst/>
                        </a:rPr>
                        <a:t>Coordenadoria de Compras Centralizadas</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2333-1880</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2"/>
                        </a:rPr>
                        <a:t>comprascentralizadas@casacivil.rj.gov.br</a:t>
                      </a:r>
                      <a:endParaRPr lang="pt-BR" sz="1400" b="0" i="0" u="sng" strike="noStrike">
                        <a:solidFill>
                          <a:srgbClr val="0000FF"/>
                        </a:solidFill>
                        <a:effectLst/>
                        <a:latin typeface="Calibri"/>
                      </a:endParaRPr>
                    </a:p>
                  </a:txBody>
                  <a:tcPr marL="8830" marR="8830" marT="8830" marB="0" anchor="ctr"/>
                </a:tc>
              </a:tr>
              <a:tr h="252777">
                <a:tc>
                  <a:txBody>
                    <a:bodyPr/>
                    <a:lstStyle/>
                    <a:p>
                      <a:pPr algn="ctr" fontAlgn="b">
                        <a:buClr>
                          <a:srgbClr val="000000"/>
                        </a:buClr>
                        <a:buSzPts val="1100"/>
                        <a:buFont typeface="Calibri"/>
                        <a:buNone/>
                      </a:pPr>
                      <a:r>
                        <a:rPr lang="pt-BR" sz="1400" u="none" strike="noStrike" dirty="0" smtClean="0">
                          <a:effectLst/>
                        </a:rPr>
                        <a:t>Cadastro de Fornecedores </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dirty="0">
                          <a:effectLst/>
                        </a:rPr>
                        <a:t> </a:t>
                      </a:r>
                      <a:r>
                        <a:rPr lang="pt-BR" sz="1400" u="none" strike="noStrike" dirty="0" smtClean="0">
                          <a:effectLst/>
                        </a:rPr>
                        <a:t>(21</a:t>
                      </a:r>
                      <a:r>
                        <a:rPr lang="pt-BR" sz="1400" u="none" strike="noStrike" dirty="0">
                          <a:effectLst/>
                        </a:rPr>
                        <a:t>) 2332-7017</a:t>
                      </a:r>
                      <a:endParaRPr lang="pt-BR" sz="1400" b="0" i="0" u="none" strike="noStrike" dirty="0">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3"/>
                        </a:rPr>
                        <a:t>fornecedor@casacivil.rj.gov.br</a:t>
                      </a:r>
                      <a:endParaRPr lang="pt-BR" sz="1400" b="0" i="0" u="sng" strike="noStrike">
                        <a:solidFill>
                          <a:srgbClr val="0000FF"/>
                        </a:solidFill>
                        <a:effectLst/>
                        <a:latin typeface="Calibri"/>
                      </a:endParaRPr>
                    </a:p>
                  </a:txBody>
                  <a:tcPr marL="8830" marR="8830" marT="8830" marB="0" anchor="ctr"/>
                </a:tc>
              </a:tr>
              <a:tr h="252777">
                <a:tc>
                  <a:txBody>
                    <a:bodyPr/>
                    <a:lstStyle/>
                    <a:p>
                      <a:pPr algn="ctr" fontAlgn="b">
                        <a:buClr>
                          <a:srgbClr val="000000"/>
                        </a:buClr>
                        <a:buSzPts val="1100"/>
                        <a:buFont typeface="Calibri"/>
                        <a:buNone/>
                      </a:pPr>
                      <a:r>
                        <a:rPr lang="pt-BR" sz="1400" u="none" strike="noStrike" dirty="0" smtClean="0">
                          <a:effectLst/>
                        </a:rPr>
                        <a:t>Gestão de Atas</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2333-3336</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4"/>
                        </a:rPr>
                        <a:t>gestaosrp@casacivil.rj.gov.br</a:t>
                      </a:r>
                      <a:endParaRPr lang="pt-BR" sz="1400" b="0" i="0" u="sng" strike="noStrike">
                        <a:solidFill>
                          <a:srgbClr val="0000FF"/>
                        </a:solidFill>
                        <a:effectLst/>
                        <a:latin typeface="Calibri"/>
                      </a:endParaRPr>
                    </a:p>
                  </a:txBody>
                  <a:tcPr marL="8830" marR="8830" marT="8830" marB="0" anchor="ctr"/>
                </a:tc>
              </a:tr>
              <a:tr h="252777">
                <a:tc>
                  <a:txBody>
                    <a:bodyPr/>
                    <a:lstStyle/>
                    <a:p>
                      <a:pPr algn="ctr" fontAlgn="b"/>
                      <a:r>
                        <a:rPr lang="pt-BR" sz="1400" u="none" strike="noStrike" dirty="0">
                          <a:effectLst/>
                        </a:rPr>
                        <a:t>Catalogo SIGA</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2333-3376</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5"/>
                        </a:rPr>
                        <a:t>catalogosiga@casacivil.rj.gov.br</a:t>
                      </a:r>
                      <a:endParaRPr lang="pt-BR" sz="1400" b="0" i="0" u="sng" strike="noStrike">
                        <a:solidFill>
                          <a:srgbClr val="0000FF"/>
                        </a:solidFill>
                        <a:effectLst/>
                        <a:latin typeface="Calibri"/>
                      </a:endParaRPr>
                    </a:p>
                  </a:txBody>
                  <a:tcPr marL="8830" marR="8830" marT="8830" marB="0" anchor="ctr"/>
                </a:tc>
              </a:tr>
              <a:tr h="495507">
                <a:tc>
                  <a:txBody>
                    <a:bodyPr/>
                    <a:lstStyle/>
                    <a:p>
                      <a:pPr algn="ctr" fontAlgn="b">
                        <a:buClr>
                          <a:srgbClr val="000000"/>
                        </a:buClr>
                        <a:buSzPts val="1100"/>
                        <a:buFont typeface="Calibri"/>
                        <a:buNone/>
                      </a:pPr>
                      <a:r>
                        <a:rPr lang="pt-BR" sz="1400" u="none" strike="noStrike" dirty="0" smtClean="0">
                          <a:effectLst/>
                        </a:rPr>
                        <a:t>Sistema de Bens Móveis</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2333-3398 </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none" strike="noStrike" dirty="0" smtClean="0">
                          <a:effectLst/>
                          <a:hlinkClick r:id="rId6"/>
                        </a:rPr>
                        <a:t>redebens@casacivil.rj.gov.br</a:t>
                      </a:r>
                      <a:endParaRPr lang="pt-BR" sz="1400" u="none" strike="noStrike" dirty="0" smtClean="0">
                        <a:effectLst/>
                      </a:endParaRPr>
                    </a:p>
                    <a:p>
                      <a:pPr algn="ctr" fontAlgn="b"/>
                      <a:r>
                        <a:rPr lang="pt-BR" sz="1400" u="none" strike="noStrike" dirty="0" smtClean="0">
                          <a:effectLst/>
                          <a:hlinkClick r:id="rId7"/>
                        </a:rPr>
                        <a:t>suportesbmrj@casacivil.rj.gov.br</a:t>
                      </a:r>
                      <a:endParaRPr lang="pt-BR" sz="1400" b="0" i="0" u="none" strike="noStrike" dirty="0">
                        <a:solidFill>
                          <a:srgbClr val="000000"/>
                        </a:solidFill>
                        <a:effectLst/>
                        <a:latin typeface="Calibri"/>
                      </a:endParaRPr>
                    </a:p>
                  </a:txBody>
                  <a:tcPr marL="8830" marR="8830" marT="8830" marB="0" anchor="ctr"/>
                </a:tc>
              </a:tr>
              <a:tr h="252777">
                <a:tc>
                  <a:txBody>
                    <a:bodyPr/>
                    <a:lstStyle/>
                    <a:p>
                      <a:pPr algn="ctr" fontAlgn="b">
                        <a:buClr>
                          <a:srgbClr val="000000"/>
                        </a:buClr>
                        <a:buSzPts val="1100"/>
                        <a:buFont typeface="Calibri"/>
                        <a:buNone/>
                      </a:pPr>
                      <a:r>
                        <a:rPr lang="pt-BR" sz="1400" u="none" strike="noStrike" dirty="0" smtClean="0">
                          <a:effectLst/>
                        </a:rPr>
                        <a:t>Suporte aos Usuários SIGA</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dirty="0">
                          <a:effectLst/>
                        </a:rPr>
                        <a:t>(21) 2332-6977</a:t>
                      </a:r>
                      <a:endParaRPr lang="pt-BR" sz="1400" b="0" i="0" u="none" strike="noStrike" dirty="0">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8"/>
                        </a:rPr>
                        <a:t>suporte_siga@casacivil.rj.gov.br </a:t>
                      </a:r>
                      <a:endParaRPr lang="pt-BR" sz="1400" b="0" i="0" u="sng" strike="noStrike">
                        <a:solidFill>
                          <a:srgbClr val="0000FF"/>
                        </a:solidFill>
                        <a:effectLst/>
                        <a:latin typeface="Calibri"/>
                      </a:endParaRPr>
                    </a:p>
                  </a:txBody>
                  <a:tcPr marL="8830" marR="8830" marT="8830" marB="0" anchor="ctr"/>
                </a:tc>
              </a:tr>
              <a:tr h="252777">
                <a:tc>
                  <a:txBody>
                    <a:bodyPr/>
                    <a:lstStyle/>
                    <a:p>
                      <a:pPr algn="ctr" fontAlgn="b">
                        <a:buClr>
                          <a:srgbClr val="000000"/>
                        </a:buClr>
                        <a:buSzPts val="1100"/>
                        <a:buFont typeface="Calibri"/>
                        <a:buNone/>
                      </a:pPr>
                      <a:r>
                        <a:rPr lang="pt-BR" sz="1400" u="none" strike="noStrike" dirty="0" smtClean="0">
                          <a:effectLst/>
                        </a:rPr>
                        <a:t>Gestão de Frotas</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2333-1875</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9"/>
                        </a:rPr>
                        <a:t>frota@casacivil.rj.gov.br</a:t>
                      </a:r>
                      <a:endParaRPr lang="pt-BR" sz="1400" b="0" i="0" u="sng" strike="noStrike">
                        <a:solidFill>
                          <a:srgbClr val="0000FF"/>
                        </a:solidFill>
                        <a:effectLst/>
                        <a:latin typeface="Calibri"/>
                      </a:endParaRPr>
                    </a:p>
                  </a:txBody>
                  <a:tcPr marL="8830" marR="8830" marT="8830" marB="0" anchor="ctr"/>
                </a:tc>
              </a:tr>
              <a:tr h="252777">
                <a:tc>
                  <a:txBody>
                    <a:bodyPr/>
                    <a:lstStyle/>
                    <a:p>
                      <a:pPr algn="ctr" fontAlgn="b">
                        <a:buClr>
                          <a:srgbClr val="000000"/>
                        </a:buClr>
                        <a:buSzPts val="1100"/>
                        <a:buFont typeface="Calibri"/>
                        <a:buNone/>
                      </a:pPr>
                      <a:r>
                        <a:rPr lang="pt-BR" sz="1400" u="none" strike="noStrike" dirty="0" smtClean="0">
                          <a:effectLst/>
                        </a:rPr>
                        <a:t>Combustível</a:t>
                      </a:r>
                      <a:endParaRPr lang="pt-BR" sz="1400" b="0" i="0" u="none" strike="noStrike" dirty="0" smtClean="0">
                        <a:solidFill>
                          <a:schemeClr val="tx1"/>
                        </a:solidFill>
                        <a:effectLst/>
                        <a:latin typeface="Calibri"/>
                      </a:endParaRPr>
                    </a:p>
                  </a:txBody>
                  <a:tcPr marL="8830" marR="8830" marT="8830" marB="0" anchor="ctr"/>
                </a:tc>
                <a:tc>
                  <a:txBody>
                    <a:bodyPr/>
                    <a:lstStyle/>
                    <a:p>
                      <a:pPr algn="ctr" fontAlgn="b"/>
                      <a:r>
                        <a:rPr lang="pt-BR" sz="1400" u="none" strike="noStrike">
                          <a:effectLst/>
                        </a:rPr>
                        <a:t>(21) 2333-1875</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10"/>
                        </a:rPr>
                        <a:t>combustivel@casacivil.rj.gov.br</a:t>
                      </a:r>
                      <a:endParaRPr lang="pt-BR" sz="1400" b="0" i="0" u="sng" strike="noStrike">
                        <a:solidFill>
                          <a:srgbClr val="0000FF"/>
                        </a:solidFill>
                        <a:effectLst/>
                        <a:latin typeface="Calibri"/>
                      </a:endParaRPr>
                    </a:p>
                  </a:txBody>
                  <a:tcPr marL="8830" marR="8830" marT="8830" marB="0" anchor="ctr"/>
                </a:tc>
              </a:tr>
              <a:tr h="252777">
                <a:tc>
                  <a:txBody>
                    <a:bodyPr/>
                    <a:lstStyle/>
                    <a:p>
                      <a:pPr algn="ctr" fontAlgn="b">
                        <a:buClr>
                          <a:srgbClr val="000000"/>
                        </a:buClr>
                        <a:buSzPts val="1100"/>
                        <a:buFont typeface="Calibri"/>
                        <a:buNone/>
                      </a:pPr>
                      <a:r>
                        <a:rPr lang="pt-BR" sz="1400" u="none" strike="noStrike" dirty="0" smtClean="0">
                          <a:effectLst/>
                        </a:rPr>
                        <a:t>Coordenadoria de Manutenção</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2333-3404</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11"/>
                        </a:rPr>
                        <a:t>manutlog@casacivil.rj.gov.br</a:t>
                      </a:r>
                      <a:endParaRPr lang="pt-BR" sz="1400" b="0" i="0" u="sng" strike="noStrike">
                        <a:solidFill>
                          <a:srgbClr val="0000FF"/>
                        </a:solidFill>
                        <a:effectLst/>
                        <a:latin typeface="Calibri"/>
                      </a:endParaRPr>
                    </a:p>
                  </a:txBody>
                  <a:tcPr marL="8830" marR="8830" marT="8830" marB="0" anchor="ctr"/>
                </a:tc>
              </a:tr>
              <a:tr h="495507">
                <a:tc>
                  <a:txBody>
                    <a:bodyPr/>
                    <a:lstStyle/>
                    <a:p>
                      <a:pPr algn="ctr" fontAlgn="b">
                        <a:buClr>
                          <a:srgbClr val="000000"/>
                        </a:buClr>
                        <a:buSzPts val="1100"/>
                        <a:buFont typeface="Calibri"/>
                        <a:buNone/>
                      </a:pPr>
                      <a:r>
                        <a:rPr lang="pt-BR" sz="1400" u="none" strike="noStrike" dirty="0" smtClean="0">
                          <a:effectLst/>
                        </a:rPr>
                        <a:t>Redes e Capacitação</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2333-3340/3341</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a:effectLst/>
                          <a:hlinkClick r:id="rId12"/>
                        </a:rPr>
                        <a:t>capacitacaoredes@casacivil.rj.gov.br</a:t>
                      </a:r>
                      <a:endParaRPr lang="pt-BR" sz="1400" b="0" i="0" u="sng" strike="noStrike">
                        <a:solidFill>
                          <a:srgbClr val="0000FF"/>
                        </a:solidFill>
                        <a:effectLst/>
                        <a:latin typeface="Calibri"/>
                      </a:endParaRPr>
                    </a:p>
                  </a:txBody>
                  <a:tcPr marL="8830" marR="8830" marT="8830" marB="0" anchor="ctr"/>
                </a:tc>
              </a:tr>
              <a:tr h="495507">
                <a:tc>
                  <a:txBody>
                    <a:bodyPr/>
                    <a:lstStyle/>
                    <a:p>
                      <a:pPr algn="ctr" fontAlgn="b">
                        <a:buClr>
                          <a:srgbClr val="000000"/>
                        </a:buClr>
                        <a:buSzPts val="1100"/>
                        <a:buFont typeface="Calibri"/>
                        <a:buNone/>
                      </a:pPr>
                      <a:r>
                        <a:rPr lang="pt-BR" sz="1400" u="none" strike="noStrike" dirty="0" smtClean="0">
                          <a:effectLst/>
                        </a:rPr>
                        <a:t>Equipe de Licitação</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2333-1878</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dirty="0" smtClean="0">
                          <a:effectLst/>
                          <a:hlinkClick r:id="rId2"/>
                        </a:rPr>
                        <a:t>comprascentralizadas@casacivil.rj.gov.br</a:t>
                      </a:r>
                      <a:endParaRPr lang="pt-BR" sz="1400" u="sng" strike="noStrike" dirty="0" smtClean="0">
                        <a:effectLst/>
                      </a:endParaRPr>
                    </a:p>
                    <a:p>
                      <a:pPr marL="0" marR="0" indent="0" algn="ctr" defTabSz="914400" rtl="0" eaLnBrk="1" fontAlgn="b" latinLnBrk="0" hangingPunct="1">
                        <a:lnSpc>
                          <a:spcPct val="100000"/>
                        </a:lnSpc>
                        <a:spcBef>
                          <a:spcPts val="0"/>
                        </a:spcBef>
                        <a:spcAft>
                          <a:spcPts val="0"/>
                        </a:spcAft>
                        <a:buClrTx/>
                        <a:buSzTx/>
                        <a:buFontTx/>
                        <a:buNone/>
                        <a:tabLst/>
                        <a:defRPr/>
                      </a:pPr>
                      <a:r>
                        <a:rPr lang="pt-BR" sz="1400" u="sng" strike="noStrike" dirty="0" smtClean="0">
                          <a:effectLst/>
                          <a:hlinkClick r:id="rId13"/>
                        </a:rPr>
                        <a:t>redepreg@googlegroups.com</a:t>
                      </a:r>
                      <a:endParaRPr lang="pt-BR" sz="1400" b="0" i="0" u="sng" strike="noStrike" dirty="0" smtClean="0">
                        <a:solidFill>
                          <a:srgbClr val="0000FF"/>
                        </a:solidFill>
                        <a:effectLst/>
                        <a:latin typeface="+mn-lt"/>
                      </a:endParaRPr>
                    </a:p>
                  </a:txBody>
                  <a:tcPr marL="8830" marR="8830" marT="8830" marB="0" anchor="ctr"/>
                </a:tc>
              </a:tr>
              <a:tr h="252777">
                <a:tc>
                  <a:txBody>
                    <a:bodyPr/>
                    <a:lstStyle/>
                    <a:p>
                      <a:pPr marL="0" marR="0" indent="0" algn="ctr" defTabSz="914400" rtl="0" eaLnBrk="1" fontAlgn="b" latinLnBrk="0" hangingPunct="1">
                        <a:lnSpc>
                          <a:spcPct val="100000"/>
                        </a:lnSpc>
                        <a:spcBef>
                          <a:spcPts val="0"/>
                        </a:spcBef>
                        <a:spcAft>
                          <a:spcPts val="0"/>
                        </a:spcAft>
                        <a:buClr>
                          <a:srgbClr val="000000"/>
                        </a:buClr>
                        <a:buSzPts val="1100"/>
                        <a:buFont typeface="Calibri"/>
                        <a:buNone/>
                        <a:tabLst/>
                        <a:defRPr/>
                      </a:pPr>
                      <a:r>
                        <a:rPr lang="pt-BR" sz="1400" u="none" strike="noStrike" dirty="0" smtClean="0">
                          <a:effectLst/>
                        </a:rPr>
                        <a:t>Planejamento das Funções Logísticas</a:t>
                      </a:r>
                      <a:endParaRPr lang="pt-BR" sz="1400" b="0" i="0" u="none" strike="noStrike" dirty="0" smtClean="0">
                        <a:solidFill>
                          <a:schemeClr val="tx1"/>
                        </a:solidFill>
                        <a:effectLst/>
                        <a:latin typeface="+mn-lt"/>
                      </a:endParaRPr>
                    </a:p>
                  </a:txBody>
                  <a:tcPr marL="8830" marR="8830" marT="8830" marB="0" anchor="ctr"/>
                </a:tc>
                <a:tc>
                  <a:txBody>
                    <a:bodyPr/>
                    <a:lstStyle/>
                    <a:p>
                      <a:pPr algn="ctr" fontAlgn="b"/>
                      <a:r>
                        <a:rPr lang="pt-BR" sz="1400" u="none" strike="noStrike">
                          <a:effectLst/>
                        </a:rPr>
                        <a:t>(21) 2333-1816</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dirty="0" smtClean="0">
                          <a:effectLst/>
                          <a:hlinkClick r:id="rId14"/>
                        </a:rPr>
                        <a:t>redelog@casacivil.rj.gov.br</a:t>
                      </a:r>
                      <a:endParaRPr lang="pt-BR" sz="1400" u="sng" strike="noStrike" dirty="0" smtClean="0">
                        <a:effectLst/>
                      </a:endParaRPr>
                    </a:p>
                    <a:p>
                      <a:pPr marL="0" marR="0" indent="0" algn="ctr" defTabSz="914400" rtl="0" eaLnBrk="1" fontAlgn="b" latinLnBrk="0" hangingPunct="1">
                        <a:lnSpc>
                          <a:spcPct val="100000"/>
                        </a:lnSpc>
                        <a:spcBef>
                          <a:spcPts val="0"/>
                        </a:spcBef>
                        <a:spcAft>
                          <a:spcPts val="0"/>
                        </a:spcAft>
                        <a:buClrTx/>
                        <a:buSzTx/>
                        <a:buFontTx/>
                        <a:buNone/>
                        <a:tabLst/>
                        <a:defRPr/>
                      </a:pPr>
                      <a:r>
                        <a:rPr lang="pt-BR" sz="1400" u="sng" strike="noStrike" dirty="0" smtClean="0">
                          <a:effectLst/>
                          <a:hlinkClick r:id="rId15"/>
                        </a:rPr>
                        <a:t>redelog@googlegroups.com</a:t>
                      </a:r>
                      <a:endParaRPr lang="pt-BR" sz="1400" b="0" i="0" u="sng" strike="noStrike" dirty="0" smtClean="0">
                        <a:solidFill>
                          <a:srgbClr val="0000FF"/>
                        </a:solidFill>
                        <a:effectLst/>
                        <a:latin typeface="+mn-lt"/>
                      </a:endParaRPr>
                    </a:p>
                  </a:txBody>
                  <a:tcPr marL="8830" marR="8830" marT="8830" marB="0" anchor="ctr"/>
                </a:tc>
              </a:tr>
              <a:tr h="495507">
                <a:tc>
                  <a:txBody>
                    <a:bodyPr/>
                    <a:lstStyle/>
                    <a:p>
                      <a:pPr algn="ctr" fontAlgn="b">
                        <a:buClr>
                          <a:srgbClr val="000000"/>
                        </a:buClr>
                        <a:buSzPts val="1100"/>
                        <a:buFont typeface="Calibri"/>
                        <a:buNone/>
                      </a:pPr>
                      <a:r>
                        <a:rPr lang="pt-BR" sz="1400" u="none" strike="noStrike" dirty="0" smtClean="0">
                          <a:effectLst/>
                        </a:rPr>
                        <a:t>Coordenadoria de Gestão de Contratos</a:t>
                      </a:r>
                      <a:endParaRPr lang="pt-BR" sz="1400" b="0" i="0" u="none" strike="noStrike" dirty="0">
                        <a:solidFill>
                          <a:schemeClr val="tx1"/>
                        </a:solidFill>
                        <a:effectLst/>
                        <a:latin typeface="Calibri"/>
                      </a:endParaRPr>
                    </a:p>
                  </a:txBody>
                  <a:tcPr marL="8830" marR="8830" marT="8830" marB="0" anchor="ctr"/>
                </a:tc>
                <a:tc>
                  <a:txBody>
                    <a:bodyPr/>
                    <a:lstStyle/>
                    <a:p>
                      <a:pPr algn="ctr" fontAlgn="b"/>
                      <a:r>
                        <a:rPr lang="pt-BR" sz="1400" u="none" strike="noStrike">
                          <a:effectLst/>
                        </a:rPr>
                        <a:t>(21) 2333-3404</a:t>
                      </a:r>
                      <a:endParaRPr lang="pt-BR" sz="1400" b="0" i="0" u="none" strike="noStrike">
                        <a:solidFill>
                          <a:srgbClr val="000000"/>
                        </a:solidFill>
                        <a:effectLst/>
                        <a:latin typeface="Calibri"/>
                      </a:endParaRPr>
                    </a:p>
                  </a:txBody>
                  <a:tcPr marL="8830" marR="8830" marT="8830" marB="0" anchor="ctr"/>
                </a:tc>
                <a:tc>
                  <a:txBody>
                    <a:bodyPr/>
                    <a:lstStyle/>
                    <a:p>
                      <a:pPr algn="ctr" fontAlgn="b"/>
                      <a:r>
                        <a:rPr lang="pt-BR" sz="1400" u="sng" strike="noStrike" dirty="0">
                          <a:effectLst/>
                          <a:hlinkClick r:id="rId16"/>
                        </a:rPr>
                        <a:t>redecont@casacivil.rj.gov.br </a:t>
                      </a:r>
                      <a:endParaRPr lang="pt-BR" sz="1400" u="sng" strike="noStrike" dirty="0" smtClean="0">
                        <a:effectLst/>
                      </a:endParaRPr>
                    </a:p>
                    <a:p>
                      <a:pPr marL="0" marR="0" indent="0" algn="ctr" defTabSz="914400" rtl="0" eaLnBrk="1" fontAlgn="b" latinLnBrk="0" hangingPunct="1">
                        <a:lnSpc>
                          <a:spcPct val="100000"/>
                        </a:lnSpc>
                        <a:spcBef>
                          <a:spcPts val="0"/>
                        </a:spcBef>
                        <a:spcAft>
                          <a:spcPts val="0"/>
                        </a:spcAft>
                        <a:buClrTx/>
                        <a:buSzTx/>
                        <a:buFontTx/>
                        <a:buNone/>
                        <a:tabLst/>
                        <a:defRPr/>
                      </a:pPr>
                      <a:r>
                        <a:rPr lang="pt-BR" sz="1400" u="sng" strike="noStrike" dirty="0" smtClean="0">
                          <a:effectLst/>
                          <a:hlinkClick r:id="rId17"/>
                        </a:rPr>
                        <a:t>redecontrj@googlegroups.com</a:t>
                      </a:r>
                      <a:endParaRPr lang="pt-BR" sz="1400" b="0" i="0" u="sng" strike="noStrike" dirty="0">
                        <a:solidFill>
                          <a:srgbClr val="0000FF"/>
                        </a:solidFill>
                        <a:effectLst/>
                        <a:latin typeface="Calibri"/>
                      </a:endParaRPr>
                    </a:p>
                  </a:txBody>
                  <a:tcPr marL="8830" marR="8830" marT="8830" marB="0" anchor="ctr"/>
                </a:tc>
              </a:tr>
            </a:tbl>
          </a:graphicData>
        </a:graphic>
      </p:graphicFrame>
    </p:spTree>
    <p:extLst>
      <p:ext uri="{BB962C8B-B14F-4D97-AF65-F5344CB8AC3E}">
        <p14:creationId xmlns:p14="http://schemas.microsoft.com/office/powerpoint/2010/main" val="1087198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 y="0"/>
            <a:ext cx="9145076" cy="6858000"/>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595" y="1772816"/>
            <a:ext cx="5624810" cy="3024336"/>
          </a:xfrm>
          <a:prstGeom prst="rect">
            <a:avLst/>
          </a:prstGeom>
        </p:spPr>
      </p:pic>
      <p:sp>
        <p:nvSpPr>
          <p:cNvPr id="6" name="CaixaDeTexto 5"/>
          <p:cNvSpPr txBox="1"/>
          <p:nvPr/>
        </p:nvSpPr>
        <p:spPr>
          <a:xfrm>
            <a:off x="2051720" y="2852936"/>
            <a:ext cx="5040560" cy="707886"/>
          </a:xfrm>
          <a:prstGeom prst="rect">
            <a:avLst/>
          </a:prstGeom>
          <a:noFill/>
          <a:ln>
            <a:noFill/>
          </a:ln>
        </p:spPr>
        <p:txBody>
          <a:bodyPr wrap="square" rtlCol="0">
            <a:spAutoFit/>
          </a:bodyPr>
          <a:lstStyle/>
          <a:p>
            <a:pPr algn="ctr"/>
            <a:r>
              <a:rPr lang="pt-BR" sz="4000" dirty="0" smtClean="0"/>
              <a:t>Obrigado</a:t>
            </a:r>
            <a:endParaRPr lang="pt-BR" sz="4800" b="1" dirty="0" smtClean="0"/>
          </a:p>
        </p:txBody>
      </p:sp>
      <p:sp>
        <p:nvSpPr>
          <p:cNvPr id="7" name="CaixaDeTexto 6"/>
          <p:cNvSpPr txBox="1"/>
          <p:nvPr/>
        </p:nvSpPr>
        <p:spPr>
          <a:xfrm>
            <a:off x="2267744" y="4437112"/>
            <a:ext cx="4608512" cy="1692771"/>
          </a:xfrm>
          <a:prstGeom prst="rect">
            <a:avLst/>
          </a:prstGeom>
          <a:noFill/>
          <a:ln>
            <a:noFill/>
          </a:ln>
        </p:spPr>
        <p:txBody>
          <a:bodyPr wrap="square" rtlCol="0">
            <a:spAutoFit/>
          </a:bodyPr>
          <a:lstStyle/>
          <a:p>
            <a:pPr algn="ctr"/>
            <a:r>
              <a:rPr lang="pt-BR" sz="4000" dirty="0" smtClean="0">
                <a:solidFill>
                  <a:schemeClr val="bg1"/>
                </a:solidFill>
              </a:rPr>
              <a:t>Douglas Lima</a:t>
            </a:r>
          </a:p>
          <a:p>
            <a:pPr algn="ctr"/>
            <a:r>
              <a:rPr lang="pt-BR" sz="3200" u="sng" dirty="0" smtClean="0">
                <a:solidFill>
                  <a:schemeClr val="bg1"/>
                </a:solidFill>
              </a:rPr>
              <a:t>dclima@casacivil.rj.gov.br</a:t>
            </a:r>
          </a:p>
          <a:p>
            <a:pPr algn="ctr"/>
            <a:r>
              <a:rPr lang="pt-BR" sz="3200" b="1" dirty="0" smtClean="0">
                <a:solidFill>
                  <a:schemeClr val="bg1"/>
                </a:solidFill>
              </a:rPr>
              <a:t>2333-1834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a:t>2.    ANÁLISE DO CENÁRIO</a:t>
            </a:r>
          </a:p>
        </p:txBody>
      </p:sp>
      <p:sp>
        <p:nvSpPr>
          <p:cNvPr id="3" name="Espaço Reservado para Conteúdo 2"/>
          <p:cNvSpPr>
            <a:spLocks noGrp="1"/>
          </p:cNvSpPr>
          <p:nvPr>
            <p:ph idx="1"/>
          </p:nvPr>
        </p:nvSpPr>
        <p:spPr>
          <a:xfrm>
            <a:off x="457200" y="1124744"/>
            <a:ext cx="8229600" cy="5001419"/>
          </a:xfrm>
        </p:spPr>
        <p:txBody>
          <a:bodyPr numCol="1">
            <a:normAutofit fontScale="70000" lnSpcReduction="20000"/>
          </a:bodyPr>
          <a:lstStyle/>
          <a:p>
            <a:pPr marL="0" indent="0">
              <a:buNone/>
            </a:pPr>
            <a:r>
              <a:rPr lang="pt-BR" dirty="0" smtClean="0"/>
              <a:t>2.8</a:t>
            </a:r>
            <a:r>
              <a:rPr lang="pt-BR" dirty="0"/>
              <a:t>.  Conclusão da análise de </a:t>
            </a:r>
            <a:r>
              <a:rPr lang="pt-BR" dirty="0" smtClean="0"/>
              <a:t>cenário</a:t>
            </a:r>
          </a:p>
          <a:p>
            <a:pPr marL="0" indent="0">
              <a:buNone/>
            </a:pPr>
            <a:r>
              <a:rPr lang="pt-BR" dirty="0" smtClean="0"/>
              <a:t>Escolher e justificar a forma de suprimento mais adequada descrevendo a solução que melhor atenda às necessidades.</a:t>
            </a:r>
          </a:p>
          <a:p>
            <a:r>
              <a:rPr lang="pt-BR" dirty="0" smtClean="0"/>
              <a:t>Promoção da competição;</a:t>
            </a:r>
          </a:p>
          <a:p>
            <a:r>
              <a:rPr lang="pt-BR" dirty="0" smtClean="0"/>
              <a:t>Economicidade;</a:t>
            </a:r>
          </a:p>
          <a:p>
            <a:r>
              <a:rPr lang="pt-BR" dirty="0" smtClean="0"/>
              <a:t>Eficácia;</a:t>
            </a:r>
          </a:p>
          <a:p>
            <a:r>
              <a:rPr lang="pt-BR" dirty="0" smtClean="0"/>
              <a:t>Eficiência;</a:t>
            </a:r>
          </a:p>
          <a:p>
            <a:r>
              <a:rPr lang="pt-BR" dirty="0" smtClean="0"/>
              <a:t>Padronização;</a:t>
            </a:r>
          </a:p>
          <a:p>
            <a:r>
              <a:rPr lang="pt-BR" dirty="0" smtClean="0"/>
              <a:t>Disponibilidade de recursos;</a:t>
            </a:r>
          </a:p>
          <a:p>
            <a:r>
              <a:rPr lang="pt-BR" dirty="0" smtClean="0"/>
              <a:t>Quadro comparativo;</a:t>
            </a:r>
          </a:p>
          <a:p>
            <a:r>
              <a:rPr lang="pt-BR" dirty="0" smtClean="0"/>
              <a:t>Benefícios diretos e indiretos;</a:t>
            </a:r>
          </a:p>
          <a:p>
            <a:r>
              <a:rPr lang="pt-BR" dirty="0" smtClean="0"/>
              <a:t>Impactos ambientais;</a:t>
            </a:r>
          </a:p>
          <a:p>
            <a:r>
              <a:rPr lang="pt-BR" dirty="0" smtClean="0"/>
              <a:t>Melhoria da qualidade de produtos ou serviços oferecidos à sociedade.</a:t>
            </a:r>
          </a:p>
          <a:p>
            <a:pPr marL="0" indent="0">
              <a:buNone/>
            </a:pPr>
            <a:endParaRPr lang="pt-BR" dirty="0"/>
          </a:p>
        </p:txBody>
      </p:sp>
      <p:pic>
        <p:nvPicPr>
          <p:cNvPr id="26626"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204864"/>
            <a:ext cx="3810000"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42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a:t>3.    DESCRIÇÃO DA SOLUÇÃO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3.1</a:t>
            </a:r>
            <a:r>
              <a:rPr lang="pt-BR" dirty="0"/>
              <a:t>.  Definição sucinta do </a:t>
            </a:r>
            <a:r>
              <a:rPr lang="pt-BR" dirty="0" smtClean="0"/>
              <a:t>Objeto</a:t>
            </a:r>
          </a:p>
          <a:p>
            <a:pPr marL="0" indent="0">
              <a:buNone/>
            </a:pPr>
            <a:r>
              <a:rPr lang="pt-BR" dirty="0"/>
              <a:t>É a indicação, em termos genéricos, do serviço ou do material necessário para atender a demanda, com o emprego de um dos seguintes </a:t>
            </a:r>
            <a:r>
              <a:rPr lang="pt-BR" dirty="0" smtClean="0"/>
              <a:t>termos:</a:t>
            </a:r>
            <a:endParaRPr lang="pt-BR" dirty="0"/>
          </a:p>
        </p:txBody>
      </p:sp>
    </p:spTree>
    <p:extLst>
      <p:ext uri="{BB962C8B-B14F-4D97-AF65-F5344CB8AC3E}">
        <p14:creationId xmlns:p14="http://schemas.microsoft.com/office/powerpoint/2010/main" val="2668605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a:t>3.    DESCRIÇÃO DA SOLUÇÃO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3.1</a:t>
            </a:r>
            <a:r>
              <a:rPr lang="pt-BR" dirty="0"/>
              <a:t>.  Definição sucinta do </a:t>
            </a:r>
            <a:r>
              <a:rPr lang="pt-BR" dirty="0" smtClean="0"/>
              <a:t>Objeto</a:t>
            </a:r>
          </a:p>
        </p:txBody>
      </p:sp>
      <p:graphicFrame>
        <p:nvGraphicFramePr>
          <p:cNvPr id="4" name="Espaço Reservado para Conteúdo 5"/>
          <p:cNvGraphicFramePr>
            <a:graphicFrameLocks/>
          </p:cNvGraphicFramePr>
          <p:nvPr>
            <p:extLst>
              <p:ext uri="{D42A27DB-BD31-4B8C-83A1-F6EECF244321}">
                <p14:modId xmlns:p14="http://schemas.microsoft.com/office/powerpoint/2010/main" val="3626481539"/>
              </p:ext>
            </p:extLst>
          </p:nvPr>
        </p:nvGraphicFramePr>
        <p:xfrm>
          <a:off x="-35534" y="1700808"/>
          <a:ext cx="9144000" cy="4320477"/>
        </p:xfrm>
        <a:graphic>
          <a:graphicData uri="http://schemas.openxmlformats.org/drawingml/2006/table">
            <a:tbl>
              <a:tblPr firstCol="1" bandRow="1">
                <a:tableStyleId>{5C22544A-7EE6-4342-B048-85BDC9FD1C3A}</a:tableStyleId>
              </a:tblPr>
              <a:tblGrid>
                <a:gridCol w="1520568"/>
                <a:gridCol w="7623432"/>
              </a:tblGrid>
              <a:tr h="480053">
                <a:tc>
                  <a:txBody>
                    <a:bodyPr/>
                    <a:lstStyle/>
                    <a:p>
                      <a:pPr algn="ctr" fontAlgn="b"/>
                      <a:r>
                        <a:rPr lang="pt-BR" sz="1400" u="none" strike="noStrike" dirty="0">
                          <a:latin typeface="Arial" pitchFamily="34" charset="0"/>
                          <a:cs typeface="Arial" pitchFamily="34" charset="0"/>
                        </a:rPr>
                        <a:t>Obra </a:t>
                      </a:r>
                      <a:endParaRPr lang="pt-B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l" fontAlgn="b"/>
                      <a:r>
                        <a:rPr lang="pt-BR" sz="1400" u="none" strike="noStrike" dirty="0">
                          <a:latin typeface="Arial" pitchFamily="34" charset="0"/>
                          <a:cs typeface="Arial" pitchFamily="34" charset="0"/>
                        </a:rPr>
                        <a:t>•Toda realização material (construção, reforma ou ampliação) a cargo da Administração, executada diretamente por seus órgãos, ou indiretamente, por seus contratados e delegados. </a:t>
                      </a:r>
                      <a:endParaRPr lang="pt-BR" sz="1400" b="0" i="0" u="none" strike="noStrike" dirty="0">
                        <a:solidFill>
                          <a:srgbClr val="000000"/>
                        </a:solidFill>
                        <a:latin typeface="Arial" pitchFamily="34" charset="0"/>
                        <a:cs typeface="Arial" pitchFamily="34" charset="0"/>
                      </a:endParaRPr>
                    </a:p>
                  </a:txBody>
                  <a:tcPr marL="9525" marR="9525" marT="9525" marB="0" anchor="ctr"/>
                </a:tc>
              </a:tr>
              <a:tr h="480053">
                <a:tc rowSpan="2">
                  <a:txBody>
                    <a:bodyPr/>
                    <a:lstStyle/>
                    <a:p>
                      <a:pPr algn="ctr" fontAlgn="b"/>
                      <a:r>
                        <a:rPr lang="pt-BR" sz="1400" u="none" strike="noStrike" dirty="0" smtClean="0">
                          <a:latin typeface="Arial" pitchFamily="34" charset="0"/>
                          <a:cs typeface="Arial" pitchFamily="34" charset="0"/>
                        </a:rPr>
                        <a:t>Serviço </a:t>
                      </a:r>
                      <a:endParaRPr lang="pt-B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l" fontAlgn="b"/>
                      <a:r>
                        <a:rPr lang="pt-BR" sz="1400" u="none" strike="noStrike" smtClean="0">
                          <a:latin typeface="Arial" pitchFamily="34" charset="0"/>
                          <a:cs typeface="Arial" pitchFamily="34" charset="0"/>
                        </a:rPr>
                        <a:t>•Toda atividade prestada à Administração para atendimento de suas necessidades ou de seus administrados mediante remuneração da própria entidade contratante.</a:t>
                      </a:r>
                      <a:endParaRPr lang="pt-BR" sz="1400" b="0" i="0" u="none" strike="noStrike" dirty="0">
                        <a:solidFill>
                          <a:srgbClr val="000000"/>
                        </a:solidFill>
                        <a:latin typeface="Arial" pitchFamily="34" charset="0"/>
                        <a:cs typeface="Arial" pitchFamily="34" charset="0"/>
                      </a:endParaRPr>
                    </a:p>
                  </a:txBody>
                  <a:tcPr marL="9525" marR="9525" marT="9525" marB="0" anchor="ctr"/>
                </a:tc>
              </a:tr>
              <a:tr h="245267">
                <a:tc vMerge="1">
                  <a:txBody>
                    <a:bodyPr/>
                    <a:lstStyle/>
                    <a:p>
                      <a:endParaRPr lang="pt-BR"/>
                    </a:p>
                  </a:txBody>
                  <a:tcPr/>
                </a:tc>
                <a:tc>
                  <a:txBody>
                    <a:bodyPr/>
                    <a:lstStyle/>
                    <a:p>
                      <a:pPr algn="l" fontAlgn="b"/>
                      <a:r>
                        <a:rPr lang="pt-BR" sz="1400" u="none" strike="noStrike" smtClean="0">
                          <a:latin typeface="Arial" pitchFamily="34" charset="0"/>
                          <a:cs typeface="Arial" pitchFamily="34" charset="0"/>
                        </a:rPr>
                        <a:t>•Predominância da atividade sobre o material empregado.</a:t>
                      </a:r>
                      <a:endParaRPr lang="pt-BR" sz="1400" b="0" i="0" u="none" strike="noStrike" dirty="0">
                        <a:solidFill>
                          <a:srgbClr val="000000"/>
                        </a:solidFill>
                        <a:latin typeface="Arial" pitchFamily="34" charset="0"/>
                        <a:cs typeface="Arial" pitchFamily="34" charset="0"/>
                      </a:endParaRPr>
                    </a:p>
                  </a:txBody>
                  <a:tcPr marL="9525" marR="9525" marT="9525" marB="0" anchor="ctr"/>
                </a:tc>
              </a:tr>
              <a:tr h="480053">
                <a:tc rowSpan="2">
                  <a:txBody>
                    <a:bodyPr/>
                    <a:lstStyle/>
                    <a:p>
                      <a:pPr algn="ctr" fontAlgn="b"/>
                      <a:r>
                        <a:rPr lang="pt-BR" sz="1400" u="none" strike="noStrike" smtClean="0">
                          <a:latin typeface="Arial" pitchFamily="34" charset="0"/>
                          <a:cs typeface="Arial" pitchFamily="34" charset="0"/>
                        </a:rPr>
                        <a:t>Compra/</a:t>
                      </a:r>
                    </a:p>
                    <a:p>
                      <a:pPr algn="ctr" fontAlgn="b"/>
                      <a:r>
                        <a:rPr lang="pt-BR" sz="1400" u="none" strike="noStrike" smtClean="0">
                          <a:latin typeface="Arial" pitchFamily="34" charset="0"/>
                          <a:cs typeface="Arial" pitchFamily="34" charset="0"/>
                        </a:rPr>
                        <a:t>Aquisição </a:t>
                      </a:r>
                      <a:endParaRPr lang="pt-B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l" fontAlgn="b"/>
                      <a:r>
                        <a:rPr lang="pt-BR" sz="1400" u="none" strike="noStrike" smtClean="0">
                          <a:latin typeface="Arial" pitchFamily="34" charset="0"/>
                          <a:cs typeface="Arial" pitchFamily="34" charset="0"/>
                        </a:rPr>
                        <a:t>•Contrato pelo qual uma das partes se obriga a transferir o domínio de certa coisa, e a outra, a pagar-lhe certo preço em dinheiro.</a:t>
                      </a:r>
                      <a:endParaRPr lang="pt-BR" sz="1400" b="0" i="0" u="none" strike="noStrike" dirty="0">
                        <a:solidFill>
                          <a:srgbClr val="000000"/>
                        </a:solidFill>
                        <a:latin typeface="Arial" pitchFamily="34" charset="0"/>
                        <a:cs typeface="Arial" pitchFamily="34" charset="0"/>
                      </a:endParaRPr>
                    </a:p>
                  </a:txBody>
                  <a:tcPr marL="9525" marR="9525" marT="9525" marB="0" anchor="ctr"/>
                </a:tc>
              </a:tr>
              <a:tr h="480053">
                <a:tc vMerge="1">
                  <a:txBody>
                    <a:bodyPr/>
                    <a:lstStyle/>
                    <a:p>
                      <a:endParaRPr lang="pt-BR"/>
                    </a:p>
                  </a:txBody>
                  <a:tcPr/>
                </a:tc>
                <a:tc>
                  <a:txBody>
                    <a:bodyPr/>
                    <a:lstStyle/>
                    <a:p>
                      <a:pPr algn="l" fontAlgn="b"/>
                      <a:r>
                        <a:rPr lang="pt-BR" sz="1400" u="none" strike="noStrike" dirty="0" smtClean="0">
                          <a:latin typeface="Arial" pitchFamily="34" charset="0"/>
                          <a:cs typeface="Arial" pitchFamily="34" charset="0"/>
                        </a:rPr>
                        <a:t>•Caracterizada pelo recebimento do objeto (tradição) e o pagamento do preço avençado em dinheiro.</a:t>
                      </a:r>
                      <a:endParaRPr lang="pt-BR" sz="1400" b="0" i="0" u="none" strike="noStrike" dirty="0">
                        <a:solidFill>
                          <a:srgbClr val="000000"/>
                        </a:solidFill>
                        <a:latin typeface="Arial" pitchFamily="34" charset="0"/>
                        <a:cs typeface="Arial" pitchFamily="34" charset="0"/>
                      </a:endParaRPr>
                    </a:p>
                  </a:txBody>
                  <a:tcPr marL="9525" marR="9525" marT="9525" marB="0" anchor="ctr"/>
                </a:tc>
              </a:tr>
              <a:tr h="480053">
                <a:tc>
                  <a:txBody>
                    <a:bodyPr/>
                    <a:lstStyle/>
                    <a:p>
                      <a:pPr algn="ctr" fontAlgn="b"/>
                      <a:r>
                        <a:rPr lang="pt-BR" sz="1400" u="none" strike="noStrike" dirty="0">
                          <a:latin typeface="Arial" pitchFamily="34" charset="0"/>
                          <a:cs typeface="Arial" pitchFamily="34" charset="0"/>
                        </a:rPr>
                        <a:t>Alienação </a:t>
                      </a:r>
                      <a:endParaRPr lang="pt-B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l" fontAlgn="b"/>
                      <a:r>
                        <a:rPr lang="pt-BR" sz="1400" u="none" strike="noStrike" dirty="0">
                          <a:latin typeface="Arial" pitchFamily="34" charset="0"/>
                          <a:cs typeface="Arial" pitchFamily="34" charset="0"/>
                        </a:rPr>
                        <a:t>•Toda transferência da propriedade de um bem sob a forma de venda, permuta, doação, dação em pagamento, investidura, cessão ou concessão de domínio.</a:t>
                      </a:r>
                      <a:endParaRPr lang="pt-BR" sz="1400" b="0" i="0" u="none" strike="noStrike" dirty="0">
                        <a:solidFill>
                          <a:srgbClr val="000000"/>
                        </a:solidFill>
                        <a:latin typeface="Arial" pitchFamily="34" charset="0"/>
                        <a:cs typeface="Arial" pitchFamily="34" charset="0"/>
                      </a:endParaRPr>
                    </a:p>
                  </a:txBody>
                  <a:tcPr marL="9525" marR="9525" marT="9525" marB="0" anchor="ctr"/>
                </a:tc>
              </a:tr>
              <a:tr h="480053">
                <a:tc>
                  <a:txBody>
                    <a:bodyPr/>
                    <a:lstStyle/>
                    <a:p>
                      <a:pPr algn="ctr" fontAlgn="b"/>
                      <a:r>
                        <a:rPr lang="pt-BR" sz="1400" u="none" strike="noStrike" dirty="0">
                          <a:latin typeface="Arial" pitchFamily="34" charset="0"/>
                          <a:cs typeface="Arial" pitchFamily="34" charset="0"/>
                        </a:rPr>
                        <a:t>Locação </a:t>
                      </a:r>
                      <a:endParaRPr lang="pt-B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l" fontAlgn="b"/>
                      <a:r>
                        <a:rPr lang="pt-BR" sz="1400" u="none" strike="noStrike">
                          <a:latin typeface="Arial" pitchFamily="34" charset="0"/>
                          <a:cs typeface="Arial" pitchFamily="34" charset="0"/>
                        </a:rPr>
                        <a:t>•Contrato em que uma das partes (o locador) se obriga a ceder à outra (o locatário), por tempo indeterminado, ou não, o uso e gozo de coisa não fungível, mediante certa retribuição.</a:t>
                      </a:r>
                      <a:endParaRPr lang="pt-BR" sz="1400" b="0" i="0" u="none" strike="noStrike">
                        <a:solidFill>
                          <a:srgbClr val="000000"/>
                        </a:solidFill>
                        <a:latin typeface="Arial" pitchFamily="34" charset="0"/>
                        <a:cs typeface="Arial" pitchFamily="34" charset="0"/>
                      </a:endParaRPr>
                    </a:p>
                  </a:txBody>
                  <a:tcPr marL="9525" marR="9525" marT="9525" marB="0" anchor="ctr"/>
                </a:tc>
              </a:tr>
              <a:tr h="714839">
                <a:tc>
                  <a:txBody>
                    <a:bodyPr/>
                    <a:lstStyle/>
                    <a:p>
                      <a:pPr algn="ctr" fontAlgn="b"/>
                      <a:r>
                        <a:rPr lang="pt-BR" sz="1400" u="none" strike="noStrike" dirty="0">
                          <a:latin typeface="Arial" pitchFamily="34" charset="0"/>
                          <a:cs typeface="Arial" pitchFamily="34" charset="0"/>
                        </a:rPr>
                        <a:t>Concessão </a:t>
                      </a:r>
                      <a:endParaRPr lang="pt-B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l" fontAlgn="b"/>
                      <a:r>
                        <a:rPr lang="pt-BR" sz="1400" u="none" strike="noStrike">
                          <a:latin typeface="Arial" pitchFamily="34" charset="0"/>
                          <a:cs typeface="Arial" pitchFamily="34" charset="0"/>
                        </a:rPr>
                        <a:t>•Administração delega a execução e a exploração remunerada de serviço ou de obra pública ou de utilidade pública, ou cede o uso de um bem público, ao particular contratante para que o explore ou o utilize pelo prazo e nas condições regulamentares e contratuais.</a:t>
                      </a:r>
                      <a:endParaRPr lang="pt-BR" sz="1400" b="0" i="0" u="none" strike="noStrike">
                        <a:solidFill>
                          <a:srgbClr val="000000"/>
                        </a:solidFill>
                        <a:latin typeface="Arial" pitchFamily="34" charset="0"/>
                        <a:cs typeface="Arial" pitchFamily="34" charset="0"/>
                      </a:endParaRPr>
                    </a:p>
                  </a:txBody>
                  <a:tcPr marL="9525" marR="9525" marT="9525" marB="0" anchor="ctr"/>
                </a:tc>
              </a:tr>
              <a:tr h="480053">
                <a:tc>
                  <a:txBody>
                    <a:bodyPr/>
                    <a:lstStyle/>
                    <a:p>
                      <a:pPr algn="ctr" fontAlgn="b"/>
                      <a:r>
                        <a:rPr lang="pt-BR" sz="1400" u="none" strike="noStrike" dirty="0">
                          <a:latin typeface="Arial" pitchFamily="34" charset="0"/>
                          <a:cs typeface="Arial" pitchFamily="34" charset="0"/>
                        </a:rPr>
                        <a:t>Permissão </a:t>
                      </a:r>
                      <a:endParaRPr lang="pt-B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l" fontAlgn="b"/>
                      <a:r>
                        <a:rPr lang="pt-BR" sz="1400" u="none" strike="noStrike" dirty="0">
                          <a:latin typeface="Arial" pitchFamily="34" charset="0"/>
                          <a:cs typeface="Arial" pitchFamily="34" charset="0"/>
                        </a:rPr>
                        <a:t>•Semelhante à Concessão, porém, diversamente das concessões, não são de natureza contratual, embora possam ser condicionadas.</a:t>
                      </a:r>
                      <a:endParaRPr lang="pt-BR" sz="1400" b="0" i="0" u="none" strike="noStrike" dirty="0">
                        <a:solidFill>
                          <a:srgbClr val="000000"/>
                        </a:solidFill>
                        <a:latin typeface="Arial" pitchFamily="34" charset="0"/>
                        <a:cs typeface="Arial" pitchFamily="34" charset="0"/>
                      </a:endParaRPr>
                    </a:p>
                  </a:txBody>
                  <a:tcPr marL="9525" marR="9525" marT="9525" marB="0" anchor="ctr"/>
                </a:tc>
              </a:tr>
            </a:tbl>
          </a:graphicData>
        </a:graphic>
      </p:graphicFrame>
    </p:spTree>
    <p:extLst>
      <p:ext uri="{BB962C8B-B14F-4D97-AF65-F5344CB8AC3E}">
        <p14:creationId xmlns:p14="http://schemas.microsoft.com/office/powerpoint/2010/main" val="1726371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a:t>3.    DESCRIÇÃO DA SOLUÇÃO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3.1</a:t>
            </a:r>
            <a:r>
              <a:rPr lang="pt-BR" dirty="0"/>
              <a:t>.  Definição </a:t>
            </a:r>
            <a:r>
              <a:rPr lang="pt-BR" dirty="0" smtClean="0"/>
              <a:t>sucinta </a:t>
            </a:r>
            <a:r>
              <a:rPr lang="pt-BR" dirty="0"/>
              <a:t>do </a:t>
            </a:r>
            <a:r>
              <a:rPr lang="pt-BR" dirty="0" smtClean="0"/>
              <a:t>Objeto</a:t>
            </a:r>
          </a:p>
          <a:p>
            <a:r>
              <a:rPr lang="pt-BR" dirty="0"/>
              <a:t>Exemplo: Serviço de manutenção predial.</a:t>
            </a:r>
          </a:p>
          <a:p>
            <a:r>
              <a:rPr lang="pt-BR" dirty="0" smtClean="0"/>
              <a:t>Exemplo</a:t>
            </a:r>
            <a:r>
              <a:rPr lang="pt-BR" dirty="0"/>
              <a:t>: Serviço de locação de mobiliário.</a:t>
            </a:r>
          </a:p>
          <a:p>
            <a:r>
              <a:rPr lang="pt-BR" dirty="0" smtClean="0"/>
              <a:t>Exemplo</a:t>
            </a:r>
            <a:r>
              <a:rPr lang="pt-BR" dirty="0"/>
              <a:t>: Aquisição de papel A4.</a:t>
            </a:r>
          </a:p>
          <a:p>
            <a:pPr marL="0" indent="0">
              <a:buNone/>
            </a:pPr>
            <a:r>
              <a:rPr lang="pt-BR" dirty="0" err="1"/>
              <a:t>Obs</a:t>
            </a:r>
            <a:r>
              <a:rPr lang="pt-BR" dirty="0"/>
              <a:t>: Aquisição de licenças de software, mesmo que de forma definitiva, são enquadradas como serviços. </a:t>
            </a:r>
          </a:p>
          <a:p>
            <a:pPr marL="0" indent="0">
              <a:buNone/>
            </a:pPr>
            <a:endParaRPr lang="pt-BR" dirty="0" smtClean="0"/>
          </a:p>
        </p:txBody>
      </p:sp>
    </p:spTree>
    <p:extLst>
      <p:ext uri="{BB962C8B-B14F-4D97-AF65-F5344CB8AC3E}">
        <p14:creationId xmlns:p14="http://schemas.microsoft.com/office/powerpoint/2010/main" val="390699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a:t>3.    DESCRIÇÃO DA SOLUÇÃO</a:t>
            </a:r>
          </a:p>
        </p:txBody>
      </p:sp>
      <p:sp>
        <p:nvSpPr>
          <p:cNvPr id="3" name="Espaço Reservado para Conteúdo 2"/>
          <p:cNvSpPr>
            <a:spLocks noGrp="1"/>
          </p:cNvSpPr>
          <p:nvPr>
            <p:ph idx="1"/>
          </p:nvPr>
        </p:nvSpPr>
        <p:spPr>
          <a:xfrm>
            <a:off x="457200" y="1124744"/>
            <a:ext cx="8229600" cy="5001419"/>
          </a:xfrm>
        </p:spPr>
        <p:txBody>
          <a:bodyPr numCol="1">
            <a:normAutofit/>
          </a:bodyPr>
          <a:lstStyle/>
          <a:p>
            <a:pPr marL="0" indent="0">
              <a:buNone/>
            </a:pPr>
            <a:r>
              <a:rPr lang="pt-BR" dirty="0" smtClean="0"/>
              <a:t>3.2</a:t>
            </a:r>
            <a:r>
              <a:rPr lang="pt-BR" dirty="0"/>
              <a:t>.  Identificação dos itens, quantidades e unidades</a:t>
            </a:r>
            <a:r>
              <a:rPr lang="pt-BR" dirty="0" smtClean="0"/>
              <a:t>.</a:t>
            </a:r>
          </a:p>
          <a:p>
            <a:pPr marL="0" indent="0">
              <a:buNone/>
            </a:pPr>
            <a:r>
              <a:rPr lang="pt-BR" dirty="0"/>
              <a:t>É a indicação precisa dos itens constantes do Catálogo de Materiais e Serviços do SIGA, com suas descrições detalhadas, quantidades e unidades de fornecimento.</a:t>
            </a:r>
          </a:p>
        </p:txBody>
      </p:sp>
      <p:graphicFrame>
        <p:nvGraphicFramePr>
          <p:cNvPr id="6" name="Tabela 5"/>
          <p:cNvGraphicFramePr>
            <a:graphicFrameLocks noGrp="1"/>
          </p:cNvGraphicFramePr>
          <p:nvPr>
            <p:extLst>
              <p:ext uri="{D42A27DB-BD31-4B8C-83A1-F6EECF244321}">
                <p14:modId xmlns:p14="http://schemas.microsoft.com/office/powerpoint/2010/main" val="1089614908"/>
              </p:ext>
            </p:extLst>
          </p:nvPr>
        </p:nvGraphicFramePr>
        <p:xfrm>
          <a:off x="251520" y="4365104"/>
          <a:ext cx="8640960" cy="1609845"/>
        </p:xfrm>
        <a:graphic>
          <a:graphicData uri="http://schemas.openxmlformats.org/drawingml/2006/table">
            <a:tbl>
              <a:tblPr firstRow="1" firstCol="1" bandRow="1">
                <a:tableStyleId>{5C22544A-7EE6-4342-B048-85BDC9FD1C3A}</a:tableStyleId>
              </a:tblPr>
              <a:tblGrid>
                <a:gridCol w="1075166"/>
                <a:gridCol w="878960"/>
                <a:gridCol w="4043018"/>
                <a:gridCol w="1368482"/>
                <a:gridCol w="1275334"/>
              </a:tblGrid>
              <a:tr h="953447">
                <a:tc>
                  <a:txBody>
                    <a:bodyPr/>
                    <a:lstStyle/>
                    <a:p>
                      <a:pPr algn="ctr">
                        <a:lnSpc>
                          <a:spcPct val="125000"/>
                        </a:lnSpc>
                        <a:spcAft>
                          <a:spcPts val="0"/>
                        </a:spcAft>
                        <a:tabLst>
                          <a:tab pos="449580" algn="l"/>
                          <a:tab pos="449580" algn="l"/>
                        </a:tabLst>
                      </a:pPr>
                      <a:r>
                        <a:rPr lang="pt-BR" sz="1100" dirty="0">
                          <a:effectLst/>
                        </a:rPr>
                        <a:t>Código</a:t>
                      </a:r>
                      <a:endParaRPr lang="pt-BR" sz="1200" dirty="0">
                        <a:effectLst/>
                      </a:endParaRPr>
                    </a:p>
                    <a:p>
                      <a:pPr algn="ctr">
                        <a:lnSpc>
                          <a:spcPct val="125000"/>
                        </a:lnSpc>
                        <a:spcAft>
                          <a:spcPts val="0"/>
                        </a:spcAft>
                        <a:tabLst>
                          <a:tab pos="449580" algn="l"/>
                          <a:tab pos="449580" algn="l"/>
                        </a:tabLst>
                      </a:pPr>
                      <a:r>
                        <a:rPr lang="pt-BR" sz="1100" dirty="0">
                          <a:effectLst/>
                        </a:rPr>
                        <a:t>do item</a:t>
                      </a:r>
                      <a:endParaRPr lang="pt-BR" sz="1200" dirty="0">
                        <a:effectLst/>
                        <a:latin typeface="Times New Roman"/>
                        <a:ea typeface="SimSun"/>
                        <a:cs typeface="Mangal"/>
                      </a:endParaRPr>
                    </a:p>
                  </a:txBody>
                  <a:tcPr marL="68580" marR="68580" marT="0" marB="0" anchor="ctr"/>
                </a:tc>
                <a:tc>
                  <a:txBody>
                    <a:bodyPr/>
                    <a:lstStyle/>
                    <a:p>
                      <a:pPr algn="ctr">
                        <a:lnSpc>
                          <a:spcPct val="125000"/>
                        </a:lnSpc>
                        <a:spcAft>
                          <a:spcPts val="0"/>
                        </a:spcAft>
                        <a:tabLst>
                          <a:tab pos="449580" algn="l"/>
                          <a:tab pos="449580" algn="l"/>
                        </a:tabLst>
                      </a:pPr>
                      <a:r>
                        <a:rPr lang="pt-BR" sz="1100">
                          <a:effectLst/>
                        </a:rPr>
                        <a:t>ID</a:t>
                      </a:r>
                      <a:endParaRPr lang="pt-BR" sz="1200">
                        <a:effectLst/>
                        <a:latin typeface="Times New Roman"/>
                        <a:ea typeface="SimSun"/>
                        <a:cs typeface="Mangal"/>
                      </a:endParaRPr>
                    </a:p>
                  </a:txBody>
                  <a:tcPr marL="68580" marR="68580" marT="0" marB="0" anchor="ctr"/>
                </a:tc>
                <a:tc>
                  <a:txBody>
                    <a:bodyPr/>
                    <a:lstStyle/>
                    <a:p>
                      <a:pPr algn="ctr">
                        <a:lnSpc>
                          <a:spcPct val="125000"/>
                        </a:lnSpc>
                        <a:spcAft>
                          <a:spcPts val="0"/>
                        </a:spcAft>
                        <a:tabLst>
                          <a:tab pos="449580" algn="l"/>
                          <a:tab pos="449580" algn="l"/>
                        </a:tabLst>
                      </a:pPr>
                      <a:r>
                        <a:rPr lang="pt-BR" sz="1100" dirty="0">
                          <a:effectLst/>
                        </a:rPr>
                        <a:t>Descrição</a:t>
                      </a:r>
                      <a:endParaRPr lang="pt-BR" sz="1200" dirty="0">
                        <a:effectLst/>
                        <a:latin typeface="Times New Roman"/>
                        <a:ea typeface="SimSun"/>
                        <a:cs typeface="Mangal"/>
                      </a:endParaRPr>
                    </a:p>
                  </a:txBody>
                  <a:tcPr marL="68580" marR="68580" marT="0" marB="0" anchor="ctr"/>
                </a:tc>
                <a:tc>
                  <a:txBody>
                    <a:bodyPr/>
                    <a:lstStyle/>
                    <a:p>
                      <a:pPr algn="ctr">
                        <a:lnSpc>
                          <a:spcPct val="125000"/>
                        </a:lnSpc>
                        <a:spcAft>
                          <a:spcPts val="0"/>
                        </a:spcAft>
                        <a:tabLst>
                          <a:tab pos="449580" algn="l"/>
                          <a:tab pos="449580" algn="l"/>
                        </a:tabLst>
                      </a:pPr>
                      <a:r>
                        <a:rPr lang="pt-BR" sz="1100">
                          <a:effectLst/>
                        </a:rPr>
                        <a:t>Unidade de fornecimento</a:t>
                      </a:r>
                      <a:endParaRPr lang="pt-BR" sz="1200">
                        <a:effectLst/>
                        <a:latin typeface="Times New Roman"/>
                        <a:ea typeface="SimSun"/>
                        <a:cs typeface="Mangal"/>
                      </a:endParaRPr>
                    </a:p>
                  </a:txBody>
                  <a:tcPr marL="68580" marR="68580" marT="0" marB="0" anchor="ctr"/>
                </a:tc>
                <a:tc>
                  <a:txBody>
                    <a:bodyPr/>
                    <a:lstStyle/>
                    <a:p>
                      <a:pPr algn="ctr">
                        <a:lnSpc>
                          <a:spcPct val="125000"/>
                        </a:lnSpc>
                        <a:spcAft>
                          <a:spcPts val="0"/>
                        </a:spcAft>
                        <a:tabLst>
                          <a:tab pos="449580" algn="l"/>
                          <a:tab pos="449580" algn="l"/>
                        </a:tabLst>
                      </a:pPr>
                      <a:r>
                        <a:rPr lang="pt-BR" sz="1100">
                          <a:effectLst/>
                        </a:rPr>
                        <a:t>Quantidade</a:t>
                      </a:r>
                      <a:endParaRPr lang="pt-BR" sz="1200">
                        <a:effectLst/>
                        <a:latin typeface="Times New Roman"/>
                        <a:ea typeface="SimSun"/>
                        <a:cs typeface="Mangal"/>
                      </a:endParaRPr>
                    </a:p>
                  </a:txBody>
                  <a:tcPr marL="68580" marR="68580" marT="0" marB="0" anchor="ctr"/>
                </a:tc>
              </a:tr>
              <a:tr h="328199">
                <a:tc>
                  <a:txBody>
                    <a:bodyPr/>
                    <a:lstStyle/>
                    <a:p>
                      <a:pPr algn="ctr">
                        <a:lnSpc>
                          <a:spcPct val="125000"/>
                        </a:lnSpc>
                        <a:spcAft>
                          <a:spcPts val="0"/>
                        </a:spcAft>
                        <a:tabLst>
                          <a:tab pos="449580" algn="l"/>
                          <a:tab pos="449580" algn="l"/>
                        </a:tabLst>
                      </a:pPr>
                      <a:r>
                        <a:rPr lang="pt-BR" sz="1200">
                          <a:effectLst/>
                        </a:rPr>
                        <a:t> </a:t>
                      </a:r>
                      <a:endParaRPr lang="pt-BR" sz="1200">
                        <a:effectLst/>
                        <a:latin typeface="Times New Roman"/>
                        <a:ea typeface="SimSun"/>
                        <a:cs typeface="Mangal"/>
                      </a:endParaRPr>
                    </a:p>
                  </a:txBody>
                  <a:tcPr marL="68580" marR="68580" marT="0" marB="0" anchor="ctr"/>
                </a:tc>
                <a:tc>
                  <a:txBody>
                    <a:bodyPr/>
                    <a:lstStyle/>
                    <a:p>
                      <a:pPr algn="ctr">
                        <a:lnSpc>
                          <a:spcPct val="125000"/>
                        </a:lnSpc>
                        <a:spcAft>
                          <a:spcPts val="0"/>
                        </a:spcAft>
                        <a:tabLst>
                          <a:tab pos="449580" algn="l"/>
                          <a:tab pos="449580" algn="l"/>
                        </a:tabLst>
                      </a:pPr>
                      <a:r>
                        <a:rPr lang="pt-BR" sz="1200">
                          <a:effectLst/>
                        </a:rPr>
                        <a:t> </a:t>
                      </a:r>
                      <a:endParaRPr lang="pt-BR" sz="1200">
                        <a:effectLst/>
                        <a:latin typeface="Times New Roman"/>
                        <a:ea typeface="SimSun"/>
                        <a:cs typeface="Mangal"/>
                      </a:endParaRPr>
                    </a:p>
                  </a:txBody>
                  <a:tcPr marL="68580" marR="68580" marT="0" marB="0" anchor="ctr"/>
                </a:tc>
                <a:tc>
                  <a:txBody>
                    <a:bodyPr/>
                    <a:lstStyle/>
                    <a:p>
                      <a:pPr algn="just">
                        <a:lnSpc>
                          <a:spcPct val="125000"/>
                        </a:lnSpc>
                        <a:spcAft>
                          <a:spcPts val="0"/>
                        </a:spcAft>
                        <a:tabLst>
                          <a:tab pos="449580" algn="l"/>
                          <a:tab pos="449580" algn="l"/>
                        </a:tabLst>
                      </a:pPr>
                      <a:r>
                        <a:rPr lang="pt-BR" sz="1200">
                          <a:effectLst/>
                        </a:rPr>
                        <a:t> </a:t>
                      </a:r>
                      <a:endParaRPr lang="pt-BR" sz="1200">
                        <a:effectLst/>
                        <a:latin typeface="Times New Roman"/>
                        <a:ea typeface="SimSun"/>
                        <a:cs typeface="Mangal"/>
                      </a:endParaRPr>
                    </a:p>
                  </a:txBody>
                  <a:tcPr marL="68580" marR="68580" marT="0" marB="0"/>
                </a:tc>
                <a:tc>
                  <a:txBody>
                    <a:bodyPr/>
                    <a:lstStyle/>
                    <a:p>
                      <a:pPr algn="ctr">
                        <a:lnSpc>
                          <a:spcPct val="125000"/>
                        </a:lnSpc>
                        <a:spcAft>
                          <a:spcPts val="0"/>
                        </a:spcAft>
                        <a:tabLst>
                          <a:tab pos="449580" algn="l"/>
                          <a:tab pos="449580" algn="l"/>
                        </a:tabLst>
                      </a:pPr>
                      <a:r>
                        <a:rPr lang="pt-BR" sz="1200">
                          <a:effectLst/>
                        </a:rPr>
                        <a:t> </a:t>
                      </a:r>
                      <a:endParaRPr lang="pt-BR" sz="1200">
                        <a:effectLst/>
                        <a:latin typeface="Times New Roman"/>
                        <a:ea typeface="SimSun"/>
                        <a:cs typeface="Mangal"/>
                      </a:endParaRPr>
                    </a:p>
                  </a:txBody>
                  <a:tcPr marL="68580" marR="68580" marT="0" marB="0" anchor="ctr"/>
                </a:tc>
                <a:tc>
                  <a:txBody>
                    <a:bodyPr/>
                    <a:lstStyle/>
                    <a:p>
                      <a:pPr algn="ctr">
                        <a:lnSpc>
                          <a:spcPct val="125000"/>
                        </a:lnSpc>
                        <a:spcAft>
                          <a:spcPts val="0"/>
                        </a:spcAft>
                        <a:tabLst>
                          <a:tab pos="449580" algn="l"/>
                          <a:tab pos="449580" algn="l"/>
                        </a:tabLst>
                      </a:pPr>
                      <a:r>
                        <a:rPr lang="pt-BR" sz="1200">
                          <a:effectLst/>
                        </a:rPr>
                        <a:t> </a:t>
                      </a:r>
                      <a:endParaRPr lang="pt-BR" sz="1200">
                        <a:effectLst/>
                        <a:latin typeface="Times New Roman"/>
                        <a:ea typeface="SimSun"/>
                        <a:cs typeface="Mangal"/>
                      </a:endParaRPr>
                    </a:p>
                  </a:txBody>
                  <a:tcPr marL="68580" marR="68580" marT="0" marB="0"/>
                </a:tc>
              </a:tr>
              <a:tr h="328199">
                <a:tc>
                  <a:txBody>
                    <a:bodyPr/>
                    <a:lstStyle/>
                    <a:p>
                      <a:pPr algn="ctr">
                        <a:lnSpc>
                          <a:spcPct val="125000"/>
                        </a:lnSpc>
                        <a:spcAft>
                          <a:spcPts val="0"/>
                        </a:spcAft>
                        <a:tabLst>
                          <a:tab pos="449580" algn="l"/>
                          <a:tab pos="449580" algn="l"/>
                        </a:tabLst>
                      </a:pPr>
                      <a:r>
                        <a:rPr lang="pt-BR" sz="1200">
                          <a:effectLst/>
                        </a:rPr>
                        <a:t> </a:t>
                      </a:r>
                      <a:endParaRPr lang="pt-BR" sz="1200">
                        <a:effectLst/>
                        <a:latin typeface="Times New Roman"/>
                        <a:ea typeface="SimSun"/>
                        <a:cs typeface="Mangal"/>
                      </a:endParaRPr>
                    </a:p>
                  </a:txBody>
                  <a:tcPr marL="68580" marR="68580" marT="0" marB="0" anchor="ctr"/>
                </a:tc>
                <a:tc>
                  <a:txBody>
                    <a:bodyPr/>
                    <a:lstStyle/>
                    <a:p>
                      <a:pPr algn="ctr">
                        <a:lnSpc>
                          <a:spcPct val="125000"/>
                        </a:lnSpc>
                        <a:spcAft>
                          <a:spcPts val="0"/>
                        </a:spcAft>
                        <a:tabLst>
                          <a:tab pos="449580" algn="l"/>
                          <a:tab pos="449580" algn="l"/>
                        </a:tabLst>
                      </a:pPr>
                      <a:r>
                        <a:rPr lang="pt-BR" sz="1200">
                          <a:effectLst/>
                        </a:rPr>
                        <a:t> </a:t>
                      </a:r>
                      <a:endParaRPr lang="pt-BR" sz="1200">
                        <a:effectLst/>
                        <a:latin typeface="Times New Roman"/>
                        <a:ea typeface="SimSun"/>
                        <a:cs typeface="Mangal"/>
                      </a:endParaRPr>
                    </a:p>
                  </a:txBody>
                  <a:tcPr marL="68580" marR="68580" marT="0" marB="0" anchor="ctr"/>
                </a:tc>
                <a:tc>
                  <a:txBody>
                    <a:bodyPr/>
                    <a:lstStyle/>
                    <a:p>
                      <a:pPr algn="just">
                        <a:lnSpc>
                          <a:spcPct val="125000"/>
                        </a:lnSpc>
                        <a:spcAft>
                          <a:spcPts val="0"/>
                        </a:spcAft>
                        <a:tabLst>
                          <a:tab pos="449580" algn="l"/>
                          <a:tab pos="449580" algn="l"/>
                        </a:tabLst>
                      </a:pPr>
                      <a:r>
                        <a:rPr lang="pt-BR" sz="1200">
                          <a:effectLst/>
                        </a:rPr>
                        <a:t> </a:t>
                      </a:r>
                      <a:endParaRPr lang="pt-BR" sz="1200">
                        <a:effectLst/>
                        <a:latin typeface="Times New Roman"/>
                        <a:ea typeface="SimSun"/>
                        <a:cs typeface="Mangal"/>
                      </a:endParaRPr>
                    </a:p>
                  </a:txBody>
                  <a:tcPr marL="68580" marR="68580" marT="0" marB="0"/>
                </a:tc>
                <a:tc>
                  <a:txBody>
                    <a:bodyPr/>
                    <a:lstStyle/>
                    <a:p>
                      <a:pPr algn="ctr">
                        <a:lnSpc>
                          <a:spcPct val="125000"/>
                        </a:lnSpc>
                        <a:spcAft>
                          <a:spcPts val="0"/>
                        </a:spcAft>
                        <a:tabLst>
                          <a:tab pos="449580" algn="l"/>
                          <a:tab pos="449580" algn="l"/>
                        </a:tabLst>
                      </a:pPr>
                      <a:r>
                        <a:rPr lang="pt-BR" sz="1200">
                          <a:effectLst/>
                        </a:rPr>
                        <a:t> </a:t>
                      </a:r>
                      <a:endParaRPr lang="pt-BR" sz="1200">
                        <a:effectLst/>
                        <a:latin typeface="Times New Roman"/>
                        <a:ea typeface="SimSun"/>
                        <a:cs typeface="Mangal"/>
                      </a:endParaRPr>
                    </a:p>
                  </a:txBody>
                  <a:tcPr marL="68580" marR="68580" marT="0" marB="0" anchor="ctr"/>
                </a:tc>
                <a:tc>
                  <a:txBody>
                    <a:bodyPr/>
                    <a:lstStyle/>
                    <a:p>
                      <a:pPr algn="ctr">
                        <a:lnSpc>
                          <a:spcPct val="125000"/>
                        </a:lnSpc>
                        <a:spcAft>
                          <a:spcPts val="0"/>
                        </a:spcAft>
                        <a:tabLst>
                          <a:tab pos="449580" algn="l"/>
                          <a:tab pos="449580" algn="l"/>
                        </a:tabLst>
                      </a:pPr>
                      <a:r>
                        <a:rPr lang="pt-BR" sz="1200" dirty="0">
                          <a:effectLst/>
                        </a:rPr>
                        <a:t> </a:t>
                      </a:r>
                      <a:endParaRPr lang="pt-BR" sz="1200" dirty="0">
                        <a:effectLst/>
                        <a:latin typeface="Times New Roman"/>
                        <a:ea typeface="SimSun"/>
                        <a:cs typeface="Mangal"/>
                      </a:endParaRPr>
                    </a:p>
                  </a:txBody>
                  <a:tcPr marL="68580" marR="68580" marT="0" marB="0"/>
                </a:tc>
              </a:tr>
            </a:tbl>
          </a:graphicData>
        </a:graphic>
      </p:graphicFrame>
    </p:spTree>
    <p:extLst>
      <p:ext uri="{BB962C8B-B14F-4D97-AF65-F5344CB8AC3E}">
        <p14:creationId xmlns:p14="http://schemas.microsoft.com/office/powerpoint/2010/main" val="166105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20880" cy="720080"/>
          </a:xfrm>
        </p:spPr>
        <p:txBody>
          <a:bodyPr>
            <a:normAutofit fontScale="90000"/>
          </a:bodyPr>
          <a:lstStyle/>
          <a:p>
            <a:pPr marL="0" indent="0" algn="l"/>
            <a:r>
              <a:rPr lang="pt-BR" dirty="0"/>
              <a:t>3.    DESCRIÇÃO DA SOLUÇÃO</a:t>
            </a:r>
          </a:p>
        </p:txBody>
      </p:sp>
      <p:sp>
        <p:nvSpPr>
          <p:cNvPr id="3" name="Espaço Reservado para Conteúdo 2"/>
          <p:cNvSpPr>
            <a:spLocks noGrp="1"/>
          </p:cNvSpPr>
          <p:nvPr>
            <p:ph idx="1"/>
          </p:nvPr>
        </p:nvSpPr>
        <p:spPr>
          <a:xfrm>
            <a:off x="457200" y="1124745"/>
            <a:ext cx="8229600" cy="3816424"/>
          </a:xfrm>
        </p:spPr>
        <p:txBody>
          <a:bodyPr numCol="1">
            <a:normAutofit/>
          </a:bodyPr>
          <a:lstStyle/>
          <a:p>
            <a:pPr marL="0" indent="0">
              <a:buNone/>
            </a:pPr>
            <a:r>
              <a:rPr lang="pt-BR" dirty="0" smtClean="0"/>
              <a:t>3.3</a:t>
            </a:r>
            <a:r>
              <a:rPr lang="pt-BR" dirty="0"/>
              <a:t>.  Informações </a:t>
            </a:r>
            <a:r>
              <a:rPr lang="pt-BR" dirty="0" smtClean="0"/>
              <a:t>complementares</a:t>
            </a:r>
          </a:p>
          <a:p>
            <a:pPr marL="0" indent="0">
              <a:buNone/>
            </a:pPr>
            <a:r>
              <a:rPr lang="pt-BR" dirty="0" smtClean="0"/>
              <a:t>Podem ser usadas para designar:</a:t>
            </a:r>
          </a:p>
          <a:p>
            <a:pPr marL="0" indent="0">
              <a:buNone/>
            </a:pPr>
            <a:endParaRPr lang="pt-BR" dirty="0" smtClean="0"/>
          </a:p>
          <a:p>
            <a:pPr marL="0" indent="0">
              <a:buNone/>
            </a:pPr>
            <a:endParaRPr lang="pt-BR" dirty="0" smtClean="0"/>
          </a:p>
          <a:p>
            <a:pPr marL="0" indent="0">
              <a:buNone/>
            </a:pPr>
            <a:endParaRPr lang="pt-BR" dirty="0" smtClean="0"/>
          </a:p>
          <a:p>
            <a:pPr marL="0" indent="0">
              <a:buNone/>
            </a:pPr>
            <a:r>
              <a:rPr lang="pt-BR" dirty="0" smtClean="0"/>
              <a:t>No SIGA não pode:</a:t>
            </a:r>
            <a:endParaRPr lang="pt-BR" dirty="0"/>
          </a:p>
        </p:txBody>
      </p:sp>
      <p:pic>
        <p:nvPicPr>
          <p:cNvPr id="23556" name="Picture 4" descr="Imagem relacionada"/>
          <p:cNvPicPr>
            <a:picLocks noChangeAspect="1" noChangeArrowheads="1"/>
          </p:cNvPicPr>
          <p:nvPr/>
        </p:nvPicPr>
        <p:blipFill>
          <a:blip r:embed="rId2" cstate="print"/>
          <a:srcRect/>
          <a:stretch>
            <a:fillRect/>
          </a:stretch>
        </p:blipFill>
        <p:spPr bwMode="auto">
          <a:xfrm>
            <a:off x="179512" y="2420888"/>
            <a:ext cx="2074848" cy="1409726"/>
          </a:xfrm>
          <a:prstGeom prst="rect">
            <a:avLst/>
          </a:prstGeom>
          <a:ln>
            <a:noFill/>
          </a:ln>
          <a:effectLst>
            <a:softEdge rad="112500"/>
          </a:effectLst>
        </p:spPr>
      </p:pic>
      <p:pic>
        <p:nvPicPr>
          <p:cNvPr id="23558" name="Picture 6" descr="Resultado de imagem para marcas"/>
          <p:cNvPicPr>
            <a:picLocks noChangeAspect="1" noChangeArrowheads="1"/>
          </p:cNvPicPr>
          <p:nvPr/>
        </p:nvPicPr>
        <p:blipFill>
          <a:blip r:embed="rId3" cstate="print"/>
          <a:srcRect/>
          <a:stretch>
            <a:fillRect/>
          </a:stretch>
        </p:blipFill>
        <p:spPr bwMode="auto">
          <a:xfrm>
            <a:off x="2771800" y="2420888"/>
            <a:ext cx="2520280" cy="1470163"/>
          </a:xfrm>
          <a:prstGeom prst="rect">
            <a:avLst/>
          </a:prstGeom>
          <a:ln>
            <a:noFill/>
          </a:ln>
          <a:effectLst>
            <a:softEdge rad="112500"/>
          </a:effectLst>
        </p:spPr>
      </p:pic>
      <p:pic>
        <p:nvPicPr>
          <p:cNvPr id="23560" name="Picture 8" descr="Imagem relacionada"/>
          <p:cNvPicPr>
            <a:picLocks noChangeAspect="1" noChangeArrowheads="1"/>
          </p:cNvPicPr>
          <p:nvPr/>
        </p:nvPicPr>
        <p:blipFill>
          <a:blip r:embed="rId4" cstate="print"/>
          <a:srcRect/>
          <a:stretch>
            <a:fillRect/>
          </a:stretch>
        </p:blipFill>
        <p:spPr bwMode="auto">
          <a:xfrm>
            <a:off x="5508104" y="2564904"/>
            <a:ext cx="1434257" cy="1080120"/>
          </a:xfrm>
          <a:prstGeom prst="rect">
            <a:avLst/>
          </a:prstGeom>
          <a:noFill/>
        </p:spPr>
      </p:pic>
      <p:pic>
        <p:nvPicPr>
          <p:cNvPr id="23562" name="Picture 10" descr="Imagem relacionada"/>
          <p:cNvPicPr>
            <a:picLocks noChangeAspect="1" noChangeArrowheads="1"/>
          </p:cNvPicPr>
          <p:nvPr/>
        </p:nvPicPr>
        <p:blipFill>
          <a:blip r:embed="rId5" cstate="print"/>
          <a:srcRect/>
          <a:stretch>
            <a:fillRect/>
          </a:stretch>
        </p:blipFill>
        <p:spPr bwMode="auto">
          <a:xfrm>
            <a:off x="7236296" y="2492896"/>
            <a:ext cx="1295967" cy="1164730"/>
          </a:xfrm>
          <a:prstGeom prst="rect">
            <a:avLst/>
          </a:prstGeom>
          <a:noFill/>
        </p:spPr>
      </p:pic>
      <p:sp>
        <p:nvSpPr>
          <p:cNvPr id="23570" name="AutoShape 18" descr="Resultado de imagem para gato por leb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3572" name="Picture 20" descr="Imagem relacionada"/>
          <p:cNvPicPr>
            <a:picLocks noChangeAspect="1" noChangeArrowheads="1"/>
          </p:cNvPicPr>
          <p:nvPr/>
        </p:nvPicPr>
        <p:blipFill>
          <a:blip r:embed="rId6" cstate="print"/>
          <a:srcRect/>
          <a:stretch>
            <a:fillRect/>
          </a:stretch>
        </p:blipFill>
        <p:spPr bwMode="auto">
          <a:xfrm>
            <a:off x="1475656" y="4581128"/>
            <a:ext cx="1949083" cy="1392202"/>
          </a:xfrm>
          <a:prstGeom prst="rect">
            <a:avLst/>
          </a:prstGeom>
          <a:noFill/>
        </p:spPr>
      </p:pic>
      <p:pic>
        <p:nvPicPr>
          <p:cNvPr id="23574" name="Picture 22" descr="Resultado de imagem para não tecnica"/>
          <p:cNvPicPr>
            <a:picLocks noChangeAspect="1" noChangeArrowheads="1"/>
          </p:cNvPicPr>
          <p:nvPr/>
        </p:nvPicPr>
        <p:blipFill>
          <a:blip r:embed="rId7" cstate="print"/>
          <a:srcRect/>
          <a:stretch>
            <a:fillRect/>
          </a:stretch>
        </p:blipFill>
        <p:spPr bwMode="auto">
          <a:xfrm>
            <a:off x="5478938" y="3861048"/>
            <a:ext cx="3557558" cy="2156496"/>
          </a:xfrm>
          <a:prstGeom prst="rect">
            <a:avLst/>
          </a:prstGeom>
          <a:ln>
            <a:noFill/>
          </a:ln>
          <a:effectLst>
            <a:softEdge rad="112500"/>
          </a:effectLst>
        </p:spPr>
      </p:pic>
    </p:spTree>
    <p:extLst>
      <p:ext uri="{BB962C8B-B14F-4D97-AF65-F5344CB8AC3E}">
        <p14:creationId xmlns:p14="http://schemas.microsoft.com/office/powerpoint/2010/main" val="166105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par>
                          <p:cTn id="13" fill="hold">
                            <p:stCondLst>
                              <p:cond delay="500"/>
                            </p:stCondLst>
                            <p:childTnLst>
                              <p:par>
                                <p:cTn id="14" presetID="6" presetClass="entr" presetSubtype="32" fill="hold" nodeType="afterEffect">
                                  <p:stCondLst>
                                    <p:cond delay="0"/>
                                  </p:stCondLst>
                                  <p:childTnLst>
                                    <p:set>
                                      <p:cBhvr>
                                        <p:cTn id="15" dur="1" fill="hold">
                                          <p:stCondLst>
                                            <p:cond delay="0"/>
                                          </p:stCondLst>
                                        </p:cTn>
                                        <p:tgtEl>
                                          <p:spTgt spid="23556"/>
                                        </p:tgtEl>
                                        <p:attrNameLst>
                                          <p:attrName>style.visibility</p:attrName>
                                        </p:attrNameLst>
                                      </p:cBhvr>
                                      <p:to>
                                        <p:strVal val="visible"/>
                                      </p:to>
                                    </p:set>
                                    <p:animEffect transition="in" filter="circle(out)">
                                      <p:cBhvr>
                                        <p:cTn id="16" dur="2000"/>
                                        <p:tgtEl>
                                          <p:spTgt spid="23556"/>
                                        </p:tgtEl>
                                      </p:cBhvr>
                                    </p:animEffect>
                                  </p:childTnLst>
                                </p:cTn>
                              </p:par>
                            </p:childTnLst>
                          </p:cTn>
                        </p:par>
                        <p:par>
                          <p:cTn id="17" fill="hold">
                            <p:stCondLst>
                              <p:cond delay="2500"/>
                            </p:stCondLst>
                            <p:childTnLst>
                              <p:par>
                                <p:cTn id="18" presetID="6" presetClass="entr" presetSubtype="32" fill="hold" nodeType="afterEffect">
                                  <p:stCondLst>
                                    <p:cond delay="0"/>
                                  </p:stCondLst>
                                  <p:childTnLst>
                                    <p:set>
                                      <p:cBhvr>
                                        <p:cTn id="19" dur="1" fill="hold">
                                          <p:stCondLst>
                                            <p:cond delay="0"/>
                                          </p:stCondLst>
                                        </p:cTn>
                                        <p:tgtEl>
                                          <p:spTgt spid="23558"/>
                                        </p:tgtEl>
                                        <p:attrNameLst>
                                          <p:attrName>style.visibility</p:attrName>
                                        </p:attrNameLst>
                                      </p:cBhvr>
                                      <p:to>
                                        <p:strVal val="visible"/>
                                      </p:to>
                                    </p:set>
                                    <p:animEffect transition="in" filter="circle(out)">
                                      <p:cBhvr>
                                        <p:cTn id="20" dur="2000"/>
                                        <p:tgtEl>
                                          <p:spTgt spid="23558"/>
                                        </p:tgtEl>
                                      </p:cBhvr>
                                    </p:animEffect>
                                  </p:childTnLst>
                                </p:cTn>
                              </p:par>
                            </p:childTnLst>
                          </p:cTn>
                        </p:par>
                        <p:par>
                          <p:cTn id="21" fill="hold">
                            <p:stCondLst>
                              <p:cond delay="4500"/>
                            </p:stCondLst>
                            <p:childTnLst>
                              <p:par>
                                <p:cTn id="22" presetID="6" presetClass="entr" presetSubtype="32" fill="hold" nodeType="afterEffect">
                                  <p:stCondLst>
                                    <p:cond delay="0"/>
                                  </p:stCondLst>
                                  <p:childTnLst>
                                    <p:set>
                                      <p:cBhvr>
                                        <p:cTn id="23" dur="1" fill="hold">
                                          <p:stCondLst>
                                            <p:cond delay="0"/>
                                          </p:stCondLst>
                                        </p:cTn>
                                        <p:tgtEl>
                                          <p:spTgt spid="23560"/>
                                        </p:tgtEl>
                                        <p:attrNameLst>
                                          <p:attrName>style.visibility</p:attrName>
                                        </p:attrNameLst>
                                      </p:cBhvr>
                                      <p:to>
                                        <p:strVal val="visible"/>
                                      </p:to>
                                    </p:set>
                                    <p:animEffect transition="in" filter="circle(out)">
                                      <p:cBhvr>
                                        <p:cTn id="24" dur="2000"/>
                                        <p:tgtEl>
                                          <p:spTgt spid="23560"/>
                                        </p:tgtEl>
                                      </p:cBhvr>
                                    </p:animEffect>
                                  </p:childTnLst>
                                </p:cTn>
                              </p:par>
                            </p:childTnLst>
                          </p:cTn>
                        </p:par>
                        <p:par>
                          <p:cTn id="25" fill="hold">
                            <p:stCondLst>
                              <p:cond delay="6500"/>
                            </p:stCondLst>
                            <p:childTnLst>
                              <p:par>
                                <p:cTn id="26" presetID="6" presetClass="entr" presetSubtype="32" fill="hold"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circle(out)">
                                      <p:cBhvr>
                                        <p:cTn id="28" dur="2000"/>
                                        <p:tgtEl>
                                          <p:spTgt spid="2356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par>
                          <p:cTn id="34" fill="hold">
                            <p:stCondLst>
                              <p:cond delay="500"/>
                            </p:stCondLst>
                            <p:childTnLst>
                              <p:par>
                                <p:cTn id="35" presetID="5" presetClass="entr" presetSubtype="10" fill="hold" nodeType="afterEffect">
                                  <p:stCondLst>
                                    <p:cond delay="0"/>
                                  </p:stCondLst>
                                  <p:childTnLst>
                                    <p:set>
                                      <p:cBhvr>
                                        <p:cTn id="36" dur="1" fill="hold">
                                          <p:stCondLst>
                                            <p:cond delay="0"/>
                                          </p:stCondLst>
                                        </p:cTn>
                                        <p:tgtEl>
                                          <p:spTgt spid="23572"/>
                                        </p:tgtEl>
                                        <p:attrNameLst>
                                          <p:attrName>style.visibility</p:attrName>
                                        </p:attrNameLst>
                                      </p:cBhvr>
                                      <p:to>
                                        <p:strVal val="visible"/>
                                      </p:to>
                                    </p:set>
                                    <p:animEffect transition="in" filter="checkerboard(across)">
                                      <p:cBhvr>
                                        <p:cTn id="37" dur="500"/>
                                        <p:tgtEl>
                                          <p:spTgt spid="2357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3574"/>
                                        </p:tgtEl>
                                        <p:attrNameLst>
                                          <p:attrName>style.visibility</p:attrName>
                                        </p:attrNameLst>
                                      </p:cBhvr>
                                      <p:to>
                                        <p:strVal val="visible"/>
                                      </p:to>
                                    </p:set>
                                    <p:animEffect transition="in" filter="checkerboard(across)">
                                      <p:cBhvr>
                                        <p:cTn id="42" dur="500"/>
                                        <p:tgtEl>
                                          <p:spTgt spid="2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1615</TotalTime>
  <Words>1341</Words>
  <Application>Microsoft Office PowerPoint</Application>
  <PresentationFormat>Apresentação na tela (4:3)</PresentationFormat>
  <Paragraphs>564</Paragraphs>
  <Slides>38</Slides>
  <Notes>2</Notes>
  <HiddenSlides>0</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Tema do Office</vt:lpstr>
      <vt:lpstr>Apresentação do PowerPoint</vt:lpstr>
      <vt:lpstr>Atos da fase preparatória</vt:lpstr>
      <vt:lpstr>2.    ANÁLISE DO CENÁRIO</vt:lpstr>
      <vt:lpstr>2.    ANÁLISE DO CENÁRIO</vt:lpstr>
      <vt:lpstr>3.    DESCRIÇÃO DA SOLUÇÃO</vt:lpstr>
      <vt:lpstr>3.    DESCRIÇÃO DA SOLUÇÃO</vt:lpstr>
      <vt:lpstr>3.    DESCRIÇÃO DA SOLUÇÃO</vt:lpstr>
      <vt:lpstr>3.    DESCRIÇÃO DA SOLUÇÃO</vt:lpstr>
      <vt:lpstr>3.    DESCRIÇÃO DA SOLUÇÃO</vt:lpstr>
      <vt:lpstr>3.    DESCRIÇÃO DA SOLUÇÃO</vt:lpstr>
      <vt:lpstr>4. DESENHO DA CONTRATAÇÃO</vt:lpstr>
      <vt:lpstr>4. DESENHO DA CONTRATAÇÃO</vt:lpstr>
      <vt:lpstr>4. DESENHO DA CONTRATAÇÃO</vt:lpstr>
      <vt:lpstr>4. DESENHO DA CONTRATAÇÃO</vt:lpstr>
      <vt:lpstr>4. DESENHO DA CONTRATAÇÃO</vt:lpstr>
      <vt:lpstr>4. DESENHO DA CONTRATAÇÃO</vt:lpstr>
      <vt:lpstr>4. DESENHO DA CONTRATAÇÃO</vt:lpstr>
      <vt:lpstr>Apresentação do PowerPoint</vt:lpstr>
      <vt:lpstr>Apresentação do PowerPoint</vt:lpstr>
      <vt:lpstr>4. DESENHO DA CONTRATAÇÃO</vt:lpstr>
      <vt:lpstr>4. DESENHO DA CONTRATAÇÃO</vt:lpstr>
      <vt:lpstr>4. DESENHO DA CONTRATAÇÃO</vt:lpstr>
      <vt:lpstr>4. DESENHO DA CONTRATAÇÃO</vt:lpstr>
      <vt:lpstr>4. DESENHO DA CONTRATAÇÃO</vt:lpstr>
      <vt:lpstr>4. DESENHO DA CONTRATAÇÃO</vt:lpstr>
      <vt:lpstr>4. DESENHO DA CONTRATAÇÃO</vt:lpstr>
      <vt:lpstr>4. DESENHO DA CONTRATAÇÃO</vt:lpstr>
      <vt:lpstr>4. DESENHO DA CONTRATAÇÃO</vt:lpstr>
      <vt:lpstr>4. DESENHO DA CONTRATAÇÃO</vt:lpstr>
      <vt:lpstr>4. DESENHO DA CONTRATAÇÃO</vt:lpstr>
      <vt:lpstr>4. DESENHO DA CONTRATAÇÃO</vt:lpstr>
      <vt:lpstr>4. DESENHO DA CONTRATAÇÃO</vt:lpstr>
      <vt:lpstr>5.DECLARAÇÃO DA VIABILIDADE DA CONTRATAÇÃO</vt:lpstr>
      <vt:lpstr>Assinaturas</vt:lpstr>
      <vt:lpstr>Direcionamento do ETP</vt:lpstr>
      <vt:lpstr>Fluxo</vt:lpstr>
      <vt:lpstr>A logística esta à disposição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Beirão Brandão</dc:creator>
  <cp:lastModifiedBy>Douglas Lima</cp:lastModifiedBy>
  <cp:revision>105</cp:revision>
  <dcterms:created xsi:type="dcterms:W3CDTF">2019-09-16T15:03:26Z</dcterms:created>
  <dcterms:modified xsi:type="dcterms:W3CDTF">2019-10-02T02:32:43Z</dcterms:modified>
</cp:coreProperties>
</file>