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1" r:id="rId8"/>
    <p:sldId id="270" r:id="rId9"/>
    <p:sldId id="272" r:id="rId10"/>
    <p:sldId id="273" r:id="rId11"/>
    <p:sldId id="274" r:id="rId12"/>
    <p:sldId id="328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6" r:id="rId31"/>
    <p:sldId id="297" r:id="rId32"/>
    <p:sldId id="298" r:id="rId33"/>
    <p:sldId id="299" r:id="rId34"/>
    <p:sldId id="300" r:id="rId35"/>
    <p:sldId id="301" r:id="rId36"/>
    <p:sldId id="303" r:id="rId37"/>
    <p:sldId id="304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5" r:id="rId46"/>
    <p:sldId id="316" r:id="rId47"/>
    <p:sldId id="318" r:id="rId48"/>
    <p:sldId id="317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 varScale="1">
        <p:scale>
          <a:sx n="64" d="100"/>
          <a:sy n="64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F2A7-362C-4F06-9B79-3A31CC634292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000F-46D7-4CED-A704-87833EAE41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1607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F2A7-362C-4F06-9B79-3A31CC634292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000F-46D7-4CED-A704-87833EAE41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8534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F2A7-362C-4F06-9B79-3A31CC634292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000F-46D7-4CED-A704-87833EAE41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8120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F2A7-362C-4F06-9B79-3A31CC634292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000F-46D7-4CED-A704-87833EAE41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4460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F2A7-362C-4F06-9B79-3A31CC634292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000F-46D7-4CED-A704-87833EAE41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0640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F2A7-362C-4F06-9B79-3A31CC634292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000F-46D7-4CED-A704-87833EAE41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9075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F2A7-362C-4F06-9B79-3A31CC634292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000F-46D7-4CED-A704-87833EAE41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2193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F2A7-362C-4F06-9B79-3A31CC634292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000F-46D7-4CED-A704-87833EAE41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2735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F2A7-362C-4F06-9B79-3A31CC634292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000F-46D7-4CED-A704-87833EAE41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4063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F2A7-362C-4F06-9B79-3A31CC634292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000F-46D7-4CED-A704-87833EAE41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5937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F2A7-362C-4F06-9B79-3A31CC634292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000F-46D7-4CED-A704-87833EAE41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9785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BF2A7-362C-4F06-9B79-3A31CC634292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3000F-46D7-4CED-A704-87833EAE41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4737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4482" y="764704"/>
            <a:ext cx="7017969" cy="54006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467" y="6093296"/>
            <a:ext cx="9144000" cy="1440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6381328"/>
            <a:ext cx="9144000" cy="1440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7" y="332656"/>
            <a:ext cx="9169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5" y="598394"/>
            <a:ext cx="9169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3198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BBD1C078-FDD4-4885-8302-29A3177CD092}"/>
              </a:ext>
            </a:extLst>
          </p:cNvPr>
          <p:cNvSpPr/>
          <p:nvPr/>
        </p:nvSpPr>
        <p:spPr>
          <a:xfrm>
            <a:off x="958900" y="4339595"/>
            <a:ext cx="3024336" cy="5062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29C5CE77-2F5D-4B3C-A8C5-AFB19803E370}"/>
              </a:ext>
            </a:extLst>
          </p:cNvPr>
          <p:cNvSpPr/>
          <p:nvPr/>
        </p:nvSpPr>
        <p:spPr>
          <a:xfrm>
            <a:off x="971600" y="3581650"/>
            <a:ext cx="4464496" cy="5062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B154852E-E8D9-47B1-AC51-345FA201D4C4}"/>
              </a:ext>
            </a:extLst>
          </p:cNvPr>
          <p:cNvSpPr/>
          <p:nvPr/>
        </p:nvSpPr>
        <p:spPr>
          <a:xfrm>
            <a:off x="971600" y="2852936"/>
            <a:ext cx="3600400" cy="4046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971600" y="620688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CREDENCIAMENTO</a:t>
            </a:r>
          </a:p>
          <a:p>
            <a:pPr algn="ctr"/>
            <a:r>
              <a:rPr lang="pt-BR" sz="2800" b="1" dirty="0"/>
              <a:t>Art. 79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958900" y="1746245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 credenciamento poderá ser usado nas seguintes hipóteses de contratação:</a:t>
            </a:r>
          </a:p>
          <a:p>
            <a:endParaRPr lang="pt-BR" sz="2400" dirty="0"/>
          </a:p>
          <a:p>
            <a:r>
              <a:rPr lang="pt-BR" sz="2400" dirty="0"/>
              <a:t>paralela e não excludente </a:t>
            </a:r>
          </a:p>
          <a:p>
            <a:endParaRPr lang="pt-BR" sz="2400" dirty="0"/>
          </a:p>
          <a:p>
            <a:r>
              <a:rPr lang="pt-BR" sz="2400" dirty="0"/>
              <a:t>com seleção a critério de terceiros</a:t>
            </a:r>
          </a:p>
          <a:p>
            <a:endParaRPr lang="pt-BR" sz="2400" dirty="0"/>
          </a:p>
          <a:p>
            <a:r>
              <a:rPr lang="pt-BR" sz="2400" dirty="0"/>
              <a:t>em mercados fluidos</a:t>
            </a:r>
          </a:p>
          <a:p>
            <a:pPr algn="ctr"/>
            <a:endParaRPr lang="pt-BR" sz="2400" dirty="0"/>
          </a:p>
          <a:p>
            <a:pPr algn="ctr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477513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ta: para a Direita 8">
            <a:extLst>
              <a:ext uri="{FF2B5EF4-FFF2-40B4-BE49-F238E27FC236}">
                <a16:creationId xmlns:a16="http://schemas.microsoft.com/office/drawing/2014/main" xmlns="" id="{A8155104-1FA9-487A-B360-F23573F2359E}"/>
              </a:ext>
            </a:extLst>
          </p:cNvPr>
          <p:cNvSpPr/>
          <p:nvPr/>
        </p:nvSpPr>
        <p:spPr>
          <a:xfrm>
            <a:off x="827584" y="1504795"/>
            <a:ext cx="1728192" cy="8276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15170F84-019C-4CDE-B783-76525086C8A2}"/>
              </a:ext>
            </a:extLst>
          </p:cNvPr>
          <p:cNvSpPr/>
          <p:nvPr/>
        </p:nvSpPr>
        <p:spPr>
          <a:xfrm>
            <a:off x="4427984" y="915470"/>
            <a:ext cx="4320480" cy="106262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-972616" y="100051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CREDENCIAMENTO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1103845" y="2332438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permitir o cadastramento permanente de novos interessados (todas as 3 hipóteses)</a:t>
            </a:r>
          </a:p>
          <a:p>
            <a:endParaRPr lang="pt-BR" sz="2400" dirty="0"/>
          </a:p>
          <a:p>
            <a:r>
              <a:rPr lang="pt-BR" sz="2400" dirty="0"/>
              <a:t>deverão ser adotados critérios objetivos de distribuição da demanda (paralela e não excludente)</a:t>
            </a:r>
          </a:p>
          <a:p>
            <a:endParaRPr lang="pt-BR" sz="2400" dirty="0"/>
          </a:p>
          <a:p>
            <a:r>
              <a:rPr lang="pt-BR" sz="2400" dirty="0"/>
              <a:t>deverá definir o valor da contratação (paralela e não excludente; com seleção a critério de terceiros)</a:t>
            </a:r>
          </a:p>
          <a:p>
            <a:endParaRPr lang="pt-BR" sz="2400" dirty="0"/>
          </a:p>
          <a:p>
            <a:pPr algn="ctr"/>
            <a:endParaRPr lang="pt-BR" sz="24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87F5218F-42F8-4371-9F22-79D23E5D014D}"/>
              </a:ext>
            </a:extLst>
          </p:cNvPr>
          <p:cNvSpPr/>
          <p:nvPr/>
        </p:nvSpPr>
        <p:spPr>
          <a:xfrm>
            <a:off x="4918503" y="1031287"/>
            <a:ext cx="3613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Procedimentos serão definidos em regulamento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C79FA8F-297A-477F-9F1D-AF070D143552}"/>
              </a:ext>
            </a:extLst>
          </p:cNvPr>
          <p:cNvSpPr txBox="1"/>
          <p:nvPr/>
        </p:nvSpPr>
        <p:spPr>
          <a:xfrm>
            <a:off x="1030908" y="1719941"/>
            <a:ext cx="3253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REGRAS</a:t>
            </a:r>
          </a:p>
        </p:txBody>
      </p:sp>
    </p:spTree>
    <p:extLst>
      <p:ext uri="{BB962C8B-B14F-4D97-AF65-F5344CB8AC3E}">
        <p14:creationId xmlns:p14="http://schemas.microsoft.com/office/powerpoint/2010/main" xmlns="" val="1754083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ta: para a Direita 8">
            <a:extLst>
              <a:ext uri="{FF2B5EF4-FFF2-40B4-BE49-F238E27FC236}">
                <a16:creationId xmlns:a16="http://schemas.microsoft.com/office/drawing/2014/main" xmlns="" id="{A8155104-1FA9-487A-B360-F23573F2359E}"/>
              </a:ext>
            </a:extLst>
          </p:cNvPr>
          <p:cNvSpPr/>
          <p:nvPr/>
        </p:nvSpPr>
        <p:spPr>
          <a:xfrm>
            <a:off x="827584" y="1504795"/>
            <a:ext cx="1728192" cy="8276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15170F84-019C-4CDE-B783-76525086C8A2}"/>
              </a:ext>
            </a:extLst>
          </p:cNvPr>
          <p:cNvSpPr/>
          <p:nvPr/>
        </p:nvSpPr>
        <p:spPr>
          <a:xfrm>
            <a:off x="4427984" y="915470"/>
            <a:ext cx="4320480" cy="106262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-972616" y="100051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CREDENCIAMENTO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1103845" y="2332438"/>
            <a:ext cx="7200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deverá registrar as cotações de mercado vigentes no momento da contratação (em mercados fluidos)</a:t>
            </a:r>
          </a:p>
          <a:p>
            <a:endParaRPr lang="pt-BR" sz="2200" dirty="0"/>
          </a:p>
          <a:p>
            <a:r>
              <a:rPr lang="pt-BR" sz="2200" dirty="0"/>
              <a:t>não será permitido o cometimento a terceiros do objeto contratado sem autorização expressa da Administração (todas as 3 hipóteses) </a:t>
            </a:r>
          </a:p>
          <a:p>
            <a:endParaRPr lang="pt-BR" sz="2200" dirty="0"/>
          </a:p>
          <a:p>
            <a:r>
              <a:rPr lang="pt-BR" sz="2200" dirty="0"/>
              <a:t>será admitida a denúncia por qualquer das partes nos prazos fixados no edital (todas as 3 hipóteses) </a:t>
            </a:r>
          </a:p>
          <a:p>
            <a:endParaRPr lang="pt-BR" sz="2400" dirty="0"/>
          </a:p>
          <a:p>
            <a:pPr algn="ctr"/>
            <a:endParaRPr lang="pt-BR" sz="24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87F5218F-42F8-4371-9F22-79D23E5D014D}"/>
              </a:ext>
            </a:extLst>
          </p:cNvPr>
          <p:cNvSpPr/>
          <p:nvPr/>
        </p:nvSpPr>
        <p:spPr>
          <a:xfrm>
            <a:off x="4918503" y="1031287"/>
            <a:ext cx="3613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Procedimentos serão definidos em regulamento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C79FA8F-297A-477F-9F1D-AF070D143552}"/>
              </a:ext>
            </a:extLst>
          </p:cNvPr>
          <p:cNvSpPr txBox="1"/>
          <p:nvPr/>
        </p:nvSpPr>
        <p:spPr>
          <a:xfrm>
            <a:off x="1030908" y="1719941"/>
            <a:ext cx="3253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REGRAS</a:t>
            </a:r>
          </a:p>
        </p:txBody>
      </p:sp>
    </p:spTree>
    <p:extLst>
      <p:ext uri="{BB962C8B-B14F-4D97-AF65-F5344CB8AC3E}">
        <p14:creationId xmlns:p14="http://schemas.microsoft.com/office/powerpoint/2010/main" xmlns="" val="594400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ta: para a Direita 7">
            <a:extLst>
              <a:ext uri="{FF2B5EF4-FFF2-40B4-BE49-F238E27FC236}">
                <a16:creationId xmlns:a16="http://schemas.microsoft.com/office/drawing/2014/main" xmlns="" id="{A8E2B27C-8ECD-48B7-9E75-1C8E0E1BBE13}"/>
              </a:ext>
            </a:extLst>
          </p:cNvPr>
          <p:cNvSpPr/>
          <p:nvPr/>
        </p:nvSpPr>
        <p:spPr>
          <a:xfrm>
            <a:off x="268042" y="3124461"/>
            <a:ext cx="2952328" cy="176002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179512" y="1331557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PRÉ-QUALIFICAÇÃO</a:t>
            </a:r>
          </a:p>
          <a:p>
            <a:pPr algn="ctr"/>
            <a:r>
              <a:rPr lang="pt-BR" sz="2800" b="1" dirty="0"/>
              <a:t>Art. 80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3612058" y="3059668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/>
          </a:p>
          <a:p>
            <a:r>
              <a:rPr lang="pt-BR" sz="2400" b="1" u="sng" dirty="0"/>
              <a:t>licitantes</a:t>
            </a:r>
            <a:r>
              <a:rPr lang="pt-BR" sz="2400" dirty="0"/>
              <a:t>  (condições de habilitação)</a:t>
            </a:r>
          </a:p>
          <a:p>
            <a:endParaRPr lang="pt-BR" sz="2400" dirty="0"/>
          </a:p>
          <a:p>
            <a:r>
              <a:rPr lang="pt-BR" sz="2400" b="1" u="sng" dirty="0"/>
              <a:t>bens</a:t>
            </a:r>
            <a:r>
              <a:rPr lang="pt-BR" sz="2400" dirty="0"/>
              <a:t> (exigências técnicas ou de qualidade)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61C2ECC-FBED-4A94-B053-8C841DADE5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176" y="247769"/>
            <a:ext cx="2788830" cy="299695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C306749-9291-435B-BA46-CF5788C6B667}"/>
              </a:ext>
            </a:extLst>
          </p:cNvPr>
          <p:cNvSpPr txBox="1"/>
          <p:nvPr/>
        </p:nvSpPr>
        <p:spPr>
          <a:xfrm>
            <a:off x="20006" y="3588975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selecionar previamente</a:t>
            </a:r>
          </a:p>
        </p:txBody>
      </p:sp>
    </p:spTree>
    <p:extLst>
      <p:ext uri="{BB962C8B-B14F-4D97-AF65-F5344CB8AC3E}">
        <p14:creationId xmlns:p14="http://schemas.microsoft.com/office/powerpoint/2010/main" xmlns="" val="1273361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971600" y="62068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PRÉ-QUALIFICAÇÃO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958900" y="1746245"/>
            <a:ext cx="7429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Na pré-qualificação observar-se-á o seguinte:</a:t>
            </a:r>
          </a:p>
          <a:p>
            <a:endParaRPr lang="pt-BR" sz="2400" dirty="0"/>
          </a:p>
          <a:p>
            <a:r>
              <a:rPr lang="pt-BR" sz="2400" dirty="0"/>
              <a:t>Poderão ser dispensados os documentos que já constarem do registro cadastral (licitantes)</a:t>
            </a:r>
          </a:p>
          <a:p>
            <a:endParaRPr lang="pt-BR" sz="2400" dirty="0"/>
          </a:p>
          <a:p>
            <a:r>
              <a:rPr lang="pt-BR" sz="2400" dirty="0"/>
              <a:t>Poderá ser exigida a comprovação de qualidade (bens)</a:t>
            </a:r>
          </a:p>
        </p:txBody>
      </p:sp>
    </p:spTree>
    <p:extLst>
      <p:ext uri="{BB962C8B-B14F-4D97-AF65-F5344CB8AC3E}">
        <p14:creationId xmlns:p14="http://schemas.microsoft.com/office/powerpoint/2010/main" xmlns="" val="2237888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1C1BBEBF-6BB0-4AF0-9EA9-1CAD1569808C}"/>
              </a:ext>
            </a:extLst>
          </p:cNvPr>
          <p:cNvSpPr/>
          <p:nvPr/>
        </p:nvSpPr>
        <p:spPr>
          <a:xfrm>
            <a:off x="892667" y="2750867"/>
            <a:ext cx="2880320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971600" y="62068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PRÉ-QUALIFICAÇÃO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958900" y="1746245"/>
            <a:ext cx="7429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permanentemente aberta para a inscrição de interessados.</a:t>
            </a:r>
          </a:p>
          <a:p>
            <a:endParaRPr lang="pt-BR" sz="2400" dirty="0"/>
          </a:p>
          <a:p>
            <a:r>
              <a:rPr lang="pt-BR" sz="2400" dirty="0"/>
              <a:t>Constarão do edital:</a:t>
            </a:r>
          </a:p>
          <a:p>
            <a:pPr marL="342900" indent="-342900">
              <a:buFontTx/>
              <a:buChar char="-"/>
            </a:pPr>
            <a:endParaRPr lang="pt-BR" sz="2400" dirty="0"/>
          </a:p>
          <a:p>
            <a:r>
              <a:rPr lang="pt-BR" sz="2400" dirty="0"/>
              <a:t>as informações mínimas necessárias para definição do objeto</a:t>
            </a:r>
          </a:p>
          <a:p>
            <a:endParaRPr lang="pt-BR" sz="2400" dirty="0"/>
          </a:p>
          <a:p>
            <a:r>
              <a:rPr lang="pt-BR" sz="2400" dirty="0"/>
              <a:t>a modalidade, a forma da futura licitação e os critérios de julgamento.</a:t>
            </a:r>
          </a:p>
        </p:txBody>
      </p:sp>
    </p:spTree>
    <p:extLst>
      <p:ext uri="{BB962C8B-B14F-4D97-AF65-F5344CB8AC3E}">
        <p14:creationId xmlns:p14="http://schemas.microsoft.com/office/powerpoint/2010/main" xmlns="" val="1791167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971600" y="62068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PRÉ-QUALIFICAÇÃO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958900" y="1746245"/>
            <a:ext cx="74295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Documentos examinados por órgão ou comissão no prazo 10 (dez) dias úteis </a:t>
            </a:r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algn="ctr"/>
            <a:r>
              <a:rPr lang="pt-BR" sz="2400" dirty="0"/>
              <a:t>Poderá determinar correção ou reapresentação de documentos</a:t>
            </a:r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algn="ctr"/>
            <a:r>
              <a:rPr lang="pt-BR" sz="2400" dirty="0"/>
              <a:t>Deverão integrar o catálogo de bens e serviços da Administração</a:t>
            </a:r>
          </a:p>
        </p:txBody>
      </p:sp>
    </p:spTree>
    <p:extLst>
      <p:ext uri="{BB962C8B-B14F-4D97-AF65-F5344CB8AC3E}">
        <p14:creationId xmlns:p14="http://schemas.microsoft.com/office/powerpoint/2010/main" xmlns="" val="2565488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971600" y="62068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PRÉ-QUALIFICAÇÃO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869938" y="1605634"/>
            <a:ext cx="74295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Poderá ser realizada em grupos ou segmentos de fornecedores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Poderá ser parcial ou total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Terá validade de 1 (um) ano no máximo (não superior validade dos documentos)</a:t>
            </a:r>
          </a:p>
          <a:p>
            <a:pPr marL="342900" indent="-342900" algn="ctr">
              <a:buFontTx/>
              <a:buChar char="-"/>
            </a:pPr>
            <a:endParaRPr lang="pt-BR" sz="2400" dirty="0"/>
          </a:p>
          <a:p>
            <a:pPr algn="ctr"/>
            <a:r>
              <a:rPr lang="pt-BR" sz="2400" dirty="0"/>
              <a:t>Poderá ser atualizada a qualquer tempo</a:t>
            </a:r>
          </a:p>
        </p:txBody>
      </p:sp>
    </p:spTree>
    <p:extLst>
      <p:ext uri="{BB962C8B-B14F-4D97-AF65-F5344CB8AC3E}">
        <p14:creationId xmlns:p14="http://schemas.microsoft.com/office/powerpoint/2010/main" xmlns="" val="626741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971600" y="62068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PRÉ-QUALIFICAÇÃO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958900" y="1746245"/>
            <a:ext cx="7429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Obrigatoriamente divulgados e mantidos à disposição do público</a:t>
            </a:r>
          </a:p>
          <a:p>
            <a:pPr algn="ctr"/>
            <a:endParaRPr lang="pt-BR" sz="2400" dirty="0"/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Licitação poderá ser restrita a licitantes ou bens pré-qualificados</a:t>
            </a:r>
          </a:p>
        </p:txBody>
      </p:sp>
    </p:spTree>
    <p:extLst>
      <p:ext uri="{BB962C8B-B14F-4D97-AF65-F5344CB8AC3E}">
        <p14:creationId xmlns:p14="http://schemas.microsoft.com/office/powerpoint/2010/main" xmlns="" val="358988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1217278" y="-135959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/>
          </a:p>
          <a:p>
            <a:pPr algn="ctr"/>
            <a:endParaRPr lang="pt-BR" sz="2800" b="1" dirty="0"/>
          </a:p>
          <a:p>
            <a:pPr algn="ctr"/>
            <a:r>
              <a:rPr lang="pt-BR" sz="2800" b="1" dirty="0"/>
              <a:t>CREDENCIAMENTO </a:t>
            </a:r>
          </a:p>
          <a:p>
            <a:pPr algn="ctr"/>
            <a:endParaRPr lang="pt-BR" sz="2800" b="1" dirty="0"/>
          </a:p>
          <a:p>
            <a:pPr algn="ctr"/>
            <a:endParaRPr lang="pt-BR" sz="2800" b="1" dirty="0"/>
          </a:p>
          <a:p>
            <a:pPr algn="ctr"/>
            <a:endParaRPr lang="pt-BR" sz="28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958900" y="1746245"/>
            <a:ext cx="7429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83D47EE-1A6C-4BB2-B9F7-F35CC83B7DC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1746245"/>
            <a:ext cx="2814296" cy="1911376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943B3380-C86E-4878-B4EF-0776FAEFD252}"/>
              </a:ext>
            </a:extLst>
          </p:cNvPr>
          <p:cNvSpPr/>
          <p:nvPr/>
        </p:nvSpPr>
        <p:spPr>
          <a:xfrm>
            <a:off x="3117562" y="4216387"/>
            <a:ext cx="3112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PRÉ-QUALIFICAÇÃO</a:t>
            </a:r>
          </a:p>
        </p:txBody>
      </p:sp>
    </p:spTree>
    <p:extLst>
      <p:ext uri="{BB962C8B-B14F-4D97-AF65-F5344CB8AC3E}">
        <p14:creationId xmlns:p14="http://schemas.microsoft.com/office/powerpoint/2010/main" xmlns="" val="2175638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971600" y="620688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ELUCIDANDO A FASE EXTERNA NA NOVA LEI DE LICITAÇÕES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47F4AB7-E520-45F4-B72B-757E7F40286A}"/>
              </a:ext>
            </a:extLst>
          </p:cNvPr>
          <p:cNvSpPr txBox="1"/>
          <p:nvPr/>
        </p:nvSpPr>
        <p:spPr>
          <a:xfrm>
            <a:off x="3419872" y="2222412"/>
            <a:ext cx="5548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01, 06 e 08 de julho – Das 18:00 às 21:00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3923928" y="3046408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Professores: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Alcione Quintas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Fábio Andrade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20AF6465-5FB0-4CEF-ADF7-B6483787BDD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1814790"/>
            <a:ext cx="2743116" cy="342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5925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95536" y="620688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800" b="1" dirty="0">
                <a:solidFill>
                  <a:prstClr val="black"/>
                </a:solidFill>
              </a:rPr>
              <a:t>PROCEDIMENTO DE MANIFESTAÇÃO DE INTERESSE</a:t>
            </a:r>
          </a:p>
          <a:p>
            <a:pPr lvl="0" algn="ctr"/>
            <a:r>
              <a:rPr lang="pt-BR" sz="2800" b="1" dirty="0">
                <a:solidFill>
                  <a:prstClr val="black"/>
                </a:solidFill>
              </a:rPr>
              <a:t>(Art. 81)</a:t>
            </a:r>
          </a:p>
          <a:p>
            <a:pPr lvl="0" algn="ctr"/>
            <a:endParaRPr lang="pt-BR" sz="2800" b="1" dirty="0">
              <a:solidFill>
                <a:prstClr val="black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958900" y="1746245"/>
            <a:ext cx="7429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>
                <a:solidFill>
                  <a:prstClr val="black"/>
                </a:solidFill>
              </a:rPr>
              <a:t>Procedimento aberto de manifestação de interesse da iniciativa privada</a:t>
            </a:r>
          </a:p>
          <a:p>
            <a:pPr lvl="0"/>
            <a:endParaRPr lang="pt-BR" sz="2400" dirty="0">
              <a:solidFill>
                <a:prstClr val="black"/>
              </a:solidFill>
            </a:endParaRPr>
          </a:p>
          <a:p>
            <a:pPr lvl="0"/>
            <a:r>
              <a:rPr lang="pt-BR" sz="2400" dirty="0">
                <a:solidFill>
                  <a:prstClr val="black"/>
                </a:solidFill>
              </a:rPr>
              <a:t>Edital de chamamento público</a:t>
            </a:r>
          </a:p>
          <a:p>
            <a:pPr lvl="0"/>
            <a:endParaRPr lang="pt-BR" sz="2400" dirty="0">
              <a:solidFill>
                <a:prstClr val="black"/>
              </a:solidFill>
            </a:endParaRPr>
          </a:p>
          <a:p>
            <a:pPr lvl="0"/>
            <a:r>
              <a:rPr lang="pt-BR" sz="2400" dirty="0">
                <a:solidFill>
                  <a:prstClr val="black"/>
                </a:solidFill>
              </a:rPr>
              <a:t>Soluções inovadoras que contribuam com questões de relevância pública</a:t>
            </a:r>
          </a:p>
          <a:p>
            <a:pPr lvl="0"/>
            <a:endParaRPr lang="pt-BR" sz="2400" dirty="0">
              <a:solidFill>
                <a:prstClr val="black"/>
              </a:solidFill>
            </a:endParaRPr>
          </a:p>
          <a:p>
            <a:pPr lvl="0"/>
            <a:r>
              <a:rPr lang="pt-BR" sz="2400" dirty="0">
                <a:solidFill>
                  <a:prstClr val="black"/>
                </a:solidFill>
              </a:rPr>
              <a:t>Regulamento</a:t>
            </a:r>
          </a:p>
          <a:p>
            <a:pPr marL="342900" lvl="0" indent="-342900">
              <a:buFontTx/>
              <a:buChar char="-"/>
            </a:pPr>
            <a:endParaRPr lang="pt-B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367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95536" y="62068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800" b="1" dirty="0">
                <a:solidFill>
                  <a:prstClr val="black"/>
                </a:solidFill>
              </a:rPr>
              <a:t>PROCEDIMENTO DE MANIFESTAÇÃO DE INTERESSE</a:t>
            </a:r>
          </a:p>
          <a:p>
            <a:pPr lvl="0" algn="ctr"/>
            <a:endParaRPr lang="pt-BR" sz="2800" b="1" dirty="0">
              <a:solidFill>
                <a:prstClr val="black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958900" y="1746245"/>
            <a:ext cx="7429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>
                <a:solidFill>
                  <a:prstClr val="black"/>
                </a:solidFill>
              </a:rPr>
              <a:t>Estudos à disposição dos interessados</a:t>
            </a:r>
          </a:p>
          <a:p>
            <a:pPr lvl="0"/>
            <a:endParaRPr lang="pt-BR" sz="2400" dirty="0">
              <a:solidFill>
                <a:prstClr val="black"/>
              </a:solidFill>
            </a:endParaRPr>
          </a:p>
          <a:p>
            <a:pPr lvl="0"/>
            <a:r>
              <a:rPr lang="pt-BR" sz="2400" dirty="0">
                <a:solidFill>
                  <a:prstClr val="black"/>
                </a:solidFill>
              </a:rPr>
              <a:t>Ressarcimento dos dispêndios dos estudos pelo vencedor da licitação</a:t>
            </a:r>
          </a:p>
          <a:p>
            <a:pPr lvl="0"/>
            <a:endParaRPr lang="pt-BR" sz="2400" dirty="0">
              <a:solidFill>
                <a:prstClr val="black"/>
              </a:solidFill>
            </a:endParaRPr>
          </a:p>
          <a:p>
            <a:pPr lvl="0"/>
            <a:r>
              <a:rPr lang="pt-BR" sz="2400" dirty="0">
                <a:solidFill>
                  <a:prstClr val="black"/>
                </a:solidFill>
              </a:rPr>
              <a:t>não atribuirá ao realizador dos estudos direito de preferência no processo licitatório</a:t>
            </a:r>
          </a:p>
        </p:txBody>
      </p:sp>
    </p:spTree>
    <p:extLst>
      <p:ext uri="{BB962C8B-B14F-4D97-AF65-F5344CB8AC3E}">
        <p14:creationId xmlns:p14="http://schemas.microsoft.com/office/powerpoint/2010/main" xmlns="" val="1359822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95536" y="62068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800" b="1" dirty="0">
                <a:solidFill>
                  <a:prstClr val="black"/>
                </a:solidFill>
              </a:rPr>
              <a:t>PROCEDIMENTO DE MANIFESTAÇÃO DE INTERESSE</a:t>
            </a:r>
          </a:p>
          <a:p>
            <a:pPr lvl="0" algn="ctr"/>
            <a:endParaRPr lang="pt-BR" sz="2800" b="1" dirty="0">
              <a:solidFill>
                <a:prstClr val="black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958900" y="1746245"/>
            <a:ext cx="7429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dirty="0">
                <a:solidFill>
                  <a:prstClr val="black"/>
                </a:solidFill>
              </a:rPr>
              <a:t>Não obrigará o poder público a realizar licitação</a:t>
            </a:r>
          </a:p>
          <a:p>
            <a:pPr marL="342900" lvl="0" indent="-342900" algn="ctr">
              <a:buFontTx/>
              <a:buChar char="-"/>
            </a:pPr>
            <a:endParaRPr lang="pt-BR" sz="2400" dirty="0">
              <a:solidFill>
                <a:prstClr val="black"/>
              </a:solidFill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Não implicará, por si só, direito a ressarcimento de valores envolvidos em sua elaboração</a:t>
            </a:r>
          </a:p>
          <a:p>
            <a:pPr lvl="0" algn="ctr"/>
            <a:endParaRPr lang="pt-BR" sz="2400" dirty="0">
              <a:solidFill>
                <a:prstClr val="black"/>
              </a:solidFill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remunerada somente pelo vencedor da licitação (vedada cobrança ao Poder Público)</a:t>
            </a:r>
          </a:p>
        </p:txBody>
      </p:sp>
    </p:spTree>
    <p:extLst>
      <p:ext uri="{BB962C8B-B14F-4D97-AF65-F5344CB8AC3E}">
        <p14:creationId xmlns:p14="http://schemas.microsoft.com/office/powerpoint/2010/main" xmlns="" val="2663841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95536" y="62068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800" b="1" dirty="0">
                <a:solidFill>
                  <a:prstClr val="black"/>
                </a:solidFill>
              </a:rPr>
              <a:t>PROCEDIMENTO DE MANIFESTAÇÃO DE INTERESSE</a:t>
            </a:r>
          </a:p>
          <a:p>
            <a:pPr lvl="0" algn="ctr"/>
            <a:endParaRPr lang="pt-BR" sz="2800" b="1" dirty="0">
              <a:solidFill>
                <a:prstClr val="black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958900" y="1746245"/>
            <a:ext cx="74295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>
                <a:solidFill>
                  <a:prstClr val="black"/>
                </a:solidFill>
              </a:rPr>
              <a:t>Parecer da Administração com a demonstração de que:</a:t>
            </a:r>
          </a:p>
          <a:p>
            <a:pPr lvl="0"/>
            <a:endParaRPr lang="pt-BR" sz="2400" dirty="0">
              <a:solidFill>
                <a:prstClr val="black"/>
              </a:solidFill>
            </a:endParaRPr>
          </a:p>
          <a:p>
            <a:pPr marL="457200" lvl="0" indent="-457200">
              <a:buAutoNum type="alphaLcParenR"/>
            </a:pPr>
            <a:r>
              <a:rPr lang="pt-BR" sz="2400" dirty="0">
                <a:solidFill>
                  <a:prstClr val="black"/>
                </a:solidFill>
              </a:rPr>
              <a:t>o produto ou serviço entregue é adequado e suficiente à compreensão do objeto</a:t>
            </a:r>
          </a:p>
          <a:p>
            <a:pPr marL="457200" lvl="0" indent="-457200">
              <a:buAutoNum type="alphaLcParenR"/>
            </a:pPr>
            <a:r>
              <a:rPr lang="pt-BR" sz="2400" dirty="0">
                <a:solidFill>
                  <a:prstClr val="black"/>
                </a:solidFill>
              </a:rPr>
              <a:t>as premissas adotadas são compatíveis com as reais necessidades do órgão </a:t>
            </a:r>
          </a:p>
          <a:p>
            <a:pPr marL="457200" lvl="0" indent="-457200">
              <a:buAutoNum type="alphaLcParenR"/>
            </a:pPr>
            <a:r>
              <a:rPr lang="pt-BR" sz="2400" dirty="0">
                <a:solidFill>
                  <a:prstClr val="black"/>
                </a:solidFill>
              </a:rPr>
              <a:t>a metodologia proposta é a que propicia maior economia e vantagem entre as demais possíveis</a:t>
            </a:r>
          </a:p>
        </p:txBody>
      </p:sp>
    </p:spTree>
    <p:extLst>
      <p:ext uri="{BB962C8B-B14F-4D97-AF65-F5344CB8AC3E}">
        <p14:creationId xmlns:p14="http://schemas.microsoft.com/office/powerpoint/2010/main" xmlns="" val="220773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DDA4EF7-8235-422B-8225-37A2732C1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533837"/>
            <a:ext cx="4293096" cy="42930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95536" y="62068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800" b="1" dirty="0">
                <a:solidFill>
                  <a:prstClr val="black"/>
                </a:solidFill>
              </a:rPr>
              <a:t>PROCEDIMENTO DE MANIFESTAÇÃO DE INTERESSE</a:t>
            </a:r>
          </a:p>
          <a:p>
            <a:pPr lvl="0" algn="ctr"/>
            <a:endParaRPr lang="pt-BR" sz="2800" b="1" dirty="0">
              <a:solidFill>
                <a:prstClr val="black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892734" y="1741618"/>
            <a:ext cx="7429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>
                <a:solidFill>
                  <a:prstClr val="black"/>
                </a:solidFill>
              </a:rPr>
              <a:t>Poderá ser restrito a startups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F1086BA5-17A4-4165-8A3F-45E0B6395467}"/>
              </a:ext>
            </a:extLst>
          </p:cNvPr>
          <p:cNvSpPr txBox="1"/>
          <p:nvPr/>
        </p:nvSpPr>
        <p:spPr>
          <a:xfrm>
            <a:off x="4607496" y="4481777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dirty="0"/>
              <a:t>Lei Complementar 182 de 1 de junho de 2021</a:t>
            </a:r>
          </a:p>
        </p:txBody>
      </p:sp>
    </p:spTree>
    <p:extLst>
      <p:ext uri="{BB962C8B-B14F-4D97-AF65-F5344CB8AC3E}">
        <p14:creationId xmlns:p14="http://schemas.microsoft.com/office/powerpoint/2010/main" xmlns="" val="3014572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>
            <a:extLst>
              <a:ext uri="{FF2B5EF4-FFF2-40B4-BE49-F238E27FC236}">
                <a16:creationId xmlns:a16="http://schemas.microsoft.com/office/drawing/2014/main" xmlns="" id="{7A2A1D1E-B0F5-45A1-9227-16CEB13296DE}"/>
              </a:ext>
            </a:extLst>
          </p:cNvPr>
          <p:cNvSpPr/>
          <p:nvPr/>
        </p:nvSpPr>
        <p:spPr>
          <a:xfrm>
            <a:off x="2051720" y="1481243"/>
            <a:ext cx="5112568" cy="8311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O edital deverá dispor sobre: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95536" y="352430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 DE REGISTRO DE </a:t>
            </a:r>
            <a:r>
              <a:rPr lang="pt-BR" sz="2800" b="1" dirty="0">
                <a:solidFill>
                  <a:prstClr val="black"/>
                </a:solidFill>
              </a:rPr>
              <a:t>PREÇOS</a:t>
            </a:r>
          </a:p>
          <a:p>
            <a:pPr lvl="0" algn="ctr">
              <a:defRPr/>
            </a:pPr>
            <a:r>
              <a:rPr lang="pt-BR" sz="2800" b="1" dirty="0">
                <a:solidFill>
                  <a:prstClr val="black"/>
                </a:solidFill>
              </a:rPr>
              <a:t>(Art. 82 ao 86)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844538" y="2417132"/>
            <a:ext cx="7429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as especificidades da licitação e de seu objeto, inclusive a quantidade máxima de cada item que poderá ser adquirida</a:t>
            </a:r>
          </a:p>
          <a:p>
            <a:pPr lvl="0" algn="ctr"/>
            <a:endParaRPr lang="pt-BR" sz="2400" dirty="0">
              <a:solidFill>
                <a:prstClr val="black"/>
              </a:solidFill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a quantidade mínima a ser cotada de unidades de bens ou, no caso de serviços, de unidades de medida</a:t>
            </a:r>
          </a:p>
        </p:txBody>
      </p:sp>
    </p:spTree>
    <p:extLst>
      <p:ext uri="{BB962C8B-B14F-4D97-AF65-F5344CB8AC3E}">
        <p14:creationId xmlns:p14="http://schemas.microsoft.com/office/powerpoint/2010/main" xmlns="" val="3379741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95536" y="62068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 DE REGISTRO DE PREÇOS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1043608" y="2005744"/>
            <a:ext cx="74295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a possibilidade de prever preços diferentes</a:t>
            </a:r>
          </a:p>
          <a:p>
            <a:pPr lvl="0" algn="ctr"/>
            <a:endParaRPr lang="pt-BR" sz="2400" dirty="0">
              <a:solidFill>
                <a:prstClr val="black"/>
              </a:solidFill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a possibilidade de o licitante oferecer quantitativo inferior ao máximo previsto no edital</a:t>
            </a:r>
          </a:p>
          <a:p>
            <a:pPr lvl="0" algn="ctr"/>
            <a:endParaRPr lang="pt-BR" sz="2400" dirty="0">
              <a:solidFill>
                <a:prstClr val="black"/>
              </a:solidFill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o critério de julgamento da licitação: menor preço ou o de maior desconto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FED17D4-C5B1-4CDB-B9C8-4382A56835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1731" y="1290813"/>
            <a:ext cx="5133277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4586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95536" y="62068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 DE REGISTRO DE PREÇOS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893242" y="2323839"/>
            <a:ext cx="7429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as condições para alteração de preços registrados</a:t>
            </a:r>
          </a:p>
          <a:p>
            <a:pPr lvl="0" algn="ctr"/>
            <a:endParaRPr lang="pt-BR" sz="2400" dirty="0">
              <a:solidFill>
                <a:prstClr val="black"/>
              </a:solidFill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o registro de mais de um fornecedor ou prestador de serviço, desde que aceitem cotar o objeto em preço igual ao do licitante vencedor, assegurada a preferência de contratação de acordo com a ordem de classificação;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0E41520-C206-4653-ADBE-1AE3DE213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1443305"/>
            <a:ext cx="5133277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326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95536" y="62068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 DE REGISTRO DE PREÇOS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844538" y="2528544"/>
            <a:ext cx="7429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a vedação à participação do órgão ou entidade em mais de uma ata de registro de preços com o mesmo objeto no prazo de validade daquela de que já tiver participado, salvo na ocorrência de ata que tenha registrado quantitativo inferior ao máximo previsto no edital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8DEFB47-0DE1-48B5-AB47-BF0AB0576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2661" y="1761102"/>
            <a:ext cx="5133277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2683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95536" y="62068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 DE REGISTRO DE PREÇOS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759580" y="2669528"/>
            <a:ext cx="7429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as hipóteses de cancelamento da ata de registro de preços e suas consequências</a:t>
            </a:r>
          </a:p>
          <a:p>
            <a:pPr lvl="0" algn="ctr"/>
            <a:endParaRPr lang="pt-BR" sz="2400" dirty="0">
              <a:solidFill>
                <a:prstClr val="black"/>
              </a:solidFill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O critério de aceitabilidade de preços unitários máximos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14898B8-E9EA-467E-B6DD-7F02946FF7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1527835"/>
            <a:ext cx="5133277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928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672AD00C-14D9-44A3-8060-91775817CA2B}"/>
              </a:ext>
            </a:extLst>
          </p:cNvPr>
          <p:cNvSpPr/>
          <p:nvPr/>
        </p:nvSpPr>
        <p:spPr>
          <a:xfrm>
            <a:off x="2303748" y="1685358"/>
            <a:ext cx="3960440" cy="17281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971600" y="620688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MODALIDADES DE LICITAÇÃO</a:t>
            </a:r>
          </a:p>
          <a:p>
            <a:pPr algn="ctr"/>
            <a:r>
              <a:rPr lang="pt-BR" sz="2800" b="1" dirty="0"/>
              <a:t>(Art. 28)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2233998" y="1133682"/>
            <a:ext cx="432048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/>
          </a:p>
          <a:p>
            <a:pPr algn="ctr"/>
            <a:endParaRPr lang="pt-BR" sz="2000" dirty="0"/>
          </a:p>
          <a:p>
            <a:pPr algn="ctr"/>
            <a:r>
              <a:rPr lang="pt-BR" sz="2000" dirty="0"/>
              <a:t>Pregão</a:t>
            </a:r>
          </a:p>
          <a:p>
            <a:pPr algn="ctr"/>
            <a:r>
              <a:rPr lang="pt-BR" sz="2000" dirty="0"/>
              <a:t>Concorrência </a:t>
            </a:r>
          </a:p>
          <a:p>
            <a:pPr algn="ctr"/>
            <a:r>
              <a:rPr lang="pt-BR" sz="2000" dirty="0"/>
              <a:t>Concurso</a:t>
            </a:r>
          </a:p>
          <a:p>
            <a:pPr algn="ctr"/>
            <a:r>
              <a:rPr lang="pt-BR" sz="2000" dirty="0"/>
              <a:t>Leilão</a:t>
            </a:r>
          </a:p>
          <a:p>
            <a:pPr algn="ctr"/>
            <a:r>
              <a:rPr lang="pt-BR" sz="2000" dirty="0"/>
              <a:t>Diálogo Competitivo</a:t>
            </a:r>
          </a:p>
          <a:p>
            <a:pPr algn="ctr"/>
            <a:endParaRPr lang="pt-BR" sz="20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20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F15FF8A-74D1-49B2-A38D-E82FD9E262EB}"/>
              </a:ext>
            </a:extLst>
          </p:cNvPr>
          <p:cNvSpPr txBox="1"/>
          <p:nvPr/>
        </p:nvSpPr>
        <p:spPr>
          <a:xfrm>
            <a:off x="318737" y="4152777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Procedimentos Auxiliares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BC850EA4-FCDB-4267-9A7B-E0EC001737A5}"/>
              </a:ext>
            </a:extLst>
          </p:cNvPr>
          <p:cNvSpPr txBox="1"/>
          <p:nvPr/>
        </p:nvSpPr>
        <p:spPr>
          <a:xfrm>
            <a:off x="5733434" y="3942162"/>
            <a:ext cx="3091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Vedação de criação de outra modalidade ou a combinação das existentes</a:t>
            </a:r>
          </a:p>
        </p:txBody>
      </p:sp>
    </p:spTree>
    <p:extLst>
      <p:ext uri="{BB962C8B-B14F-4D97-AF65-F5344CB8AC3E}">
        <p14:creationId xmlns:p14="http://schemas.microsoft.com/office/powerpoint/2010/main" xmlns="" val="2887580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95536" y="62068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 DE REGISTRO DE PREÇOS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893242" y="1619249"/>
            <a:ext cx="74295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pt-BR" sz="2400" dirty="0">
              <a:solidFill>
                <a:prstClr val="black"/>
              </a:solidFill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realização prévia de ampla pesquisa de mercado</a:t>
            </a:r>
          </a:p>
          <a:p>
            <a:pPr lvl="0" algn="ctr"/>
            <a:endParaRPr lang="pt-BR" sz="2400" dirty="0">
              <a:solidFill>
                <a:prstClr val="black"/>
              </a:solidFill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seleção de acordo com os procedimentos previstos em regulamento</a:t>
            </a:r>
          </a:p>
          <a:p>
            <a:pPr lvl="0" algn="ctr"/>
            <a:endParaRPr lang="pt-BR" sz="2400" dirty="0">
              <a:solidFill>
                <a:prstClr val="black"/>
              </a:solidFill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desenvolvimento obrigatório de rotina de controle</a:t>
            </a:r>
          </a:p>
          <a:p>
            <a:pPr marL="342900" lvl="0" indent="-342900" algn="just">
              <a:buFontTx/>
              <a:buChar char="-"/>
            </a:pPr>
            <a:endParaRPr lang="pt-B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470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95536" y="62068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 DE REGISTRO DE PREÇOS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958900" y="1746245"/>
            <a:ext cx="7429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dirty="0">
                <a:solidFill>
                  <a:prstClr val="black"/>
                </a:solidFill>
              </a:rPr>
              <a:t>atualização periódica dos preços registrados</a:t>
            </a:r>
          </a:p>
          <a:p>
            <a:pPr lvl="0" algn="ctr"/>
            <a:endParaRPr lang="pt-BR" sz="2400" dirty="0">
              <a:solidFill>
                <a:prstClr val="black"/>
              </a:solidFill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definição do período de validade do registro de preços</a:t>
            </a:r>
          </a:p>
          <a:p>
            <a:pPr lvl="0" algn="ctr"/>
            <a:endParaRPr lang="pt-BR" sz="2400" dirty="0">
              <a:solidFill>
                <a:prstClr val="black"/>
              </a:solidFill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inclusão, em ata de registro de preços, do licitante que aceitar cotar os bens ou serviços em preços iguais aos do licitante vencedor na sequência de classificação da licitação e inclusão do licitante que mantiver sua proposta original</a:t>
            </a:r>
          </a:p>
          <a:p>
            <a:pPr marL="342900" lvl="0" indent="-342900" algn="just">
              <a:buFontTx/>
              <a:buChar char="-"/>
            </a:pPr>
            <a:endParaRPr lang="pt-B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204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5372D0C8-DCA0-49B1-8BC5-FB4219A46901}"/>
              </a:ext>
            </a:extLst>
          </p:cNvPr>
          <p:cNvSpPr/>
          <p:nvPr/>
        </p:nvSpPr>
        <p:spPr>
          <a:xfrm>
            <a:off x="827584" y="1574795"/>
            <a:ext cx="7776864" cy="11341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95536" y="62068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 DE REGISTRO DE PREÇOS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958900" y="1746245"/>
            <a:ext cx="74295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dirty="0">
                <a:solidFill>
                  <a:prstClr val="black"/>
                </a:solidFill>
              </a:rPr>
              <a:t>Poderá ser utilizado nas hipóteses de inexigibilidade e de dispensa de licitação</a:t>
            </a:r>
          </a:p>
          <a:p>
            <a:pPr marL="342900" lvl="0" indent="-342900" algn="just">
              <a:buFontTx/>
              <a:buChar char="-"/>
            </a:pPr>
            <a:endParaRPr lang="pt-BR" sz="2400" dirty="0">
              <a:solidFill>
                <a:prstClr val="black"/>
              </a:solidFill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A existência de preços registrados implicará compromisso de fornecimento nas condições estabelecidas, mas não obrigará a Administração a contratar, facultada a realização de licitação específica para a aquisição pretendida, desde que devidamente motivada.</a:t>
            </a:r>
          </a:p>
        </p:txBody>
      </p:sp>
    </p:spTree>
    <p:extLst>
      <p:ext uri="{BB962C8B-B14F-4D97-AF65-F5344CB8AC3E}">
        <p14:creationId xmlns:p14="http://schemas.microsoft.com/office/powerpoint/2010/main" xmlns="" val="3368818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95536" y="62068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 DE REGISTRO DE PREÇOS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958900" y="1746245"/>
            <a:ext cx="7429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dirty="0">
                <a:solidFill>
                  <a:prstClr val="black"/>
                </a:solidFill>
              </a:rPr>
              <a:t>O prazo de vigência da ata de registro de preços será de 1 (um) ano e poderá ser prorrogado, por igual período, desde que comprovado o preço vantajoso.</a:t>
            </a:r>
          </a:p>
          <a:p>
            <a:pPr marL="342900" lvl="0" indent="-342900" algn="ctr">
              <a:buFontTx/>
              <a:buChar char="-"/>
            </a:pPr>
            <a:endParaRPr lang="pt-BR" sz="2400" dirty="0">
              <a:solidFill>
                <a:prstClr val="black"/>
              </a:solidFill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O contrato decorrente da ata de registro de preços terá sua vigência estabelecida em conformidade com as disposições nela contidas</a:t>
            </a:r>
          </a:p>
        </p:txBody>
      </p:sp>
    </p:spTree>
    <p:extLst>
      <p:ext uri="{BB962C8B-B14F-4D97-AF65-F5344CB8AC3E}">
        <p14:creationId xmlns:p14="http://schemas.microsoft.com/office/powerpoint/2010/main" xmlns="" val="636502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>
            <a:extLst>
              <a:ext uri="{FF2B5EF4-FFF2-40B4-BE49-F238E27FC236}">
                <a16:creationId xmlns:a16="http://schemas.microsoft.com/office/drawing/2014/main" xmlns="" id="{8F1E119B-4597-4105-BD19-0D2EDDF1EE42}"/>
              </a:ext>
            </a:extLst>
          </p:cNvPr>
          <p:cNvSpPr/>
          <p:nvPr/>
        </p:nvSpPr>
        <p:spPr>
          <a:xfrm>
            <a:off x="4824028" y="1477713"/>
            <a:ext cx="3168352" cy="174731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95536" y="62068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 DE REGISTRO DE PREÇOS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899592" y="2276871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pt-BR" sz="2400" dirty="0">
              <a:solidFill>
                <a:prstClr val="black"/>
              </a:solidFill>
            </a:endParaRPr>
          </a:p>
          <a:p>
            <a:pPr lvl="0" algn="just"/>
            <a:endParaRPr lang="pt-BR" sz="2400" dirty="0">
              <a:solidFill>
                <a:prstClr val="black"/>
              </a:solidFill>
            </a:endParaRPr>
          </a:p>
          <a:p>
            <a:pPr lvl="0" algn="just"/>
            <a:endParaRPr lang="pt-BR" sz="2400" dirty="0">
              <a:solidFill>
                <a:prstClr val="black"/>
              </a:solidFill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projeto padronizado, sem complexidade técnica e operacional</a:t>
            </a:r>
          </a:p>
          <a:p>
            <a:pPr lvl="0" algn="ctr"/>
            <a:endParaRPr lang="pt-BR" sz="2400" dirty="0">
              <a:solidFill>
                <a:prstClr val="black"/>
              </a:solidFill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necessidade permanente ou frequente de obra ou serviço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5BF5277E-E7D9-461F-B4D0-7A7D235FCFC2}"/>
              </a:ext>
            </a:extLst>
          </p:cNvPr>
          <p:cNvSpPr txBox="1"/>
          <p:nvPr/>
        </p:nvSpPr>
        <p:spPr>
          <a:xfrm>
            <a:off x="5292080" y="1662565"/>
            <a:ext cx="2232248" cy="119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Execução de obras e serviços de engenharia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9529CF5-B942-435D-A97C-FAC63EF8169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5542" y="1477713"/>
            <a:ext cx="2565067" cy="165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9240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95536" y="62068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 DE REGISTRO DE PREÇOS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445780" y="2744408"/>
            <a:ext cx="2477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b="1" dirty="0">
                <a:solidFill>
                  <a:prstClr val="black"/>
                </a:solidFill>
              </a:rPr>
              <a:t>Intenção de registro de preços </a:t>
            </a:r>
          </a:p>
          <a:p>
            <a:pPr lvl="0" algn="just"/>
            <a:endParaRPr lang="pt-BR" sz="2400" b="1" dirty="0">
              <a:solidFill>
                <a:prstClr val="black"/>
              </a:solidFill>
            </a:endParaRPr>
          </a:p>
          <a:p>
            <a:pPr lvl="0" algn="just"/>
            <a:endParaRPr lang="pt-BR" sz="2400" b="1" dirty="0">
              <a:solidFill>
                <a:prstClr val="black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B59534FB-1CD3-4373-AFFB-AF1F31E11B33}"/>
              </a:ext>
            </a:extLst>
          </p:cNvPr>
          <p:cNvSpPr/>
          <p:nvPr/>
        </p:nvSpPr>
        <p:spPr>
          <a:xfrm>
            <a:off x="3995936" y="1981636"/>
            <a:ext cx="51280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prazo mínimo de 8 dias úteis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>
                <a:solidFill>
                  <a:prstClr val="black"/>
                </a:solidFill>
              </a:rPr>
              <a:t>dispensável</a:t>
            </a:r>
            <a:r>
              <a:rPr lang="pt-BR" sz="2400" dirty="0"/>
              <a:t> quando o órgão ou entidade gerenciadora for o único contratante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os órgãos e entidades poderão aderir à ata de registro de preços na condição de não participantes</a:t>
            </a:r>
          </a:p>
          <a:p>
            <a:pPr algn="ctr"/>
            <a:endParaRPr lang="pt-BR" sz="2400" dirty="0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xmlns="" id="{2AFA846B-0EC1-4F24-832E-FCBACCF90399}"/>
              </a:ext>
            </a:extLst>
          </p:cNvPr>
          <p:cNvSpPr/>
          <p:nvPr/>
        </p:nvSpPr>
        <p:spPr>
          <a:xfrm>
            <a:off x="3183814" y="3021570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1223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0A9C4847-5B94-4BB3-BA56-98DDC0BEDBEE}"/>
              </a:ext>
            </a:extLst>
          </p:cNvPr>
          <p:cNvSpPr/>
          <p:nvPr/>
        </p:nvSpPr>
        <p:spPr>
          <a:xfrm>
            <a:off x="2915816" y="1399878"/>
            <a:ext cx="3744416" cy="7329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95536" y="62068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 DE REGISTRO DE PREÇOS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893242" y="2353644"/>
            <a:ext cx="7429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pt-BR" sz="2400" b="1" u="sng" dirty="0">
              <a:solidFill>
                <a:prstClr val="black"/>
              </a:solidFill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justificativa da vantagem da adesão</a:t>
            </a:r>
          </a:p>
          <a:p>
            <a:pPr lvl="0" algn="ctr"/>
            <a:endParaRPr lang="pt-BR" sz="2400" dirty="0">
              <a:solidFill>
                <a:prstClr val="black"/>
              </a:solidFill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compatíveis com os valores praticados pelo</a:t>
            </a:r>
          </a:p>
          <a:p>
            <a:pPr lvl="0" algn="ctr"/>
            <a:endParaRPr lang="pt-BR" sz="2400" dirty="0">
              <a:solidFill>
                <a:prstClr val="black"/>
              </a:solidFill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prévias consulta e aceitação do órgão gerenciador e do fornecedor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DF99A30-C0B9-43AD-8F04-15A77A57DD62}"/>
              </a:ext>
            </a:extLst>
          </p:cNvPr>
          <p:cNvSpPr txBox="1"/>
          <p:nvPr/>
        </p:nvSpPr>
        <p:spPr>
          <a:xfrm>
            <a:off x="2915816" y="1574795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b="1">
                <a:solidFill>
                  <a:prstClr val="black"/>
                </a:solidFill>
              </a:rPr>
              <a:t>Requisitos para a adesão</a:t>
            </a:r>
            <a:endParaRPr lang="pt-B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308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95536" y="62068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 DE REGISTRO DE PREÇOS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741973" y="1479650"/>
            <a:ext cx="74295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200" dirty="0">
                <a:solidFill>
                  <a:prstClr val="black"/>
                </a:solidFill>
              </a:rPr>
              <a:t>A adesão estará </a:t>
            </a:r>
            <a:r>
              <a:rPr lang="pt-BR" sz="2200" b="1" u="sng" dirty="0">
                <a:solidFill>
                  <a:prstClr val="black"/>
                </a:solidFill>
              </a:rPr>
              <a:t>limitada a órgãos e entidades da Administração Pública federal, estadual, distrital e </a:t>
            </a:r>
            <a:r>
              <a:rPr lang="pt-BR" sz="2200" b="1" u="sng" dirty="0">
                <a:solidFill>
                  <a:prstClr val="black"/>
                </a:solidFill>
                <a:highlight>
                  <a:srgbClr val="FFFF00"/>
                </a:highlight>
              </a:rPr>
              <a:t>municipal</a:t>
            </a:r>
            <a:r>
              <a:rPr lang="pt-BR" sz="2200" dirty="0">
                <a:solidFill>
                  <a:prstClr val="black"/>
                </a:solidFill>
              </a:rPr>
              <a:t> que, </a:t>
            </a:r>
            <a:r>
              <a:rPr lang="pt-BR" sz="2200" b="1" u="sng" dirty="0">
                <a:solidFill>
                  <a:prstClr val="black"/>
                </a:solidFill>
              </a:rPr>
              <a:t>na condição de não participantes</a:t>
            </a:r>
            <a:r>
              <a:rPr lang="pt-BR" sz="2200" dirty="0">
                <a:solidFill>
                  <a:prstClr val="black"/>
                </a:solidFill>
              </a:rPr>
              <a:t>, desejarem aderir à </a:t>
            </a:r>
            <a:r>
              <a:rPr lang="pt-BR" sz="2200" b="1" u="sng" dirty="0">
                <a:solidFill>
                  <a:prstClr val="black"/>
                </a:solidFill>
              </a:rPr>
              <a:t>ata de registro de preços de órgão ou entidade gerenciadora federal, estadual ou distrital</a:t>
            </a:r>
          </a:p>
          <a:p>
            <a:pPr lvl="0" algn="ctr"/>
            <a:endParaRPr lang="pt-BR" sz="2200" dirty="0">
              <a:solidFill>
                <a:prstClr val="black"/>
              </a:solidFill>
            </a:endParaRPr>
          </a:p>
          <a:p>
            <a:pPr lvl="0" algn="ctr"/>
            <a:r>
              <a:rPr lang="pt-BR" sz="2200" dirty="0">
                <a:solidFill>
                  <a:prstClr val="black"/>
                </a:solidFill>
              </a:rPr>
              <a:t>A adesão não poderá exceder, por órgão ou entidade, a 50% (cinquenta por cento) dos quantitativos dos itens</a:t>
            </a:r>
          </a:p>
          <a:p>
            <a:pPr lvl="0" algn="ctr"/>
            <a:endParaRPr lang="pt-BR" sz="2200" dirty="0">
              <a:solidFill>
                <a:prstClr val="black"/>
              </a:solidFill>
            </a:endParaRPr>
          </a:p>
          <a:p>
            <a:pPr lvl="0" algn="ctr"/>
            <a:endParaRPr lang="pt-BR" sz="2000" dirty="0">
              <a:solidFill>
                <a:prstClr val="black"/>
              </a:solidFill>
            </a:endParaRPr>
          </a:p>
          <a:p>
            <a:pPr lvl="0" algn="ctr"/>
            <a:endParaRPr lang="pt-BR" sz="2000" dirty="0">
              <a:solidFill>
                <a:prstClr val="black"/>
              </a:solidFill>
            </a:endParaRPr>
          </a:p>
          <a:p>
            <a:pPr lvl="0" algn="ctr"/>
            <a:endParaRPr lang="pt-BR" sz="2000" dirty="0">
              <a:solidFill>
                <a:prstClr val="black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6F88F03-A553-46EE-ACFD-13D73FF713FD}"/>
              </a:ext>
            </a:extLst>
          </p:cNvPr>
          <p:cNvSpPr txBox="1"/>
          <p:nvPr/>
        </p:nvSpPr>
        <p:spPr>
          <a:xfrm>
            <a:off x="756287" y="4413836"/>
            <a:ext cx="7429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200" dirty="0">
                <a:solidFill>
                  <a:prstClr val="black"/>
                </a:solidFill>
              </a:rPr>
              <a:t>não poderá exceder, na totalidade, ao dobro do quantitativo de cada item registrado</a:t>
            </a:r>
          </a:p>
        </p:txBody>
      </p:sp>
    </p:spTree>
    <p:extLst>
      <p:ext uri="{BB962C8B-B14F-4D97-AF65-F5344CB8AC3E}">
        <p14:creationId xmlns:p14="http://schemas.microsoft.com/office/powerpoint/2010/main" xmlns="" val="2911371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95536" y="62068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 DE REGISTRO DE PREÇOS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958900" y="1746245"/>
            <a:ext cx="74295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2400" dirty="0">
                <a:solidFill>
                  <a:prstClr val="black"/>
                </a:solidFill>
              </a:rPr>
              <a:t>A adesão à ata de registro de preços de órgão ou entidade gerenciadora do Poder Executivo federal por órgãos e entidades da Administração Pública estadual, distrital e municipal poderá ser exigida </a:t>
            </a:r>
            <a:r>
              <a:rPr lang="pt-BR" sz="2400" b="1" u="sng" dirty="0">
                <a:solidFill>
                  <a:prstClr val="black"/>
                </a:solidFill>
              </a:rPr>
              <a:t>para fins de transferências voluntárias</a:t>
            </a:r>
            <a:r>
              <a:rPr lang="pt-BR" sz="2400" dirty="0">
                <a:solidFill>
                  <a:prstClr val="black"/>
                </a:solidFill>
              </a:rPr>
              <a:t>, </a:t>
            </a:r>
            <a:r>
              <a:rPr lang="pt-BR" sz="2400" b="1" u="sng" dirty="0">
                <a:solidFill>
                  <a:prstClr val="black"/>
                </a:solidFill>
              </a:rPr>
              <a:t>não ficando sujeita ao limite</a:t>
            </a:r>
            <a:r>
              <a:rPr lang="pt-BR" sz="2400" dirty="0">
                <a:solidFill>
                  <a:prstClr val="black"/>
                </a:solidFill>
              </a:rPr>
              <a:t>, se destinada à </a:t>
            </a:r>
            <a:r>
              <a:rPr lang="pt-BR" sz="2400" b="1" u="sng" dirty="0">
                <a:solidFill>
                  <a:prstClr val="black"/>
                </a:solidFill>
              </a:rPr>
              <a:t>execução descentralizada de programa ou projeto federal </a:t>
            </a:r>
            <a:r>
              <a:rPr lang="pt-BR" sz="2400" dirty="0">
                <a:solidFill>
                  <a:prstClr val="black"/>
                </a:solidFill>
              </a:rPr>
              <a:t>e comprovada a </a:t>
            </a:r>
            <a:r>
              <a:rPr lang="pt-BR" sz="2400" b="1" u="sng" dirty="0">
                <a:solidFill>
                  <a:prstClr val="black"/>
                </a:solidFill>
              </a:rPr>
              <a:t>compatibilidade dos preços registrados com os valores praticados no mercado</a:t>
            </a:r>
            <a:r>
              <a:rPr lang="pt-BR" sz="24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934411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95536" y="62068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 DE REGISTRO DE PREÇOS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958900" y="1746245"/>
            <a:ext cx="74295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2200" b="1" u="sng" dirty="0">
                <a:solidFill>
                  <a:prstClr val="black"/>
                </a:solidFill>
              </a:rPr>
              <a:t>Para aquisição emergencial de medicamentos e material de consumo médico-hospitalar </a:t>
            </a:r>
            <a:r>
              <a:rPr lang="pt-BR" sz="2200" dirty="0">
                <a:solidFill>
                  <a:prstClr val="black"/>
                </a:solidFill>
              </a:rPr>
              <a:t>por órgãos e entidades da Administração Pública federal, estadual, distrital e municipal, </a:t>
            </a:r>
            <a:r>
              <a:rPr lang="pt-BR" sz="2200" b="1" u="sng" dirty="0">
                <a:solidFill>
                  <a:prstClr val="black"/>
                </a:solidFill>
              </a:rPr>
              <a:t>a adesão à ata de registro de preços gerenciada pelo Ministério da Saúde </a:t>
            </a:r>
            <a:r>
              <a:rPr lang="pt-BR" sz="2200" dirty="0">
                <a:solidFill>
                  <a:prstClr val="black"/>
                </a:solidFill>
              </a:rPr>
              <a:t>não estará sujeita ao limite</a:t>
            </a:r>
          </a:p>
          <a:p>
            <a:pPr lvl="0" algn="just"/>
            <a:endParaRPr lang="pt-BR" sz="2200" dirty="0">
              <a:solidFill>
                <a:prstClr val="black"/>
              </a:solidFill>
            </a:endParaRPr>
          </a:p>
          <a:p>
            <a:pPr lvl="0" algn="just"/>
            <a:r>
              <a:rPr lang="pt-BR" sz="2200" dirty="0">
                <a:solidFill>
                  <a:prstClr val="black"/>
                </a:solidFill>
              </a:rPr>
              <a:t>Será </a:t>
            </a:r>
            <a:r>
              <a:rPr lang="pt-BR" sz="2200" b="1" u="sng" dirty="0">
                <a:solidFill>
                  <a:prstClr val="black"/>
                </a:solidFill>
              </a:rPr>
              <a:t>vedada aos órgãos e entidades da Administração Pública federal a adesão à ata de registro de preços gerenciada por órgão ou entidade estadual, distrital ou municipal</a:t>
            </a:r>
            <a:endParaRPr lang="pt-BR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528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9F8535E-9724-4EF0-BD35-F5BBC37F7A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043" y="565012"/>
            <a:ext cx="3899925" cy="2924944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971600" y="62068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PREGÃO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3899925" y="2109166"/>
            <a:ext cx="4320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/>
          </a:p>
          <a:p>
            <a:pPr algn="ctr"/>
            <a:r>
              <a:rPr lang="pt-BR" sz="2400" dirty="0"/>
              <a:t>modalidade de licitação </a:t>
            </a:r>
            <a:r>
              <a:rPr lang="pt-BR" sz="2400" b="1" u="sng" dirty="0"/>
              <a:t>obrigatória</a:t>
            </a:r>
            <a:r>
              <a:rPr lang="pt-BR" sz="2400" dirty="0"/>
              <a:t> para aquisição de </a:t>
            </a:r>
            <a:r>
              <a:rPr lang="pt-BR" sz="2400" b="1" u="sng" dirty="0"/>
              <a:t>bens e serviços comuns</a:t>
            </a:r>
            <a:r>
              <a:rPr lang="pt-BR" sz="2400" dirty="0"/>
              <a:t>, cujo critério de julgamento poderá ser o de </a:t>
            </a:r>
            <a:r>
              <a:rPr lang="pt-BR" sz="2400" b="1" u="sng" dirty="0"/>
              <a:t>menor preço </a:t>
            </a:r>
            <a:r>
              <a:rPr lang="pt-BR" sz="2400" dirty="0"/>
              <a:t>ou o de </a:t>
            </a:r>
            <a:r>
              <a:rPr lang="pt-BR" sz="2400" b="1" u="sng" dirty="0"/>
              <a:t>maior desconto</a:t>
            </a:r>
          </a:p>
        </p:txBody>
      </p:sp>
    </p:spTree>
    <p:extLst>
      <p:ext uri="{BB962C8B-B14F-4D97-AF65-F5344CB8AC3E}">
        <p14:creationId xmlns:p14="http://schemas.microsoft.com/office/powerpoint/2010/main" xmlns="" val="41643477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2411760" y="993177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REGISTRO CADASTRAL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(Art. 87 e 88)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1115616" y="2770279"/>
            <a:ext cx="7429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dirty="0">
                <a:solidFill>
                  <a:prstClr val="black"/>
                </a:solidFill>
              </a:rPr>
              <a:t>Os </a:t>
            </a:r>
            <a:r>
              <a:rPr lang="pt-BR" sz="2400" b="1" u="sng" dirty="0">
                <a:solidFill>
                  <a:prstClr val="black"/>
                </a:solidFill>
              </a:rPr>
              <a:t>órgãos e entidades da Administração Pública deverão</a:t>
            </a:r>
            <a:r>
              <a:rPr lang="pt-BR" sz="2400" dirty="0">
                <a:solidFill>
                  <a:prstClr val="black"/>
                </a:solidFill>
              </a:rPr>
              <a:t> utilizar o </a:t>
            </a:r>
            <a:r>
              <a:rPr lang="pt-BR" sz="2400" b="1" u="sng" dirty="0">
                <a:solidFill>
                  <a:prstClr val="black"/>
                </a:solidFill>
              </a:rPr>
              <a:t>sistema de registro cadastral unificado disponível no Portal Nacional de Contratações Públicas (PNCP)</a:t>
            </a:r>
            <a:r>
              <a:rPr lang="pt-BR" sz="2400" dirty="0">
                <a:solidFill>
                  <a:prstClr val="black"/>
                </a:solidFill>
              </a:rPr>
              <a:t>, para efeito de cadastro unificado de licitantes, na forma disposta em regulamento.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C4F59FB-5ED6-4733-B200-607B32128D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8949"/>
            <a:ext cx="3923928" cy="260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5923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95536" y="62068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REGISTRO CADASTRAL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971600" y="1191584"/>
            <a:ext cx="74295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pt-BR" sz="2200" dirty="0">
              <a:solidFill>
                <a:prstClr val="black"/>
              </a:solidFill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será público</a:t>
            </a:r>
          </a:p>
          <a:p>
            <a:pPr lvl="0" algn="ctr"/>
            <a:endParaRPr lang="pt-BR" sz="2400" dirty="0">
              <a:solidFill>
                <a:prstClr val="black"/>
              </a:solidFill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amplamente divulgado </a:t>
            </a:r>
          </a:p>
          <a:p>
            <a:pPr marL="342900" lvl="0" indent="-342900" algn="ctr">
              <a:buFontTx/>
              <a:buChar char="-"/>
            </a:pPr>
            <a:endParaRPr lang="pt-BR" sz="2400" dirty="0">
              <a:solidFill>
                <a:prstClr val="black"/>
              </a:solidFill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permanentemente aberto aos interessados </a:t>
            </a:r>
          </a:p>
          <a:p>
            <a:pPr marL="342900" lvl="0" indent="-342900" algn="ctr">
              <a:buFontTx/>
              <a:buChar char="-"/>
            </a:pPr>
            <a:endParaRPr lang="pt-BR" sz="2400" dirty="0">
              <a:solidFill>
                <a:prstClr val="black"/>
              </a:solidFill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será obrigatória a realização de chamamento público pela internet, no mínimo anualmente, para atualização dos registros existentes e para ingresso de novos interessados</a:t>
            </a:r>
          </a:p>
          <a:p>
            <a:pPr marL="342900" lvl="0" indent="-342900" algn="just">
              <a:buFontTx/>
              <a:buChar char="-"/>
            </a:pPr>
            <a:endParaRPr lang="pt-BR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8842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95536" y="62068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REGISTRO CADASTRAL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1043608" y="1659236"/>
            <a:ext cx="742952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dirty="0">
                <a:solidFill>
                  <a:prstClr val="black"/>
                </a:solidFill>
              </a:rPr>
              <a:t>É proibida a exigência, pelo órgão ou entidade licitante, de registro cadastral complementar para acesso a edital e anexos</a:t>
            </a:r>
          </a:p>
          <a:p>
            <a:pPr lvl="0" algn="ctr"/>
            <a:endParaRPr lang="pt-BR" sz="2400" dirty="0">
              <a:solidFill>
                <a:prstClr val="black"/>
              </a:solidFill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A Administração poderá realizar licitação restrita a fornecedores cadastrados,, sendo admitido fornecedor que realize seu cadastro dentro do prazo previsto no edital para apresentação de propostas</a:t>
            </a:r>
          </a:p>
          <a:p>
            <a:pPr marL="342900" lvl="0" indent="-342900" algn="just">
              <a:buFontTx/>
              <a:buChar char="-"/>
            </a:pPr>
            <a:endParaRPr lang="pt-BR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9111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95536" y="62068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REGISTRO CADASTRAL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893242" y="1380621"/>
            <a:ext cx="74295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200" dirty="0">
                <a:solidFill>
                  <a:prstClr val="black"/>
                </a:solidFill>
              </a:rPr>
              <a:t>Ao requerer, a qualquer tempo, inscrição no cadastro ou a sua atualização, o interessado fornecerá os </a:t>
            </a:r>
            <a:r>
              <a:rPr lang="pt-BR" sz="2200" b="1" u="sng" dirty="0">
                <a:solidFill>
                  <a:prstClr val="black"/>
                </a:solidFill>
              </a:rPr>
              <a:t>elementos necessários exigidos para habilitação</a:t>
            </a:r>
          </a:p>
          <a:p>
            <a:pPr lvl="0" algn="ctr"/>
            <a:endParaRPr lang="pt-BR" sz="2200" dirty="0">
              <a:solidFill>
                <a:prstClr val="black"/>
              </a:solidFill>
            </a:endParaRPr>
          </a:p>
          <a:p>
            <a:pPr lvl="0" algn="ctr"/>
            <a:r>
              <a:rPr lang="pt-BR" sz="2200" dirty="0">
                <a:solidFill>
                  <a:prstClr val="black"/>
                </a:solidFill>
              </a:rPr>
              <a:t>O inscrito, considerada sua área de atuação, será </a:t>
            </a:r>
            <a:r>
              <a:rPr lang="pt-BR" sz="2200" b="1" u="sng" dirty="0">
                <a:solidFill>
                  <a:prstClr val="black"/>
                </a:solidFill>
              </a:rPr>
              <a:t>classificado por categorias, subdivididas em grupos</a:t>
            </a:r>
            <a:r>
              <a:rPr lang="pt-BR" sz="2200" dirty="0">
                <a:solidFill>
                  <a:prstClr val="black"/>
                </a:solidFill>
              </a:rPr>
              <a:t>, segundo a qualificação técnica e econômico-financeira avaliada, de acordo com regras objetivas divulgadas em sítio eletrônico oficial</a:t>
            </a:r>
          </a:p>
          <a:p>
            <a:pPr marL="342900" lvl="0" indent="-342900" algn="ctr">
              <a:buFontTx/>
              <a:buChar char="-"/>
            </a:pPr>
            <a:endParaRPr lang="pt-BR" sz="2200" dirty="0">
              <a:solidFill>
                <a:prstClr val="black"/>
              </a:solidFill>
            </a:endParaRPr>
          </a:p>
          <a:p>
            <a:pPr lvl="0" algn="ctr"/>
            <a:r>
              <a:rPr lang="pt-BR" sz="2200" dirty="0">
                <a:solidFill>
                  <a:prstClr val="black"/>
                </a:solidFill>
              </a:rPr>
              <a:t>Ao inscrito será fornecido </a:t>
            </a:r>
            <a:r>
              <a:rPr lang="pt-BR" sz="2200" b="1" u="sng" dirty="0">
                <a:solidFill>
                  <a:prstClr val="black"/>
                </a:solidFill>
              </a:rPr>
              <a:t>certificado</a:t>
            </a:r>
            <a:r>
              <a:rPr lang="pt-BR" sz="2200" dirty="0">
                <a:solidFill>
                  <a:prstClr val="black"/>
                </a:solidFill>
              </a:rPr>
              <a:t>, renovável sempre que atualizar o registro</a:t>
            </a:r>
          </a:p>
          <a:p>
            <a:pPr marL="342900" lvl="0" indent="-342900" algn="just">
              <a:buFontTx/>
              <a:buChar char="-"/>
            </a:pPr>
            <a:endParaRPr lang="pt-BR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0721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-2214500" y="1322470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REGISTRO CADASTRAL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3995936" y="660688"/>
            <a:ext cx="49812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200" b="1" dirty="0">
                <a:solidFill>
                  <a:prstClr val="black"/>
                </a:solidFill>
              </a:rPr>
              <a:t>Avaliação do contratado </a:t>
            </a:r>
            <a:r>
              <a:rPr lang="pt-BR" sz="2200" dirty="0">
                <a:solidFill>
                  <a:prstClr val="black"/>
                </a:solidFill>
              </a:rPr>
              <a:t>no cumprimento das obrigações assumidas realizada pelo contratante com menção ao seu desempenho na execução contratual e a eventuais penalidades aplicadas</a:t>
            </a:r>
          </a:p>
          <a:p>
            <a:pPr lvl="0" algn="ctr"/>
            <a:endParaRPr lang="pt-BR" sz="2200" dirty="0">
              <a:solidFill>
                <a:prstClr val="black"/>
              </a:solidFill>
            </a:endParaRPr>
          </a:p>
          <a:p>
            <a:pPr lvl="0" algn="ctr"/>
            <a:r>
              <a:rPr lang="pt-BR" sz="2200" dirty="0">
                <a:solidFill>
                  <a:prstClr val="black"/>
                </a:solidFill>
              </a:rPr>
              <a:t>A avaliação será condicionada à implantação e à regulamentação do cadastro de atesto de cumprimento de obrigações, de modo a possibilitar a implementação de medidas de </a:t>
            </a:r>
            <a:r>
              <a:rPr lang="pt-BR" sz="2200" b="1" dirty="0">
                <a:solidFill>
                  <a:prstClr val="black"/>
                </a:solidFill>
              </a:rPr>
              <a:t>incentivo aos licitantes que possuírem ótimo desempenho anotado em seu registro cadastral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84EA528-BC56-4558-8673-4D905E1DBE4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6961" y="2194725"/>
            <a:ext cx="2452076" cy="245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84466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683568" y="739167"/>
            <a:ext cx="302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CRITÉRIOS DE JULGAMENTO</a:t>
            </a:r>
          </a:p>
          <a:p>
            <a:pPr lvl="0" algn="ctr">
              <a:defRPr/>
            </a:pPr>
            <a:r>
              <a:rPr lang="pt-BR" sz="2800" b="1" dirty="0">
                <a:solidFill>
                  <a:prstClr val="black"/>
                </a:solidFill>
              </a:rPr>
              <a:t>(Art. 33)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844538" y="2526874"/>
            <a:ext cx="7429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dirty="0">
                <a:solidFill>
                  <a:prstClr val="black"/>
                </a:solidFill>
              </a:rPr>
              <a:t>Menor preço</a:t>
            </a: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Maior desconto</a:t>
            </a: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Melhor técnica ou conteúdo artístico</a:t>
            </a: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Técnica e preço</a:t>
            </a: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Maior lance</a:t>
            </a: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Maior retorno econômico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AD810C6-9EFC-4F25-8FAB-BD11157A4E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152" y="6718"/>
            <a:ext cx="2958922" cy="295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1970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95536" y="62068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CRITÉRIOS DE JULGAMENTO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1043608" y="1659236"/>
            <a:ext cx="74295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b="1" u="sng" dirty="0">
                <a:solidFill>
                  <a:prstClr val="black"/>
                </a:solidFill>
              </a:rPr>
              <a:t>Menor preço </a:t>
            </a:r>
            <a:r>
              <a:rPr lang="pt-BR" sz="2400" dirty="0">
                <a:solidFill>
                  <a:prstClr val="black"/>
                </a:solidFill>
              </a:rPr>
              <a:t>ou </a:t>
            </a:r>
            <a:r>
              <a:rPr lang="pt-BR" sz="2400" b="1" u="sng" dirty="0">
                <a:solidFill>
                  <a:prstClr val="black"/>
                </a:solidFill>
              </a:rPr>
              <a:t>maior desconto </a:t>
            </a:r>
            <a:r>
              <a:rPr lang="pt-BR" sz="2400" dirty="0">
                <a:solidFill>
                  <a:prstClr val="black"/>
                </a:solidFill>
              </a:rPr>
              <a:t>e, quando couber, </a:t>
            </a:r>
            <a:r>
              <a:rPr lang="pt-BR" sz="2400" b="1" u="sng" dirty="0">
                <a:solidFill>
                  <a:prstClr val="black"/>
                </a:solidFill>
              </a:rPr>
              <a:t>técnica e preço </a:t>
            </a:r>
            <a:r>
              <a:rPr lang="pt-BR" sz="2400" dirty="0">
                <a:solidFill>
                  <a:prstClr val="black"/>
                </a:solidFill>
              </a:rPr>
              <a:t>considerará o </a:t>
            </a:r>
            <a:r>
              <a:rPr lang="pt-BR" sz="2400" b="1" u="sng" dirty="0">
                <a:solidFill>
                  <a:prstClr val="black"/>
                </a:solidFill>
              </a:rPr>
              <a:t>menor dispêndio para a Administração</a:t>
            </a:r>
            <a:r>
              <a:rPr lang="pt-BR" sz="2400" dirty="0">
                <a:solidFill>
                  <a:prstClr val="black"/>
                </a:solidFill>
              </a:rPr>
              <a:t>, atendidos os parâmetros mínimos de qualidade definidos no edital de licitação</a:t>
            </a:r>
          </a:p>
          <a:p>
            <a:pPr lvl="0" algn="ctr"/>
            <a:endParaRPr lang="pt-BR" sz="2400" dirty="0">
              <a:solidFill>
                <a:prstClr val="black"/>
              </a:solidFill>
            </a:endParaRPr>
          </a:p>
          <a:p>
            <a:pPr lvl="0" algn="ctr"/>
            <a:r>
              <a:rPr lang="pt-BR" sz="2400" b="1" u="sng" dirty="0">
                <a:solidFill>
                  <a:prstClr val="black"/>
                </a:solidFill>
              </a:rPr>
              <a:t>Os custos indiretos vinculados ao seu ciclo de vida, poderão ser considerados para a definição do menor dispêndio</a:t>
            </a:r>
            <a:r>
              <a:rPr lang="pt-BR" sz="2400" dirty="0">
                <a:solidFill>
                  <a:prstClr val="black"/>
                </a:solidFill>
              </a:rPr>
              <a:t>, sempre que objetivamente mensuráveis, conforme disposto em regulamento</a:t>
            </a:r>
          </a:p>
        </p:txBody>
      </p:sp>
    </p:spTree>
    <p:extLst>
      <p:ext uri="{BB962C8B-B14F-4D97-AF65-F5344CB8AC3E}">
        <p14:creationId xmlns:p14="http://schemas.microsoft.com/office/powerpoint/2010/main" xmlns="" val="7288023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95536" y="62068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TÉCNICA E PREÇO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1043608" y="1659236"/>
            <a:ext cx="74295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b="1" u="sng" dirty="0">
                <a:solidFill>
                  <a:prstClr val="black"/>
                </a:solidFill>
              </a:rPr>
              <a:t>maior pontuação obtida a partir da ponderação</a:t>
            </a:r>
            <a:r>
              <a:rPr lang="pt-BR" sz="2400" dirty="0">
                <a:solidFill>
                  <a:prstClr val="black"/>
                </a:solidFill>
              </a:rPr>
              <a:t>, segundo fatores objetivos previstos no edital, </a:t>
            </a:r>
            <a:r>
              <a:rPr lang="pt-BR" sz="2400" b="1" u="sng" dirty="0">
                <a:solidFill>
                  <a:prstClr val="black"/>
                </a:solidFill>
              </a:rPr>
              <a:t>das notas atribuídas aos aspectos de técnica e de preço da proposta</a:t>
            </a:r>
          </a:p>
          <a:p>
            <a:pPr lvl="0" algn="ctr"/>
            <a:endParaRPr lang="pt-BR" sz="2400" dirty="0">
              <a:solidFill>
                <a:prstClr val="black"/>
              </a:solidFill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Técnica e preço será escolhido quando </a:t>
            </a:r>
            <a:r>
              <a:rPr lang="pt-BR" sz="2400" b="1" u="sng" dirty="0">
                <a:solidFill>
                  <a:prstClr val="black"/>
                </a:solidFill>
              </a:rPr>
              <a:t>ETP demonstrar que a avaliação e a ponderação da qualidade técnica das propostas (máximo 70%) que superarem os requisitos mínimos estabelecidos</a:t>
            </a:r>
            <a:r>
              <a:rPr lang="pt-BR" sz="2400" dirty="0">
                <a:solidFill>
                  <a:prstClr val="black"/>
                </a:solidFill>
              </a:rPr>
              <a:t> no edital forem relevantes aos fins pretendidos pela Administração</a:t>
            </a:r>
          </a:p>
        </p:txBody>
      </p:sp>
    </p:spTree>
    <p:extLst>
      <p:ext uri="{BB962C8B-B14F-4D97-AF65-F5344CB8AC3E}">
        <p14:creationId xmlns:p14="http://schemas.microsoft.com/office/powerpoint/2010/main" xmlns="" val="15769500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95536" y="620688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2800" b="1" dirty="0">
                <a:solidFill>
                  <a:prstClr val="black"/>
                </a:solidFill>
              </a:rPr>
              <a:t>MELHOR TÉCNICA/TÉCNICA E PREÇO</a:t>
            </a:r>
          </a:p>
          <a:p>
            <a:pPr lvl="0" algn="ctr">
              <a:defRPr/>
            </a:pPr>
            <a:endParaRPr lang="pt-BR" sz="2800" b="1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893242" y="1479875"/>
            <a:ext cx="7429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dirty="0">
                <a:solidFill>
                  <a:prstClr val="black"/>
                </a:solidFill>
              </a:rPr>
              <a:t>Julgamento por melhor técnica ou por técnica e preço deverá ser realizado por: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0423286-BEAB-471D-9D21-477FF5BDDCEA}"/>
              </a:ext>
            </a:extLst>
          </p:cNvPr>
          <p:cNvSpPr txBox="1"/>
          <p:nvPr/>
        </p:nvSpPr>
        <p:spPr>
          <a:xfrm>
            <a:off x="1331640" y="2621297"/>
            <a:ext cx="64807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verificação da capacitação e da experiência do licitante</a:t>
            </a:r>
          </a:p>
          <a:p>
            <a:pPr algn="ctr"/>
            <a:endParaRPr lang="pt-BR" sz="2200" dirty="0"/>
          </a:p>
          <a:p>
            <a:pPr algn="ctr"/>
            <a:r>
              <a:rPr lang="pt-BR" sz="2200" dirty="0"/>
              <a:t>atribuição de notas a quesitos de natureza qualitativa por banca designada para esse fim</a:t>
            </a:r>
          </a:p>
          <a:p>
            <a:pPr algn="ctr"/>
            <a:endParaRPr lang="pt-BR" sz="2200" dirty="0"/>
          </a:p>
          <a:p>
            <a:pPr algn="ctr"/>
            <a:r>
              <a:rPr lang="pt-BR" sz="2200" dirty="0"/>
              <a:t>atribuição de notas por desempenho do licitante em contratações anteriores</a:t>
            </a:r>
          </a:p>
        </p:txBody>
      </p:sp>
    </p:spTree>
    <p:extLst>
      <p:ext uri="{BB962C8B-B14F-4D97-AF65-F5344CB8AC3E}">
        <p14:creationId xmlns:p14="http://schemas.microsoft.com/office/powerpoint/2010/main" xmlns="" val="1073270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539552" y="442637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2800" b="1" dirty="0">
                <a:solidFill>
                  <a:prstClr val="black"/>
                </a:solidFill>
              </a:rPr>
              <a:t>MELHOR TÉCNICA/TÉCNICA E PREÇO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4559300" y="1412776"/>
            <a:ext cx="39011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2400" dirty="0">
                <a:solidFill>
                  <a:prstClr val="black"/>
                </a:solidFill>
              </a:rPr>
              <a:t>No julgamento por melhor técnica ou por técnica e preço, a obtenção de pontuação devido à capacitação técnico-profissional exigirá que a execução do respectivo contrato tenha participação direta e pessoal do profissional correspondente.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858D8DC-E692-4B9F-936E-1155B7935E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1339090"/>
            <a:ext cx="3785652" cy="37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609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971600" y="62068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CONCORRÊNCIA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1187624" y="1212215"/>
            <a:ext cx="66967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/>
          </a:p>
          <a:p>
            <a:pPr algn="ctr"/>
            <a:r>
              <a:rPr lang="pt-BR" sz="2400" dirty="0"/>
              <a:t>modalidade de licitação para contratação de </a:t>
            </a:r>
            <a:r>
              <a:rPr lang="pt-BR" sz="2400" b="1" u="sng" dirty="0"/>
              <a:t>bens e serviços especiais </a:t>
            </a:r>
            <a:r>
              <a:rPr lang="pt-BR" sz="2400" dirty="0"/>
              <a:t>e de </a:t>
            </a:r>
            <a:r>
              <a:rPr lang="pt-BR" sz="2400" b="1" u="sng" dirty="0"/>
              <a:t>obras e serviços </a:t>
            </a:r>
            <a:r>
              <a:rPr lang="pt-BR" sz="2400" dirty="0"/>
              <a:t>comuns e especiais </a:t>
            </a:r>
            <a:r>
              <a:rPr lang="pt-BR" sz="2400" b="1" u="sng" dirty="0"/>
              <a:t>de engenharia</a:t>
            </a:r>
            <a:r>
              <a:rPr lang="pt-BR" sz="2400" dirty="0"/>
              <a:t>, cujo critério de julgamento poderá ser:</a:t>
            </a:r>
          </a:p>
          <a:p>
            <a:pPr algn="ctr"/>
            <a:r>
              <a:rPr lang="pt-BR" sz="2400" dirty="0"/>
              <a:t>a) menor preço;</a:t>
            </a:r>
          </a:p>
          <a:p>
            <a:pPr algn="ctr"/>
            <a:r>
              <a:rPr lang="pt-BR" sz="2400" dirty="0"/>
              <a:t>b) melhor técnica ou conteúdo artístico;</a:t>
            </a:r>
          </a:p>
          <a:p>
            <a:pPr algn="ctr"/>
            <a:r>
              <a:rPr lang="pt-BR" sz="2400" dirty="0"/>
              <a:t>c) técnica e preço;</a:t>
            </a:r>
          </a:p>
          <a:p>
            <a:pPr algn="ctr"/>
            <a:r>
              <a:rPr lang="pt-BR" sz="2400" dirty="0"/>
              <a:t>d) maior retorno econômico;</a:t>
            </a:r>
          </a:p>
          <a:p>
            <a:pPr algn="ctr"/>
            <a:r>
              <a:rPr lang="pt-BR" sz="2400" dirty="0"/>
              <a:t>e) maior desconto;</a:t>
            </a:r>
          </a:p>
        </p:txBody>
      </p:sp>
    </p:spTree>
    <p:extLst>
      <p:ext uri="{BB962C8B-B14F-4D97-AF65-F5344CB8AC3E}">
        <p14:creationId xmlns:p14="http://schemas.microsoft.com/office/powerpoint/2010/main" xmlns="" val="28780043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95536" y="62068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2800" b="1" dirty="0">
                <a:solidFill>
                  <a:prstClr val="black"/>
                </a:solidFill>
              </a:rPr>
              <a:t>MAIOR RETORNO ECONÔMICO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1043608" y="1659236"/>
            <a:ext cx="7429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dirty="0">
                <a:solidFill>
                  <a:prstClr val="black"/>
                </a:solidFill>
              </a:rPr>
              <a:t>Utilizado </a:t>
            </a:r>
            <a:r>
              <a:rPr lang="pt-BR" sz="2400" b="1" dirty="0">
                <a:solidFill>
                  <a:prstClr val="black"/>
                </a:solidFill>
              </a:rPr>
              <a:t>exclusivamente</a:t>
            </a:r>
            <a:r>
              <a:rPr lang="pt-BR" sz="2400" dirty="0">
                <a:solidFill>
                  <a:prstClr val="black"/>
                </a:solidFill>
              </a:rPr>
              <a:t> para a celebração de contrato de eficiência</a:t>
            </a:r>
          </a:p>
          <a:p>
            <a:pPr lvl="0" algn="ctr"/>
            <a:endParaRPr lang="pt-BR" sz="2400" dirty="0">
              <a:solidFill>
                <a:prstClr val="black"/>
              </a:solidFill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considerará a maior economia para a Administração, e a remuneração deverá ser fixada em </a:t>
            </a:r>
            <a:r>
              <a:rPr lang="pt-BR" sz="2400" b="1" dirty="0">
                <a:solidFill>
                  <a:prstClr val="black"/>
                </a:solidFill>
              </a:rPr>
              <a:t>percentual que incidirá de forma proporcional à economia efetivamente obtida</a:t>
            </a:r>
            <a:r>
              <a:rPr lang="pt-BR" sz="2400" dirty="0">
                <a:solidFill>
                  <a:prstClr val="black"/>
                </a:solidFill>
              </a:rPr>
              <a:t> na execução do contrato</a:t>
            </a:r>
          </a:p>
        </p:txBody>
      </p:sp>
    </p:spTree>
    <p:extLst>
      <p:ext uri="{BB962C8B-B14F-4D97-AF65-F5344CB8AC3E}">
        <p14:creationId xmlns:p14="http://schemas.microsoft.com/office/powerpoint/2010/main" xmlns="" val="24270079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>
            <a:extLst>
              <a:ext uri="{FF2B5EF4-FFF2-40B4-BE49-F238E27FC236}">
                <a16:creationId xmlns:a16="http://schemas.microsoft.com/office/drawing/2014/main" xmlns="" id="{C3764736-1152-4F01-919A-94A92E995A38}"/>
              </a:ext>
            </a:extLst>
          </p:cNvPr>
          <p:cNvSpPr/>
          <p:nvPr/>
        </p:nvSpPr>
        <p:spPr>
          <a:xfrm>
            <a:off x="827584" y="2188314"/>
            <a:ext cx="2880320" cy="15841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95536" y="62068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2800" b="1" dirty="0">
                <a:solidFill>
                  <a:prstClr val="black"/>
                </a:solidFill>
              </a:rPr>
              <a:t>MAIOR RETORNO ECONÔMICO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4067944" y="1563881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pt-BR" sz="2400" dirty="0">
              <a:solidFill>
                <a:prstClr val="black"/>
              </a:solidFill>
            </a:endParaRPr>
          </a:p>
          <a:p>
            <a:pPr lvl="0" algn="just"/>
            <a:r>
              <a:rPr lang="pt-BR" sz="2400" b="1" u="sng" dirty="0">
                <a:solidFill>
                  <a:prstClr val="black"/>
                </a:solidFill>
              </a:rPr>
              <a:t>proposta de trabalho </a:t>
            </a:r>
            <a:r>
              <a:rPr lang="pt-BR" sz="2400" dirty="0">
                <a:solidFill>
                  <a:prstClr val="black"/>
                </a:solidFill>
              </a:rPr>
              <a:t>(descrição das obras, dos serviços ou dos bens e da economia que se estima gerar</a:t>
            </a:r>
          </a:p>
          <a:p>
            <a:pPr lvl="0" algn="just"/>
            <a:endParaRPr lang="pt-BR" sz="2400" dirty="0">
              <a:solidFill>
                <a:prstClr val="black"/>
              </a:solidFill>
            </a:endParaRPr>
          </a:p>
          <a:p>
            <a:pPr lvl="0" algn="just"/>
            <a:r>
              <a:rPr lang="pt-BR" sz="2400" b="1" u="sng" dirty="0">
                <a:solidFill>
                  <a:prstClr val="black"/>
                </a:solidFill>
              </a:rPr>
              <a:t>proposta de preço </a:t>
            </a:r>
            <a:r>
              <a:rPr lang="pt-BR" sz="2400" dirty="0">
                <a:solidFill>
                  <a:prstClr val="black"/>
                </a:solidFill>
              </a:rPr>
              <a:t>(percentual sobre a economia que se estima)</a:t>
            </a:r>
          </a:p>
          <a:p>
            <a:pPr lvl="0" algn="just"/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BD3455AE-6C0F-4FF6-BE54-93E1FB264306}"/>
              </a:ext>
            </a:extLst>
          </p:cNvPr>
          <p:cNvSpPr/>
          <p:nvPr/>
        </p:nvSpPr>
        <p:spPr>
          <a:xfrm>
            <a:off x="755576" y="2564904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Os licitantes apresentarão</a:t>
            </a:r>
          </a:p>
        </p:txBody>
      </p:sp>
    </p:spTree>
    <p:extLst>
      <p:ext uri="{BB962C8B-B14F-4D97-AF65-F5344CB8AC3E}">
        <p14:creationId xmlns:p14="http://schemas.microsoft.com/office/powerpoint/2010/main" xmlns="" val="21899833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95536" y="62068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2800" b="1" dirty="0">
                <a:solidFill>
                  <a:prstClr val="black"/>
                </a:solidFill>
              </a:rPr>
              <a:t>MAIOR RETORNO ECONÔMICO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1043608" y="1659236"/>
            <a:ext cx="74295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dirty="0">
                <a:solidFill>
                  <a:prstClr val="black"/>
                </a:solidFill>
              </a:rPr>
              <a:t> O edital de licitação deverá prever </a:t>
            </a:r>
            <a:r>
              <a:rPr lang="pt-BR" sz="2400" b="1" u="sng" dirty="0">
                <a:solidFill>
                  <a:prstClr val="black"/>
                </a:solidFill>
              </a:rPr>
              <a:t>parâmetros objetivos de mensuração da economia gerada </a:t>
            </a:r>
            <a:r>
              <a:rPr lang="pt-BR" sz="2400" dirty="0">
                <a:solidFill>
                  <a:prstClr val="black"/>
                </a:solidFill>
              </a:rPr>
              <a:t>com a execução do contrato, que servirá de base de cálculo para a remuneração devida ao contratado</a:t>
            </a:r>
          </a:p>
          <a:p>
            <a:pPr lvl="0" algn="ctr"/>
            <a:endParaRPr lang="pt-BR" sz="2400" dirty="0">
              <a:solidFill>
                <a:prstClr val="black"/>
              </a:solidFill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O </a:t>
            </a:r>
            <a:r>
              <a:rPr lang="pt-BR" sz="2400" b="1" u="sng" dirty="0">
                <a:solidFill>
                  <a:prstClr val="black"/>
                </a:solidFill>
              </a:rPr>
              <a:t>retorno econômico</a:t>
            </a:r>
            <a:r>
              <a:rPr lang="pt-BR" sz="2400" dirty="0">
                <a:solidFill>
                  <a:prstClr val="black"/>
                </a:solidFill>
              </a:rPr>
              <a:t> será o resultado da economia que se estima gerar com a execução da proposta de trabalho, deduzida a proposta de preço</a:t>
            </a:r>
          </a:p>
          <a:p>
            <a:pPr lvl="0" algn="just"/>
            <a:endParaRPr lang="pt-B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4000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95536" y="62068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2800" b="1" dirty="0">
                <a:solidFill>
                  <a:prstClr val="black"/>
                </a:solidFill>
              </a:rPr>
              <a:t>MAIOR RETORNO ECONÔMICO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1043608" y="1371361"/>
            <a:ext cx="74295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dirty="0">
                <a:solidFill>
                  <a:prstClr val="black"/>
                </a:solidFill>
              </a:rPr>
              <a:t>Nos casos em que não for gerada a economia prevista no contrato de eficiência:</a:t>
            </a:r>
          </a:p>
          <a:p>
            <a:pPr lvl="0" algn="just"/>
            <a:endParaRPr lang="pt-BR" sz="2400" dirty="0">
              <a:solidFill>
                <a:prstClr val="black"/>
              </a:solidFill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a diferença entre a economia contratada e a efetivamente obtida será descontada da remuneração do contratado</a:t>
            </a:r>
          </a:p>
          <a:p>
            <a:pPr lvl="0" algn="ctr"/>
            <a:endParaRPr lang="pt-BR" sz="2400" dirty="0">
              <a:solidFill>
                <a:prstClr val="black"/>
              </a:solidFill>
            </a:endParaRPr>
          </a:p>
          <a:p>
            <a:pPr lvl="0" algn="ctr"/>
            <a:r>
              <a:rPr lang="pt-BR" sz="2400" dirty="0">
                <a:solidFill>
                  <a:prstClr val="black"/>
                </a:solidFill>
              </a:rPr>
              <a:t>se a diferença entre a economia contratada e a efetivamente obtida for superior ao limite máximo estabelecido no contrato, o contratado sujeitar-se-á, ainda, a outras sanções cabíveis</a:t>
            </a:r>
          </a:p>
          <a:p>
            <a:pPr lvl="0" algn="just"/>
            <a:endParaRPr lang="pt-B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7110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E7A8AB1-6D4C-482E-912A-2DDF4F15B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5697"/>
            <a:ext cx="9144000" cy="6096000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95536" y="620688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2800" b="1" dirty="0">
                <a:solidFill>
                  <a:prstClr val="black"/>
                </a:solidFill>
              </a:rPr>
              <a:t>FUNÇÃO DO ÓRGÃO DE ASSESSORAMENTO JURÍDICO</a:t>
            </a:r>
          </a:p>
          <a:p>
            <a:pPr lvl="0" algn="ctr">
              <a:defRPr/>
            </a:pPr>
            <a:r>
              <a:rPr lang="pt-BR" sz="2800" b="1" dirty="0">
                <a:solidFill>
                  <a:prstClr val="black"/>
                </a:solidFill>
              </a:rPr>
              <a:t>(Art. 53)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1043608" y="1659236"/>
            <a:ext cx="742952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2400" b="1" u="sng" dirty="0">
                <a:solidFill>
                  <a:prstClr val="black"/>
                </a:solidFill>
              </a:rPr>
              <a:t>Ao final da fase preparatória</a:t>
            </a:r>
            <a:r>
              <a:rPr lang="pt-BR" sz="2400" dirty="0">
                <a:solidFill>
                  <a:prstClr val="black"/>
                </a:solidFill>
              </a:rPr>
              <a:t>, o processo licitatório seguirá para o órgão de assessoramento jurídico da Administração, que realizará </a:t>
            </a:r>
            <a:r>
              <a:rPr lang="pt-BR" sz="2400" b="1" u="sng" dirty="0">
                <a:solidFill>
                  <a:prstClr val="black"/>
                </a:solidFill>
              </a:rPr>
              <a:t>controle prévio de legalidade </a:t>
            </a:r>
            <a:r>
              <a:rPr lang="pt-BR" sz="2400" dirty="0">
                <a:solidFill>
                  <a:prstClr val="black"/>
                </a:solidFill>
              </a:rPr>
              <a:t>mediante análise jurídica da contratação</a:t>
            </a:r>
          </a:p>
          <a:p>
            <a:pPr lvl="0" algn="just"/>
            <a:endParaRPr lang="pt-BR" sz="2400" dirty="0">
              <a:solidFill>
                <a:prstClr val="black"/>
              </a:solidFill>
            </a:endParaRPr>
          </a:p>
          <a:p>
            <a:pPr lvl="0" algn="just"/>
            <a:r>
              <a:rPr lang="pt-BR" sz="2200" dirty="0">
                <a:solidFill>
                  <a:prstClr val="black"/>
                </a:solidFill>
              </a:rPr>
              <a:t>Apreciação conforme </a:t>
            </a:r>
            <a:r>
              <a:rPr lang="pt-BR" sz="2200" b="1" u="sng" dirty="0">
                <a:solidFill>
                  <a:prstClr val="black"/>
                </a:solidFill>
              </a:rPr>
              <a:t>critérios objetivos prévios de atribuição de prioridade</a:t>
            </a:r>
          </a:p>
          <a:p>
            <a:pPr lvl="0" algn="just"/>
            <a:endParaRPr lang="pt-BR" sz="2400" dirty="0">
              <a:solidFill>
                <a:prstClr val="black"/>
              </a:solidFill>
            </a:endParaRPr>
          </a:p>
          <a:p>
            <a:pPr lvl="0" algn="just"/>
            <a:endParaRPr lang="pt-B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3038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95536" y="62068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2800" b="1" dirty="0">
                <a:solidFill>
                  <a:prstClr val="black"/>
                </a:solidFill>
              </a:rPr>
              <a:t>FUNÇÃO DO ÓRGÃO DE ASSESSORAMENTO JURÍDICO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1043608" y="1659236"/>
            <a:ext cx="74295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dirty="0">
                <a:solidFill>
                  <a:prstClr val="black"/>
                </a:solidFill>
              </a:rPr>
              <a:t>Linguagem </a:t>
            </a:r>
            <a:r>
              <a:rPr lang="pt-BR" sz="2400" b="1" u="sng" dirty="0">
                <a:solidFill>
                  <a:prstClr val="black"/>
                </a:solidFill>
              </a:rPr>
              <a:t>simples e compreensível </a:t>
            </a:r>
            <a:r>
              <a:rPr lang="pt-BR" sz="2400" dirty="0">
                <a:solidFill>
                  <a:prstClr val="black"/>
                </a:solidFill>
              </a:rPr>
              <a:t>e </a:t>
            </a:r>
            <a:r>
              <a:rPr lang="pt-BR" sz="2400" b="1" u="sng" dirty="0">
                <a:solidFill>
                  <a:prstClr val="black"/>
                </a:solidFill>
              </a:rPr>
              <a:t>de forma clara e objetiva</a:t>
            </a:r>
          </a:p>
          <a:p>
            <a:pPr lvl="0" algn="ctr"/>
            <a:endParaRPr lang="pt-BR" sz="2400" dirty="0">
              <a:solidFill>
                <a:prstClr val="black"/>
              </a:solidFill>
            </a:endParaRPr>
          </a:p>
          <a:p>
            <a:pPr lvl="0" algn="ctr"/>
            <a:r>
              <a:rPr lang="pt-BR" sz="2400" b="1" u="sng" dirty="0">
                <a:solidFill>
                  <a:prstClr val="black"/>
                </a:solidFill>
              </a:rPr>
              <a:t>Apreciação de todos os elementos indispensáveis à contratação </a:t>
            </a:r>
            <a:r>
              <a:rPr lang="pt-BR" sz="2400" dirty="0">
                <a:solidFill>
                  <a:prstClr val="black"/>
                </a:solidFill>
              </a:rPr>
              <a:t>e com </a:t>
            </a:r>
            <a:r>
              <a:rPr lang="pt-BR" sz="2400" b="1" u="sng" dirty="0">
                <a:solidFill>
                  <a:prstClr val="black"/>
                </a:solidFill>
              </a:rPr>
              <a:t>exposição dos pressupostos de fato e de direito</a:t>
            </a:r>
            <a:r>
              <a:rPr lang="pt-BR" sz="2400" dirty="0">
                <a:solidFill>
                  <a:prstClr val="black"/>
                </a:solidFill>
              </a:rPr>
              <a:t> levados em consideração na análise jurídica</a:t>
            </a:r>
          </a:p>
          <a:p>
            <a:pPr lvl="0" algn="just"/>
            <a:endParaRPr lang="pt-BR" sz="2400" dirty="0">
              <a:solidFill>
                <a:prstClr val="black"/>
              </a:solidFill>
            </a:endParaRPr>
          </a:p>
          <a:p>
            <a:pPr lvl="0" algn="just"/>
            <a:endParaRPr lang="pt-B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0390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95536" y="62068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2800" b="1" dirty="0">
                <a:solidFill>
                  <a:prstClr val="black"/>
                </a:solidFill>
              </a:rPr>
              <a:t>FUNÇÃO DO ÓRGÃO DE ASSESSORAMENTO JURÍDICO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1043608" y="1659236"/>
            <a:ext cx="74295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2400" dirty="0">
                <a:solidFill>
                  <a:prstClr val="black"/>
                </a:solidFill>
              </a:rPr>
              <a:t>O órgão de assessoramento jurídico da Administração também realizará controle prévio de legalidade de </a:t>
            </a:r>
            <a:r>
              <a:rPr lang="pt-BR" sz="2400" b="1" u="sng" dirty="0">
                <a:solidFill>
                  <a:prstClr val="black"/>
                </a:solidFill>
              </a:rPr>
              <a:t>contratações diretas, acordos, termos de cooperação, convênios, ajustes, adesões a atas de registro de preços, outros instrumentos congêneres e de seus termos aditivos.</a:t>
            </a:r>
          </a:p>
          <a:p>
            <a:pPr lvl="0" algn="just"/>
            <a:endParaRPr lang="pt-BR" sz="2400" dirty="0">
              <a:solidFill>
                <a:prstClr val="black"/>
              </a:solidFill>
            </a:endParaRPr>
          </a:p>
          <a:p>
            <a:pPr lvl="0" algn="just"/>
            <a:endParaRPr lang="pt-B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9130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251520" y="2716656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2800" b="1" dirty="0">
                <a:solidFill>
                  <a:prstClr val="black"/>
                </a:solidFill>
              </a:rPr>
              <a:t>OBRIGADO</a:t>
            </a:r>
          </a:p>
          <a:p>
            <a:pPr lvl="0" algn="ctr">
              <a:defRPr/>
            </a:pPr>
            <a:endParaRPr lang="pt-BR" sz="2800" b="1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pt-BR" sz="2800" dirty="0">
                <a:solidFill>
                  <a:prstClr val="black"/>
                </a:solidFill>
              </a:rPr>
              <a:t>Fábio Silva de Andrade</a:t>
            </a:r>
          </a:p>
          <a:p>
            <a:pPr lvl="0" algn="ctr">
              <a:defRPr/>
            </a:pPr>
            <a:r>
              <a:rPr lang="pt-BR" sz="2800" dirty="0">
                <a:solidFill>
                  <a:prstClr val="black"/>
                </a:solidFill>
              </a:rPr>
              <a:t>fsandrade@planejamento.rj.gov.br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E754F43-A240-416C-A6E7-09A54521D60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1352" y="91778"/>
            <a:ext cx="3635896" cy="180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482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971600" y="62068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CONCURSO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1691680" y="1604796"/>
            <a:ext cx="54726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/>
          </a:p>
          <a:p>
            <a:pPr algn="ctr"/>
            <a:r>
              <a:rPr lang="pt-BR" sz="2400" dirty="0"/>
              <a:t>modalidade de licitação para </a:t>
            </a:r>
            <a:r>
              <a:rPr lang="pt-BR" sz="2400" b="1" u="sng" dirty="0"/>
              <a:t>escolha</a:t>
            </a:r>
            <a:r>
              <a:rPr lang="pt-BR" sz="2400" dirty="0"/>
              <a:t> de </a:t>
            </a:r>
            <a:r>
              <a:rPr lang="pt-BR" sz="2400" b="1" u="sng" dirty="0"/>
              <a:t>trabalho técnico, científico ou artístico</a:t>
            </a:r>
            <a:r>
              <a:rPr lang="pt-BR" sz="2400" dirty="0"/>
              <a:t>, cujo critério de julgamento será o de </a:t>
            </a:r>
            <a:r>
              <a:rPr lang="pt-BR" sz="2400" b="1" u="sng" dirty="0"/>
              <a:t>melhor técnica ou conteúdo artístico</a:t>
            </a:r>
            <a:r>
              <a:rPr lang="pt-BR" sz="2400" dirty="0"/>
              <a:t>, e para </a:t>
            </a:r>
            <a:r>
              <a:rPr lang="pt-BR" sz="2400" b="1" u="sng" dirty="0"/>
              <a:t>concessão de prêmio </a:t>
            </a:r>
            <a:r>
              <a:rPr lang="pt-BR" sz="2400" dirty="0"/>
              <a:t>ou </a:t>
            </a:r>
            <a:r>
              <a:rPr lang="pt-BR" sz="2400" b="1" u="sng" dirty="0"/>
              <a:t>remuneração ao vencedor</a:t>
            </a:r>
          </a:p>
        </p:txBody>
      </p:sp>
    </p:spTree>
    <p:extLst>
      <p:ext uri="{BB962C8B-B14F-4D97-AF65-F5344CB8AC3E}">
        <p14:creationId xmlns:p14="http://schemas.microsoft.com/office/powerpoint/2010/main" xmlns="" val="335493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971600" y="62068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LEILÃO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1691680" y="1604796"/>
            <a:ext cx="54726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/>
          </a:p>
          <a:p>
            <a:pPr algn="ctr"/>
            <a:r>
              <a:rPr lang="pt-BR" sz="2400" dirty="0"/>
              <a:t>modalidade de licitação para </a:t>
            </a:r>
            <a:r>
              <a:rPr lang="pt-BR" sz="2400" b="1" u="sng" dirty="0"/>
              <a:t>alienação de bens imóveis ou de bens móveis inservíveis ou legalmente apreendidos </a:t>
            </a:r>
            <a:r>
              <a:rPr lang="pt-BR" sz="2400" dirty="0"/>
              <a:t>a quem oferecer o maior lance</a:t>
            </a:r>
            <a:endParaRPr lang="pt-BR" sz="2400" b="1" u="sng" dirty="0"/>
          </a:p>
        </p:txBody>
      </p:sp>
    </p:spTree>
    <p:extLst>
      <p:ext uri="{BB962C8B-B14F-4D97-AF65-F5344CB8AC3E}">
        <p14:creationId xmlns:p14="http://schemas.microsoft.com/office/powerpoint/2010/main" xmlns="" val="387479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F845D9E-3B1D-4F0E-AAD5-A9CBBFBD8C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-30343"/>
            <a:ext cx="4800413" cy="317043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3563888" y="869643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DIÁLOGO COMPETITIVO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377534" y="2367376"/>
            <a:ext cx="73808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/>
          </a:p>
          <a:p>
            <a:pPr algn="ctr"/>
            <a:r>
              <a:rPr lang="pt-BR" sz="2400" dirty="0"/>
              <a:t>modalidade de licitação para contratação de </a:t>
            </a:r>
            <a:r>
              <a:rPr lang="pt-BR" sz="2400" b="1" u="sng" dirty="0"/>
              <a:t>obras, serviços e compras </a:t>
            </a:r>
            <a:r>
              <a:rPr lang="pt-BR" sz="2400" dirty="0"/>
              <a:t>em que a Administração Pública realiza </a:t>
            </a:r>
            <a:r>
              <a:rPr lang="pt-BR" sz="2400" b="1" u="sng" dirty="0"/>
              <a:t>diálogos com licitantes previamente selecionados </a:t>
            </a:r>
            <a:r>
              <a:rPr lang="pt-BR" sz="2400" dirty="0"/>
              <a:t>mediante critérios objetivos, com o intuito de desenvolver uma ou mais </a:t>
            </a:r>
            <a:r>
              <a:rPr lang="pt-BR" sz="2400" b="1" u="sng" dirty="0"/>
              <a:t>alternativas capazes de atender às suas necessidades</a:t>
            </a:r>
            <a:r>
              <a:rPr lang="pt-BR" sz="2400" dirty="0"/>
              <a:t>, devendo os licitantes apresentar proposta final após o encerramento dos diálogos</a:t>
            </a:r>
            <a:endParaRPr lang="pt-BR" sz="2400" b="1" u="sng" dirty="0"/>
          </a:p>
        </p:txBody>
      </p:sp>
    </p:spTree>
    <p:extLst>
      <p:ext uri="{BB962C8B-B14F-4D97-AF65-F5344CB8AC3E}">
        <p14:creationId xmlns:p14="http://schemas.microsoft.com/office/powerpoint/2010/main" xmlns="" val="1021361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93FA2EB6-90E1-4005-88F5-F4DEB84C3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036775"/>
            <a:ext cx="6133380" cy="126746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9346DA26-9936-4141-BC22-D6E85A0F1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361" y="3055504"/>
            <a:ext cx="3251922" cy="116085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F8C61DF2-0860-4BB0-AA3B-EEE4A6353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30" y="3006747"/>
            <a:ext cx="2615411" cy="98154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D4DF38DE-FFCA-4954-A2DE-B38F5C99E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416345"/>
            <a:ext cx="4752526" cy="1522020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4AC69A26-9A74-4DEA-B4DD-F112A26D4C9E}"/>
              </a:ext>
            </a:extLst>
          </p:cNvPr>
          <p:cNvSpPr/>
          <p:nvPr/>
        </p:nvSpPr>
        <p:spPr>
          <a:xfrm>
            <a:off x="785230" y="1804813"/>
            <a:ext cx="2592288" cy="95410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A1732C-D0A8-4062-8F1A-45D8F40A08B2}"/>
              </a:ext>
            </a:extLst>
          </p:cNvPr>
          <p:cNvSpPr txBox="1"/>
          <p:nvPr/>
        </p:nvSpPr>
        <p:spPr>
          <a:xfrm>
            <a:off x="-253905" y="423808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PROCEDIMENTOS AUXILIARES</a:t>
            </a:r>
          </a:p>
          <a:p>
            <a:pPr algn="ctr"/>
            <a:r>
              <a:rPr lang="pt-BR" sz="2800" b="1" dirty="0"/>
              <a:t>Art. 78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DBDA7B-7DFD-4550-A35F-948CE221AD8F}"/>
              </a:ext>
            </a:extLst>
          </p:cNvPr>
          <p:cNvSpPr txBox="1"/>
          <p:nvPr/>
        </p:nvSpPr>
        <p:spPr>
          <a:xfrm>
            <a:off x="958900" y="1746244"/>
            <a:ext cx="2244948" cy="746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/>
          </a:p>
          <a:p>
            <a:r>
              <a:rPr lang="pt-BR" sz="2400" dirty="0"/>
              <a:t>credenciamento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BB50AB27-9A0D-4A52-AAD8-216B5BD8AE7F}"/>
              </a:ext>
            </a:extLst>
          </p:cNvPr>
          <p:cNvSpPr txBox="1"/>
          <p:nvPr/>
        </p:nvSpPr>
        <p:spPr>
          <a:xfrm>
            <a:off x="958900" y="316658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pré-qualificação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B5927FE-8D8C-46A7-9C1E-E265629176FA}"/>
              </a:ext>
            </a:extLst>
          </p:cNvPr>
          <p:cNvSpPr txBox="1"/>
          <p:nvPr/>
        </p:nvSpPr>
        <p:spPr>
          <a:xfrm>
            <a:off x="1691680" y="442356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procedimento de manifestação de interesse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592EBE5A-B6EE-4D06-8A70-45C2EC17D3EA}"/>
              </a:ext>
            </a:extLst>
          </p:cNvPr>
          <p:cNvSpPr txBox="1"/>
          <p:nvPr/>
        </p:nvSpPr>
        <p:spPr>
          <a:xfrm>
            <a:off x="4804690" y="1965057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sistema de registro de preços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B521395D-B690-4C23-B70D-1DB3BA15167E}"/>
              </a:ext>
            </a:extLst>
          </p:cNvPr>
          <p:cNvSpPr txBox="1"/>
          <p:nvPr/>
        </p:nvSpPr>
        <p:spPr>
          <a:xfrm>
            <a:off x="6287492" y="332515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registro</a:t>
            </a:r>
            <a:r>
              <a:rPr lang="pt-BR" dirty="0"/>
              <a:t> </a:t>
            </a:r>
            <a:r>
              <a:rPr lang="pt-BR" sz="2400" dirty="0"/>
              <a:t>cadastral</a:t>
            </a:r>
          </a:p>
        </p:txBody>
      </p:sp>
    </p:spTree>
    <p:extLst>
      <p:ext uri="{BB962C8B-B14F-4D97-AF65-F5344CB8AC3E}">
        <p14:creationId xmlns:p14="http://schemas.microsoft.com/office/powerpoint/2010/main" xmlns="" val="40066837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2673</TotalTime>
  <Words>2402</Words>
  <Application>Microsoft Office PowerPoint</Application>
  <PresentationFormat>Apresentação na tela (4:3)</PresentationFormat>
  <Paragraphs>317</Paragraphs>
  <Slides>57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5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Docomentos</dc:creator>
  <cp:lastModifiedBy>vrodrigues</cp:lastModifiedBy>
  <cp:revision>144</cp:revision>
  <dcterms:created xsi:type="dcterms:W3CDTF">2021-03-08T17:33:54Z</dcterms:created>
  <dcterms:modified xsi:type="dcterms:W3CDTF">2021-06-29T16:55:27Z</dcterms:modified>
</cp:coreProperties>
</file>