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306" r:id="rId24"/>
    <p:sldId id="305" r:id="rId25"/>
    <p:sldId id="286" r:id="rId26"/>
    <p:sldId id="317" r:id="rId27"/>
    <p:sldId id="287" r:id="rId28"/>
    <p:sldId id="288" r:id="rId29"/>
    <p:sldId id="289" r:id="rId30"/>
    <p:sldId id="321" r:id="rId31"/>
    <p:sldId id="292" r:id="rId32"/>
    <p:sldId id="291" r:id="rId33"/>
    <p:sldId id="290" r:id="rId34"/>
    <p:sldId id="293" r:id="rId35"/>
    <p:sldId id="294" r:id="rId36"/>
    <p:sldId id="295" r:id="rId37"/>
    <p:sldId id="296" r:id="rId38"/>
    <p:sldId id="297" r:id="rId39"/>
    <p:sldId id="298" r:id="rId40"/>
    <p:sldId id="300" r:id="rId41"/>
    <p:sldId id="318" r:id="rId42"/>
    <p:sldId id="301" r:id="rId43"/>
    <p:sldId id="302" r:id="rId44"/>
    <p:sldId id="303" r:id="rId45"/>
    <p:sldId id="304" r:id="rId46"/>
    <p:sldId id="307" r:id="rId47"/>
    <p:sldId id="319" r:id="rId48"/>
    <p:sldId id="320" r:id="rId49"/>
    <p:sldId id="308" r:id="rId50"/>
    <p:sldId id="309" r:id="rId51"/>
    <p:sldId id="322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23" r:id="rId60"/>
    <p:sldId id="330" r:id="rId61"/>
    <p:sldId id="331" r:id="rId62"/>
    <p:sldId id="329" r:id="rId63"/>
    <p:sldId id="324" r:id="rId64"/>
    <p:sldId id="325" r:id="rId65"/>
    <p:sldId id="264" r:id="rId6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580F56-9E0A-463E-A6D3-0E7A505AA7D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ED910F-4A42-4E23-B165-8B4DB1E8228A}">
      <dgm:prSet phldrT="[Texto]" custT="1"/>
      <dgm:spPr/>
      <dgm:t>
        <a:bodyPr/>
        <a:lstStyle/>
        <a:p>
          <a:r>
            <a:rPr lang="pt-BR" sz="2400" b="1" dirty="0">
              <a:latin typeface="Arial Black" panose="020B0A04020102020204" pitchFamily="34" charset="0"/>
            </a:rPr>
            <a:t>Aquisição de Bens</a:t>
          </a:r>
        </a:p>
      </dgm:t>
    </dgm:pt>
    <dgm:pt modelId="{69CEE017-D809-47D6-BFB2-D570B869E3E5}" type="parTrans" cxnId="{F6D72BB0-57ED-431E-BEFF-1487C4D605A1}">
      <dgm:prSet/>
      <dgm:spPr/>
      <dgm:t>
        <a:bodyPr/>
        <a:lstStyle/>
        <a:p>
          <a:endParaRPr lang="pt-BR"/>
        </a:p>
      </dgm:t>
    </dgm:pt>
    <dgm:pt modelId="{75D63661-D754-483F-B789-9AB5ED5C2859}" type="sibTrans" cxnId="{F6D72BB0-57ED-431E-BEFF-1487C4D605A1}">
      <dgm:prSet/>
      <dgm:spPr/>
      <dgm:t>
        <a:bodyPr/>
        <a:lstStyle/>
        <a:p>
          <a:endParaRPr lang="pt-BR"/>
        </a:p>
      </dgm:t>
    </dgm:pt>
    <dgm:pt modelId="{3A0E03D7-8DBA-42E0-8960-FFDFC73C3DA9}">
      <dgm:prSet phldrT="[Texto]" custT="1"/>
      <dgm:spPr/>
      <dgm:t>
        <a:bodyPr/>
        <a:lstStyle/>
        <a:p>
          <a:pPr algn="just"/>
          <a:r>
            <a:rPr lang="pt-BR" sz="1600" dirty="0">
              <a:latin typeface="Arial Black" panose="020B0A04020102020204" pitchFamily="34" charset="0"/>
            </a:rPr>
            <a:t> </a:t>
          </a:r>
          <a:r>
            <a:rPr lang="pt-BR" sz="2000" b="0" i="0" cap="all" baseline="0" dirty="0">
              <a:latin typeface="Arial Black" panose="020B0A04020102020204" pitchFamily="34" charset="0"/>
            </a:rPr>
            <a:t>8 (oito) dias úteis</a:t>
          </a:r>
          <a:r>
            <a:rPr lang="pt-BR" sz="2000" b="0" i="0" dirty="0">
              <a:latin typeface="Arial Black" panose="020B0A04020102020204" pitchFamily="34" charset="0"/>
            </a:rPr>
            <a:t>, </a:t>
          </a:r>
          <a:r>
            <a:rPr lang="pt-BR" sz="1600" b="0" i="0" dirty="0">
              <a:latin typeface="Arial Black" panose="020B0A04020102020204" pitchFamily="34" charset="0"/>
            </a:rPr>
            <a:t>quando adotados os critérios de julgamento de menor preço ou de maior desconto</a:t>
          </a:r>
          <a:r>
            <a:rPr lang="pt-BR" sz="1600" dirty="0">
              <a:latin typeface="Arial Black" panose="020B0A04020102020204" pitchFamily="34" charset="0"/>
            </a:rPr>
            <a:t>).</a:t>
          </a:r>
        </a:p>
      </dgm:t>
    </dgm:pt>
    <dgm:pt modelId="{15BBAC0C-C829-4A5E-83D0-2BB3F8607941}" type="parTrans" cxnId="{A8EFA94F-5B94-41C3-A02D-EE961C300FA9}">
      <dgm:prSet/>
      <dgm:spPr/>
      <dgm:t>
        <a:bodyPr/>
        <a:lstStyle/>
        <a:p>
          <a:endParaRPr lang="pt-BR"/>
        </a:p>
      </dgm:t>
    </dgm:pt>
    <dgm:pt modelId="{8D05C890-FF9A-407A-972D-2A30073CF0A9}" type="sibTrans" cxnId="{A8EFA94F-5B94-41C3-A02D-EE961C300FA9}">
      <dgm:prSet/>
      <dgm:spPr/>
      <dgm:t>
        <a:bodyPr/>
        <a:lstStyle/>
        <a:p>
          <a:endParaRPr lang="pt-BR"/>
        </a:p>
      </dgm:t>
    </dgm:pt>
    <dgm:pt modelId="{A7FF7216-B1E6-45A4-B604-5C07BC8174B9}">
      <dgm:prSet phldrT="[Texto]" custT="1"/>
      <dgm:spPr/>
      <dgm:t>
        <a:bodyPr/>
        <a:lstStyle/>
        <a:p>
          <a:pPr algn="just"/>
          <a:r>
            <a:rPr lang="pt-BR" sz="2000" b="0" i="0" cap="all" baseline="0" dirty="0">
              <a:latin typeface="Arial Black" panose="020B0A04020102020204" pitchFamily="34" charset="0"/>
            </a:rPr>
            <a:t>15 (quinze) dias úteis</a:t>
          </a:r>
          <a:r>
            <a:rPr lang="pt-BR" sz="1600" b="0" i="0" dirty="0">
              <a:latin typeface="Arial Black" panose="020B0A04020102020204" pitchFamily="34" charset="0"/>
            </a:rPr>
            <a:t>, nas hipóteses não abrangidas pela alínea "a" do inciso I do art.55.</a:t>
          </a:r>
          <a:endParaRPr lang="pt-BR" sz="1600" dirty="0">
            <a:latin typeface="Arial Black" panose="020B0A04020102020204" pitchFamily="34" charset="0"/>
          </a:endParaRPr>
        </a:p>
      </dgm:t>
    </dgm:pt>
    <dgm:pt modelId="{64A92CD6-B50D-472E-AFD6-E8CBC2AA9EA5}" type="parTrans" cxnId="{1988E7D3-BA44-40BD-BB38-72E2D2D8EBF8}">
      <dgm:prSet/>
      <dgm:spPr/>
      <dgm:t>
        <a:bodyPr/>
        <a:lstStyle/>
        <a:p>
          <a:endParaRPr lang="pt-BR"/>
        </a:p>
      </dgm:t>
    </dgm:pt>
    <dgm:pt modelId="{F5837C93-29B9-4C2F-8196-6D2123A15BE5}" type="sibTrans" cxnId="{1988E7D3-BA44-40BD-BB38-72E2D2D8EBF8}">
      <dgm:prSet/>
      <dgm:spPr/>
      <dgm:t>
        <a:bodyPr/>
        <a:lstStyle/>
        <a:p>
          <a:endParaRPr lang="pt-BR"/>
        </a:p>
      </dgm:t>
    </dgm:pt>
    <dgm:pt modelId="{6D0039A8-C6D4-401E-8DD2-71FDD8A8D98F}" type="pres">
      <dgm:prSet presAssocID="{2B580F56-9E0A-463E-A6D3-0E7A505AA7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42EC28-365F-4E95-8118-3A5D8B060245}" type="pres">
      <dgm:prSet presAssocID="{0CED910F-4A42-4E23-B165-8B4DB1E8228A}" presName="composite" presStyleCnt="0"/>
      <dgm:spPr/>
    </dgm:pt>
    <dgm:pt modelId="{DCE8ACAA-CDCC-4B87-8872-FF1DEDC96E52}" type="pres">
      <dgm:prSet presAssocID="{0CED910F-4A42-4E23-B165-8B4DB1E8228A}" presName="parTx" presStyleLbl="alignNode1" presStyleIdx="0" presStyleCnt="1" custScaleX="1163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E59D89-3792-4241-904B-ADB3BA7EF5F4}" type="pres">
      <dgm:prSet presAssocID="{0CED910F-4A42-4E23-B165-8B4DB1E8228A}" presName="desTx" presStyleLbl="alignAccFollowNode1" presStyleIdx="0" presStyleCnt="1" custScaleX="189464" custScaleY="89632" custLinFactNeighborY="30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2A2EC94-0E44-4517-80C4-1530AE880686}" type="presOf" srcId="{3A0E03D7-8DBA-42E0-8960-FFDFC73C3DA9}" destId="{6AE59D89-3792-4241-904B-ADB3BA7EF5F4}" srcOrd="0" destOrd="0" presId="urn:microsoft.com/office/officeart/2005/8/layout/hList1"/>
    <dgm:cxn modelId="{F6D72BB0-57ED-431E-BEFF-1487C4D605A1}" srcId="{2B580F56-9E0A-463E-A6D3-0E7A505AA7DC}" destId="{0CED910F-4A42-4E23-B165-8B4DB1E8228A}" srcOrd="0" destOrd="0" parTransId="{69CEE017-D809-47D6-BFB2-D570B869E3E5}" sibTransId="{75D63661-D754-483F-B789-9AB5ED5C2859}"/>
    <dgm:cxn modelId="{A8EFA94F-5B94-41C3-A02D-EE961C300FA9}" srcId="{0CED910F-4A42-4E23-B165-8B4DB1E8228A}" destId="{3A0E03D7-8DBA-42E0-8960-FFDFC73C3DA9}" srcOrd="0" destOrd="0" parTransId="{15BBAC0C-C829-4A5E-83D0-2BB3F8607941}" sibTransId="{8D05C890-FF9A-407A-972D-2A30073CF0A9}"/>
    <dgm:cxn modelId="{7B34FD69-D5FB-4DE2-A9C0-A43263A573FF}" type="presOf" srcId="{2B580F56-9E0A-463E-A6D3-0E7A505AA7DC}" destId="{6D0039A8-C6D4-401E-8DD2-71FDD8A8D98F}" srcOrd="0" destOrd="0" presId="urn:microsoft.com/office/officeart/2005/8/layout/hList1"/>
    <dgm:cxn modelId="{73BE738C-6BC4-4B92-B72E-41A7A4D8ED42}" type="presOf" srcId="{0CED910F-4A42-4E23-B165-8B4DB1E8228A}" destId="{DCE8ACAA-CDCC-4B87-8872-FF1DEDC96E52}" srcOrd="0" destOrd="0" presId="urn:microsoft.com/office/officeart/2005/8/layout/hList1"/>
    <dgm:cxn modelId="{682E0D6F-D29E-4FB8-BA1B-E97D5C1C8585}" type="presOf" srcId="{A7FF7216-B1E6-45A4-B604-5C07BC8174B9}" destId="{6AE59D89-3792-4241-904B-ADB3BA7EF5F4}" srcOrd="0" destOrd="1" presId="urn:microsoft.com/office/officeart/2005/8/layout/hList1"/>
    <dgm:cxn modelId="{1988E7D3-BA44-40BD-BB38-72E2D2D8EBF8}" srcId="{0CED910F-4A42-4E23-B165-8B4DB1E8228A}" destId="{A7FF7216-B1E6-45A4-B604-5C07BC8174B9}" srcOrd="1" destOrd="0" parTransId="{64A92CD6-B50D-472E-AFD6-E8CBC2AA9EA5}" sibTransId="{F5837C93-29B9-4C2F-8196-6D2123A15BE5}"/>
    <dgm:cxn modelId="{10C6672C-9E73-42FF-8C46-A87553115B99}" type="presParOf" srcId="{6D0039A8-C6D4-401E-8DD2-71FDD8A8D98F}" destId="{F642EC28-365F-4E95-8118-3A5D8B060245}" srcOrd="0" destOrd="0" presId="urn:microsoft.com/office/officeart/2005/8/layout/hList1"/>
    <dgm:cxn modelId="{7B42E83C-D033-446C-801B-5B62E95E3E95}" type="presParOf" srcId="{F642EC28-365F-4E95-8118-3A5D8B060245}" destId="{DCE8ACAA-CDCC-4B87-8872-FF1DEDC96E52}" srcOrd="0" destOrd="0" presId="urn:microsoft.com/office/officeart/2005/8/layout/hList1"/>
    <dgm:cxn modelId="{DF225FAB-C0D2-46E1-AADB-339025B01F6E}" type="presParOf" srcId="{F642EC28-365F-4E95-8118-3A5D8B060245}" destId="{6AE59D89-3792-4241-904B-ADB3BA7EF5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580F56-9E0A-463E-A6D3-0E7A505AA7D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ED910F-4A42-4E23-B165-8B4DB1E8228A}">
      <dgm:prSet phldrT="[Texto]" custT="1"/>
      <dgm:spPr/>
      <dgm:t>
        <a:bodyPr/>
        <a:lstStyle/>
        <a:p>
          <a:r>
            <a:rPr lang="pt-BR" sz="2400" b="1" dirty="0">
              <a:latin typeface="Arial Black" panose="020B0A04020102020204" pitchFamily="34" charset="0"/>
            </a:rPr>
            <a:t>Serviços e Obras</a:t>
          </a:r>
        </a:p>
      </dgm:t>
    </dgm:pt>
    <dgm:pt modelId="{69CEE017-D809-47D6-BFB2-D570B869E3E5}" type="parTrans" cxnId="{F6D72BB0-57ED-431E-BEFF-1487C4D605A1}">
      <dgm:prSet/>
      <dgm:spPr/>
      <dgm:t>
        <a:bodyPr/>
        <a:lstStyle/>
        <a:p>
          <a:endParaRPr lang="pt-BR"/>
        </a:p>
      </dgm:t>
    </dgm:pt>
    <dgm:pt modelId="{75D63661-D754-483F-B789-9AB5ED5C2859}" type="sibTrans" cxnId="{F6D72BB0-57ED-431E-BEFF-1487C4D605A1}">
      <dgm:prSet/>
      <dgm:spPr/>
      <dgm:t>
        <a:bodyPr/>
        <a:lstStyle/>
        <a:p>
          <a:endParaRPr lang="pt-BR"/>
        </a:p>
      </dgm:t>
    </dgm:pt>
    <dgm:pt modelId="{3A0E03D7-8DBA-42E0-8960-FFDFC73C3DA9}">
      <dgm:prSet phldrT="[Texto]" custT="1"/>
      <dgm:spPr/>
      <dgm:t>
        <a:bodyPr/>
        <a:lstStyle/>
        <a:p>
          <a:pPr algn="just"/>
          <a:r>
            <a:rPr lang="pt-BR" sz="1600" dirty="0">
              <a:latin typeface="Arial Black" panose="020B0A04020102020204" pitchFamily="34" charset="0"/>
            </a:rPr>
            <a:t> </a:t>
          </a:r>
          <a:r>
            <a:rPr lang="pt-BR" sz="2000" b="0" i="0" cap="all" baseline="0" dirty="0">
              <a:latin typeface="Arial Black" panose="020B0A04020102020204" pitchFamily="34" charset="0"/>
            </a:rPr>
            <a:t>10 (dez) dias úteis</a:t>
          </a:r>
          <a:r>
            <a:rPr lang="pt-BR" sz="1600" b="0" i="0" dirty="0">
              <a:latin typeface="Arial Black" panose="020B0A04020102020204" pitchFamily="34" charset="0"/>
            </a:rPr>
            <a:t>, quando adotados os critérios de julgamento de menor preço ou de maior desconto, no caso de serviços comuns e de obras e serviços comuns de engenharia.</a:t>
          </a:r>
          <a:endParaRPr lang="pt-BR" sz="1600" dirty="0">
            <a:latin typeface="Arial Black" panose="020B0A04020102020204" pitchFamily="34" charset="0"/>
          </a:endParaRPr>
        </a:p>
      </dgm:t>
    </dgm:pt>
    <dgm:pt modelId="{15BBAC0C-C829-4A5E-83D0-2BB3F8607941}" type="parTrans" cxnId="{A8EFA94F-5B94-41C3-A02D-EE961C300FA9}">
      <dgm:prSet/>
      <dgm:spPr/>
      <dgm:t>
        <a:bodyPr/>
        <a:lstStyle/>
        <a:p>
          <a:endParaRPr lang="pt-BR"/>
        </a:p>
      </dgm:t>
    </dgm:pt>
    <dgm:pt modelId="{8D05C890-FF9A-407A-972D-2A30073CF0A9}" type="sibTrans" cxnId="{A8EFA94F-5B94-41C3-A02D-EE961C300FA9}">
      <dgm:prSet/>
      <dgm:spPr/>
      <dgm:t>
        <a:bodyPr/>
        <a:lstStyle/>
        <a:p>
          <a:endParaRPr lang="pt-BR"/>
        </a:p>
      </dgm:t>
    </dgm:pt>
    <dgm:pt modelId="{A7FF7216-B1E6-45A4-B604-5C07BC8174B9}">
      <dgm:prSet phldrT="[Texto]" custT="1"/>
      <dgm:spPr/>
      <dgm:t>
        <a:bodyPr/>
        <a:lstStyle/>
        <a:p>
          <a:pPr algn="just"/>
          <a:r>
            <a:rPr lang="pt-BR" sz="2000" b="0" i="0" cap="all" baseline="0" dirty="0">
              <a:latin typeface="Arial Black" panose="020B0A04020102020204" pitchFamily="34" charset="0"/>
            </a:rPr>
            <a:t>25 (vinte e cinco) dias úteis</a:t>
          </a:r>
          <a:r>
            <a:rPr lang="pt-BR" sz="1600" b="0" i="0" dirty="0">
              <a:latin typeface="Arial Black" panose="020B0A04020102020204" pitchFamily="34" charset="0"/>
            </a:rPr>
            <a:t>, quando adotados os critérios de julgamento de menor preço ou de maior desconto, no caso de serviços especiais e de obras e serviços especiais de engenharia.</a:t>
          </a:r>
          <a:endParaRPr lang="pt-BR" sz="1600" dirty="0">
            <a:latin typeface="Arial Black" panose="020B0A04020102020204" pitchFamily="34" charset="0"/>
          </a:endParaRPr>
        </a:p>
      </dgm:t>
    </dgm:pt>
    <dgm:pt modelId="{64A92CD6-B50D-472E-AFD6-E8CBC2AA9EA5}" type="parTrans" cxnId="{1988E7D3-BA44-40BD-BB38-72E2D2D8EBF8}">
      <dgm:prSet/>
      <dgm:spPr/>
      <dgm:t>
        <a:bodyPr/>
        <a:lstStyle/>
        <a:p>
          <a:endParaRPr lang="pt-BR"/>
        </a:p>
      </dgm:t>
    </dgm:pt>
    <dgm:pt modelId="{F5837C93-29B9-4C2F-8196-6D2123A15BE5}" type="sibTrans" cxnId="{1988E7D3-BA44-40BD-BB38-72E2D2D8EBF8}">
      <dgm:prSet/>
      <dgm:spPr/>
      <dgm:t>
        <a:bodyPr/>
        <a:lstStyle/>
        <a:p>
          <a:endParaRPr lang="pt-BR"/>
        </a:p>
      </dgm:t>
    </dgm:pt>
    <dgm:pt modelId="{6D0039A8-C6D4-401E-8DD2-71FDD8A8D98F}" type="pres">
      <dgm:prSet presAssocID="{2B580F56-9E0A-463E-A6D3-0E7A505AA7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42EC28-365F-4E95-8118-3A5D8B060245}" type="pres">
      <dgm:prSet presAssocID="{0CED910F-4A42-4E23-B165-8B4DB1E8228A}" presName="composite" presStyleCnt="0"/>
      <dgm:spPr/>
    </dgm:pt>
    <dgm:pt modelId="{DCE8ACAA-CDCC-4B87-8872-FF1DEDC96E52}" type="pres">
      <dgm:prSet presAssocID="{0CED910F-4A42-4E23-B165-8B4DB1E8228A}" presName="parTx" presStyleLbl="alignNode1" presStyleIdx="0" presStyleCnt="1" custScaleX="116378" custLinFactNeighborX="0" custLinFactNeighborY="-74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E59D89-3792-4241-904B-ADB3BA7EF5F4}" type="pres">
      <dgm:prSet presAssocID="{0CED910F-4A42-4E23-B165-8B4DB1E8228A}" presName="desTx" presStyleLbl="alignAccFollowNode1" presStyleIdx="0" presStyleCnt="1" custScaleX="182385" custScaleY="93180" custLinFactNeighborY="129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6D72BB0-57ED-431E-BEFF-1487C4D605A1}" srcId="{2B580F56-9E0A-463E-A6D3-0E7A505AA7DC}" destId="{0CED910F-4A42-4E23-B165-8B4DB1E8228A}" srcOrd="0" destOrd="0" parTransId="{69CEE017-D809-47D6-BFB2-D570B869E3E5}" sibTransId="{75D63661-D754-483F-B789-9AB5ED5C2859}"/>
    <dgm:cxn modelId="{A8EFA94F-5B94-41C3-A02D-EE961C300FA9}" srcId="{0CED910F-4A42-4E23-B165-8B4DB1E8228A}" destId="{3A0E03D7-8DBA-42E0-8960-FFDFC73C3DA9}" srcOrd="0" destOrd="0" parTransId="{15BBAC0C-C829-4A5E-83D0-2BB3F8607941}" sibTransId="{8D05C890-FF9A-407A-972D-2A30073CF0A9}"/>
    <dgm:cxn modelId="{DDC107F2-1D76-41ED-B76B-2FC38B45C29D}" type="presOf" srcId="{A7FF7216-B1E6-45A4-B604-5C07BC8174B9}" destId="{6AE59D89-3792-4241-904B-ADB3BA7EF5F4}" srcOrd="0" destOrd="1" presId="urn:microsoft.com/office/officeart/2005/8/layout/hList1"/>
    <dgm:cxn modelId="{55336064-8FFC-438B-BC4A-9FC60A8FF5A3}" type="presOf" srcId="{3A0E03D7-8DBA-42E0-8960-FFDFC73C3DA9}" destId="{6AE59D89-3792-4241-904B-ADB3BA7EF5F4}" srcOrd="0" destOrd="0" presId="urn:microsoft.com/office/officeart/2005/8/layout/hList1"/>
    <dgm:cxn modelId="{0C3057D9-952F-451E-9241-4D517C4A7B8B}" type="presOf" srcId="{0CED910F-4A42-4E23-B165-8B4DB1E8228A}" destId="{DCE8ACAA-CDCC-4B87-8872-FF1DEDC96E52}" srcOrd="0" destOrd="0" presId="urn:microsoft.com/office/officeart/2005/8/layout/hList1"/>
    <dgm:cxn modelId="{2382B47A-8D01-4152-A8CB-37C5F0A65E90}" type="presOf" srcId="{2B580F56-9E0A-463E-A6D3-0E7A505AA7DC}" destId="{6D0039A8-C6D4-401E-8DD2-71FDD8A8D98F}" srcOrd="0" destOrd="0" presId="urn:microsoft.com/office/officeart/2005/8/layout/hList1"/>
    <dgm:cxn modelId="{1988E7D3-BA44-40BD-BB38-72E2D2D8EBF8}" srcId="{0CED910F-4A42-4E23-B165-8B4DB1E8228A}" destId="{A7FF7216-B1E6-45A4-B604-5C07BC8174B9}" srcOrd="1" destOrd="0" parTransId="{64A92CD6-B50D-472E-AFD6-E8CBC2AA9EA5}" sibTransId="{F5837C93-29B9-4C2F-8196-6D2123A15BE5}"/>
    <dgm:cxn modelId="{0F61E24E-189A-40E2-99D0-9DC23F6690DC}" type="presParOf" srcId="{6D0039A8-C6D4-401E-8DD2-71FDD8A8D98F}" destId="{F642EC28-365F-4E95-8118-3A5D8B060245}" srcOrd="0" destOrd="0" presId="urn:microsoft.com/office/officeart/2005/8/layout/hList1"/>
    <dgm:cxn modelId="{F5911AEC-E89D-4DA9-8836-261320346F9F}" type="presParOf" srcId="{F642EC28-365F-4E95-8118-3A5D8B060245}" destId="{DCE8ACAA-CDCC-4B87-8872-FF1DEDC96E52}" srcOrd="0" destOrd="0" presId="urn:microsoft.com/office/officeart/2005/8/layout/hList1"/>
    <dgm:cxn modelId="{BF99D867-7923-4C4E-80E9-BA4D9B0849FC}" type="presParOf" srcId="{F642EC28-365F-4E95-8118-3A5D8B060245}" destId="{6AE59D89-3792-4241-904B-ADB3BA7EF5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580F56-9E0A-463E-A6D3-0E7A505AA7D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ED910F-4A42-4E23-B165-8B4DB1E8228A}">
      <dgm:prSet phldrT="[Texto]" custT="1"/>
      <dgm:spPr/>
      <dgm:t>
        <a:bodyPr/>
        <a:lstStyle/>
        <a:p>
          <a:r>
            <a:rPr lang="pt-BR" sz="2400" b="1" dirty="0">
              <a:latin typeface="Arial Black" panose="020B0A04020102020204" pitchFamily="34" charset="0"/>
            </a:rPr>
            <a:t>Serviços e Obras</a:t>
          </a:r>
        </a:p>
      </dgm:t>
    </dgm:pt>
    <dgm:pt modelId="{69CEE017-D809-47D6-BFB2-D570B869E3E5}" type="parTrans" cxnId="{F6D72BB0-57ED-431E-BEFF-1487C4D605A1}">
      <dgm:prSet/>
      <dgm:spPr/>
      <dgm:t>
        <a:bodyPr/>
        <a:lstStyle/>
        <a:p>
          <a:endParaRPr lang="pt-BR"/>
        </a:p>
      </dgm:t>
    </dgm:pt>
    <dgm:pt modelId="{75D63661-D754-483F-B789-9AB5ED5C2859}" type="sibTrans" cxnId="{F6D72BB0-57ED-431E-BEFF-1487C4D605A1}">
      <dgm:prSet/>
      <dgm:spPr/>
      <dgm:t>
        <a:bodyPr/>
        <a:lstStyle/>
        <a:p>
          <a:endParaRPr lang="pt-BR"/>
        </a:p>
      </dgm:t>
    </dgm:pt>
    <dgm:pt modelId="{3A0E03D7-8DBA-42E0-8960-FFDFC73C3DA9}">
      <dgm:prSet phldrT="[Texto]" custT="1"/>
      <dgm:spPr/>
      <dgm:t>
        <a:bodyPr/>
        <a:lstStyle/>
        <a:p>
          <a:pPr algn="just"/>
          <a:r>
            <a:rPr lang="pt-BR" sz="1600" dirty="0">
              <a:latin typeface="Arial Black" panose="020B0A04020102020204" pitchFamily="34" charset="0"/>
            </a:rPr>
            <a:t> </a:t>
          </a:r>
          <a:r>
            <a:rPr lang="pt-BR" sz="2000" b="0" i="0" cap="all" baseline="0" dirty="0">
              <a:latin typeface="Arial Black" panose="020B0A04020102020204" pitchFamily="34" charset="0"/>
            </a:rPr>
            <a:t>60 (sessenta) dias úteis</a:t>
          </a:r>
          <a:r>
            <a:rPr lang="pt-BR" sz="1600" b="0" i="0" dirty="0">
              <a:latin typeface="Arial Black" panose="020B0A04020102020204" pitchFamily="34" charset="0"/>
            </a:rPr>
            <a:t>, quando o regime de execução for de contratação integrada.</a:t>
          </a:r>
          <a:endParaRPr lang="pt-BR" sz="1600" dirty="0">
            <a:latin typeface="Arial Black" panose="020B0A04020102020204" pitchFamily="34" charset="0"/>
          </a:endParaRPr>
        </a:p>
      </dgm:t>
    </dgm:pt>
    <dgm:pt modelId="{15BBAC0C-C829-4A5E-83D0-2BB3F8607941}" type="parTrans" cxnId="{A8EFA94F-5B94-41C3-A02D-EE961C300FA9}">
      <dgm:prSet/>
      <dgm:spPr/>
      <dgm:t>
        <a:bodyPr/>
        <a:lstStyle/>
        <a:p>
          <a:endParaRPr lang="pt-BR"/>
        </a:p>
      </dgm:t>
    </dgm:pt>
    <dgm:pt modelId="{8D05C890-FF9A-407A-972D-2A30073CF0A9}" type="sibTrans" cxnId="{A8EFA94F-5B94-41C3-A02D-EE961C300FA9}">
      <dgm:prSet/>
      <dgm:spPr/>
      <dgm:t>
        <a:bodyPr/>
        <a:lstStyle/>
        <a:p>
          <a:endParaRPr lang="pt-BR"/>
        </a:p>
      </dgm:t>
    </dgm:pt>
    <dgm:pt modelId="{A7FF7216-B1E6-45A4-B604-5C07BC8174B9}">
      <dgm:prSet phldrT="[Texto]" custT="1"/>
      <dgm:spPr/>
      <dgm:t>
        <a:bodyPr/>
        <a:lstStyle/>
        <a:p>
          <a:pPr algn="just"/>
          <a:r>
            <a:rPr lang="pt-BR" sz="2000" b="0" i="0" cap="all" baseline="0" dirty="0">
              <a:latin typeface="Arial Black" panose="020B0A04020102020204" pitchFamily="34" charset="0"/>
            </a:rPr>
            <a:t>35 (trinta e cinco) dias úteis</a:t>
          </a:r>
          <a:r>
            <a:rPr lang="pt-BR" sz="1600" b="0" i="0" dirty="0">
              <a:latin typeface="Arial Black" panose="020B0A04020102020204" pitchFamily="34" charset="0"/>
            </a:rPr>
            <a:t>, quando o regime de execução for o de contratação </a:t>
          </a:r>
          <a:r>
            <a:rPr lang="pt-BR" sz="1600" b="0" i="0" dirty="0" err="1">
              <a:latin typeface="Arial Black" panose="020B0A04020102020204" pitchFamily="34" charset="0"/>
            </a:rPr>
            <a:t>semi-integrada</a:t>
          </a:r>
          <a:r>
            <a:rPr lang="pt-BR" sz="1600" b="0" i="0" dirty="0">
              <a:latin typeface="Arial Black" panose="020B0A04020102020204" pitchFamily="34" charset="0"/>
            </a:rPr>
            <a:t> ou nas hipóteses não abrangidas pelas alíneas "a", "b" e "c" do inciso II do Art. 55.</a:t>
          </a:r>
          <a:endParaRPr lang="pt-BR" sz="1600" dirty="0">
            <a:latin typeface="Arial Black" panose="020B0A04020102020204" pitchFamily="34" charset="0"/>
          </a:endParaRPr>
        </a:p>
      </dgm:t>
    </dgm:pt>
    <dgm:pt modelId="{64A92CD6-B50D-472E-AFD6-E8CBC2AA9EA5}" type="parTrans" cxnId="{1988E7D3-BA44-40BD-BB38-72E2D2D8EBF8}">
      <dgm:prSet/>
      <dgm:spPr/>
      <dgm:t>
        <a:bodyPr/>
        <a:lstStyle/>
        <a:p>
          <a:endParaRPr lang="pt-BR"/>
        </a:p>
      </dgm:t>
    </dgm:pt>
    <dgm:pt modelId="{F5837C93-29B9-4C2F-8196-6D2123A15BE5}" type="sibTrans" cxnId="{1988E7D3-BA44-40BD-BB38-72E2D2D8EBF8}">
      <dgm:prSet/>
      <dgm:spPr/>
      <dgm:t>
        <a:bodyPr/>
        <a:lstStyle/>
        <a:p>
          <a:endParaRPr lang="pt-BR"/>
        </a:p>
      </dgm:t>
    </dgm:pt>
    <dgm:pt modelId="{6D0039A8-C6D4-401E-8DD2-71FDD8A8D98F}" type="pres">
      <dgm:prSet presAssocID="{2B580F56-9E0A-463E-A6D3-0E7A505AA7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42EC28-365F-4E95-8118-3A5D8B060245}" type="pres">
      <dgm:prSet presAssocID="{0CED910F-4A42-4E23-B165-8B4DB1E8228A}" presName="composite" presStyleCnt="0"/>
      <dgm:spPr/>
    </dgm:pt>
    <dgm:pt modelId="{DCE8ACAA-CDCC-4B87-8872-FF1DEDC96E52}" type="pres">
      <dgm:prSet presAssocID="{0CED910F-4A42-4E23-B165-8B4DB1E8228A}" presName="parTx" presStyleLbl="alignNode1" presStyleIdx="0" presStyleCnt="1" custScaleX="116378" custScaleY="84947" custLinFactNeighborX="-177" custLinFactNeighborY="17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E59D89-3792-4241-904B-ADB3BA7EF5F4}" type="pres">
      <dgm:prSet presAssocID="{0CED910F-4A42-4E23-B165-8B4DB1E8228A}" presName="desTx" presStyleLbl="alignAccFollowNode1" presStyleIdx="0" presStyleCnt="1" custScaleX="180235" custScaleY="88090" custLinFactNeighborX="-175" custLinFactNeighborY="60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6D72BB0-57ED-431E-BEFF-1487C4D605A1}" srcId="{2B580F56-9E0A-463E-A6D3-0E7A505AA7DC}" destId="{0CED910F-4A42-4E23-B165-8B4DB1E8228A}" srcOrd="0" destOrd="0" parTransId="{69CEE017-D809-47D6-BFB2-D570B869E3E5}" sibTransId="{75D63661-D754-483F-B789-9AB5ED5C2859}"/>
    <dgm:cxn modelId="{D733EB1B-EB30-4116-B16D-B44B43BD35D7}" type="presOf" srcId="{3A0E03D7-8DBA-42E0-8960-FFDFC73C3DA9}" destId="{6AE59D89-3792-4241-904B-ADB3BA7EF5F4}" srcOrd="0" destOrd="0" presId="urn:microsoft.com/office/officeart/2005/8/layout/hList1"/>
    <dgm:cxn modelId="{A8EFA94F-5B94-41C3-A02D-EE961C300FA9}" srcId="{0CED910F-4A42-4E23-B165-8B4DB1E8228A}" destId="{3A0E03D7-8DBA-42E0-8960-FFDFC73C3DA9}" srcOrd="0" destOrd="0" parTransId="{15BBAC0C-C829-4A5E-83D0-2BB3F8607941}" sibTransId="{8D05C890-FF9A-407A-972D-2A30073CF0A9}"/>
    <dgm:cxn modelId="{BA34E053-29B2-40A8-9135-18B0AAB4C7D0}" type="presOf" srcId="{A7FF7216-B1E6-45A4-B604-5C07BC8174B9}" destId="{6AE59D89-3792-4241-904B-ADB3BA7EF5F4}" srcOrd="0" destOrd="1" presId="urn:microsoft.com/office/officeart/2005/8/layout/hList1"/>
    <dgm:cxn modelId="{4E8F3A11-6E4F-4959-B0E3-3E02A984EDE2}" type="presOf" srcId="{0CED910F-4A42-4E23-B165-8B4DB1E8228A}" destId="{DCE8ACAA-CDCC-4B87-8872-FF1DEDC96E52}" srcOrd="0" destOrd="0" presId="urn:microsoft.com/office/officeart/2005/8/layout/hList1"/>
    <dgm:cxn modelId="{34EB54CC-273D-48F6-81D2-4F43E4F23989}" type="presOf" srcId="{2B580F56-9E0A-463E-A6D3-0E7A505AA7DC}" destId="{6D0039A8-C6D4-401E-8DD2-71FDD8A8D98F}" srcOrd="0" destOrd="0" presId="urn:microsoft.com/office/officeart/2005/8/layout/hList1"/>
    <dgm:cxn modelId="{1988E7D3-BA44-40BD-BB38-72E2D2D8EBF8}" srcId="{0CED910F-4A42-4E23-B165-8B4DB1E8228A}" destId="{A7FF7216-B1E6-45A4-B604-5C07BC8174B9}" srcOrd="1" destOrd="0" parTransId="{64A92CD6-B50D-472E-AFD6-E8CBC2AA9EA5}" sibTransId="{F5837C93-29B9-4C2F-8196-6D2123A15BE5}"/>
    <dgm:cxn modelId="{96BA46A8-CCA2-4DF6-8A3D-4AD6A4A7CC3D}" type="presParOf" srcId="{6D0039A8-C6D4-401E-8DD2-71FDD8A8D98F}" destId="{F642EC28-365F-4E95-8118-3A5D8B060245}" srcOrd="0" destOrd="0" presId="urn:microsoft.com/office/officeart/2005/8/layout/hList1"/>
    <dgm:cxn modelId="{4545C34C-B56D-42D7-99A4-4CC0EABDAF61}" type="presParOf" srcId="{F642EC28-365F-4E95-8118-3A5D8B060245}" destId="{DCE8ACAA-CDCC-4B87-8872-FF1DEDC96E52}" srcOrd="0" destOrd="0" presId="urn:microsoft.com/office/officeart/2005/8/layout/hList1"/>
    <dgm:cxn modelId="{A8BDE99E-9EBA-4B02-ACD5-17FFB8D4CFAA}" type="presParOf" srcId="{F642EC28-365F-4E95-8118-3A5D8B060245}" destId="{6AE59D89-3792-4241-904B-ADB3BA7EF5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580F56-9E0A-463E-A6D3-0E7A505AA7D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ED910F-4A42-4E23-B165-8B4DB1E8228A}">
      <dgm:prSet phldrT="[Texto]" custT="1"/>
      <dgm:spPr/>
      <dgm:t>
        <a:bodyPr/>
        <a:lstStyle/>
        <a:p>
          <a:r>
            <a:rPr lang="pt-BR" sz="1800" b="0" i="0" cap="all" baseline="0" dirty="0">
              <a:latin typeface="Arial Black" panose="020B0A04020102020204" pitchFamily="34" charset="0"/>
            </a:rPr>
            <a:t>licitação em que se adote o critério de julgamento de maior lance</a:t>
          </a:r>
          <a:endParaRPr lang="pt-BR" sz="1800" b="1" cap="all" baseline="0" dirty="0">
            <a:latin typeface="Arial Black" panose="020B0A04020102020204" pitchFamily="34" charset="0"/>
          </a:endParaRPr>
        </a:p>
      </dgm:t>
    </dgm:pt>
    <dgm:pt modelId="{69CEE017-D809-47D6-BFB2-D570B869E3E5}" type="parTrans" cxnId="{F6D72BB0-57ED-431E-BEFF-1487C4D605A1}">
      <dgm:prSet/>
      <dgm:spPr/>
      <dgm:t>
        <a:bodyPr/>
        <a:lstStyle/>
        <a:p>
          <a:endParaRPr lang="pt-BR"/>
        </a:p>
      </dgm:t>
    </dgm:pt>
    <dgm:pt modelId="{75D63661-D754-483F-B789-9AB5ED5C2859}" type="sibTrans" cxnId="{F6D72BB0-57ED-431E-BEFF-1487C4D605A1}">
      <dgm:prSet/>
      <dgm:spPr/>
      <dgm:t>
        <a:bodyPr/>
        <a:lstStyle/>
        <a:p>
          <a:endParaRPr lang="pt-BR"/>
        </a:p>
      </dgm:t>
    </dgm:pt>
    <dgm:pt modelId="{3A0E03D7-8DBA-42E0-8960-FFDFC73C3DA9}">
      <dgm:prSet phldrT="[Texto]" custT="1"/>
      <dgm:spPr/>
      <dgm:t>
        <a:bodyPr/>
        <a:lstStyle/>
        <a:p>
          <a:pPr algn="ctr"/>
          <a:r>
            <a:rPr lang="pt-BR" sz="2000" dirty="0">
              <a:latin typeface="Arial Black" panose="020B0A04020102020204" pitchFamily="34" charset="0"/>
            </a:rPr>
            <a:t> </a:t>
          </a:r>
          <a:r>
            <a:rPr lang="pt-BR" sz="2000" b="0" i="0" dirty="0">
              <a:latin typeface="Arial Black" panose="020B0A04020102020204" pitchFamily="34" charset="0"/>
            </a:rPr>
            <a:t>15 (quinze) dias úteis</a:t>
          </a:r>
          <a:endParaRPr lang="pt-BR" sz="2000" dirty="0">
            <a:latin typeface="Arial Black" panose="020B0A04020102020204" pitchFamily="34" charset="0"/>
          </a:endParaRPr>
        </a:p>
      </dgm:t>
    </dgm:pt>
    <dgm:pt modelId="{15BBAC0C-C829-4A5E-83D0-2BB3F8607941}" type="parTrans" cxnId="{A8EFA94F-5B94-41C3-A02D-EE961C300FA9}">
      <dgm:prSet/>
      <dgm:spPr/>
      <dgm:t>
        <a:bodyPr/>
        <a:lstStyle/>
        <a:p>
          <a:endParaRPr lang="pt-BR"/>
        </a:p>
      </dgm:t>
    </dgm:pt>
    <dgm:pt modelId="{8D05C890-FF9A-407A-972D-2A30073CF0A9}" type="sibTrans" cxnId="{A8EFA94F-5B94-41C3-A02D-EE961C300FA9}">
      <dgm:prSet/>
      <dgm:spPr/>
      <dgm:t>
        <a:bodyPr/>
        <a:lstStyle/>
        <a:p>
          <a:endParaRPr lang="pt-BR"/>
        </a:p>
      </dgm:t>
    </dgm:pt>
    <dgm:pt modelId="{6D0039A8-C6D4-401E-8DD2-71FDD8A8D98F}" type="pres">
      <dgm:prSet presAssocID="{2B580F56-9E0A-463E-A6D3-0E7A505AA7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42EC28-365F-4E95-8118-3A5D8B060245}" type="pres">
      <dgm:prSet presAssocID="{0CED910F-4A42-4E23-B165-8B4DB1E8228A}" presName="composite" presStyleCnt="0"/>
      <dgm:spPr/>
    </dgm:pt>
    <dgm:pt modelId="{DCE8ACAA-CDCC-4B87-8872-FF1DEDC96E52}" type="pres">
      <dgm:prSet presAssocID="{0CED910F-4A42-4E23-B165-8B4DB1E8228A}" presName="parTx" presStyleLbl="alignNode1" presStyleIdx="0" presStyleCnt="1" custScaleX="116378" custScaleY="84947" custLinFactNeighborX="-1472" custLinFactNeighborY="-104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E59D89-3792-4241-904B-ADB3BA7EF5F4}" type="pres">
      <dgm:prSet presAssocID="{0CED910F-4A42-4E23-B165-8B4DB1E8228A}" presName="desTx" presStyleLbl="alignAccFollowNode1" presStyleIdx="0" presStyleCnt="1" custScaleX="174225" custScaleY="56325" custLinFactNeighborX="-175" custLinFactNeighborY="60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A8EFA94F-5B94-41C3-A02D-EE961C300FA9}" srcId="{0CED910F-4A42-4E23-B165-8B4DB1E8228A}" destId="{3A0E03D7-8DBA-42E0-8960-FFDFC73C3DA9}" srcOrd="0" destOrd="0" parTransId="{15BBAC0C-C829-4A5E-83D0-2BB3F8607941}" sibTransId="{8D05C890-FF9A-407A-972D-2A30073CF0A9}"/>
    <dgm:cxn modelId="{33795553-8E2E-4355-9E5D-6533E4BCD488}" type="presOf" srcId="{0CED910F-4A42-4E23-B165-8B4DB1E8228A}" destId="{DCE8ACAA-CDCC-4B87-8872-FF1DEDC96E52}" srcOrd="0" destOrd="0" presId="urn:microsoft.com/office/officeart/2005/8/layout/hList1"/>
    <dgm:cxn modelId="{F6D72BB0-57ED-431E-BEFF-1487C4D605A1}" srcId="{2B580F56-9E0A-463E-A6D3-0E7A505AA7DC}" destId="{0CED910F-4A42-4E23-B165-8B4DB1E8228A}" srcOrd="0" destOrd="0" parTransId="{69CEE017-D809-47D6-BFB2-D570B869E3E5}" sibTransId="{75D63661-D754-483F-B789-9AB5ED5C2859}"/>
    <dgm:cxn modelId="{A1472896-0342-4BCC-9B35-2D63710CFD09}" type="presOf" srcId="{3A0E03D7-8DBA-42E0-8960-FFDFC73C3DA9}" destId="{6AE59D89-3792-4241-904B-ADB3BA7EF5F4}" srcOrd="0" destOrd="0" presId="urn:microsoft.com/office/officeart/2005/8/layout/hList1"/>
    <dgm:cxn modelId="{177824C2-0F68-4E09-ACFC-4556CCC67794}" type="presOf" srcId="{2B580F56-9E0A-463E-A6D3-0E7A505AA7DC}" destId="{6D0039A8-C6D4-401E-8DD2-71FDD8A8D98F}" srcOrd="0" destOrd="0" presId="urn:microsoft.com/office/officeart/2005/8/layout/hList1"/>
    <dgm:cxn modelId="{E54C3DEB-7A1A-41D3-B68E-680BEFA9721C}" type="presParOf" srcId="{6D0039A8-C6D4-401E-8DD2-71FDD8A8D98F}" destId="{F642EC28-365F-4E95-8118-3A5D8B060245}" srcOrd="0" destOrd="0" presId="urn:microsoft.com/office/officeart/2005/8/layout/hList1"/>
    <dgm:cxn modelId="{2B1366B0-15D1-411C-8683-647EC684D18F}" type="presParOf" srcId="{F642EC28-365F-4E95-8118-3A5D8B060245}" destId="{DCE8ACAA-CDCC-4B87-8872-FF1DEDC96E52}" srcOrd="0" destOrd="0" presId="urn:microsoft.com/office/officeart/2005/8/layout/hList1"/>
    <dgm:cxn modelId="{77E973B4-5770-458F-84CE-C83EBC960B70}" type="presParOf" srcId="{F642EC28-365F-4E95-8118-3A5D8B060245}" destId="{6AE59D89-3792-4241-904B-ADB3BA7EF5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580F56-9E0A-463E-A6D3-0E7A505AA7D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CED910F-4A42-4E23-B165-8B4DB1E8228A}">
      <dgm:prSet phldrT="[Texto]" custT="1"/>
      <dgm:spPr/>
      <dgm:t>
        <a:bodyPr/>
        <a:lstStyle/>
        <a:p>
          <a:r>
            <a:rPr lang="pt-BR" sz="1800" b="0" i="0" cap="all" baseline="0" dirty="0">
              <a:latin typeface="Arial Black" panose="020B0A04020102020204" pitchFamily="34" charset="0"/>
            </a:rPr>
            <a:t>licitação em que se adote o critério de julgamento de técnica e preço ou de melhor técnica ou conteúdo artístico</a:t>
          </a:r>
          <a:endParaRPr lang="pt-BR" sz="1800" b="1" cap="all" baseline="0" dirty="0">
            <a:latin typeface="Arial Black" panose="020B0A04020102020204" pitchFamily="34" charset="0"/>
          </a:endParaRPr>
        </a:p>
      </dgm:t>
    </dgm:pt>
    <dgm:pt modelId="{69CEE017-D809-47D6-BFB2-D570B869E3E5}" type="parTrans" cxnId="{F6D72BB0-57ED-431E-BEFF-1487C4D605A1}">
      <dgm:prSet/>
      <dgm:spPr/>
      <dgm:t>
        <a:bodyPr/>
        <a:lstStyle/>
        <a:p>
          <a:endParaRPr lang="pt-BR"/>
        </a:p>
      </dgm:t>
    </dgm:pt>
    <dgm:pt modelId="{75D63661-D754-483F-B789-9AB5ED5C2859}" type="sibTrans" cxnId="{F6D72BB0-57ED-431E-BEFF-1487C4D605A1}">
      <dgm:prSet/>
      <dgm:spPr/>
      <dgm:t>
        <a:bodyPr/>
        <a:lstStyle/>
        <a:p>
          <a:endParaRPr lang="pt-BR"/>
        </a:p>
      </dgm:t>
    </dgm:pt>
    <dgm:pt modelId="{3A0E03D7-8DBA-42E0-8960-FFDFC73C3DA9}">
      <dgm:prSet phldrT="[Texto]" custT="1"/>
      <dgm:spPr/>
      <dgm:t>
        <a:bodyPr/>
        <a:lstStyle/>
        <a:p>
          <a:pPr algn="ctr"/>
          <a:r>
            <a:rPr lang="pt-BR" sz="2000" dirty="0">
              <a:latin typeface="Arial Black" panose="020B0A04020102020204" pitchFamily="34" charset="0"/>
            </a:rPr>
            <a:t> 3</a:t>
          </a:r>
          <a:r>
            <a:rPr lang="pt-BR" sz="2000" b="0" i="0" dirty="0">
              <a:latin typeface="Arial Black" panose="020B0A04020102020204" pitchFamily="34" charset="0"/>
            </a:rPr>
            <a:t>5 (trinta e cinco) dias úteis</a:t>
          </a:r>
          <a:endParaRPr lang="pt-BR" sz="2000" dirty="0">
            <a:latin typeface="Arial Black" panose="020B0A04020102020204" pitchFamily="34" charset="0"/>
          </a:endParaRPr>
        </a:p>
      </dgm:t>
    </dgm:pt>
    <dgm:pt modelId="{15BBAC0C-C829-4A5E-83D0-2BB3F8607941}" type="parTrans" cxnId="{A8EFA94F-5B94-41C3-A02D-EE961C300FA9}">
      <dgm:prSet/>
      <dgm:spPr/>
      <dgm:t>
        <a:bodyPr/>
        <a:lstStyle/>
        <a:p>
          <a:endParaRPr lang="pt-BR"/>
        </a:p>
      </dgm:t>
    </dgm:pt>
    <dgm:pt modelId="{8D05C890-FF9A-407A-972D-2A30073CF0A9}" type="sibTrans" cxnId="{A8EFA94F-5B94-41C3-A02D-EE961C300FA9}">
      <dgm:prSet/>
      <dgm:spPr/>
      <dgm:t>
        <a:bodyPr/>
        <a:lstStyle/>
        <a:p>
          <a:endParaRPr lang="pt-BR"/>
        </a:p>
      </dgm:t>
    </dgm:pt>
    <dgm:pt modelId="{6D0039A8-C6D4-401E-8DD2-71FDD8A8D98F}" type="pres">
      <dgm:prSet presAssocID="{2B580F56-9E0A-463E-A6D3-0E7A505AA7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42EC28-365F-4E95-8118-3A5D8B060245}" type="pres">
      <dgm:prSet presAssocID="{0CED910F-4A42-4E23-B165-8B4DB1E8228A}" presName="composite" presStyleCnt="0"/>
      <dgm:spPr/>
    </dgm:pt>
    <dgm:pt modelId="{DCE8ACAA-CDCC-4B87-8872-FF1DEDC96E52}" type="pres">
      <dgm:prSet presAssocID="{0CED910F-4A42-4E23-B165-8B4DB1E8228A}" presName="parTx" presStyleLbl="alignNode1" presStyleIdx="0" presStyleCnt="1" custScaleX="122371" custScaleY="107485" custLinFactNeighborX="-1472" custLinFactNeighborY="-104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E59D89-3792-4241-904B-ADB3BA7EF5F4}" type="pres">
      <dgm:prSet presAssocID="{0CED910F-4A42-4E23-B165-8B4DB1E8228A}" presName="desTx" presStyleLbl="alignAccFollowNode1" presStyleIdx="0" presStyleCnt="1" custScaleX="174225" custScaleY="56325" custLinFactNeighborX="-175" custLinFactNeighborY="60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6D72BB0-57ED-431E-BEFF-1487C4D605A1}" srcId="{2B580F56-9E0A-463E-A6D3-0E7A505AA7DC}" destId="{0CED910F-4A42-4E23-B165-8B4DB1E8228A}" srcOrd="0" destOrd="0" parTransId="{69CEE017-D809-47D6-BFB2-D570B869E3E5}" sibTransId="{75D63661-D754-483F-B789-9AB5ED5C2859}"/>
    <dgm:cxn modelId="{A8EFA94F-5B94-41C3-A02D-EE961C300FA9}" srcId="{0CED910F-4A42-4E23-B165-8B4DB1E8228A}" destId="{3A0E03D7-8DBA-42E0-8960-FFDFC73C3DA9}" srcOrd="0" destOrd="0" parTransId="{15BBAC0C-C829-4A5E-83D0-2BB3F8607941}" sibTransId="{8D05C890-FF9A-407A-972D-2A30073CF0A9}"/>
    <dgm:cxn modelId="{0F6E15CD-7F4E-47E4-9703-0E4DF6193C92}" type="presOf" srcId="{0CED910F-4A42-4E23-B165-8B4DB1E8228A}" destId="{DCE8ACAA-CDCC-4B87-8872-FF1DEDC96E52}" srcOrd="0" destOrd="0" presId="urn:microsoft.com/office/officeart/2005/8/layout/hList1"/>
    <dgm:cxn modelId="{F2EDB44A-8220-4F2B-A7CD-C2A73BA30A0A}" type="presOf" srcId="{2B580F56-9E0A-463E-A6D3-0E7A505AA7DC}" destId="{6D0039A8-C6D4-401E-8DD2-71FDD8A8D98F}" srcOrd="0" destOrd="0" presId="urn:microsoft.com/office/officeart/2005/8/layout/hList1"/>
    <dgm:cxn modelId="{A4930CFF-FD03-40E3-A738-5B337E962D1A}" type="presOf" srcId="{3A0E03D7-8DBA-42E0-8960-FFDFC73C3DA9}" destId="{6AE59D89-3792-4241-904B-ADB3BA7EF5F4}" srcOrd="0" destOrd="0" presId="urn:microsoft.com/office/officeart/2005/8/layout/hList1"/>
    <dgm:cxn modelId="{DE551FCF-51F6-4619-9EBE-26A5948F2126}" type="presParOf" srcId="{6D0039A8-C6D4-401E-8DD2-71FDD8A8D98F}" destId="{F642EC28-365F-4E95-8118-3A5D8B060245}" srcOrd="0" destOrd="0" presId="urn:microsoft.com/office/officeart/2005/8/layout/hList1"/>
    <dgm:cxn modelId="{8CC4E16E-A464-4BF1-9BF2-A253A14878D8}" type="presParOf" srcId="{F642EC28-365F-4E95-8118-3A5D8B060245}" destId="{DCE8ACAA-CDCC-4B87-8872-FF1DEDC96E52}" srcOrd="0" destOrd="0" presId="urn:microsoft.com/office/officeart/2005/8/layout/hList1"/>
    <dgm:cxn modelId="{DF5315BB-C188-4618-812D-CE37A8DB34EA}" type="presParOf" srcId="{F642EC28-365F-4E95-8118-3A5D8B060245}" destId="{6AE59D89-3792-4241-904B-ADB3BA7EF5F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1607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85348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81208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4144604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606403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9075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2193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2735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94063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5937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F2A7-362C-4F06-9B79-3A31CC634292}" type="datetimeFigureOut">
              <a:rPr lang="pt-BR" smtClean="0"/>
              <a:pPr/>
              <a:t>29/06/2021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3000F-46D7-4CED-A704-87833EAE418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09785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F2A7-362C-4F06-9B79-3A31CC634292}" type="datetimeFigureOut">
              <a:rPr lang="pt-BR" smtClean="0"/>
              <a:pPr/>
              <a:t>29/06/2021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3000F-46D7-4CED-A704-87833EAE418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94737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diagramColors" Target="../diagrams/colors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4482" y="764704"/>
            <a:ext cx="7017969" cy="54006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467" y="6093296"/>
            <a:ext cx="9144000" cy="1440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0" y="6381328"/>
            <a:ext cx="9144000" cy="14401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7" y="332656"/>
            <a:ext cx="9169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5" y="598394"/>
            <a:ext cx="91694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3198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2387" y="1196752"/>
            <a:ext cx="8724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PRAZO MÍNIMO DA DIVULGAÇÃO 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EDITAL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484388351"/>
              </p:ext>
            </p:extLst>
          </p:nvPr>
        </p:nvGraphicFramePr>
        <p:xfrm>
          <a:off x="1174923" y="1988840"/>
          <a:ext cx="6768752" cy="291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80661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2387" y="1196752"/>
            <a:ext cx="8724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PRAZO MÍNIMO DA DIVULGAÇÃO 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EDITAL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4228433800"/>
              </p:ext>
            </p:extLst>
          </p:nvPr>
        </p:nvGraphicFramePr>
        <p:xfrm>
          <a:off x="1174923" y="1988840"/>
          <a:ext cx="6768752" cy="291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73404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773378"/>
            <a:ext cx="3917903" cy="39099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2387" y="1196752"/>
            <a:ext cx="8724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PRAZO MÍNIMO DA DIVULGAÇÃO 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EDITAL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600251" y="2143623"/>
            <a:ext cx="5543749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ATENÇÃO</a:t>
            </a:r>
            <a:r>
              <a:rPr lang="pt-BR" sz="2400" dirty="0">
                <a:latin typeface="Arial Black" panose="020B0A04020102020204" pitchFamily="34" charset="0"/>
              </a:rPr>
              <a:t> </a:t>
            </a:r>
          </a:p>
          <a:p>
            <a:pPr algn="ctr"/>
            <a:endParaRPr lang="pt-BR" sz="1000" dirty="0">
              <a:latin typeface="Arial Black" panose="020B0A04020102020204" pitchFamily="34" charset="0"/>
            </a:endParaRPr>
          </a:p>
          <a:p>
            <a:pPr algn="ctr"/>
            <a:r>
              <a:rPr lang="pt-BR" dirty="0">
                <a:latin typeface="Arial Black" panose="020B0A04020102020204" pitchFamily="34" charset="0"/>
              </a:rPr>
              <a:t>PARA O PARÁGRAFO 2º  DO ARTIGO 55</a:t>
            </a:r>
          </a:p>
          <a:p>
            <a:pPr algn="ctr"/>
            <a:endParaRPr lang="pt-BR" sz="1000" dirty="0">
              <a:latin typeface="Arial Black" panose="020B0A040201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 Black" panose="020B0A04020102020204" pitchFamily="34" charset="0"/>
              </a:rPr>
              <a:t>Os prazos previstos neste artigo </a:t>
            </a:r>
            <a:r>
              <a:rPr lang="pt-BR" dirty="0">
                <a:solidFill>
                  <a:srgbClr val="FF0000"/>
                </a:solidFill>
                <a:latin typeface="Arial Black" panose="020B0A04020102020204" pitchFamily="34" charset="0"/>
              </a:rPr>
              <a:t>poderão</a:t>
            </a:r>
            <a:r>
              <a:rPr lang="pt-BR" dirty="0">
                <a:latin typeface="Arial Black" panose="020B0A04020102020204" pitchFamily="34" charset="0"/>
              </a:rPr>
              <a:t>, mediante decisão fundamentada, ser </a:t>
            </a:r>
            <a:r>
              <a:rPr lang="pt-BR" cap="all" dirty="0">
                <a:solidFill>
                  <a:srgbClr val="FF0000"/>
                </a:solidFill>
                <a:latin typeface="Arial Black" panose="020B0A04020102020204" pitchFamily="34" charset="0"/>
              </a:rPr>
              <a:t>reduzidos até a metade </a:t>
            </a:r>
            <a:r>
              <a:rPr lang="pt-BR" dirty="0">
                <a:latin typeface="Arial Black" panose="020B0A04020102020204" pitchFamily="34" charset="0"/>
              </a:rPr>
              <a:t>nas licitações realizadas pelo Ministério da Saúde, no âmbito do Sistema Único de Saúde (SUS).</a:t>
            </a:r>
          </a:p>
        </p:txBody>
      </p:sp>
    </p:spTree>
    <p:extLst>
      <p:ext uri="{BB962C8B-B14F-4D97-AF65-F5344CB8AC3E}">
        <p14:creationId xmlns:p14="http://schemas.microsoft.com/office/powerpoint/2010/main" xmlns="" val="2458503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2325" y="1876960"/>
            <a:ext cx="3471675" cy="34716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MODIFICAÇÃO DO EDITAL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23528" y="1719972"/>
            <a:ext cx="5688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 Black" panose="020B0A04020102020204" pitchFamily="34" charset="0"/>
              </a:rPr>
              <a:t>Eventuais modificações no edital implicarão nova divulgação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na mesma forma de sua divulgação inicial</a:t>
            </a:r>
            <a:r>
              <a:rPr lang="pt-BR" sz="2000" dirty="0">
                <a:latin typeface="Arial Black" panose="020B0A04020102020204" pitchFamily="34" charset="0"/>
              </a:rPr>
              <a:t>, além do cumprimento dos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mesmos prazos </a:t>
            </a:r>
            <a:r>
              <a:rPr lang="pt-BR" sz="2000" dirty="0">
                <a:latin typeface="Arial Black" panose="020B0A04020102020204" pitchFamily="34" charset="0"/>
              </a:rPr>
              <a:t>dos atos e procedimentos originais, exceto quando a alteração não comprometer a formulação das propostas.</a:t>
            </a:r>
          </a:p>
        </p:txBody>
      </p:sp>
    </p:spTree>
    <p:extLst>
      <p:ext uri="{BB962C8B-B14F-4D97-AF65-F5344CB8AC3E}">
        <p14:creationId xmlns:p14="http://schemas.microsoft.com/office/powerpoint/2010/main" xmlns="" val="155545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DAS IMPUGNAÇÕES e</a:t>
            </a:r>
          </a:p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DOS PEDIDOS DE ESCLARECIMENTO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88239" y="2276872"/>
            <a:ext cx="76395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 Black" panose="020B0A04020102020204" pitchFamily="34" charset="0"/>
              </a:rPr>
              <a:t>Qualquer pessoa é parte legítima para impugnar edital de licitação por irregularidade na aplicação desta Lei ou para solicitar esclarecimento sobre os seus termos, devendo protocolar o pedido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até 3 (três) dias úteis antes </a:t>
            </a:r>
            <a:r>
              <a:rPr lang="pt-BR" sz="2000" dirty="0">
                <a:latin typeface="Arial Black" panose="020B0A04020102020204" pitchFamily="34" charset="0"/>
              </a:rPr>
              <a:t>da data de abertura do certame.</a:t>
            </a:r>
          </a:p>
        </p:txBody>
      </p:sp>
    </p:spTree>
    <p:extLst>
      <p:ext uri="{BB962C8B-B14F-4D97-AF65-F5344CB8AC3E}">
        <p14:creationId xmlns:p14="http://schemas.microsoft.com/office/powerpoint/2010/main" xmlns="" val="45695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DAS IMPUGNAÇÕES</a:t>
            </a:r>
          </a:p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DOS PEDIDOS DE ESCLARECIMENTO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739534" y="2492896"/>
            <a:ext cx="7639529" cy="235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latin typeface="Arial Black" panose="020B0A04020102020204" pitchFamily="34" charset="0"/>
              </a:rPr>
              <a:t>A Administração Pública deverá responder a impugnação ou o pedido de esclarecimento no prazo de até 3 (três) dias úteis, limitado ao último dia útil anterior à data da abertura do certame e divulgar em sítio eletrônico oficial.</a:t>
            </a:r>
          </a:p>
        </p:txBody>
      </p:sp>
    </p:spTree>
    <p:extLst>
      <p:ext uri="{BB962C8B-B14F-4D97-AF65-F5344CB8AC3E}">
        <p14:creationId xmlns:p14="http://schemas.microsoft.com/office/powerpoint/2010/main" xmlns="" val="1564637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254" y="925190"/>
            <a:ext cx="6011677" cy="58763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FASE DE LANCES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22517" y="1772816"/>
            <a:ext cx="8813979" cy="1318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>
                <a:latin typeface="Arial Black" panose="020B0A04020102020204" pitchFamily="34" charset="0"/>
              </a:rPr>
              <a:t>O modo de disputa poderá ser, </a:t>
            </a:r>
          </a:p>
          <a:p>
            <a:pPr algn="ctr">
              <a:lnSpc>
                <a:spcPct val="150000"/>
              </a:lnSpc>
            </a:pPr>
            <a:r>
              <a:rPr lang="pt-BR" sz="2800" dirty="0">
                <a:latin typeface="Arial Black" panose="020B0A04020102020204" pitchFamily="34" charset="0"/>
              </a:rPr>
              <a:t>isolada ou conjuntamente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0" y="4830245"/>
            <a:ext cx="8813979" cy="671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>
                <a:latin typeface="Arial Black" panose="020B0A04020102020204" pitchFamily="34" charset="0"/>
              </a:rPr>
              <a:t>ABERTO - FECHADO</a:t>
            </a:r>
          </a:p>
        </p:txBody>
      </p:sp>
    </p:spTree>
    <p:extLst>
      <p:ext uri="{BB962C8B-B14F-4D97-AF65-F5344CB8AC3E}">
        <p14:creationId xmlns:p14="http://schemas.microsoft.com/office/powerpoint/2010/main" xmlns="" val="1972770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FASE DE LANCES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22517" y="1922720"/>
            <a:ext cx="8813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 Black" panose="020B0A04020102020204" pitchFamily="34" charset="0"/>
              </a:rPr>
              <a:t>I - </a:t>
            </a:r>
            <a:r>
              <a:rPr lang="pt-BR" sz="2400" cap="all" dirty="0">
                <a:latin typeface="Arial Black" panose="020B0A04020102020204" pitchFamily="34" charset="0"/>
              </a:rPr>
              <a:t>aberto</a:t>
            </a:r>
            <a:r>
              <a:rPr lang="pt-BR" sz="2400" dirty="0">
                <a:latin typeface="Arial Black" panose="020B0A04020102020204" pitchFamily="34" charset="0"/>
              </a:rPr>
              <a:t>, hipótese em que os licitantes apresentarão suas propostas por meio de lances públicos e sucessivos, crescentes ou decrescentes;</a:t>
            </a:r>
          </a:p>
          <a:p>
            <a:pPr algn="just"/>
            <a:endParaRPr lang="pt-BR" sz="24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II - </a:t>
            </a:r>
            <a:r>
              <a:rPr lang="pt-BR" sz="2400" cap="all" dirty="0">
                <a:latin typeface="Arial Black" panose="020B0A04020102020204" pitchFamily="34" charset="0"/>
              </a:rPr>
              <a:t>fechado</a:t>
            </a:r>
            <a:r>
              <a:rPr lang="pt-BR" sz="2400" dirty="0">
                <a:latin typeface="Arial Black" panose="020B0A04020102020204" pitchFamily="34" charset="0"/>
              </a:rPr>
              <a:t>, hipótese em que as propostas permanecerão em sigilo até a data e hora designadas para sua divulgação.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11957687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FASE DE LANCES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01014" y="2060848"/>
            <a:ext cx="8813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 Black" panose="020B0A04020102020204" pitchFamily="34" charset="0"/>
              </a:rPr>
              <a:t>A utilização isolada do modo de disputa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fechado</a:t>
            </a:r>
            <a:r>
              <a:rPr lang="pt-BR" sz="2400" dirty="0">
                <a:latin typeface="Arial Black" panose="020B0A04020102020204" pitchFamily="34" charset="0"/>
              </a:rPr>
              <a:t> será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vedada</a:t>
            </a:r>
            <a:r>
              <a:rPr lang="pt-BR" sz="2400" dirty="0">
                <a:latin typeface="Arial Black" panose="020B0A04020102020204" pitchFamily="34" charset="0"/>
              </a:rPr>
              <a:t> quando adotados os critérios de julgamento de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menor preço </a:t>
            </a:r>
            <a:r>
              <a:rPr lang="pt-BR" sz="2400" dirty="0">
                <a:latin typeface="Arial Black" panose="020B0A04020102020204" pitchFamily="34" charset="0"/>
              </a:rPr>
              <a:t>ou de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maior desconto</a:t>
            </a:r>
            <a:r>
              <a:rPr lang="pt-BR" sz="2400" dirty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pt-BR" sz="24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A utilização do modo de disputa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aberto</a:t>
            </a:r>
            <a:r>
              <a:rPr lang="pt-BR" sz="2400" dirty="0">
                <a:latin typeface="Arial Black" panose="020B0A04020102020204" pitchFamily="34" charset="0"/>
              </a:rPr>
              <a:t> será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vedada</a:t>
            </a:r>
            <a:r>
              <a:rPr lang="pt-BR" sz="2400" dirty="0">
                <a:latin typeface="Arial Black" panose="020B0A04020102020204" pitchFamily="34" charset="0"/>
              </a:rPr>
              <a:t> quando adotado o critério de julgamento de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técnica e preço</a:t>
            </a:r>
            <a:r>
              <a:rPr lang="pt-BR" sz="24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76091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LANCES INTERMEDIÁRIOS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01014" y="2060848"/>
            <a:ext cx="8813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latin typeface="Arial Black" panose="020B0A04020102020204" pitchFamily="34" charset="0"/>
              </a:rPr>
              <a:t>Serão considerados intermediários os lances:</a:t>
            </a:r>
          </a:p>
          <a:p>
            <a:endParaRPr lang="pt-BR" sz="24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I - iguais ou inferiores ao maior já ofertado, quando adotado o critério de julgamento de maior lance;</a:t>
            </a:r>
          </a:p>
          <a:p>
            <a:pPr algn="just"/>
            <a:endParaRPr lang="pt-BR" sz="24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II - iguais ou superiores ao menor já ofertado, quando adotados os demais critérios de julgamento.</a:t>
            </a:r>
          </a:p>
          <a:p>
            <a:pPr algn="just"/>
            <a:endParaRPr lang="pt-B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562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004000"/>
            <a:ext cx="3838736" cy="38387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1115616" y="1053286"/>
            <a:ext cx="69847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A FASE EXTERNA </a:t>
            </a:r>
          </a:p>
          <a:p>
            <a:pPr algn="ctr"/>
            <a:r>
              <a:rPr lang="pt-BR" sz="44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LICITAÇÃO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1545925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REINÍCIO DA DISPUTA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42160" y="2132856"/>
            <a:ext cx="8813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 Black" panose="020B0A04020102020204" pitchFamily="34" charset="0"/>
              </a:rPr>
              <a:t>Após a definição da melhor proposta, se a diferença em relação à proposta classificada em segundo lugar for de pelo menos 5% (cinco por cento), a Administração poderá admitir o reinício da disputa aberta, nos termos estabelecidos no instrumento convocatório, para a definição das demais colocações.</a:t>
            </a:r>
          </a:p>
        </p:txBody>
      </p:sp>
    </p:spTree>
    <p:extLst>
      <p:ext uri="{BB962C8B-B14F-4D97-AF65-F5344CB8AC3E}">
        <p14:creationId xmlns:p14="http://schemas.microsoft.com/office/powerpoint/2010/main" xmlns="" val="2196433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intervalo mínimo de diferença de valores entre os lances</a:t>
            </a:r>
            <a:b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93699" y="2492896"/>
            <a:ext cx="8813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 Black" panose="020B0A04020102020204" pitchFamily="34" charset="0"/>
              </a:rPr>
              <a:t>O edital de licitação poderá estabelecer intervalo mínimo de diferença de valores entre os lances, que incidirá tanto em relação aos lances intermediários quanto em relação à proposta que cobrir a melhor oferta.</a:t>
            </a:r>
          </a:p>
        </p:txBody>
      </p:sp>
    </p:spTree>
    <p:extLst>
      <p:ext uri="{BB962C8B-B14F-4D97-AF65-F5344CB8AC3E}">
        <p14:creationId xmlns:p14="http://schemas.microsoft.com/office/powerpoint/2010/main" xmlns="" val="1525484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GARANTIA Das propostas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42873" y="1775553"/>
            <a:ext cx="881397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>
                <a:latin typeface="Arial Black" panose="020B0A04020102020204" pitchFamily="34" charset="0"/>
              </a:rPr>
              <a:t>Art. 58. Poderá ser exigida, no momento da apresentação da proposta, a comprovação do recolhimento de quantia a título de garantia de proposta, como requisito de pré-habilitação.</a:t>
            </a:r>
          </a:p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100" dirty="0">
                <a:latin typeface="Arial Black" panose="020B0A04020102020204" pitchFamily="34" charset="0"/>
              </a:rPr>
              <a:t>§ 1º A garantia de proposta não poderá ser superior a 1% (um por cento) do valor estimado para a contratação.</a:t>
            </a:r>
          </a:p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100" dirty="0">
                <a:latin typeface="Arial Black" panose="020B0A04020102020204" pitchFamily="34" charset="0"/>
              </a:rPr>
              <a:t>§ 2º A garantia de proposta será devolvida aos licitantes no prazo de 10 (dez) dias úteis, contado da assinatura do contrato ou da data em que for declarada fracassada a licitação.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4278140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GARANTIA Das propostas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01014" y="2276872"/>
            <a:ext cx="8813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dirty="0">
                <a:latin typeface="Arial Black" panose="020B0A04020102020204" pitchFamily="34" charset="0"/>
              </a:rPr>
              <a:t>§ 3º Implicará execução do valor integral da garantia de proposta a recusa em assinar o contrato ou a não apresentação dos documentos para a contratação.</a:t>
            </a:r>
          </a:p>
          <a:p>
            <a:pPr algn="just"/>
            <a:endParaRPr lang="pt-BR" sz="2100" dirty="0">
              <a:latin typeface="Arial Black" panose="020B0A04020102020204" pitchFamily="34" charset="0"/>
            </a:endParaRPr>
          </a:p>
          <a:p>
            <a:pPr algn="just"/>
            <a:r>
              <a:rPr lang="pt-BR" sz="2100" dirty="0">
                <a:latin typeface="Arial Black" panose="020B0A04020102020204" pitchFamily="34" charset="0"/>
              </a:rPr>
              <a:t>§ 4º A garantia de proposta poderá ser prestada nas modalidades de que trata o § 1º do art. 96 desta Lei.</a:t>
            </a:r>
          </a:p>
        </p:txBody>
      </p:sp>
    </p:spTree>
    <p:extLst>
      <p:ext uri="{BB962C8B-B14F-4D97-AF65-F5344CB8AC3E}">
        <p14:creationId xmlns:p14="http://schemas.microsoft.com/office/powerpoint/2010/main" xmlns="" val="4260718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desclassificação Das propostas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42873" y="1775553"/>
            <a:ext cx="88139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Arial Black" panose="020B0A04020102020204" pitchFamily="34" charset="0"/>
              </a:rPr>
              <a:t>I - contiverem vícios insanáveis;</a:t>
            </a: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II - não obedecerem às especificações técnicas pormenorizadas no edital;</a:t>
            </a: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III - apresentarem preços inexequíveis ou permanecerem acima do orçamento estimado para a contratação;</a:t>
            </a: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IV - não tiverem sua exequibilidade demonstrada, quando exigido pela Administração;</a:t>
            </a: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V - apresentarem desconformidade com quaisquer outras exigências do edital, desde que insanável.</a:t>
            </a:r>
          </a:p>
        </p:txBody>
      </p:sp>
    </p:spTree>
    <p:extLst>
      <p:ext uri="{BB962C8B-B14F-4D97-AF65-F5344CB8AC3E}">
        <p14:creationId xmlns:p14="http://schemas.microsoft.com/office/powerpoint/2010/main" xmlns="" val="632129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266" y="1196752"/>
            <a:ext cx="3952665" cy="376370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DILIGÊNCIA 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283968" y="2013268"/>
            <a:ext cx="459492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Arial Black" panose="020B0A04020102020204" pitchFamily="34" charset="0"/>
              </a:rPr>
              <a:t>A Administração poderá realizar diligências para aferir a exequibilidade das propostas ou exigir dos licitantes que ela seja demonstrada, conforme disposto no inciso IV do caput do artigo 59.</a:t>
            </a:r>
          </a:p>
          <a:p>
            <a:pPr algn="just"/>
            <a:endParaRPr lang="pt-BR" sz="1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8324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DILIGÊNCIA 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52309" y="1988840"/>
            <a:ext cx="881397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Arial Black" panose="020B0A04020102020204" pitchFamily="34" charset="0"/>
              </a:rPr>
              <a:t>Após a entrega dos documentos para habilitação, não será permitida a substituição ou a apresentação de novos documentos,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salvo em sede de diligência</a:t>
            </a:r>
            <a:r>
              <a:rPr lang="pt-BR" sz="2200" dirty="0">
                <a:latin typeface="Arial Black" panose="020B0A04020102020204" pitchFamily="34" charset="0"/>
              </a:rPr>
              <a:t>.</a:t>
            </a:r>
          </a:p>
          <a:p>
            <a:pPr algn="just"/>
            <a:endParaRPr lang="pt-BR" sz="10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Na análise dos documentos de habilitação, a comissão de licitação poderá sanar erros ou falhas que não alterem a substância dos documentos e sua validade jurídica, mediante despacho fundamentado registrado e acessível a todos, atribuindo-lhes eficácia para fins de habilitação e classificação. </a:t>
            </a:r>
          </a:p>
        </p:txBody>
      </p:sp>
    </p:spTree>
    <p:extLst>
      <p:ext uri="{BB962C8B-B14F-4D97-AF65-F5344CB8AC3E}">
        <p14:creationId xmlns:p14="http://schemas.microsoft.com/office/powerpoint/2010/main" xmlns="" val="12399953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empate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6231" y="1780117"/>
            <a:ext cx="8813979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Arial Black" panose="020B0A04020102020204" pitchFamily="34" charset="0"/>
              </a:rPr>
              <a:t>Em caso de empate entre duas ou mais propostas, serão utilizados os seguintes critérios de desempate, nesta ordem:</a:t>
            </a:r>
          </a:p>
          <a:p>
            <a:pPr algn="just"/>
            <a:endParaRPr lang="pt-BR" sz="9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I - disputa final, hipótese em que os licitantes empatados poderão apresentar nova proposta em ato contínuo à classificação;</a:t>
            </a: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II - avaliação do desempenho contratual prévio dos licitantes, para a qual deverão preferencialmente ser utilizados registros cadastrais para efeito de atesto de cumprimento de obrigações previstos nesta Lei;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20486959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empate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21044" y="1800707"/>
            <a:ext cx="88139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Arial Black" panose="020B0A04020102020204" pitchFamily="34" charset="0"/>
              </a:rPr>
              <a:t>II - avaliação do desempenho contratual prévio dos licitantes, para a qual deverão preferencialmente ser utilizados registros cadastrais para efeito de atesto de cumprimento de obrigações previstos nesta Lei;</a:t>
            </a: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III - desenvolvimento pelo licitante de ações de equidade entre homens e mulheres no ambiente de trabalho, conforme regulamento;</a:t>
            </a: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IV - desenvolvimento pelo licitante de programa de integridade, conforme orientações dos órgãos de controle.</a:t>
            </a:r>
          </a:p>
        </p:txBody>
      </p:sp>
    </p:spTree>
    <p:extLst>
      <p:ext uri="{BB962C8B-B14F-4D97-AF65-F5344CB8AC3E}">
        <p14:creationId xmlns:p14="http://schemas.microsoft.com/office/powerpoint/2010/main" xmlns="" val="7276380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7392" y="1140846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negociação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4269757" y="182475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b="1" i="1" dirty="0"/>
              <a:t>“</a:t>
            </a:r>
            <a:r>
              <a:rPr lang="pt-BR" b="1" i="1" dirty="0">
                <a:latin typeface="Arial Black" panose="020B0A04020102020204" pitchFamily="34" charset="0"/>
              </a:rPr>
              <a:t>A negociação, assim, significa o entendimento preliminar, de que possa resultar o contrato ou de que possa resultar o negócio, que não se considera acabado ou concluído, enquanto as partes não se ajustam nas condições ou cláusulas, em que se possam realizar, e não firmam em definitivo, seu consentimento.”  </a:t>
            </a:r>
          </a:p>
          <a:p>
            <a:pPr algn="just"/>
            <a:r>
              <a:rPr lang="pt-BR" dirty="0">
                <a:latin typeface="Arial Black" panose="020B0A04020102020204" pitchFamily="34" charset="0"/>
              </a:rPr>
              <a:t>(De Plácido e Silva )</a:t>
            </a:r>
            <a:endParaRPr lang="pt-BR" b="1" dirty="0">
              <a:latin typeface="Arial Black" panose="020B0A040201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15" y="1844824"/>
            <a:ext cx="4177207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693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93575"/>
            <a:ext cx="2958522" cy="379010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325265" y="1052736"/>
            <a:ext cx="8711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DIVULGAÇÃO DO EDITAL DE LICITAÇÃO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483768" y="1844824"/>
            <a:ext cx="63709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Arial Black" panose="020B0A04020102020204" pitchFamily="34" charset="0"/>
              </a:rPr>
              <a:t>A publicidade do edital de licitação será realizada mediante divulgação e manutenção do inteiro teor do ato convocatório e de seus anexos no Portal Nacional de Contratações Públicas (PNCP).</a:t>
            </a:r>
          </a:p>
        </p:txBody>
      </p:sp>
    </p:spTree>
    <p:extLst>
      <p:ext uri="{BB962C8B-B14F-4D97-AF65-F5344CB8AC3E}">
        <p14:creationId xmlns:p14="http://schemas.microsoft.com/office/powerpoint/2010/main" xmlns="" val="3916525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negociação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22517" y="2276872"/>
            <a:ext cx="8813979" cy="156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latin typeface="Arial Black" panose="020B0A04020102020204" pitchFamily="34" charset="0"/>
              </a:rPr>
              <a:t>Definido o resultado do julgamento, a Administração </a:t>
            </a:r>
            <a:r>
              <a:rPr lang="pt-BR" sz="22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poderá</a:t>
            </a:r>
            <a:r>
              <a:rPr lang="pt-BR" sz="2200" dirty="0">
                <a:latin typeface="Arial Black" panose="020B0A04020102020204" pitchFamily="34" charset="0"/>
              </a:rPr>
              <a:t> negociar condições mais vantajosas com o primeiro colocado.</a:t>
            </a:r>
          </a:p>
        </p:txBody>
      </p:sp>
    </p:spTree>
    <p:extLst>
      <p:ext uri="{BB962C8B-B14F-4D97-AF65-F5344CB8AC3E}">
        <p14:creationId xmlns:p14="http://schemas.microsoft.com/office/powerpoint/2010/main" xmlns="" val="12341849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negociação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222517" y="1769086"/>
            <a:ext cx="8656375" cy="3594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DECRETO Nº 10.024/2019 - Art. 38</a:t>
            </a:r>
          </a:p>
          <a:p>
            <a:pPr algn="just">
              <a:lnSpc>
                <a:spcPct val="150000"/>
              </a:lnSpc>
            </a:pPr>
            <a:r>
              <a:rPr lang="pt-BR" sz="2200" dirty="0">
                <a:latin typeface="Arial Black" panose="020B0A04020102020204" pitchFamily="34" charset="0"/>
              </a:rPr>
              <a:t>Encerrada a etapa de envio de lances da sessão pública, o pregoeiro </a:t>
            </a:r>
            <a:r>
              <a:rPr lang="pt-BR" sz="2200" cap="all" dirty="0">
                <a:solidFill>
                  <a:srgbClr val="FF0000"/>
                </a:solidFill>
                <a:latin typeface="Arial Black" panose="020B0A04020102020204" pitchFamily="34" charset="0"/>
              </a:rPr>
              <a:t>deverá</a:t>
            </a:r>
            <a:r>
              <a:rPr lang="pt-BR" sz="2200" dirty="0">
                <a:latin typeface="Arial Black" panose="020B0A04020102020204" pitchFamily="34" charset="0"/>
              </a:rPr>
              <a:t> encaminhar, pelo sistema eletrônico, contraproposta ao licitante que tenha apresentado o melhor preço, para que seja obtida melhor proposta, vedada a negociação em condições diferentes das previstas no edital.</a:t>
            </a:r>
          </a:p>
        </p:txBody>
      </p:sp>
    </p:spTree>
    <p:extLst>
      <p:ext uri="{BB962C8B-B14F-4D97-AF65-F5344CB8AC3E}">
        <p14:creationId xmlns:p14="http://schemas.microsoft.com/office/powerpoint/2010/main" xmlns="" val="14189824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negociação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4649" y="1898607"/>
            <a:ext cx="3200102" cy="3200102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180354" y="2564904"/>
            <a:ext cx="27363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LEI Nº 14.133/2021</a:t>
            </a:r>
          </a:p>
          <a:p>
            <a:pPr algn="ctr">
              <a:lnSpc>
                <a:spcPct val="150000"/>
              </a:lnSpc>
            </a:pPr>
            <a:r>
              <a:rPr lang="pt-BR" sz="3600" b="1" i="1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PODERÁ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6116760" y="2552863"/>
            <a:ext cx="273630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cap="all" dirty="0">
                <a:solidFill>
                  <a:srgbClr val="FF0000"/>
                </a:solidFill>
                <a:latin typeface="Arial Black" panose="020B0A04020102020204" pitchFamily="34" charset="0"/>
              </a:rPr>
              <a:t>DECRETO Nº 10.024/2019</a:t>
            </a:r>
          </a:p>
          <a:p>
            <a:pPr algn="ctr">
              <a:lnSpc>
                <a:spcPct val="150000"/>
              </a:lnSpc>
            </a:pPr>
            <a:r>
              <a:rPr lang="pt-BR" sz="3600" b="1" i="1" cap="all" dirty="0">
                <a:solidFill>
                  <a:srgbClr val="FF0000"/>
                </a:solidFill>
                <a:latin typeface="Arial Black" panose="020B0A04020102020204" pitchFamily="34" charset="0"/>
              </a:rPr>
              <a:t>DEVERÁ</a:t>
            </a:r>
          </a:p>
        </p:txBody>
      </p:sp>
    </p:spTree>
    <p:extLst>
      <p:ext uri="{BB962C8B-B14F-4D97-AF65-F5344CB8AC3E}">
        <p14:creationId xmlns:p14="http://schemas.microsoft.com/office/powerpoint/2010/main" xmlns="" val="3007468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negociação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01014" y="2132856"/>
            <a:ext cx="88139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Arial Black" panose="020B0A04020102020204" pitchFamily="34" charset="0"/>
              </a:rPr>
              <a:t>§ 1º A negociação poderá ser feita com os demais licitantes, segundo a ordem de classificação inicialmente estabelecida, quando o primeiro colocado, mesmo após a negociação, for desclassificado em 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razão de sua proposta permanecer acima do preço máximo definido pela Administração.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4246022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negociação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11801" y="2276872"/>
            <a:ext cx="881397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Arial Black" panose="020B0A04020102020204" pitchFamily="34" charset="0"/>
              </a:rPr>
              <a:t>§ 2º A negociação será conduzida por agente de contratação ou comissão de contratação, na forma de regulamento, e, depois de concluída, terá seu resultado divulgado a todos os licitantes e anexado aos autos do processo licitatório.</a:t>
            </a:r>
          </a:p>
        </p:txBody>
      </p:sp>
    </p:spTree>
    <p:extLst>
      <p:ext uri="{BB962C8B-B14F-4D97-AF65-F5344CB8AC3E}">
        <p14:creationId xmlns:p14="http://schemas.microsoft.com/office/powerpoint/2010/main" xmlns="" val="88028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HABILITAÇÃO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32540" y="2060848"/>
            <a:ext cx="8813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 Black" panose="020B0A04020102020204" pitchFamily="34" charset="0"/>
              </a:rPr>
              <a:t>A habilitação é a fase da licitação em que se verifica o conjunto de informações e documentos necessários e suficientes para demonstrar a capacidade do licitante de realizar o objeto da licitação.</a:t>
            </a:r>
          </a:p>
          <a:p>
            <a:pPr algn="just"/>
            <a:endParaRPr lang="pt-BR" sz="24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As condições de habilitação serão definidas no edital.</a:t>
            </a:r>
            <a:endParaRPr lang="pt-BR" sz="2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61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HABILITAÇÃO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11801" y="2276872"/>
            <a:ext cx="8813979" cy="225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>
                <a:latin typeface="Arial Black" panose="020B0A04020102020204" pitchFamily="34" charset="0"/>
              </a:rPr>
              <a:t>I - jurídica;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 Black" panose="020B0A04020102020204" pitchFamily="34" charset="0"/>
              </a:rPr>
              <a:t>II - técnica;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 Black" panose="020B0A04020102020204" pitchFamily="34" charset="0"/>
              </a:rPr>
              <a:t>III - fiscal, social e trabalhista;</a:t>
            </a:r>
          </a:p>
          <a:p>
            <a:pPr>
              <a:lnSpc>
                <a:spcPct val="150000"/>
              </a:lnSpc>
            </a:pPr>
            <a:r>
              <a:rPr lang="pt-BR" sz="2400" dirty="0">
                <a:latin typeface="Arial Black" panose="020B0A04020102020204" pitchFamily="34" charset="0"/>
              </a:rPr>
              <a:t>IV - econômico-financeira.</a:t>
            </a:r>
          </a:p>
        </p:txBody>
      </p:sp>
    </p:spTree>
    <p:extLst>
      <p:ext uri="{BB962C8B-B14F-4D97-AF65-F5344CB8AC3E}">
        <p14:creationId xmlns:p14="http://schemas.microsoft.com/office/powerpoint/2010/main" xmlns="" val="22897544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cap="all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HABILITAÇÃO</a:t>
            </a: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23649" y="1844824"/>
            <a:ext cx="881397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>
                <a:latin typeface="Arial Black" panose="020B0A04020102020204" pitchFamily="34" charset="0"/>
              </a:rPr>
              <a:t>Após a entrega dos documentos para habilitação, não será permitida a substituição ou a apresentação de novos documentos, salvo em sede de diligência, para:</a:t>
            </a:r>
          </a:p>
          <a:p>
            <a:pPr algn="just"/>
            <a:endParaRPr lang="pt-BR" sz="22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I - complementação de informações acerca dos documentos já apresentados pelos licitantes e desde que necessária para apurar fatos existentes à época da abertura do certame;</a:t>
            </a: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II - atualização de documentos cuja validade tenha expirado após a data de recebimento das propostas.</a:t>
            </a:r>
          </a:p>
        </p:txBody>
      </p:sp>
    </p:spTree>
    <p:extLst>
      <p:ext uri="{BB962C8B-B14F-4D97-AF65-F5344CB8AC3E}">
        <p14:creationId xmlns:p14="http://schemas.microsoft.com/office/powerpoint/2010/main" xmlns="" val="2918556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ENCERRAMENTO DA LICITAÇÃO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569847"/>
            <a:ext cx="8813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Arial Black" panose="020B0A04020102020204" pitchFamily="34" charset="0"/>
              </a:rPr>
              <a:t>Encerradas as fases de julgamento e habilitação, e exauridos os recursos administrativos, o processo licitatório será encaminhado à autoridade superior.</a:t>
            </a:r>
          </a:p>
        </p:txBody>
      </p:sp>
    </p:spTree>
    <p:extLst>
      <p:ext uri="{BB962C8B-B14F-4D97-AF65-F5344CB8AC3E}">
        <p14:creationId xmlns:p14="http://schemas.microsoft.com/office/powerpoint/2010/main" xmlns="" val="16239265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ENCERRAMENTO DA LICITAÇÃO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9719" y="1869479"/>
            <a:ext cx="88139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cap="all" dirty="0">
                <a:latin typeface="Arial Black" panose="020B0A04020102020204" pitchFamily="34" charset="0"/>
              </a:rPr>
              <a:t>autoridade superior</a:t>
            </a: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I - determinar o retorno dos autos para saneamento de irregularidades;</a:t>
            </a: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II - revogar a licitação por motivo de conveniência e oportunidade;</a:t>
            </a: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III - proceder à anulação da licitação, de ofício ou mediante provocação de terceiros, sempre que presente ilegalidade insanável;</a:t>
            </a: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IV - adjudicar o objeto e homologar a licitação.</a:t>
            </a:r>
          </a:p>
          <a:p>
            <a:pPr algn="just"/>
            <a:endParaRPr lang="pt-B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2029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2388" y="1196752"/>
            <a:ext cx="8711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DIVULGAÇÃO DO EDITAL DE LICITAÇÃO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712501" y="2060848"/>
            <a:ext cx="784887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>
                <a:latin typeface="Arial Black" panose="020B0A04020102020204" pitchFamily="34" charset="0"/>
              </a:rPr>
              <a:t>É facultada a divulgação adicional e a manutenção do inteiro teor do edital e de seus anexos em </a:t>
            </a:r>
            <a:r>
              <a:rPr lang="pt-BR" sz="22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sítio eletrônico oficial do ente federativo do órgão ou entidade </a:t>
            </a:r>
            <a:r>
              <a:rPr lang="pt-BR" sz="2200" dirty="0">
                <a:latin typeface="Arial Black" panose="020B0A04020102020204" pitchFamily="34" charset="0"/>
              </a:rPr>
              <a:t>responsável pela licitação ou, no caso de consórcio público, do ente de maior nível entre eles, admitida, ainda, a divulgação direta a interessados devidamente cadastrados para esse fim.</a:t>
            </a:r>
          </a:p>
        </p:txBody>
      </p:sp>
    </p:spTree>
    <p:extLst>
      <p:ext uri="{BB962C8B-B14F-4D97-AF65-F5344CB8AC3E}">
        <p14:creationId xmlns:p14="http://schemas.microsoft.com/office/powerpoint/2010/main" xmlns="" val="1933777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0910" y="1268760"/>
            <a:ext cx="5334188" cy="533418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DOS RECURSOS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09719" y="1988840"/>
            <a:ext cx="88139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 Black" panose="020B0A04020102020204" pitchFamily="34" charset="0"/>
              </a:rPr>
              <a:t>Dos atos da Administração cabem RECURSOS</a:t>
            </a:r>
          </a:p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endParaRPr lang="pt-B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66536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DOS RECURSOS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01014" y="1576218"/>
            <a:ext cx="881397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Arial Black" panose="020B0A04020102020204" pitchFamily="34" charset="0"/>
              </a:rPr>
              <a:t>Dos atos da Administração cabem RECURSOS</a:t>
            </a:r>
          </a:p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I - recurso, no prazo de 3 (três) dias úteis, contado da data de intimação ou de lavratura da ata, em face de:</a:t>
            </a: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a) ato que defira ou indefira pedido de pré-qualificação de interessado ou de inscrição em registro cadastral, sua alteração ou cancelamento;</a:t>
            </a: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b) julgamento das propostas;</a:t>
            </a: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c) ato de habilitação ou inabilitação de licitante;</a:t>
            </a: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d) anulação ou revogação da licitação;</a:t>
            </a: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e) extinção do contrato, quando determinada por ato unilateral e escrito da Administração.</a:t>
            </a:r>
          </a:p>
          <a:p>
            <a:pPr algn="just"/>
            <a:endParaRPr lang="pt-B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0731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DOS RECURSOS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01014" y="1501090"/>
            <a:ext cx="881397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§ 1º Quanto ao recurso apresentado em virtude do disposto nas alíneas "b" e "c" do inciso I do </a:t>
            </a:r>
            <a:r>
              <a:rPr lang="pt-BR" sz="2200" b="1" dirty="0">
                <a:latin typeface="Arial Black" panose="020B0A04020102020204" pitchFamily="34" charset="0"/>
              </a:rPr>
              <a:t>caput </a:t>
            </a:r>
            <a:r>
              <a:rPr lang="pt-BR" sz="2200" dirty="0">
                <a:latin typeface="Arial Black" panose="020B0A04020102020204" pitchFamily="34" charset="0"/>
              </a:rPr>
              <a:t>do artigo 165, serão observadas as seguintes disposições:</a:t>
            </a:r>
          </a:p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I - a intenção de recorrer deverá ser manifestada imediatamente, sob pena de preclusão, e o prazo para apresentação das razões recursais previsto no inciso I do </a:t>
            </a:r>
            <a:r>
              <a:rPr lang="pt-BR" sz="2200" b="1" dirty="0">
                <a:latin typeface="Arial Black" panose="020B0A04020102020204" pitchFamily="34" charset="0"/>
              </a:rPr>
              <a:t>caput </a:t>
            </a:r>
            <a:r>
              <a:rPr lang="pt-BR" sz="2200" dirty="0">
                <a:latin typeface="Arial Black" panose="020B0A04020102020204" pitchFamily="34" charset="0"/>
              </a:rPr>
              <a:t>do artigo 165 será iniciado na data de intimação ou de lavratura da ata de habilitação ou inabilitação ou, na hipótese de adoção da inversão de fases prevista no § 1º do art. 17 desta Lei, da ata de julgamento;</a:t>
            </a:r>
          </a:p>
          <a:p>
            <a:pPr algn="just"/>
            <a:endParaRPr lang="pt-B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4002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DOS RECURSOS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01014" y="1889249"/>
            <a:ext cx="881397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II - a apreciação dar-se-á em fase única.</a:t>
            </a:r>
          </a:p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O recurso de que trata o inciso I do </a:t>
            </a:r>
            <a:r>
              <a:rPr lang="pt-BR" sz="2200" b="1" dirty="0">
                <a:latin typeface="Arial Black" panose="020B0A04020102020204" pitchFamily="34" charset="0"/>
              </a:rPr>
              <a:t>caput</a:t>
            </a:r>
            <a:r>
              <a:rPr lang="pt-BR" sz="2200" dirty="0">
                <a:latin typeface="Arial Black" panose="020B0A04020102020204" pitchFamily="34" charset="0"/>
              </a:rPr>
              <a:t> do artigo 165 será dirigido à autoridade que tiver editado o ato ou proferido a decisão recorrida, que, se não reconsiderar o ato ou a decisão no prazo de 3 (três) dias úteis, encaminhará o recurso com a sua motivação à autoridade superior, a qual </a:t>
            </a:r>
            <a:r>
              <a:rPr lang="pt-BR" sz="22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deverá proferir sua decisão no prazo máximo de 10 (dez) dias úteis</a:t>
            </a:r>
            <a:r>
              <a:rPr lang="pt-BR" sz="2200" dirty="0">
                <a:latin typeface="Arial Black" panose="020B0A04020102020204" pitchFamily="34" charset="0"/>
              </a:rPr>
              <a:t>, contado do recebimento dos autos.</a:t>
            </a:r>
          </a:p>
        </p:txBody>
      </p:sp>
    </p:spTree>
    <p:extLst>
      <p:ext uri="{BB962C8B-B14F-4D97-AF65-F5344CB8AC3E}">
        <p14:creationId xmlns:p14="http://schemas.microsoft.com/office/powerpoint/2010/main" xmlns="" val="912764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DOS RECURSOS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01014" y="1889249"/>
            <a:ext cx="881397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O acolhimento do recurso implicará invalidação apenas de ato insuscetível de aproveitamento.</a:t>
            </a:r>
          </a:p>
          <a:p>
            <a:pPr algn="just"/>
            <a:endParaRPr lang="pt-BR" sz="22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O prazo para apresentação de contrarrazões será o mesmo do recurso e terá início na data de intimação pessoal ou de divulgação da interposição do recurso.</a:t>
            </a:r>
          </a:p>
          <a:p>
            <a:pPr algn="just"/>
            <a:endParaRPr lang="pt-BR" sz="22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Será assegurado ao licitante vista dos elementos indispensáveis à defesa de seus interesses.</a:t>
            </a:r>
          </a:p>
        </p:txBody>
      </p:sp>
    </p:spTree>
    <p:extLst>
      <p:ext uri="{BB962C8B-B14F-4D97-AF65-F5344CB8AC3E}">
        <p14:creationId xmlns:p14="http://schemas.microsoft.com/office/powerpoint/2010/main" xmlns="" val="3079097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LICITAÇÃO FRACASSADA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01014" y="1889249"/>
            <a:ext cx="8813979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Art. 58. Poderá ser exigida, no momento da apresentação da proposta, a comprovação do recolhimento de quantia a título de garantia de proposta, como requisito de pré-habilitação.</a:t>
            </a:r>
          </a:p>
          <a:p>
            <a:pPr algn="just"/>
            <a:endParaRPr lang="pt-BR" sz="9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§ 2º A garantia de proposta será devolvida aos licitantes no prazo de 10 (dez) dias úteis, contado da assinatura do contrato ou da data em que for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declarada fracassada a licitação</a:t>
            </a:r>
            <a:r>
              <a:rPr lang="pt-BR" sz="24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84207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6408" y="1325233"/>
            <a:ext cx="5455891" cy="409433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841973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LICITAÇÃO ANULADA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4616989" y="1741183"/>
            <a:ext cx="2664296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ctr"/>
            <a:r>
              <a:rPr lang="pt-BR" sz="2100" dirty="0">
                <a:solidFill>
                  <a:schemeClr val="bg1"/>
                </a:solidFill>
                <a:latin typeface="Arial Black" panose="020B0A04020102020204" pitchFamily="34" charset="0"/>
              </a:rPr>
              <a:t>A Autoridade Superior poderá proceder à </a:t>
            </a:r>
            <a:r>
              <a:rPr lang="pt-BR" sz="2100" cap="all" dirty="0">
                <a:solidFill>
                  <a:schemeClr val="bg1"/>
                </a:solidFill>
                <a:latin typeface="Arial Black" panose="020B0A04020102020204" pitchFamily="34" charset="0"/>
              </a:rPr>
              <a:t>anulação</a:t>
            </a:r>
            <a:r>
              <a:rPr lang="pt-BR" sz="2100" dirty="0">
                <a:solidFill>
                  <a:schemeClr val="bg1"/>
                </a:solidFill>
                <a:latin typeface="Arial Black" panose="020B0A04020102020204" pitchFamily="34" charset="0"/>
              </a:rPr>
              <a:t> da licitação</a:t>
            </a:r>
          </a:p>
          <a:p>
            <a:pPr algn="ctr"/>
            <a:r>
              <a:rPr lang="pt-BR" sz="2100" dirty="0">
                <a:solidFill>
                  <a:schemeClr val="bg1"/>
                </a:solidFill>
                <a:latin typeface="Arial Black" panose="020B0A04020102020204" pitchFamily="34" charset="0"/>
              </a:rPr>
              <a:t>De ofício ou Mediante provocação de terceiros</a:t>
            </a:r>
            <a:endParaRPr lang="pt-BR" sz="2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08424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LICITAÇÃO ANULADA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348880"/>
            <a:ext cx="88139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Ao pronunciar a nulidade, a autoridade indicará expressamente os atos com vícios insanáveis, tornando sem efeito todos os subsequentes que deles dependam, e dará ensejo à apuração de responsabilidade de quem lhes tenha dado causa.</a:t>
            </a:r>
          </a:p>
          <a:p>
            <a:pPr algn="just"/>
            <a:endParaRPr lang="pt-BR" sz="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540740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LICITAÇÃO REVOGADA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79512" y="2348880"/>
            <a:ext cx="88139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O motivo determinante para a revogação do processo licitatório deverá ser resultante de fato superveniente devidamente comprovado.</a:t>
            </a:r>
            <a:endParaRPr lang="pt-BR" sz="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2847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LICITAÇÃO ANULADA / REVOGADA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54527" y="1988840"/>
            <a:ext cx="881397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endParaRPr lang="pt-BR" sz="22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Nos casos de anulação e revogação, deverá ser assegurada a prévia manifestação dos interessados.</a:t>
            </a:r>
          </a:p>
          <a:p>
            <a:pPr algn="just">
              <a:lnSpc>
                <a:spcPct val="150000"/>
              </a:lnSpc>
            </a:pPr>
            <a:endParaRPr lang="pt-BR" sz="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6831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2388" y="1196752"/>
            <a:ext cx="8711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DIVULGAÇÃO DO EDITAL DE LICITAÇÃO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52389" y="1916832"/>
            <a:ext cx="87841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Arial Black" panose="020B0A04020102020204" pitchFamily="34" charset="0"/>
              </a:rPr>
              <a:t>PORTAL NACIONAL DE CONTRATAÇÕES PÚBLICAS</a:t>
            </a:r>
          </a:p>
          <a:p>
            <a:pPr algn="ctr"/>
            <a:r>
              <a:rPr lang="pt-BR" sz="2200" dirty="0">
                <a:latin typeface="Arial Black" panose="020B0A04020102020204" pitchFamily="34" charset="0"/>
              </a:rPr>
              <a:t>PNCP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89290" y="2780928"/>
            <a:ext cx="87841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 Black" panose="020B0A04020102020204" pitchFamily="34" charset="0"/>
              </a:rPr>
              <a:t>O Título V , Capítulo I da Lei trata do PNCP</a:t>
            </a:r>
          </a:p>
          <a:p>
            <a:pPr algn="ctr"/>
            <a:endParaRPr lang="pt-BR" sz="2000" dirty="0">
              <a:latin typeface="Arial Black" panose="020B0A04020102020204" pitchFamily="34" charset="0"/>
            </a:endParaRP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Sítio eletrônico oficial destinado à:</a:t>
            </a:r>
          </a:p>
          <a:p>
            <a:pPr algn="just"/>
            <a:r>
              <a:rPr lang="pt-BR" sz="2000" dirty="0">
                <a:latin typeface="Arial Black" panose="020B0A04020102020204" pitchFamily="34" charset="0"/>
              </a:rPr>
              <a:t>I - divulgação centralizada e obrigatória dos atos exigidos por esta Lei;</a:t>
            </a:r>
          </a:p>
          <a:p>
            <a:pPr algn="just"/>
            <a:r>
              <a:rPr lang="pt-BR" sz="2000" dirty="0">
                <a:latin typeface="Arial Black" panose="020B0A04020102020204" pitchFamily="34" charset="0"/>
              </a:rPr>
              <a:t>II - realização facultativa das contratações pelos órgãos e entidades dos Poderes Executivo, Legislativo e Judiciário de todos os entes federativos.</a:t>
            </a:r>
          </a:p>
          <a:p>
            <a:pPr algn="ctr"/>
            <a:endParaRPr lang="pt-B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9051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1944" y="542513"/>
            <a:ext cx="6588224" cy="49411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39552" y="992479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DIÁLOGO COMPETITIVO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073" y="1484784"/>
            <a:ext cx="2616990" cy="362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9179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DIÁLOGO COMPETITIVO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54527" y="1988840"/>
            <a:ext cx="88139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Modalidade de licitação para contratação de obras, serviços e compras em que a Administração Pública realiza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diálogos com licitantes </a:t>
            </a:r>
            <a:r>
              <a:rPr lang="pt-BR" sz="2400" dirty="0">
                <a:latin typeface="Arial Black" panose="020B0A04020102020204" pitchFamily="34" charset="0"/>
              </a:rPr>
              <a:t>previamente selecionados mediante critérios objetivos, com o intuito de desenvolver uma ou mais alternativas capazes de atender às suas necessidades, devendo os licitantes apresentar proposta final após o encerramento dos diálogos.</a:t>
            </a:r>
            <a:endParaRPr lang="pt-BR" sz="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45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DIÁLOGO COMPETITIVO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35380" y="1876480"/>
            <a:ext cx="88139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Restrito a contratações que envolvam:</a:t>
            </a:r>
          </a:p>
          <a:p>
            <a:pPr algn="just"/>
            <a:endParaRPr lang="pt-BR" sz="2200" dirty="0">
              <a:latin typeface="Arial Black" panose="020B0A04020102020204" pitchFamily="34" charset="0"/>
            </a:endParaRPr>
          </a:p>
          <a:p>
            <a:pPr marL="457200" indent="-457200" algn="just">
              <a:buAutoNum type="alphaLcParenR"/>
            </a:pPr>
            <a:r>
              <a:rPr lang="pt-BR" sz="2200" dirty="0">
                <a:latin typeface="Arial Black" panose="020B0A04020102020204" pitchFamily="34" charset="0"/>
              </a:rPr>
              <a:t>inovação tecnológica ou técnica;</a:t>
            </a:r>
          </a:p>
          <a:p>
            <a:pPr marL="457200" indent="-457200" algn="just">
              <a:buAutoNum type="alphaLcParenR"/>
            </a:pPr>
            <a:endParaRPr lang="pt-BR" sz="10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b) impossibilidade de o órgão ou entidade ter sua necessidade satisfeita sem a adaptação de soluções disponíveis no mercado; e</a:t>
            </a:r>
          </a:p>
          <a:p>
            <a:pPr algn="just"/>
            <a:endParaRPr lang="pt-BR" sz="10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c) impossibilidade de as especificações técnicas serem definidas com precisão suficiente pela Administração;</a:t>
            </a:r>
          </a:p>
        </p:txBody>
      </p:sp>
    </p:spTree>
    <p:extLst>
      <p:ext uri="{BB962C8B-B14F-4D97-AF65-F5344CB8AC3E}">
        <p14:creationId xmlns:p14="http://schemas.microsoft.com/office/powerpoint/2010/main" xmlns="" val="20304070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DIÁLOGO COMPETITIVO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35380" y="1876480"/>
            <a:ext cx="88139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Necessidade de definir e identificar os meios e as alternativas que possam satisfazer suas necessidades, com destaque para os seguintes aspectos:</a:t>
            </a:r>
          </a:p>
          <a:p>
            <a:pPr algn="just"/>
            <a:endParaRPr lang="pt-BR" sz="1000" dirty="0">
              <a:latin typeface="Arial Black" panose="020B0A04020102020204" pitchFamily="34" charset="0"/>
            </a:endParaRPr>
          </a:p>
          <a:p>
            <a:pPr marL="457200" indent="-457200" algn="just">
              <a:buAutoNum type="alphaLcParenR"/>
            </a:pPr>
            <a:r>
              <a:rPr lang="pt-BR" sz="2200" dirty="0">
                <a:latin typeface="Arial Black" panose="020B0A04020102020204" pitchFamily="34" charset="0"/>
              </a:rPr>
              <a:t>a solução técnica mais adequada;</a:t>
            </a:r>
          </a:p>
          <a:p>
            <a:pPr marL="457200" indent="-457200" algn="just">
              <a:buAutoNum type="alphaLcParenR"/>
            </a:pPr>
            <a:endParaRPr lang="pt-BR" sz="10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b) os requisitos técnicos aptos a concretizar a solução já definida;</a:t>
            </a:r>
          </a:p>
          <a:p>
            <a:pPr algn="just"/>
            <a:endParaRPr lang="pt-BR" sz="1000" dirty="0">
              <a:latin typeface="Arial Black" panose="020B0A04020102020204" pitchFamily="34" charset="0"/>
            </a:endParaRPr>
          </a:p>
          <a:p>
            <a:pPr algn="just"/>
            <a:r>
              <a:rPr lang="pt-BR" sz="2200" dirty="0">
                <a:latin typeface="Arial Black" panose="020B0A04020102020204" pitchFamily="34" charset="0"/>
              </a:rPr>
              <a:t>c) a estrutura jurídica ou financeira do contrato;</a:t>
            </a:r>
          </a:p>
        </p:txBody>
      </p:sp>
    </p:spTree>
    <p:extLst>
      <p:ext uri="{BB962C8B-B14F-4D97-AF65-F5344CB8AC3E}">
        <p14:creationId xmlns:p14="http://schemas.microsoft.com/office/powerpoint/2010/main" xmlns="" val="19306244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DIÁLOGO COMPETITIVO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35380" y="1876480"/>
            <a:ext cx="88139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Principais Disposições:</a:t>
            </a:r>
          </a:p>
          <a:p>
            <a:pPr algn="just"/>
            <a:endParaRPr lang="pt-BR" sz="24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A Administração apresentará, por ocasião da divulgação do edital em sítio eletrônico oficial, suas necessidades e as exigências já definidas e estabelecerá 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prazo mínimo de 25 (vinte e cinco) dias úteis </a:t>
            </a:r>
            <a:r>
              <a:rPr lang="pt-BR" sz="2400" dirty="0">
                <a:latin typeface="Arial Black" panose="020B0A04020102020204" pitchFamily="34" charset="0"/>
              </a:rPr>
              <a:t>para manifestação de interesse na participação da licitação.</a:t>
            </a:r>
            <a:endParaRPr lang="pt-BR" sz="2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11012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DIÁLOGO COMPETITIVO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35380" y="1876480"/>
            <a:ext cx="881397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Principais Disposições:</a:t>
            </a:r>
          </a:p>
          <a:p>
            <a:pPr algn="just"/>
            <a:endParaRPr lang="pt-BR" sz="24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A Administração não poderá revelar a outros licitantes as soluções propostas ou as informações sigilosas comunicadas por um licitante sem o seu consentimento.</a:t>
            </a:r>
            <a:endParaRPr lang="pt-BR" sz="2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039415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DIÁLOGO COMPETITIVO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35380" y="1876480"/>
            <a:ext cx="881397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Principais Disposições:</a:t>
            </a:r>
          </a:p>
          <a:p>
            <a:pPr algn="just"/>
            <a:endParaRPr lang="pt-BR" sz="24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As reuniões com os licitantes pré-selecionados serão registradas em ata e gravadas mediante utilização de recursos tecnológicos de áudio e vídeo.</a:t>
            </a:r>
            <a:endParaRPr lang="pt-BR" sz="2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3534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DIÁLOGO COMPETITIVO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51206" y="1864260"/>
            <a:ext cx="881397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Principais Disposições:</a:t>
            </a:r>
          </a:p>
          <a:p>
            <a:pPr algn="just"/>
            <a:endParaRPr lang="pt-BR" sz="24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A Administração poderá solicitar esclarecimentos ou ajustes às propostas apresentadas, desde que não impliquem discriminação nem distorçam a concorrência entre as propostas.</a:t>
            </a:r>
            <a:endParaRPr lang="pt-BR" sz="2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5426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DIÁLOGO COMPETITIVO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51206" y="1864260"/>
            <a:ext cx="881397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8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Principais Disposições:</a:t>
            </a:r>
          </a:p>
          <a:p>
            <a:pPr algn="just"/>
            <a:endParaRPr lang="pt-BR" sz="2400" dirty="0">
              <a:latin typeface="Arial Black" panose="020B0A04020102020204" pitchFamily="34" charset="0"/>
            </a:endParaRPr>
          </a:p>
          <a:p>
            <a:pPr algn="just"/>
            <a:r>
              <a:rPr lang="pt-BR" sz="2400" dirty="0">
                <a:latin typeface="Arial Black" panose="020B0A04020102020204" pitchFamily="34" charset="0"/>
              </a:rPr>
              <a:t>Os profissionais contratados para os fins do inciso XI do § 1º do artigo 32 assinarão termo de confidencialidade e abster-se-ão de atividades que possam configurar conflito de interesses.</a:t>
            </a:r>
            <a:endParaRPr lang="pt-BR" sz="2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8859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ACBAA4A-E0B2-4BAF-8EA0-D8B8252DB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05" y="2324513"/>
            <a:ext cx="6092990" cy="32257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COMPRASNET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6E26AC9-C8F9-4D2C-A33D-01AB2CA79888}"/>
              </a:ext>
            </a:extLst>
          </p:cNvPr>
          <p:cNvSpPr/>
          <p:nvPr/>
        </p:nvSpPr>
        <p:spPr>
          <a:xfrm>
            <a:off x="1691680" y="1723706"/>
            <a:ext cx="6142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https://www.gov.br/compras/pt-br</a:t>
            </a:r>
          </a:p>
        </p:txBody>
      </p:sp>
    </p:spTree>
    <p:extLst>
      <p:ext uri="{BB962C8B-B14F-4D97-AF65-F5344CB8AC3E}">
        <p14:creationId xmlns:p14="http://schemas.microsoft.com/office/powerpoint/2010/main" xmlns="" val="295354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2388" y="1196752"/>
            <a:ext cx="87112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DA DIVULGAÇÃO DO EDITAL DE LICITAÇÃO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252389" y="1732848"/>
            <a:ext cx="87841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latin typeface="Arial Black" panose="020B0A04020102020204" pitchFamily="34" charset="0"/>
              </a:rPr>
              <a:t>PORTAL NACIONAL DE CONTRATAÇÕES PÚBLICAS</a:t>
            </a:r>
          </a:p>
          <a:p>
            <a:pPr algn="ctr"/>
            <a:r>
              <a:rPr lang="pt-BR" sz="2200" dirty="0">
                <a:latin typeface="Arial Black" panose="020B0A04020102020204" pitchFamily="34" charset="0"/>
              </a:rPr>
              <a:t>PNCP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67245" y="2502289"/>
            <a:ext cx="87841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 Black" panose="020B0A04020102020204" pitchFamily="34" charset="0"/>
              </a:rPr>
              <a:t>Sem prejuízo do disposto no art. 174 desta Lei, os entes federativos poderão instituir sítio eletrônico oficial para divulgação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complementar</a:t>
            </a:r>
            <a:r>
              <a:rPr lang="pt-BR" sz="2000" dirty="0">
                <a:latin typeface="Arial Black" panose="020B0A04020102020204" pitchFamily="34" charset="0"/>
              </a:rPr>
              <a:t> e realização das respectivas contratações.</a:t>
            </a:r>
          </a:p>
          <a:p>
            <a:pPr algn="just"/>
            <a:endParaRPr lang="pt-BR" sz="2000" dirty="0">
              <a:latin typeface="Arial Black" panose="020B0A04020102020204" pitchFamily="34" charset="0"/>
            </a:endParaRPr>
          </a:p>
          <a:p>
            <a:pPr algn="just"/>
            <a:r>
              <a:rPr lang="pt-BR" sz="2000" dirty="0">
                <a:latin typeface="Arial Black" panose="020B0A04020102020204" pitchFamily="34" charset="0"/>
              </a:rPr>
              <a:t>Desde que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mantida a integração com o PNCP</a:t>
            </a:r>
            <a:r>
              <a:rPr lang="pt-BR" sz="2000" dirty="0">
                <a:latin typeface="Arial Black" panose="020B0A04020102020204" pitchFamily="34" charset="0"/>
              </a:rPr>
              <a:t>, as contratações poderão ser realizadas por meio de sistema eletrônico fornecido por pessoa jurídica de direito privado, na forma de regulamento.</a:t>
            </a:r>
          </a:p>
          <a:p>
            <a:pPr algn="ctr"/>
            <a:endParaRPr lang="pt-BR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11529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COMPRASNET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6E26AC9-C8F9-4D2C-A33D-01AB2CA79888}"/>
              </a:ext>
            </a:extLst>
          </p:cNvPr>
          <p:cNvSpPr/>
          <p:nvPr/>
        </p:nvSpPr>
        <p:spPr>
          <a:xfrm>
            <a:off x="1691680" y="1723706"/>
            <a:ext cx="6142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https://www.gov.br/compras/pt-br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4252EA3-C579-47F5-9110-E52D5093F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47" y="2335070"/>
            <a:ext cx="6475511" cy="311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53434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COMPRASNET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6E26AC9-C8F9-4D2C-A33D-01AB2CA79888}"/>
              </a:ext>
            </a:extLst>
          </p:cNvPr>
          <p:cNvSpPr/>
          <p:nvPr/>
        </p:nvSpPr>
        <p:spPr>
          <a:xfrm>
            <a:off x="1691680" y="1723706"/>
            <a:ext cx="61428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https://www.gov.br/compras/pt-br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3324B7F7-973B-4FED-A122-A999721E3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2274907"/>
            <a:ext cx="6534008" cy="31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9019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COMPRASNET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10570BA-D829-48A8-8FCD-FDB1040146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958" y="1582770"/>
            <a:ext cx="7231425" cy="3862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04211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COMPRASNET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52E4F565-246A-4A26-8032-9A8225CCFF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857" y="1652198"/>
            <a:ext cx="6489439" cy="380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6606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54527" y="1196752"/>
            <a:ext cx="8724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COMPRASNET</a:t>
            </a:r>
          </a:p>
          <a:p>
            <a:r>
              <a:rPr lang="pt-BR" sz="2800" dirty="0"/>
              <a:t/>
            </a:r>
            <a:br>
              <a:rPr lang="pt-BR" sz="2800" dirty="0"/>
            </a:br>
            <a:endParaRPr lang="pt-BR" sz="2800" b="1" cap="all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9E51CD5-05BC-4C6B-895B-E3825E026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911" y="1700808"/>
            <a:ext cx="6757649" cy="379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5243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194343" y="1493544"/>
            <a:ext cx="672991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>
                <a:latin typeface="Arial Black" panose="020B0A04020102020204" pitchFamily="34" charset="0"/>
              </a:rPr>
              <a:t>OBRIGADO</a:t>
            </a:r>
          </a:p>
          <a:p>
            <a:pPr algn="ctr"/>
            <a:endParaRPr lang="pt-BR" sz="2800" dirty="0">
              <a:latin typeface="Arial Black" panose="020B0A04020102020204" pitchFamily="34" charset="0"/>
            </a:endParaRPr>
          </a:p>
          <a:p>
            <a:pPr algn="ctr"/>
            <a:r>
              <a:rPr lang="pt-BR" sz="2800" dirty="0">
                <a:latin typeface="Arial Black" panose="020B0A04020102020204" pitchFamily="34" charset="0"/>
              </a:rPr>
              <a:t>ALCIONE QUINTAS</a:t>
            </a:r>
          </a:p>
          <a:p>
            <a:pPr algn="ctr"/>
            <a:endParaRPr lang="pt-BR" sz="2800" dirty="0">
              <a:latin typeface="Arial Black" panose="020B0A04020102020204" pitchFamily="34" charset="0"/>
            </a:endParaRPr>
          </a:p>
          <a:p>
            <a:pPr algn="ctr"/>
            <a:r>
              <a:rPr lang="pt-BR" sz="2800" dirty="0">
                <a:latin typeface="Arial Black" panose="020B0A04020102020204" pitchFamily="34" charset="0"/>
              </a:rPr>
              <a:t>asquintas@planejamento.rj.gov.br</a:t>
            </a:r>
          </a:p>
        </p:txBody>
      </p:sp>
    </p:spTree>
    <p:extLst>
      <p:ext uri="{BB962C8B-B14F-4D97-AF65-F5344CB8AC3E}">
        <p14:creationId xmlns:p14="http://schemas.microsoft.com/office/powerpoint/2010/main" xmlns="" val="121038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2387" y="1196752"/>
            <a:ext cx="8724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PRAZO MÍNIMO DA DIVULGAÇÃO 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EDITAL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2383222942"/>
              </p:ext>
            </p:extLst>
          </p:nvPr>
        </p:nvGraphicFramePr>
        <p:xfrm>
          <a:off x="1403033" y="2009203"/>
          <a:ext cx="6312532" cy="3474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757983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2387" y="1196752"/>
            <a:ext cx="8724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PRAZO MÍNIMO DA DIVULGAÇÃO 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EDITAL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4289742132"/>
              </p:ext>
            </p:extLst>
          </p:nvPr>
        </p:nvGraphicFramePr>
        <p:xfrm>
          <a:off x="1230193" y="2184819"/>
          <a:ext cx="6768752" cy="291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495967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3681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0" y="5693373"/>
            <a:ext cx="91694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5880855"/>
            <a:ext cx="1152128" cy="92170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5864823"/>
            <a:ext cx="864096" cy="953766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2387" y="1196752"/>
            <a:ext cx="87243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PRAZO MÍNIMO DA DIVULGAÇÃO </a:t>
            </a:r>
          </a:p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DO EDITAL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892911" y="188640"/>
            <a:ext cx="7332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>
                <a:latin typeface="Arial Black" panose="020B0A04020102020204" pitchFamily="34" charset="0"/>
              </a:rPr>
              <a:t>Lei nº 14.133 de 1º de abril de 2021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79512" y="836712"/>
            <a:ext cx="88569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xmlns="" val="31764250"/>
              </p:ext>
            </p:extLst>
          </p:nvPr>
        </p:nvGraphicFramePr>
        <p:xfrm>
          <a:off x="1230193" y="2348880"/>
          <a:ext cx="6768752" cy="291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4097279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3362</Words>
  <Application>Microsoft Office PowerPoint</Application>
  <PresentationFormat>Apresentação na tela (4:3)</PresentationFormat>
  <Paragraphs>353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Docomentos</dc:creator>
  <cp:lastModifiedBy>vrodrigues</cp:lastModifiedBy>
  <cp:revision>129</cp:revision>
  <dcterms:created xsi:type="dcterms:W3CDTF">2021-03-08T17:33:54Z</dcterms:created>
  <dcterms:modified xsi:type="dcterms:W3CDTF">2021-06-29T16:55:00Z</dcterms:modified>
</cp:coreProperties>
</file>