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256" r:id="rId5"/>
    <p:sldId id="286" r:id="rId6"/>
    <p:sldId id="257" r:id="rId7"/>
    <p:sldId id="299" r:id="rId8"/>
    <p:sldId id="300" r:id="rId9"/>
    <p:sldId id="301" r:id="rId10"/>
    <p:sldId id="307" r:id="rId11"/>
    <p:sldId id="308" r:id="rId12"/>
    <p:sldId id="309" r:id="rId13"/>
    <p:sldId id="310" r:id="rId14"/>
    <p:sldId id="302" r:id="rId15"/>
    <p:sldId id="303" r:id="rId16"/>
    <p:sldId id="304" r:id="rId17"/>
    <p:sldId id="305" r:id="rId18"/>
    <p:sldId id="321" r:id="rId19"/>
    <p:sldId id="306" r:id="rId20"/>
    <p:sldId id="311" r:id="rId21"/>
    <p:sldId id="312" r:id="rId22"/>
    <p:sldId id="314" r:id="rId23"/>
    <p:sldId id="320" r:id="rId24"/>
    <p:sldId id="315" r:id="rId25"/>
    <p:sldId id="322" r:id="rId26"/>
    <p:sldId id="323" r:id="rId27"/>
    <p:sldId id="316" r:id="rId28"/>
    <p:sldId id="317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40" r:id="rId37"/>
    <p:sldId id="341" r:id="rId38"/>
    <p:sldId id="338" r:id="rId39"/>
    <p:sldId id="342" r:id="rId40"/>
    <p:sldId id="330" r:id="rId41"/>
    <p:sldId id="344" r:id="rId42"/>
    <p:sldId id="346" r:id="rId43"/>
    <p:sldId id="345" r:id="rId44"/>
    <p:sldId id="347" r:id="rId45"/>
    <p:sldId id="348" r:id="rId46"/>
    <p:sldId id="349" r:id="rId47"/>
    <p:sldId id="343" r:id="rId48"/>
    <p:sldId id="318" r:id="rId49"/>
    <p:sldId id="319" r:id="rId50"/>
    <p:sldId id="324" r:id="rId51"/>
    <p:sldId id="325" r:id="rId52"/>
    <p:sldId id="326" r:id="rId53"/>
    <p:sldId id="327" r:id="rId54"/>
    <p:sldId id="328" r:id="rId55"/>
    <p:sldId id="32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18" autoAdjust="0"/>
  </p:normalViewPr>
  <p:slideViewPr>
    <p:cSldViewPr snapToGrid="0">
      <p:cViewPr varScale="1">
        <p:scale>
          <a:sx n="68" d="100"/>
          <a:sy n="68" d="100"/>
        </p:scale>
        <p:origin x="600" y="278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ciel de Mello Neto" userId="5c665014027a7a88" providerId="LiveId" clId="{40A67464-A64B-40C6-947F-8279ECBF5142}"/>
    <pc:docChg chg="undo custSel addSld delSld modSld sldOrd">
      <pc:chgData name="David Maciel de Mello Neto" userId="5c665014027a7a88" providerId="LiveId" clId="{40A67464-A64B-40C6-947F-8279ECBF5142}" dt="2025-04-28T21:05:44.508" v="1838" actId="2696"/>
      <pc:docMkLst>
        <pc:docMk/>
      </pc:docMkLst>
      <pc:sldChg chg="del">
        <pc:chgData name="David Maciel de Mello Neto" userId="5c665014027a7a88" providerId="LiveId" clId="{40A67464-A64B-40C6-947F-8279ECBF5142}" dt="2025-04-28T21:05:44.508" v="1838" actId="2696"/>
        <pc:sldMkLst>
          <pc:docMk/>
          <pc:sldMk cId="779750606" sldId="288"/>
        </pc:sldMkLst>
      </pc:sldChg>
      <pc:sldChg chg="del">
        <pc:chgData name="David Maciel de Mello Neto" userId="5c665014027a7a88" providerId="LiveId" clId="{40A67464-A64B-40C6-947F-8279ECBF5142}" dt="2025-04-28T21:05:44.508" v="1838" actId="2696"/>
        <pc:sldMkLst>
          <pc:docMk/>
          <pc:sldMk cId="2529338794" sldId="289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1265939620" sldId="290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2652102883" sldId="291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362649583" sldId="292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853261029" sldId="294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907915534" sldId="295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1609673525" sldId="296"/>
        </pc:sldMkLst>
      </pc:sldChg>
      <pc:sldChg chg="del">
        <pc:chgData name="David Maciel de Mello Neto" userId="5c665014027a7a88" providerId="LiveId" clId="{40A67464-A64B-40C6-947F-8279ECBF5142}" dt="2025-04-28T21:05:44.508" v="1838" actId="2696"/>
        <pc:sldMkLst>
          <pc:docMk/>
          <pc:sldMk cId="4117153350" sldId="297"/>
        </pc:sldMkLst>
      </pc:sldChg>
      <pc:sldChg chg="del">
        <pc:chgData name="David Maciel de Mello Neto" userId="5c665014027a7a88" providerId="LiveId" clId="{40A67464-A64B-40C6-947F-8279ECBF5142}" dt="2025-04-28T21:05:36.497" v="1837" actId="2696"/>
        <pc:sldMkLst>
          <pc:docMk/>
          <pc:sldMk cId="1678163377" sldId="298"/>
        </pc:sldMkLst>
      </pc:sldChg>
      <pc:sldChg chg="modSp mod">
        <pc:chgData name="David Maciel de Mello Neto" userId="5c665014027a7a88" providerId="LiveId" clId="{40A67464-A64B-40C6-947F-8279ECBF5142}" dt="2025-04-28T19:39:18.426" v="60" actId="20577"/>
        <pc:sldMkLst>
          <pc:docMk/>
          <pc:sldMk cId="632478130" sldId="359"/>
        </pc:sldMkLst>
        <pc:spChg chg="mod">
          <ac:chgData name="David Maciel de Mello Neto" userId="5c665014027a7a88" providerId="LiveId" clId="{40A67464-A64B-40C6-947F-8279ECBF5142}" dt="2025-04-28T19:39:18.426" v="60" actId="20577"/>
          <ac:spMkLst>
            <pc:docMk/>
            <pc:sldMk cId="632478130" sldId="359"/>
            <ac:spMk id="2" creationId="{41BBF904-425C-28DA-EBCC-DFCD9EDB4024}"/>
          </ac:spMkLst>
        </pc:spChg>
      </pc:sldChg>
      <pc:sldChg chg="modSp new mod">
        <pc:chgData name="David Maciel de Mello Neto" userId="5c665014027a7a88" providerId="LiveId" clId="{40A67464-A64B-40C6-947F-8279ECBF5142}" dt="2025-04-28T19:44:51.581" v="674" actId="20577"/>
        <pc:sldMkLst>
          <pc:docMk/>
          <pc:sldMk cId="1739981981" sldId="360"/>
        </pc:sldMkLst>
        <pc:spChg chg="mod">
          <ac:chgData name="David Maciel de Mello Neto" userId="5c665014027a7a88" providerId="LiveId" clId="{40A67464-A64B-40C6-947F-8279ECBF5142}" dt="2025-04-28T19:39:26.093" v="83" actId="20577"/>
          <ac:spMkLst>
            <pc:docMk/>
            <pc:sldMk cId="1739981981" sldId="360"/>
            <ac:spMk id="2" creationId="{42F73E47-1BFA-45A5-B4CA-F40498908173}"/>
          </ac:spMkLst>
        </pc:spChg>
        <pc:spChg chg="mod">
          <ac:chgData name="David Maciel de Mello Neto" userId="5c665014027a7a88" providerId="LiveId" clId="{40A67464-A64B-40C6-947F-8279ECBF5142}" dt="2025-04-28T19:44:51.581" v="674" actId="20577"/>
          <ac:spMkLst>
            <pc:docMk/>
            <pc:sldMk cId="1739981981" sldId="360"/>
            <ac:spMk id="3" creationId="{FD552775-B2C5-2D5A-DA42-8A4A954F8F6D}"/>
          </ac:spMkLst>
        </pc:spChg>
      </pc:sldChg>
      <pc:sldChg chg="modSp add mod">
        <pc:chgData name="David Maciel de Mello Neto" userId="5c665014027a7a88" providerId="LiveId" clId="{40A67464-A64B-40C6-947F-8279ECBF5142}" dt="2025-04-28T19:50:24.473" v="1112" actId="27636"/>
        <pc:sldMkLst>
          <pc:docMk/>
          <pc:sldMk cId="2914494765" sldId="361"/>
        </pc:sldMkLst>
        <pc:spChg chg="mod">
          <ac:chgData name="David Maciel de Mello Neto" userId="5c665014027a7a88" providerId="LiveId" clId="{40A67464-A64B-40C6-947F-8279ECBF5142}" dt="2025-04-28T19:50:24.473" v="1112" actId="27636"/>
          <ac:spMkLst>
            <pc:docMk/>
            <pc:sldMk cId="2914494765" sldId="361"/>
            <ac:spMk id="3" creationId="{F8068C43-2C64-8262-A4AF-7AD220933AC7}"/>
          </ac:spMkLst>
        </pc:spChg>
      </pc:sldChg>
      <pc:sldChg chg="modSp add mod">
        <pc:chgData name="David Maciel de Mello Neto" userId="5c665014027a7a88" providerId="LiveId" clId="{40A67464-A64B-40C6-947F-8279ECBF5142}" dt="2025-04-28T19:53:27.483" v="1417" actId="20577"/>
        <pc:sldMkLst>
          <pc:docMk/>
          <pc:sldMk cId="241679603" sldId="362"/>
        </pc:sldMkLst>
        <pc:spChg chg="mod">
          <ac:chgData name="David Maciel de Mello Neto" userId="5c665014027a7a88" providerId="LiveId" clId="{40A67464-A64B-40C6-947F-8279ECBF5142}" dt="2025-04-28T19:53:27.483" v="1417" actId="20577"/>
          <ac:spMkLst>
            <pc:docMk/>
            <pc:sldMk cId="241679603" sldId="362"/>
            <ac:spMk id="3" creationId="{F34CC4E7-375B-8F11-AB11-FC4802368A41}"/>
          </ac:spMkLst>
        </pc:spChg>
      </pc:sldChg>
      <pc:sldChg chg="new del">
        <pc:chgData name="David Maciel de Mello Neto" userId="5c665014027a7a88" providerId="LiveId" clId="{40A67464-A64B-40C6-947F-8279ECBF5142}" dt="2025-04-28T19:50:31.070" v="1114" actId="680"/>
        <pc:sldMkLst>
          <pc:docMk/>
          <pc:sldMk cId="1645125370" sldId="362"/>
        </pc:sldMkLst>
      </pc:sldChg>
      <pc:sldChg chg="new del">
        <pc:chgData name="David Maciel de Mello Neto" userId="5c665014027a7a88" providerId="LiveId" clId="{40A67464-A64B-40C6-947F-8279ECBF5142}" dt="2025-04-28T19:50:35.681" v="1116" actId="680"/>
        <pc:sldMkLst>
          <pc:docMk/>
          <pc:sldMk cId="3779769513" sldId="362"/>
        </pc:sldMkLst>
      </pc:sldChg>
      <pc:sldChg chg="modSp add mod">
        <pc:chgData name="David Maciel de Mello Neto" userId="5c665014027a7a88" providerId="LiveId" clId="{40A67464-A64B-40C6-947F-8279ECBF5142}" dt="2025-04-28T19:57:34.352" v="1833" actId="1076"/>
        <pc:sldMkLst>
          <pc:docMk/>
          <pc:sldMk cId="903238809" sldId="363"/>
        </pc:sldMkLst>
        <pc:spChg chg="mod">
          <ac:chgData name="David Maciel de Mello Neto" userId="5c665014027a7a88" providerId="LiveId" clId="{40A67464-A64B-40C6-947F-8279ECBF5142}" dt="2025-04-28T19:57:11.663" v="1826" actId="1076"/>
          <ac:spMkLst>
            <pc:docMk/>
            <pc:sldMk cId="903238809" sldId="363"/>
            <ac:spMk id="2" creationId="{2BAFAB03-D509-5310-8DB0-AB2B6DCF109B}"/>
          </ac:spMkLst>
        </pc:spChg>
        <pc:spChg chg="mod">
          <ac:chgData name="David Maciel de Mello Neto" userId="5c665014027a7a88" providerId="LiveId" clId="{40A67464-A64B-40C6-947F-8279ECBF5142}" dt="2025-04-28T19:57:34.352" v="1833" actId="1076"/>
          <ac:spMkLst>
            <pc:docMk/>
            <pc:sldMk cId="903238809" sldId="363"/>
            <ac:spMk id="3" creationId="{5D9197EC-F284-7298-E238-49B35CF99B40}"/>
          </ac:spMkLst>
        </pc:spChg>
      </pc:sldChg>
      <pc:sldChg chg="add del ord">
        <pc:chgData name="David Maciel de Mello Neto" userId="5c665014027a7a88" providerId="LiveId" clId="{40A67464-A64B-40C6-947F-8279ECBF5142}" dt="2025-04-28T21:05:44.508" v="1838" actId="2696"/>
        <pc:sldMkLst>
          <pc:docMk/>
          <pc:sldMk cId="1694862140" sldId="364"/>
        </pc:sldMkLst>
      </pc:sldChg>
      <pc:sldMasterChg chg="delSldLayout">
        <pc:chgData name="David Maciel de Mello Neto" userId="5c665014027a7a88" providerId="LiveId" clId="{40A67464-A64B-40C6-947F-8279ECBF5142}" dt="2025-04-28T21:05:44.508" v="1838" actId="2696"/>
        <pc:sldMasterMkLst>
          <pc:docMk/>
          <pc:sldMasterMk cId="1788353970" sldId="2147483648"/>
        </pc:sldMasterMkLst>
        <pc:sldLayoutChg chg="del">
          <pc:chgData name="David Maciel de Mello Neto" userId="5c665014027a7a88" providerId="LiveId" clId="{40A67464-A64B-40C6-947F-8279ECBF5142}" dt="2025-04-28T21:05:44.508" v="1838" actId="2696"/>
          <pc:sldLayoutMkLst>
            <pc:docMk/>
            <pc:sldMasterMk cId="1788353970" sldId="2147483648"/>
            <pc:sldLayoutMk cId="3823856223" sldId="2147483674"/>
          </pc:sldLayoutMkLst>
        </pc:sldLayoutChg>
        <pc:sldLayoutChg chg="del">
          <pc:chgData name="David Maciel de Mello Neto" userId="5c665014027a7a88" providerId="LiveId" clId="{40A67464-A64B-40C6-947F-8279ECBF5142}" dt="2025-04-28T21:05:36.497" v="1837" actId="2696"/>
          <pc:sldLayoutMkLst>
            <pc:docMk/>
            <pc:sldMasterMk cId="1788353970" sldId="2147483648"/>
            <pc:sldLayoutMk cId="4193030505" sldId="2147483675"/>
          </pc:sldLayoutMkLst>
        </pc:sldLayoutChg>
        <pc:sldLayoutChg chg="del">
          <pc:chgData name="David Maciel de Mello Neto" userId="5c665014027a7a88" providerId="LiveId" clId="{40A67464-A64B-40C6-947F-8279ECBF5142}" dt="2025-04-28T21:05:36.497" v="1837" actId="2696"/>
          <pc:sldLayoutMkLst>
            <pc:docMk/>
            <pc:sldMasterMk cId="1788353970" sldId="2147483648"/>
            <pc:sldLayoutMk cId="525656170" sldId="2147483676"/>
          </pc:sldLayoutMkLst>
        </pc:sldLayoutChg>
        <pc:sldLayoutChg chg="del">
          <pc:chgData name="David Maciel de Mello Neto" userId="5c665014027a7a88" providerId="LiveId" clId="{40A67464-A64B-40C6-947F-8279ECBF5142}" dt="2025-04-28T21:05:36.497" v="1837" actId="2696"/>
          <pc:sldLayoutMkLst>
            <pc:docMk/>
            <pc:sldMasterMk cId="1788353970" sldId="2147483648"/>
            <pc:sldLayoutMk cId="1827098551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D0C1F59-543C-4408-97F4-1F494461D321}" type="datetime1">
              <a:rPr lang="pt-BR" smtClean="0"/>
              <a:t>28/04/2025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AFF3A6F-DEFA-45E0-9496-BEE7C2C6F3D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C598E8C6-8B1B-4218-BD0A-BE1467626508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F97DC217-DF71-1A49-B3EA-559F1F43B0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7DC217-DF71-1A49-B3EA-559F1F43B0F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7DC217-DF71-1A49-B3EA-559F1F43B0F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7DC217-DF71-1A49-B3EA-559F1F43B0F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AF351-BA82-FE0F-66EB-3D994225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B32B063D-B7EA-5D46-361F-8776717DD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7985F076-129B-368E-1707-EB5714CE0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B3439F9-D76A-4E64-4B49-2B4796F07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7DC217-DF71-1A49-B3EA-559F1F43B0F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61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orma Livre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/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/>
              </a:p>
            </p:txBody>
          </p:sp>
        </p:grp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pt-BR" sz="60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>
                <a:latin typeface="+mn-lt"/>
              </a:endParaRPr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orma Livre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>
                  <a:latin typeface="+mn-lt"/>
                </a:endParaRPr>
              </a:p>
            </p:txBody>
          </p:sp>
          <p:sp>
            <p:nvSpPr>
              <p:cNvPr id="8" name="Forma Livre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>
                  <a:latin typeface="+mn-lt"/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pt-BR" sz="42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pt-BR">
                <a:latin typeface="+mn-lt"/>
              </a:defRPr>
            </a:lvl1pPr>
            <a:lvl2pPr marL="457200" indent="0">
              <a:buNone/>
              <a:defRPr lang="pt-BR">
                <a:latin typeface="+mn-lt"/>
              </a:defRPr>
            </a:lvl2pPr>
            <a:lvl3pPr marL="914400" indent="0">
              <a:buNone/>
              <a:defRPr lang="pt-BR">
                <a:latin typeface="+mn-lt"/>
              </a:defRPr>
            </a:lvl3pPr>
            <a:lvl4pPr marL="1371600" indent="0">
              <a:buNone/>
              <a:defRPr lang="pt-BR">
                <a:latin typeface="+mn-lt"/>
              </a:defRPr>
            </a:lvl4pPr>
            <a:lvl5pPr marL="1828800" indent="0">
              <a:buNone/>
              <a:defRPr lang="pt-BR"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t-B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Imagem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>
                <a:latin typeface="+mn-lt"/>
              </a:endParaRPr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orma Livre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>
                  <a:latin typeface="+mn-lt"/>
                </a:endParaRPr>
              </a:p>
            </p:txBody>
          </p:sp>
          <p:sp>
            <p:nvSpPr>
              <p:cNvPr id="8" name="Forma Livre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>
                  <a:latin typeface="+mn-lt"/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pt-BR" sz="60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t-B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conteúd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pt-BR" sz="42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pt-BR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da 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orma Livre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/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/>
              </a:p>
            </p:txBody>
          </p:sp>
        </p:grp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pt-BR"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e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orma Livre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>
                  <a:latin typeface="+mn-lt"/>
                </a:endParaRPr>
              </a:p>
            </p:txBody>
          </p:sp>
          <p:sp>
            <p:nvSpPr>
              <p:cNvPr id="8" name="Forma Livre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>
                  <a:latin typeface="+mn-lt"/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pt-BR" sz="42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pt-BR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pt-BR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t-B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2 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pt-BR" sz="4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pt-BR"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pt-BR"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pt-BR"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pt-BR"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pt-BR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pt-BR"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pt-BR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t-B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áfico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pt-BR" sz="42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pt-BR">
                <a:latin typeface="+mn-lt"/>
              </a:defRPr>
            </a:lvl1pPr>
            <a:lvl2pPr marL="457200" indent="0">
              <a:buNone/>
              <a:defRPr lang="pt-BR">
                <a:latin typeface="+mn-lt"/>
              </a:defRPr>
            </a:lvl2pPr>
            <a:lvl3pPr marL="914400" indent="0">
              <a:buNone/>
              <a:defRPr lang="pt-BR">
                <a:latin typeface="+mn-lt"/>
              </a:defRPr>
            </a:lvl3pPr>
            <a:lvl4pPr marL="1371600" indent="0">
              <a:buNone/>
              <a:defRPr lang="pt-BR">
                <a:latin typeface="+mn-lt"/>
              </a:defRPr>
            </a:lvl4pPr>
            <a:lvl5pPr marL="1828800" indent="0">
              <a:buNone/>
              <a:defRPr lang="pt-BR">
                <a:latin typeface="+mn-lt"/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t-B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orma Livre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/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 dirty="0"/>
              </a:p>
            </p:txBody>
          </p:sp>
        </p:grp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pt-BR" sz="6000" b="1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pt-BR" sz="2800">
                <a:latin typeface="+mn-lt"/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BR"/>
              <a:t>8/9/20XX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t-BR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1" r:id="rId4"/>
    <p:sldLayoutId id="2147483659" r:id="rId5"/>
    <p:sldLayoutId id="2147483668" r:id="rId6"/>
    <p:sldLayoutId id="2147483669" r:id="rId7"/>
    <p:sldLayoutId id="2147483661" r:id="rId8"/>
    <p:sldLayoutId id="2147483666" r:id="rId9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ociologiapolitica@uenf.b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ociologiapolitica@uenf.br" TargetMode="External"/><Relationship Id="rId2" Type="http://schemas.openxmlformats.org/officeDocument/2006/relationships/hyperlink" Target="https://uenf.br/posgraduacao/sociologia-politica/wp-content/uploads/sites/9/2023/03/10-Manual-de-teses-e-dissertacoes-FINAL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capes/pt-br/centrais-de-conteudo/tabelabolsasnoexterior-portaria141-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maciel2206@gmail.com" TargetMode="External"/><Relationship Id="rId2" Type="http://schemas.openxmlformats.org/officeDocument/2006/relationships/hyperlink" Target="mailto:sociologiapolitica@uenf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merickhugo@gmail.com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uni.tavares@hotmail.com" TargetMode="External"/><Relationship Id="rId2" Type="http://schemas.openxmlformats.org/officeDocument/2006/relationships/hyperlink" Target="mailto:m_ateusaugusto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.whatsapp.com/IyUlPqZd6cf1I7bkFRoidF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 rtlCol="0"/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</a:pPr>
            <a:r>
              <a:rPr lang="pt-BR" dirty="0"/>
              <a:t>Sobrevivendo na pós-graduação</a:t>
            </a:r>
            <a:br>
              <a:rPr lang="pt-BR" dirty="0"/>
            </a:br>
            <a:r>
              <a:rPr lang="pt-BR" sz="4800" b="0" i="1" dirty="0"/>
              <a:t>Guia do PPGSP/UENF</a:t>
            </a:r>
            <a:endParaRPr lang="pt-BR" b="0" i="1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B2658-CBCD-14C6-6AF7-ABEC6BC1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e cálculo do CR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37005C4-20F9-0948-5D94-24A4F757B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pt-BR" dirty="0"/>
                  <a:t>O CR é calculado pela média ponderada dos valores dos conceitos, com peso igual ao número de créditos da disciplina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Onde: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= peso (nº de créditos da disciplina)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= valor do conceito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37005C4-20F9-0948-5D94-24A4F757B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5" t="-4348" r="-374" b="-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08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C9553-50F0-B76F-98FB-32350CD8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Mestrado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77E0F51-B65C-D318-72CC-E74FE0DF12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56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63ABE-43A1-D85E-0D20-1982E836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31" y="446651"/>
            <a:ext cx="9779183" cy="649814"/>
          </a:xfrm>
        </p:spPr>
        <p:txBody>
          <a:bodyPr/>
          <a:lstStyle/>
          <a:p>
            <a:r>
              <a:rPr lang="pt-BR" dirty="0"/>
              <a:t>Matriz curricular (mestrado)¹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5AD1D763-6EE0-9F02-0C73-7116D5D9D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421451"/>
              </p:ext>
            </p:extLst>
          </p:nvPr>
        </p:nvGraphicFramePr>
        <p:xfrm>
          <a:off x="899231" y="1356360"/>
          <a:ext cx="9779000" cy="37744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4750">
                  <a:extLst>
                    <a:ext uri="{9D8B030D-6E8A-4147-A177-3AD203B41FA5}">
                      <a16:colId xmlns:a16="http://schemas.microsoft.com/office/drawing/2014/main" val="125968726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388790472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869890403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61313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Semestre</a:t>
                      </a:r>
                    </a:p>
                  </a:txBody>
                  <a:tcPr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Disciplina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Conta para o CR?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2842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Fundamentos de Teoria Social e Política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08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Metodologia Científica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44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 Optativa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737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Seminários 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289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Teoria Social e Política Contemporânea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789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 de Dissertação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157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Seminários II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1983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142A5705-61AF-C485-832C-2E8209C66E68}"/>
              </a:ext>
            </a:extLst>
          </p:cNvPr>
          <p:cNvSpPr txBox="1"/>
          <p:nvPr/>
        </p:nvSpPr>
        <p:spPr>
          <a:xfrm>
            <a:off x="1004711" y="5441244"/>
            <a:ext cx="612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¹ Das optativas, pelo menos 3 créditos tem que ser em disciplinas do programa</a:t>
            </a:r>
          </a:p>
        </p:txBody>
      </p:sp>
    </p:spTree>
    <p:extLst>
      <p:ext uri="{BB962C8B-B14F-4D97-AF65-F5344CB8AC3E}">
        <p14:creationId xmlns:p14="http://schemas.microsoft.com/office/powerpoint/2010/main" val="255376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3AC-72BC-0690-D4D4-EA8369F81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C33A-E0D1-2B71-5B67-0F8DF56C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31" y="446651"/>
            <a:ext cx="9779183" cy="649814"/>
          </a:xfrm>
        </p:spPr>
        <p:txBody>
          <a:bodyPr/>
          <a:lstStyle/>
          <a:p>
            <a:r>
              <a:rPr lang="pt-BR" dirty="0"/>
              <a:t>Matriz curricular (mestrado)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A76508C1-A6BF-03DA-E889-8773F861B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637134"/>
              </p:ext>
            </p:extLst>
          </p:nvPr>
        </p:nvGraphicFramePr>
        <p:xfrm>
          <a:off x="790221" y="1356358"/>
          <a:ext cx="9888008" cy="352044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72002">
                  <a:extLst>
                    <a:ext uri="{9D8B030D-6E8A-4147-A177-3AD203B41FA5}">
                      <a16:colId xmlns:a16="http://schemas.microsoft.com/office/drawing/2014/main" val="1259687260"/>
                    </a:ext>
                  </a:extLst>
                </a:gridCol>
                <a:gridCol w="2472002">
                  <a:extLst>
                    <a:ext uri="{9D8B030D-6E8A-4147-A177-3AD203B41FA5}">
                      <a16:colId xmlns:a16="http://schemas.microsoft.com/office/drawing/2014/main" val="3887904720"/>
                    </a:ext>
                  </a:extLst>
                </a:gridCol>
                <a:gridCol w="2472002">
                  <a:extLst>
                    <a:ext uri="{9D8B030D-6E8A-4147-A177-3AD203B41FA5}">
                      <a16:colId xmlns:a16="http://schemas.microsoft.com/office/drawing/2014/main" val="2869890403"/>
                    </a:ext>
                  </a:extLst>
                </a:gridCol>
                <a:gridCol w="2472002">
                  <a:extLst>
                    <a:ext uri="{9D8B030D-6E8A-4147-A177-3AD203B41FA5}">
                      <a16:colId xmlns:a16="http://schemas.microsoft.com/office/drawing/2014/main" val="613132075"/>
                    </a:ext>
                  </a:extLst>
                </a:gridCol>
              </a:tblGrid>
              <a:tr h="645709">
                <a:tc>
                  <a:txBody>
                    <a:bodyPr/>
                    <a:lstStyle/>
                    <a:p>
                      <a:r>
                        <a:rPr lang="pt-BR" dirty="0"/>
                        <a:t>Semestre</a:t>
                      </a:r>
                    </a:p>
                  </a:txBody>
                  <a:tcPr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Disciplina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Conta para o CR?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28423"/>
                  </a:ext>
                </a:extLst>
              </a:tr>
              <a:tr h="1114512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3º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Dissertação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908271"/>
                  </a:ext>
                </a:extLst>
              </a:tr>
              <a:tr h="64570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 Optativa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244784"/>
                  </a:ext>
                </a:extLst>
              </a:tr>
              <a:tr h="111451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Dissertação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77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4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25012-5D55-2850-7F34-24ED60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86F524-134E-00C1-C55B-AA0526A4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Defesa de projeto de dissertação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Em até um ano da data de matrícula</a:t>
            </a:r>
          </a:p>
          <a:p>
            <a:endParaRPr lang="pt-BR" dirty="0"/>
          </a:p>
          <a:p>
            <a:r>
              <a:rPr lang="pt-BR" b="1" dirty="0"/>
              <a:t>Defesa de dissertação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Em até dois anos após a data de matrícula</a:t>
            </a:r>
          </a:p>
        </p:txBody>
      </p:sp>
    </p:spTree>
    <p:extLst>
      <p:ext uri="{BB962C8B-B14F-4D97-AF65-F5344CB8AC3E}">
        <p14:creationId xmlns:p14="http://schemas.microsoft.com/office/powerpoint/2010/main" val="241262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7DEF-2D40-7922-F928-102E67D5C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9252D-CBBB-8811-0419-E1EF3700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727073"/>
            <a:ext cx="9779183" cy="1744415"/>
          </a:xfrm>
        </p:spPr>
        <p:txBody>
          <a:bodyPr/>
          <a:lstStyle/>
          <a:p>
            <a:r>
              <a:rPr lang="pt-BR" dirty="0"/>
              <a:t>Bancas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6E3182-474A-4593-12B6-30C9D3267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8" y="1174045"/>
            <a:ext cx="9779183" cy="4786489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dirty="0"/>
              <a:t>Defesa de projeto de dissertação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Mínimo de três membros doutores, incluso o orientador, sem direito a voto.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Presencial ou on-line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Agendada por e-mail encaminhado ao programa, com cópia para o orientador ou pelo mesmo</a:t>
            </a:r>
          </a:p>
          <a:p>
            <a:endParaRPr lang="pt-BR" sz="2600" dirty="0"/>
          </a:p>
          <a:p>
            <a:r>
              <a:rPr lang="pt-BR" sz="2600" b="1" dirty="0"/>
              <a:t>Defesa de dissertação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Mínimo de quatro membros doutores, incluso o orientador, sem direito a voto.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Ao menos um dos membros deve ser externo ao PPGSP e pertencente a outra instituição que não a UENF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Sessão pública, presencial ou on-line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Agendada por e-mail encaminhado ao programa, com cópia para o orientador ou pelo mesmo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Necessário a emissão do “Nada Consta” pelo Sistema Acadêmico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210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11A4-1F7A-88BF-63AA-A3B32802D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4E0C-598F-79E9-A711-42BC7C72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Prorrogações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EC94D-5252-F28E-4E10-BB8332FC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Mestrado não tem prorrogação para defesa de projeto.</a:t>
            </a:r>
          </a:p>
          <a:p>
            <a:endParaRPr lang="pt-BR" dirty="0"/>
          </a:p>
          <a:p>
            <a:r>
              <a:rPr lang="pt-BR" dirty="0"/>
              <a:t>Para defesa de dissertação: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Até seis meses, mediante justificativa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Mais seis meses, mediante justificativa, parecer do orientador e deliberação de comissão coordenadora.</a:t>
            </a:r>
          </a:p>
        </p:txBody>
      </p:sp>
    </p:spTree>
    <p:extLst>
      <p:ext uri="{BB962C8B-B14F-4D97-AF65-F5344CB8AC3E}">
        <p14:creationId xmlns:p14="http://schemas.microsoft.com/office/powerpoint/2010/main" val="167617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8F35-3F05-A148-A2AE-8AB06E5F1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69F1-B689-DF54-033E-33DF97A2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Doutorado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1CF5E68-2234-55AC-C33A-6153E4FD0C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929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D761D-89DC-1C5C-38E8-8221F19A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86FDF-4574-B6EC-EC17-8B73BDDD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31" y="446651"/>
            <a:ext cx="9779183" cy="649814"/>
          </a:xfrm>
        </p:spPr>
        <p:txBody>
          <a:bodyPr/>
          <a:lstStyle/>
          <a:p>
            <a:r>
              <a:rPr lang="pt-BR" dirty="0"/>
              <a:t>Matriz curricular (doutorado)¹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9F62F688-A951-D3CC-28EF-3DE960BF3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415355"/>
              </p:ext>
            </p:extLst>
          </p:nvPr>
        </p:nvGraphicFramePr>
        <p:xfrm>
          <a:off x="899231" y="1356360"/>
          <a:ext cx="9779000" cy="4145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4750">
                  <a:extLst>
                    <a:ext uri="{9D8B030D-6E8A-4147-A177-3AD203B41FA5}">
                      <a16:colId xmlns:a16="http://schemas.microsoft.com/office/drawing/2014/main" val="125968726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388790472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869890403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61313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Semestre</a:t>
                      </a:r>
                    </a:p>
                  </a:txBody>
                  <a:tcPr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Disciplina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Conta para o CR?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2842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Fundamentos de Teoria Social e Política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08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Metodologia Científica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44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 Optativa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737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Seminários 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2894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Teoria Social e Política Contemporânea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789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Projeto de Tese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157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Seminários II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198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 optativa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20057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61F31E2-C9D8-6D45-F941-CB6CFB663B1B}"/>
              </a:ext>
            </a:extLst>
          </p:cNvPr>
          <p:cNvSpPr txBox="1"/>
          <p:nvPr/>
        </p:nvSpPr>
        <p:spPr>
          <a:xfrm>
            <a:off x="1004711" y="5441244"/>
            <a:ext cx="612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¹ Das optativas, pelo menos 6 créditos tem que ser em disciplinas do programa</a:t>
            </a:r>
          </a:p>
        </p:txBody>
      </p:sp>
    </p:spTree>
    <p:extLst>
      <p:ext uri="{BB962C8B-B14F-4D97-AF65-F5344CB8AC3E}">
        <p14:creationId xmlns:p14="http://schemas.microsoft.com/office/powerpoint/2010/main" val="25642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1354-1C4A-7DC0-BBE1-190750CC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3A57D-EB58-79BB-2779-7EFD2D4E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31" y="446651"/>
            <a:ext cx="9779183" cy="649814"/>
          </a:xfrm>
        </p:spPr>
        <p:txBody>
          <a:bodyPr/>
          <a:lstStyle/>
          <a:p>
            <a:r>
              <a:rPr lang="pt-BR" dirty="0"/>
              <a:t>Matriz curricular (doutorado)¹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458E375-1359-8D3A-8FCD-E2383D4D1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69624"/>
              </p:ext>
            </p:extLst>
          </p:nvPr>
        </p:nvGraphicFramePr>
        <p:xfrm>
          <a:off x="899231" y="1356360"/>
          <a:ext cx="9779000" cy="4079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4750">
                  <a:extLst>
                    <a:ext uri="{9D8B030D-6E8A-4147-A177-3AD203B41FA5}">
                      <a16:colId xmlns:a16="http://schemas.microsoft.com/office/drawing/2014/main" val="125968726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388790472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869890403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61313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Semestre</a:t>
                      </a:r>
                    </a:p>
                  </a:txBody>
                  <a:tcPr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Conta para o CR?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2842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3º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 de Tese 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08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 Optativa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44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Seminários III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737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4º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Disciplina optativa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789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Seminários IV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157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5º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Seminário de Tese II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216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Tese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5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Tese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9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Tese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1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Pesquisa de Tese</a:t>
                      </a:r>
                    </a:p>
                  </a:txBody>
                  <a:tcPr>
                    <a:lnL w="12700" cap="flat" cmpd="sng" algn="ctr">
                      <a:solidFill>
                        <a:srgbClr val="8593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32275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A6B6146-2A34-E3A4-0DB6-69E7AECDD129}"/>
              </a:ext>
            </a:extLst>
          </p:cNvPr>
          <p:cNvSpPr txBox="1"/>
          <p:nvPr/>
        </p:nvSpPr>
        <p:spPr>
          <a:xfrm>
            <a:off x="1004711" y="5441244"/>
            <a:ext cx="612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¹ Das optativas, pelo menos 6 créditos tem que ser em disciplinas do programa</a:t>
            </a:r>
          </a:p>
        </p:txBody>
      </p:sp>
    </p:spTree>
    <p:extLst>
      <p:ext uri="{BB962C8B-B14F-4D97-AF65-F5344CB8AC3E}">
        <p14:creationId xmlns:p14="http://schemas.microsoft.com/office/powerpoint/2010/main" val="17361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dirty="0"/>
              <a:t>Comissão Coordenadora</a:t>
            </a:r>
          </a:p>
        </p:txBody>
      </p:sp>
      <p:pic>
        <p:nvPicPr>
          <p:cNvPr id="15" name="Espaço Reservado para Imagem 1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11C1819-E878-C796-A172-4E4D27009E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EDA40-2BB5-D1F2-AEAA-CD3A5E25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EDC2C-03DF-A0F5-F9C7-E9D1C516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Aproveitamento de disciplinas do mestrado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8EE5D5-7172-F02C-9E0A-6122E992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Total de 17 créditos passíveis de aproveitamento do mestrado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Conceito mínimo para aproveitamento: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Aproveitamento de disciplinas obrigatórias: apenas as do PPGSP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Disciplinas obrigatórias de outros programas podem ser aproveitadas como optativas</a:t>
            </a:r>
          </a:p>
        </p:txBody>
      </p:sp>
    </p:spTree>
    <p:extLst>
      <p:ext uri="{BB962C8B-B14F-4D97-AF65-F5344CB8AC3E}">
        <p14:creationId xmlns:p14="http://schemas.microsoft.com/office/powerpoint/2010/main" val="65066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913F-E35A-B019-AA91-D7066B5DD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93A63-6AEC-22F2-F7EB-47C5054D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06033-1533-E78A-EEFF-23B43AC8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100" b="1" dirty="0"/>
              <a:t>Defesa de projeto de tese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Em até um ano da data de matrícula</a:t>
            </a:r>
          </a:p>
          <a:p>
            <a:endParaRPr lang="pt-BR" dirty="0"/>
          </a:p>
          <a:p>
            <a:r>
              <a:rPr lang="pt-BR" sz="3100" b="1" dirty="0"/>
              <a:t>Qualificação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Em até 30 meses (dois anos e meio) após a data de matrícula. É necessário já ter cursado todas as disciplinas que fornecem créditos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sz="3100" b="1" dirty="0"/>
              <a:t>Defesa de Tese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Em até 48 meses (quatro anos) após a data de matrícula</a:t>
            </a:r>
          </a:p>
        </p:txBody>
      </p:sp>
    </p:spTree>
    <p:extLst>
      <p:ext uri="{BB962C8B-B14F-4D97-AF65-F5344CB8AC3E}">
        <p14:creationId xmlns:p14="http://schemas.microsoft.com/office/powerpoint/2010/main" val="51250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CEF3-F992-4A5A-A941-65C76B12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81E6-9947-9505-1BB1-231ADC67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727073"/>
            <a:ext cx="9779183" cy="1744415"/>
          </a:xfrm>
        </p:spPr>
        <p:txBody>
          <a:bodyPr/>
          <a:lstStyle/>
          <a:p>
            <a:r>
              <a:rPr lang="pt-BR" dirty="0"/>
              <a:t>Bancas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D42593-4869-4426-468B-92AC925B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8" y="1174045"/>
            <a:ext cx="9779183" cy="4786489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dirty="0"/>
              <a:t>Defesa de projeto de tese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Mínimo de quatro membros doutores, incluso o orientador, sem direito a voto.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Ao menos um professor do PPGSP e dois externos ao PPGSP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Presencial ou on-line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Agendada por e-mail encaminhado ao programa, com cópia para o orientador ou pelo mesmo</a:t>
            </a:r>
          </a:p>
          <a:p>
            <a:endParaRPr lang="pt-BR" sz="2600" dirty="0"/>
          </a:p>
          <a:p>
            <a:r>
              <a:rPr lang="pt-BR" sz="2600" b="1" dirty="0"/>
              <a:t>Qualificação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Mínimo de quatro membros doutores, incluso o orientador, sem direito a voto.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Ao menos um professor do PPGSP e dois externos ao PPGSP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Presencial ou on-line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Agendada por e-mail encaminhado ao programa, com cópia para o orientador ou pelo mesmo</a:t>
            </a:r>
          </a:p>
        </p:txBody>
      </p:sp>
    </p:spTree>
    <p:extLst>
      <p:ext uri="{BB962C8B-B14F-4D97-AF65-F5344CB8AC3E}">
        <p14:creationId xmlns:p14="http://schemas.microsoft.com/office/powerpoint/2010/main" val="17520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2C01F-5908-BBFC-435D-38C5BC34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C2525-6ED5-E357-1FBB-948A7068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727073"/>
            <a:ext cx="9779183" cy="1744415"/>
          </a:xfrm>
        </p:spPr>
        <p:txBody>
          <a:bodyPr/>
          <a:lstStyle/>
          <a:p>
            <a:r>
              <a:rPr lang="pt-BR" dirty="0"/>
              <a:t>Bancas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49F40B-7E41-AAAC-3C48-7B768CD1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8" y="1174045"/>
            <a:ext cx="9779183" cy="4786489"/>
          </a:xfrm>
        </p:spPr>
        <p:txBody>
          <a:bodyPr>
            <a:normAutofit/>
          </a:bodyPr>
          <a:lstStyle/>
          <a:p>
            <a:r>
              <a:rPr lang="pt-BR" sz="2600" b="1" dirty="0"/>
              <a:t>Defesa de tese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Mínimo de cinco membros doutores, incluso o orientador, sem direito a voto.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Ao menos um professor do PPGSP e dois externos ao programa e pertencentes a outra instituição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Sessão pública, presencial ou on-line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Agendada por e-mail encaminhado ao programa, com cópia para o orientador ou pelo mesmo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Necessária a emissão de “nada consta” pelo Sistema Acadêmico</a:t>
            </a:r>
          </a:p>
        </p:txBody>
      </p:sp>
    </p:spTree>
    <p:extLst>
      <p:ext uri="{BB962C8B-B14F-4D97-AF65-F5344CB8AC3E}">
        <p14:creationId xmlns:p14="http://schemas.microsoft.com/office/powerpoint/2010/main" val="41882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74167-74F3-B6A2-1C43-845F4F5DB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A78AD-8F9E-1178-0330-497A1714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349535"/>
            <a:ext cx="9779183" cy="1744415"/>
          </a:xfrm>
        </p:spPr>
        <p:txBody>
          <a:bodyPr/>
          <a:lstStyle/>
          <a:p>
            <a:r>
              <a:rPr lang="pt-BR" dirty="0"/>
              <a:t>Prorrogações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A26261-0E8B-B7F6-B635-ABB71EBA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8" y="1806223"/>
            <a:ext cx="9779182" cy="3623733"/>
          </a:xfrm>
        </p:spPr>
        <p:txBody>
          <a:bodyPr>
            <a:normAutofit fontScale="55000" lnSpcReduction="20000"/>
          </a:bodyPr>
          <a:lstStyle/>
          <a:p>
            <a:r>
              <a:rPr lang="pt-BR" sz="4700" b="1" dirty="0"/>
              <a:t>Defesa de projeto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Até seis meses, mediante justificativa do discente e do orientador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Não estende o prazo para defesa final</a:t>
            </a:r>
          </a:p>
          <a:p>
            <a:endParaRPr lang="pt-BR" dirty="0"/>
          </a:p>
          <a:p>
            <a:r>
              <a:rPr lang="pt-BR" sz="4700" b="1" dirty="0"/>
              <a:t>Qualificação</a:t>
            </a:r>
          </a:p>
          <a:p>
            <a:r>
              <a:rPr lang="pt-BR" sz="3300" dirty="0"/>
              <a:t>Não há prorrogação para qualificação. </a:t>
            </a:r>
          </a:p>
          <a:p>
            <a:endParaRPr lang="pt-BR" sz="3800" dirty="0"/>
          </a:p>
          <a:p>
            <a:r>
              <a:rPr lang="pt-BR" sz="4700" b="1" dirty="0"/>
              <a:t>Defesa de tese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Até seis meses, mediante justificativa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300" dirty="0"/>
              <a:t>Mais seis meses, mediante justificativa, parecer do orientador e deliberação de comissão coordenadora.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7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FF37-969C-4AEF-0A45-06E42CAF9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F2E61-48D6-56D9-EA6B-EADC166B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Procedimentos para a defesa final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90A8A1A-599D-37A2-C19C-0216F10C38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851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DD7D4-CBFF-5A53-94E9-7A357CFC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Antes da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A3505B-4BA3-BAB8-1F02-CCB33608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Emissão do “nada consta” pelo Sistema Acadêmico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Envio de e-mail para </a:t>
            </a:r>
            <a:r>
              <a:rPr lang="pt-BR" sz="3200" dirty="0">
                <a:hlinkClick r:id="rId2"/>
              </a:rPr>
              <a:t>sociologiapolitica@uenf.br</a:t>
            </a:r>
            <a:r>
              <a:rPr lang="pt-BR" sz="3200" dirty="0"/>
              <a:t>, com as seguintes informações: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PT" kern="0" dirty="0">
                <a:ea typeface="Times New Roman" panose="02020603050405020304" pitchFamily="18" charset="0"/>
              </a:rPr>
              <a:t>N</a:t>
            </a:r>
            <a:r>
              <a:rPr lang="pt-PT" kern="0" dirty="0">
                <a:effectLst/>
                <a:ea typeface="Times New Roman" panose="02020603050405020304" pitchFamily="18" charset="0"/>
              </a:rPr>
              <a:t>ome do discente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PT" kern="0" dirty="0">
                <a:ea typeface="Times New Roman" panose="02020603050405020304" pitchFamily="18" charset="0"/>
              </a:rPr>
              <a:t>T</a:t>
            </a:r>
            <a:r>
              <a:rPr lang="pt-PT" kern="0" dirty="0">
                <a:effectLst/>
                <a:ea typeface="Times New Roman" panose="02020603050405020304" pitchFamily="18" charset="0"/>
              </a:rPr>
              <a:t>ítulo do trabalho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PT" kern="0" dirty="0">
                <a:effectLst/>
                <a:ea typeface="Times New Roman" panose="02020603050405020304" pitchFamily="18" charset="0"/>
              </a:rPr>
              <a:t>Nome completo dos membros da banca e filiação instituciona 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PT" kern="0" dirty="0">
                <a:effectLst/>
                <a:ea typeface="Times New Roman" panose="02020603050405020304" pitchFamily="18" charset="0"/>
              </a:rPr>
              <a:t>se a defesa será presencial ou por vídeoconferência.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PT" kern="0" dirty="0">
                <a:ea typeface="Times New Roman" panose="02020603050405020304" pitchFamily="18" charset="0"/>
              </a:rPr>
              <a:t>Link da defesa, se for por videoconferência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487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A30AD-C93C-45B2-C8F6-9722757B1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5FA3D-AD1D-23CE-879F-5EB611AF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Possíveis resultados da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BA1EA8-0856-BB34-B2C1-A4104CAD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Aprovado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Reprovado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Resultado adiando em função de:</a:t>
            </a:r>
          </a:p>
          <a:p>
            <a:pPr lvl="1"/>
            <a:r>
              <a:rPr lang="pt-BR" sz="3600" dirty="0"/>
              <a:t>A) nova defesa em até três meses</a:t>
            </a:r>
          </a:p>
          <a:p>
            <a:pPr lvl="1"/>
            <a:r>
              <a:rPr lang="pt-BR" sz="3600" dirty="0"/>
              <a:t>B) modificações substanciais em até três meses</a:t>
            </a:r>
          </a:p>
        </p:txBody>
      </p:sp>
    </p:spTree>
    <p:extLst>
      <p:ext uri="{BB962C8B-B14F-4D97-AF65-F5344CB8AC3E}">
        <p14:creationId xmlns:p14="http://schemas.microsoft.com/office/powerpoint/2010/main" val="48854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D6D8-F377-02F6-1AB4-23F4C1BD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1082E-D43B-86F6-A5F0-71D6AD1E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Após 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15839D-5899-694E-6CE1-F6FD9075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Envio da ata para a coordenação do programa, com a assinatura de todos os membros da banca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Bancas realizadas por videoconferência devem ter assinaturas gov.br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3822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A0D6-5C84-67BA-A73C-A094E267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F3D10-6DF2-D47C-0DA9-6437EDD2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Após 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381B3F-5B3F-C7F7-8E88-0432D6CF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Envio da </a:t>
            </a:r>
            <a:r>
              <a:rPr lang="pt-BR" sz="4000" u="sng" dirty="0"/>
              <a:t>ata de defesa </a:t>
            </a:r>
            <a:r>
              <a:rPr lang="pt-BR" sz="4000" dirty="0"/>
              <a:t>para a coordenação do programa, com a assinatura de todos os membros da banca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Bancas realizadas por videoconferência devem ter assinaturas na </a:t>
            </a:r>
            <a:r>
              <a:rPr lang="pt-BR" sz="4000" u="sng" dirty="0"/>
              <a:t>ata de defesa </a:t>
            </a:r>
            <a:r>
              <a:rPr lang="pt-BR" sz="4000" dirty="0"/>
              <a:t>gov.br</a:t>
            </a:r>
          </a:p>
        </p:txBody>
      </p:sp>
    </p:spTree>
    <p:extLst>
      <p:ext uri="{BB962C8B-B14F-4D97-AF65-F5344CB8AC3E}">
        <p14:creationId xmlns:p14="http://schemas.microsoft.com/office/powerpoint/2010/main" val="377161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EEB629-1807-1821-2954-1DF3AE07C763}"/>
              </a:ext>
            </a:extLst>
          </p:cNvPr>
          <p:cNvGrpSpPr/>
          <p:nvPr/>
        </p:nvGrpSpPr>
        <p:grpSpPr>
          <a:xfrm>
            <a:off x="1671089" y="224142"/>
            <a:ext cx="2520000" cy="2520000"/>
            <a:chOff x="2888775" y="72896"/>
            <a:chExt cx="13716000" cy="137160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D5711F3-AC71-C1B8-9E43-21A6C2D444EE}"/>
                </a:ext>
              </a:extLst>
            </p:cNvPr>
            <p:cNvSpPr/>
            <p:nvPr/>
          </p:nvSpPr>
          <p:spPr>
            <a:xfrm>
              <a:off x="2888775" y="72896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t="-16666" b="-16666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A8ABF0A6-5E6F-F018-6621-ECA10789B07D}"/>
              </a:ext>
            </a:extLst>
          </p:cNvPr>
          <p:cNvGrpSpPr/>
          <p:nvPr/>
        </p:nvGrpSpPr>
        <p:grpSpPr>
          <a:xfrm>
            <a:off x="9067799" y="2169000"/>
            <a:ext cx="2520000" cy="2520000"/>
            <a:chOff x="0" y="0"/>
            <a:chExt cx="13716000" cy="13716000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B6A57D7-8BC8-AB7A-32A7-D54564DFC07D}"/>
                </a:ext>
              </a:extLst>
            </p:cNvPr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"/>
              <a:stretch>
                <a:fillRect t="-25000" b="-2500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BB2001-3591-5B62-C426-22C04E91E38D}"/>
              </a:ext>
            </a:extLst>
          </p:cNvPr>
          <p:cNvGrpSpPr/>
          <p:nvPr/>
        </p:nvGrpSpPr>
        <p:grpSpPr>
          <a:xfrm>
            <a:off x="4410177" y="3314783"/>
            <a:ext cx="2520000" cy="2520000"/>
            <a:chOff x="0" y="0"/>
            <a:chExt cx="13716000" cy="13716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D80019F-3CCB-05BF-741A-162E789B6E92}"/>
                </a:ext>
              </a:extLst>
            </p:cNvPr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t="-38757" b="-38757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35015969-B460-BB22-A40D-FD79FF5A01D0}"/>
              </a:ext>
            </a:extLst>
          </p:cNvPr>
          <p:cNvGrpSpPr/>
          <p:nvPr/>
        </p:nvGrpSpPr>
        <p:grpSpPr>
          <a:xfrm>
            <a:off x="6095999" y="224142"/>
            <a:ext cx="2520000" cy="2520000"/>
            <a:chOff x="0" y="0"/>
            <a:chExt cx="13716000" cy="13716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FE4D775-596C-5215-83EE-8764452A0B60}"/>
                </a:ext>
              </a:extLst>
            </p:cNvPr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t="-16666" b="-1666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619386F4-D572-8A7D-5869-08924133DBAA}"/>
              </a:ext>
            </a:extLst>
          </p:cNvPr>
          <p:cNvSpPr/>
          <p:nvPr/>
        </p:nvSpPr>
        <p:spPr>
          <a:xfrm>
            <a:off x="467593" y="3341870"/>
            <a:ext cx="2520000" cy="2520000"/>
          </a:xfrm>
          <a:prstGeom prst="ellipse">
            <a:avLst/>
          </a:prstGeom>
          <a:blipFill>
            <a:blip r:embed="rId7"/>
            <a:srcRect/>
            <a:stretch>
              <a:fillRect l="2213" t="-15297" r="2832" b="-27225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129141-B4A0-0175-1BF7-7A6F873F8D04}"/>
              </a:ext>
            </a:extLst>
          </p:cNvPr>
          <p:cNvSpPr txBox="1"/>
          <p:nvPr/>
        </p:nvSpPr>
        <p:spPr>
          <a:xfrm>
            <a:off x="6630684" y="2820939"/>
            <a:ext cx="219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Ricardo Nóbrega (LEEA)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6E6B006-1D54-3FA7-8073-5CD9A37ADAC5}"/>
              </a:ext>
            </a:extLst>
          </p:cNvPr>
          <p:cNvSpPr txBox="1"/>
          <p:nvPr/>
        </p:nvSpPr>
        <p:spPr>
          <a:xfrm>
            <a:off x="628136" y="6116248"/>
            <a:ext cx="219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Wania Amélia (LESCE)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32246A9-BBB8-7D6E-CC86-743C3542710C}"/>
              </a:ext>
            </a:extLst>
          </p:cNvPr>
          <p:cNvSpPr txBox="1"/>
          <p:nvPr/>
        </p:nvSpPr>
        <p:spPr>
          <a:xfrm>
            <a:off x="2262948" y="2764326"/>
            <a:ext cx="219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David Maciel</a:t>
            </a:r>
          </a:p>
          <a:p>
            <a:r>
              <a:rPr lang="pt-BR" dirty="0"/>
              <a:t>(Coordenador)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886FEF-4623-5159-4296-84DB209D5777}"/>
              </a:ext>
            </a:extLst>
          </p:cNvPr>
          <p:cNvSpPr txBox="1"/>
          <p:nvPr/>
        </p:nvSpPr>
        <p:spPr>
          <a:xfrm>
            <a:off x="9054172" y="4707984"/>
            <a:ext cx="219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Mauro Macedo (LGPP)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7115B8-A3B6-3C99-4D23-3925246161BB}"/>
              </a:ext>
            </a:extLst>
          </p:cNvPr>
          <p:cNvSpPr txBox="1"/>
          <p:nvPr/>
        </p:nvSpPr>
        <p:spPr>
          <a:xfrm>
            <a:off x="4996543" y="5909587"/>
            <a:ext cx="219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</a:t>
            </a:r>
            <a:r>
              <a:rPr lang="pt-BR" dirty="0" err="1"/>
              <a:t>Shirlena</a:t>
            </a:r>
            <a:r>
              <a:rPr lang="pt-BR" dirty="0"/>
              <a:t> do Amaral (LEEL)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O conteúdo gerado por IA pode estar incorreto.">
            <a:extLst>
              <a:ext uri="{FF2B5EF4-FFF2-40B4-BE49-F238E27FC236}">
                <a16:creationId xmlns:a16="http://schemas.microsoft.com/office/drawing/2014/main" id="{B1602129-1D79-D25D-1778-BF44E8BC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412" y="0"/>
            <a:ext cx="4846361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113B9C7-B920-D6FB-E614-72E5F9A14F52}"/>
              </a:ext>
            </a:extLst>
          </p:cNvPr>
          <p:cNvSpPr txBox="1"/>
          <p:nvPr/>
        </p:nvSpPr>
        <p:spPr>
          <a:xfrm>
            <a:off x="383821" y="1761067"/>
            <a:ext cx="2607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Ata </a:t>
            </a:r>
          </a:p>
          <a:p>
            <a:pPr algn="ctr"/>
            <a:r>
              <a:rPr lang="pt-BR" sz="6000" b="1" dirty="0"/>
              <a:t>de Defesa</a:t>
            </a:r>
          </a:p>
        </p:txBody>
      </p:sp>
    </p:spTree>
    <p:extLst>
      <p:ext uri="{BB962C8B-B14F-4D97-AF65-F5344CB8AC3E}">
        <p14:creationId xmlns:p14="http://schemas.microsoft.com/office/powerpoint/2010/main" val="320288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3312-54DB-3AD0-4DAA-2FACBD377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4F9D9-4D45-778B-48EB-C86ABE2F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Após 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98B8B6-F9B2-CE26-2ACF-E3C11304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Após validação da </a:t>
            </a:r>
            <a:r>
              <a:rPr lang="pt-BR" sz="4000" u="sng" dirty="0"/>
              <a:t>ata de defesa </a:t>
            </a:r>
            <a:r>
              <a:rPr lang="pt-BR" sz="4000" dirty="0"/>
              <a:t>pela secretaria acadêmica, emitir a ficha catalográfica pelo Sistema Acadêmico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Colher a assinatura de todos os membros da banca na </a:t>
            </a:r>
            <a:r>
              <a:rPr lang="pt-BR" sz="4000" u="sng" dirty="0"/>
              <a:t>folha de aprovação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A assinatura na </a:t>
            </a:r>
            <a:r>
              <a:rPr lang="pt-BR" sz="4000" u="sng" dirty="0"/>
              <a:t>folha de aprovação </a:t>
            </a:r>
            <a:r>
              <a:rPr lang="pt-BR" sz="4000" dirty="0"/>
              <a:t>não precisa ser gov.br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06599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2ABF-E05F-D206-E811-2FBBA3F7E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F6A59-DFDC-47B9-7BBE-7CC881BB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Após 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88CD8-B79E-7CBB-AC2B-5DF1334B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Elaborar a versão final conforme o </a:t>
            </a:r>
            <a:r>
              <a:rPr lang="pt-BR" sz="4000" dirty="0">
                <a:hlinkClick r:id="rId2"/>
              </a:rPr>
              <a:t>manual de teses e dissertações da UENF</a:t>
            </a:r>
            <a:endParaRPr lang="pt-B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Anexar a ficha catalográfica e a folha de aprovação da versão final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Enviar a versão final para o e-mail do programa: </a:t>
            </a:r>
            <a:r>
              <a:rPr lang="pt-BR" sz="4000" dirty="0">
                <a:hlinkClick r:id="rId3"/>
              </a:rPr>
              <a:t>sociologiapolitica@uenf.br</a:t>
            </a:r>
            <a:endParaRPr lang="pt-B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4338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2F135-96E7-91A0-A838-A0BB900C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9A6328-7541-209A-175A-8FF74EE4E936}"/>
              </a:ext>
            </a:extLst>
          </p:cNvPr>
          <p:cNvSpPr txBox="1"/>
          <p:nvPr/>
        </p:nvSpPr>
        <p:spPr>
          <a:xfrm>
            <a:off x="259644" y="2460978"/>
            <a:ext cx="334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Ficha catalográfica</a:t>
            </a:r>
          </a:p>
        </p:txBody>
      </p:sp>
      <p:pic>
        <p:nvPicPr>
          <p:cNvPr id="9" name="Espaço Reservado para Conteúdo 8" descr="Carta&#10;&#10;O conteúdo gerado por IA pode estar incorreto.">
            <a:extLst>
              <a:ext uri="{FF2B5EF4-FFF2-40B4-BE49-F238E27FC236}">
                <a16:creationId xmlns:a16="http://schemas.microsoft.com/office/drawing/2014/main" id="{2ABD4500-982D-1F9A-901A-34A6AA00D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090" y="0"/>
            <a:ext cx="4847860" cy="6859739"/>
          </a:xfrm>
        </p:spPr>
      </p:pic>
    </p:spTree>
    <p:extLst>
      <p:ext uri="{BB962C8B-B14F-4D97-AF65-F5344CB8AC3E}">
        <p14:creationId xmlns:p14="http://schemas.microsoft.com/office/powerpoint/2010/main" val="2196555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467A-7916-02F7-2CE7-1903ECB8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86433D4-59C4-20C9-D459-223953EE752B}"/>
              </a:ext>
            </a:extLst>
          </p:cNvPr>
          <p:cNvSpPr txBox="1"/>
          <p:nvPr/>
        </p:nvSpPr>
        <p:spPr>
          <a:xfrm>
            <a:off x="259644" y="2460978"/>
            <a:ext cx="334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Folha de aprovação</a:t>
            </a:r>
          </a:p>
        </p:txBody>
      </p:sp>
      <p:pic>
        <p:nvPicPr>
          <p:cNvPr id="5" name="Espaço Reservado para Conteúdo 4" descr="Texto&#10;&#10;O conteúdo gerado por IA pode estar incorreto.">
            <a:extLst>
              <a:ext uri="{FF2B5EF4-FFF2-40B4-BE49-F238E27FC236}">
                <a16:creationId xmlns:a16="http://schemas.microsoft.com/office/drawing/2014/main" id="{355EDB8B-53F9-C297-3B18-D2D58FE43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483" y="10128"/>
            <a:ext cx="4843539" cy="6847872"/>
          </a:xfrm>
        </p:spPr>
      </p:pic>
    </p:spTree>
    <p:extLst>
      <p:ext uri="{BB962C8B-B14F-4D97-AF65-F5344CB8AC3E}">
        <p14:creationId xmlns:p14="http://schemas.microsoft.com/office/powerpoint/2010/main" val="265267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474E-14A5-D70B-1D0C-852D4B993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C13A6-9D82-C0EC-C41D-9E03CB4E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Após 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6E7F6-0286-7278-A339-918C3DE7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Se mestrado: enviar junto com a versão final o comprovante de envio de um artigo para revista avaliada por pares da área de sociologia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Se doutorado: enviar junto com a versão final um artigo publicado ou aceito para publicação em revista avaliada por pares na área de sociologia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18294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36AD-50C0-A48D-F5CD-CB1E129A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E26B-212F-37C0-1FC7-C3260242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Após a defesa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E5F1E-1845-FAA3-C2F1-B97D143E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17467"/>
            <a:ext cx="10102669" cy="399951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Após a entrega da versão final e artigo publicado (doutorado) ou submetido (mestrado), em até 8 dias úteis o discente poderá solicitar a Declaração de Conclusão e dar entrada no Diploma pelo Sistema Acadêmico. </a:t>
            </a:r>
            <a:endParaRPr lang="pt-BR" dirty="0"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  <a:p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63447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285F6-1B8B-BBC3-47DC-DAB38DDA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74FCF-B620-B7B9-B90D-4E8B3C00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Onde publicar?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5C5B5CC-3F22-2B48-97A7-B400AC78AF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9184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361E9-41E8-A979-2AE2-5B863309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publicar?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69878-B747-807F-DEA4-B6882345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3650202" cy="33668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Terceiro Milênio – Revista Crítica de Sociologia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Qualis B1 na avaliação 2017-2020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H5 de 4 no período 2020-2025</a:t>
            </a:r>
          </a:p>
        </p:txBody>
      </p:sp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B0D7A5A-1327-DA54-6CBB-CC0A3CDE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71" y="1339050"/>
            <a:ext cx="2740818" cy="36725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70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2AB5-6B8E-4787-010C-04044E52C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89C0C-724F-F929-6C3C-75EEDC8D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Congressos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C90CC0A4-8F19-79D4-54E7-F37249041D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66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2C650-180E-E857-AA51-AD0647D0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A4178F4-D979-8091-52ED-A65907BCFF3F}"/>
              </a:ext>
            </a:extLst>
          </p:cNvPr>
          <p:cNvGrpSpPr/>
          <p:nvPr/>
        </p:nvGrpSpPr>
        <p:grpSpPr>
          <a:xfrm>
            <a:off x="534933" y="656989"/>
            <a:ext cx="2520000" cy="2520000"/>
            <a:chOff x="0" y="0"/>
            <a:chExt cx="13716000" cy="1371600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4E88C0C1-5187-4B53-9291-C5818E10B7E2}"/>
                </a:ext>
              </a:extLst>
            </p:cNvPr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t="-16666" b="-16666"/>
              </a:stretch>
            </a:blipFill>
          </p:spPr>
          <p:txBody>
            <a:bodyPr/>
            <a:lstStyle/>
            <a:p>
              <a:pPr algn="ctr"/>
              <a:endParaRPr lang="pt-BR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4AF2D5AB-2F8C-F972-8951-A9AB1320FF5E}"/>
              </a:ext>
            </a:extLst>
          </p:cNvPr>
          <p:cNvGrpSpPr/>
          <p:nvPr/>
        </p:nvGrpSpPr>
        <p:grpSpPr>
          <a:xfrm>
            <a:off x="4314933" y="297548"/>
            <a:ext cx="2520000" cy="2520000"/>
            <a:chOff x="0" y="0"/>
            <a:chExt cx="13716000" cy="137160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09BC6E4-3801-AFB7-951E-73ED922AE8CE}"/>
                </a:ext>
              </a:extLst>
            </p:cNvPr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pPr algn="ctr"/>
              <a:endParaRPr lang="pt-BR"/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7B640C63-0639-B745-2306-71D6786E9868}"/>
              </a:ext>
            </a:extLst>
          </p:cNvPr>
          <p:cNvGrpSpPr/>
          <p:nvPr/>
        </p:nvGrpSpPr>
        <p:grpSpPr>
          <a:xfrm>
            <a:off x="8203333" y="1361526"/>
            <a:ext cx="2520000" cy="2520000"/>
            <a:chOff x="0" y="0"/>
            <a:chExt cx="13716000" cy="12772354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DFE0263-B5AD-2568-408F-13BF45ED618D}"/>
                </a:ext>
              </a:extLst>
            </p:cNvPr>
            <p:cNvSpPr/>
            <p:nvPr/>
          </p:nvSpPr>
          <p:spPr>
            <a:xfrm>
              <a:off x="0" y="0"/>
              <a:ext cx="13716000" cy="12772354"/>
            </a:xfrm>
            <a:custGeom>
              <a:avLst/>
              <a:gdLst/>
              <a:ahLst/>
              <a:cxnLst/>
              <a:rect l="l" t="t" r="r" b="b"/>
              <a:pathLst>
                <a:path w="13716000" h="12772354">
                  <a:moveTo>
                    <a:pt x="6858000" y="0"/>
                  </a:moveTo>
                  <a:cubicBezTo>
                    <a:pt x="3070431" y="0"/>
                    <a:pt x="0" y="2859189"/>
                    <a:pt x="0" y="6386177"/>
                  </a:cubicBezTo>
                  <a:cubicBezTo>
                    <a:pt x="0" y="9913165"/>
                    <a:pt x="3070431" y="12772354"/>
                    <a:pt x="6858000" y="12772354"/>
                  </a:cubicBezTo>
                  <a:cubicBezTo>
                    <a:pt x="10645569" y="12772354"/>
                    <a:pt x="13716000" y="9913165"/>
                    <a:pt x="13716000" y="6386177"/>
                  </a:cubicBezTo>
                  <a:cubicBezTo>
                    <a:pt x="13716000" y="2859189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t="-44754" b="-44754"/>
              </a:stretch>
            </a:blipFill>
          </p:spPr>
          <p:txBody>
            <a:bodyPr/>
            <a:lstStyle/>
            <a:p>
              <a:pPr algn="ctr"/>
              <a:endParaRPr lang="pt-BR"/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id="{6DCFC46A-83A6-1614-57D6-D49C4D93798B}"/>
              </a:ext>
            </a:extLst>
          </p:cNvPr>
          <p:cNvGrpSpPr/>
          <p:nvPr/>
        </p:nvGrpSpPr>
        <p:grpSpPr>
          <a:xfrm>
            <a:off x="2820757" y="4040706"/>
            <a:ext cx="2520000" cy="2520000"/>
            <a:chOff x="0" y="0"/>
            <a:chExt cx="13716000" cy="137160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1742284-83E7-A031-32F0-7B603EC7D135}"/>
                </a:ext>
              </a:extLst>
            </p:cNvPr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t="-25000" b="-25000"/>
              </a:stretch>
            </a:blipFill>
          </p:spPr>
          <p:txBody>
            <a:bodyPr/>
            <a:lstStyle/>
            <a:p>
              <a:pPr algn="ctr"/>
              <a:endParaRPr lang="pt-BR"/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6048EF4-CF8E-1FD7-E5F4-53B9AC649738}"/>
              </a:ext>
            </a:extLst>
          </p:cNvPr>
          <p:cNvSpPr txBox="1"/>
          <p:nvPr/>
        </p:nvSpPr>
        <p:spPr>
          <a:xfrm>
            <a:off x="534933" y="3219347"/>
            <a:ext cx="2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Hugo </a:t>
            </a:r>
            <a:r>
              <a:rPr lang="pt-BR" dirty="0" err="1"/>
              <a:t>Emerick</a:t>
            </a:r>
            <a:endParaRPr lang="pt-BR" dirty="0"/>
          </a:p>
          <a:p>
            <a:pPr algn="ctr"/>
            <a:r>
              <a:rPr lang="pt-BR" dirty="0"/>
              <a:t>(representante mestrado)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260A65-9603-142F-F036-06C0C571C88C}"/>
              </a:ext>
            </a:extLst>
          </p:cNvPr>
          <p:cNvSpPr txBox="1"/>
          <p:nvPr/>
        </p:nvSpPr>
        <p:spPr>
          <a:xfrm>
            <a:off x="4257757" y="2962870"/>
            <a:ext cx="2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Mateus Augusto</a:t>
            </a:r>
          </a:p>
          <a:p>
            <a:pPr algn="ctr"/>
            <a:r>
              <a:rPr lang="pt-BR" dirty="0"/>
              <a:t>(representante doutorado)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F3E13B7-94AE-90DB-844C-6AD267C39EB6}"/>
              </a:ext>
            </a:extLst>
          </p:cNvPr>
          <p:cNvSpPr txBox="1"/>
          <p:nvPr/>
        </p:nvSpPr>
        <p:spPr>
          <a:xfrm>
            <a:off x="5021777" y="5119257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Neila Riscado</a:t>
            </a:r>
          </a:p>
          <a:p>
            <a:pPr algn="ctr"/>
            <a:r>
              <a:rPr lang="pt-BR" dirty="0"/>
              <a:t>(Secretária)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B5F714C-6727-21BA-0E62-94B9DCDA889A}"/>
              </a:ext>
            </a:extLst>
          </p:cNvPr>
          <p:cNvSpPr txBox="1"/>
          <p:nvPr/>
        </p:nvSpPr>
        <p:spPr>
          <a:xfrm>
            <a:off x="8396356" y="4040706"/>
            <a:ext cx="239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Bruna Tavares (</a:t>
            </a:r>
            <a:r>
              <a:rPr lang="pt-BR" dirty="0" err="1"/>
              <a:t>vice-representante</a:t>
            </a:r>
            <a:r>
              <a:rPr lang="pt-BR" dirty="0"/>
              <a:t> de doutorado</a:t>
            </a:r>
          </a:p>
        </p:txBody>
      </p:sp>
    </p:spTree>
    <p:extLst>
      <p:ext uri="{BB962C8B-B14F-4D97-AF65-F5344CB8AC3E}">
        <p14:creationId xmlns:p14="http://schemas.microsoft.com/office/powerpoint/2010/main" val="534185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69663-AAE1-4CC6-1BB9-5A2C7C29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D9CF8-7157-2B99-E6AA-A32DAB16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Congressos e eventos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956466-9B3F-DAD4-171C-D50ACFBC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486558" cy="33668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Congresso Fluminense de Pós-Graduação (CONPG) 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Participação obrigatória. Apresentação de trabalho obrigatória para os discentes do 2º ano do mestrado e dos 3º e 4º anos do doutorado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Fórum Discente de Sociologia Política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Organizado pelos discentes do primeiro ano do mestrado e do primeiro ano do doutorado. Apresentação de trabalho obrigatória para os discentes de mestrado e doutorado a partir do 2º 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921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DAE08-AD48-D02A-9976-0DC7A721E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FC9E7-9FD5-B0FD-6D79-DAD2EABA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Congressos e eventos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F391F-660F-0AD8-1E9C-DF51ADD8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486558" cy="33668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Encontro anual da ANPOCS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Congresso Brasileiro de Sociologia (bienal)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Congresso Internacional da Associação Latino-Americana de Sociologia (ALAS)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ISA World Congress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Sociology</a:t>
            </a:r>
            <a:endParaRPr lang="pt-B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ISA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Forum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Sociology</a:t>
            </a:r>
            <a:endParaRPr lang="pt-BR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8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E2B8B-79A5-6C34-6D01-8A3BF95A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Congressos e eventos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C30-E425-50C1-EDA4-F4A9276D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Encontro anual da ANPOCS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Congresso Brasileiro de Sociologia (SBS)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Congresso Internacional da Associação Latino-Americana de Sociologia (ALAS)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ISA World Congress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Sociology</a:t>
            </a:r>
            <a:endParaRPr lang="pt-B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ISA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Forum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</a:rPr>
              <a:t>Sociology</a:t>
            </a:r>
            <a:endParaRPr lang="pt-B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234CC0-96FE-F5AA-1A18-C03774F83D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Reunião Brasileira de Antropologia (ABA)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Encontro da Associação Brasileira de Ciência Política (ABCP)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Reunião de Antropologia do Mercosul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Congresso Latino-americano de Ciência Política (ALACIP)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Congressos e eventos pertinentes ao tema de pesquisa</a:t>
            </a:r>
          </a:p>
        </p:txBody>
      </p:sp>
    </p:spTree>
    <p:extLst>
      <p:ext uri="{BB962C8B-B14F-4D97-AF65-F5344CB8AC3E}">
        <p14:creationId xmlns:p14="http://schemas.microsoft.com/office/powerpoint/2010/main" val="1792614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F343F-A6D5-B342-FF31-68E3186F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DD244-ECD5-8852-CAC0-49D11A0F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Auxílio para participação em eventos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FA8C8-CF4D-AFDB-FF55-F77DC9DF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023983"/>
            <a:ext cx="9601199" cy="339468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À título de reembolso, mediante comprovação de apresentação e publicação do trabalho completo nos anais do congresso/evento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Evento internacional na área de sociologia = 3 diárias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Evento nacional na área de sociologia (ANPOCS e CBS) = 3 diárias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Evento internacional de outras áreas = 2 diárias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Evento nacional em outros estados = 2 diárias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Evento no estado do Rio de Janeiro = 1 diária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Open Sans" panose="020B0606030504020204" pitchFamily="34" charset="0"/>
              </a:rPr>
              <a:t>Valor da diária atual: R$ 380,00</a:t>
            </a:r>
          </a:p>
        </p:txBody>
      </p:sp>
    </p:spTree>
    <p:extLst>
      <p:ext uri="{BB962C8B-B14F-4D97-AF65-F5344CB8AC3E}">
        <p14:creationId xmlns:p14="http://schemas.microsoft.com/office/powerpoint/2010/main" val="29020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8ECD0-11B3-7CF9-BD07-674E24A93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42038-A28C-40E4-BB78-437426C7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Bolsas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ABBC50C-74F3-9CFE-CC1B-AFCD64AA18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725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07918-CBFF-1EC7-F6D4-C525A243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5" y="-270697"/>
            <a:ext cx="9779183" cy="1744415"/>
          </a:xfrm>
        </p:spPr>
        <p:txBody>
          <a:bodyPr/>
          <a:lstStyle/>
          <a:p>
            <a:r>
              <a:rPr lang="pt-BR" dirty="0"/>
              <a:t>Bolsas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25170C-7C84-1A0E-D00A-7B198D13A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825555"/>
            <a:ext cx="9779182" cy="3366815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/>
              <a:t>Dois tipos: </a:t>
            </a:r>
            <a:r>
              <a:rPr lang="pt-BR" sz="3000" i="1" dirty="0"/>
              <a:t>CAPES </a:t>
            </a:r>
            <a:r>
              <a:rPr lang="pt-BR" sz="3000" dirty="0"/>
              <a:t>e </a:t>
            </a:r>
            <a:r>
              <a:rPr lang="pt-BR" sz="3000" i="1" dirty="0"/>
              <a:t>UENF</a:t>
            </a:r>
          </a:p>
          <a:p>
            <a:r>
              <a:rPr lang="pt-BR" sz="3000" b="1" dirty="0"/>
              <a:t>Bolsas Capes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R$ 2.100,00 (mestrado e R$ R$ 3.100,00 (doutorado)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São distribuídas primeiro, conforme a classificação no processo seletivo e as normas da </a:t>
            </a:r>
            <a:r>
              <a:rPr lang="pt-BR" dirty="0"/>
              <a:t>resolução nº34 do COLAC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Cotistas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Não-cotistas sem vínculo empregatício ou outra fonte de renda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Não-cotistas sem vínculo empregatício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Não-cotistas com vínculo empregatício</a:t>
            </a:r>
          </a:p>
        </p:txBody>
      </p:sp>
    </p:spTree>
    <p:extLst>
      <p:ext uri="{BB962C8B-B14F-4D97-AF65-F5344CB8AC3E}">
        <p14:creationId xmlns:p14="http://schemas.microsoft.com/office/powerpoint/2010/main" val="1741056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3A6C-F9B8-D64A-FB8A-33376F2A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B1B22-4478-E32B-44EB-00C8175F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5" y="-270697"/>
            <a:ext cx="9779183" cy="1744415"/>
          </a:xfrm>
        </p:spPr>
        <p:txBody>
          <a:bodyPr/>
          <a:lstStyle/>
          <a:p>
            <a:r>
              <a:rPr lang="pt-BR" dirty="0"/>
              <a:t>Bolsas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6FD24-3699-39B9-31F7-929C72C7B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825555"/>
            <a:ext cx="9779182" cy="3366815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Dois tipos: </a:t>
            </a:r>
            <a:r>
              <a:rPr lang="pt-BR" sz="3000" i="1" dirty="0"/>
              <a:t>CAPES </a:t>
            </a:r>
            <a:r>
              <a:rPr lang="pt-BR" sz="3000" dirty="0"/>
              <a:t>e </a:t>
            </a:r>
            <a:r>
              <a:rPr lang="pt-BR" sz="3000" i="1" dirty="0"/>
              <a:t>UENF</a:t>
            </a:r>
          </a:p>
          <a:p>
            <a:r>
              <a:rPr lang="pt-BR" sz="3000" b="1" dirty="0"/>
              <a:t>Bolsas UENF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R$ 2.100,00 (mestrado e R$ R$ 3.100,00 (doutorado)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São distribuídas após as bolsas CAPES, mediante disponibilidade de recursos na PROPPG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Não permite acúmulo com atividade remunerada ou vínculo empregatício, exceto no caso de atividade na área de ensino com no máximo de 20 horas semanais.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393259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C12C4-65C3-7EE7-2498-ACF3CC30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Bolsas FAPERJ mestrado e doutorado Nota 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E54DCF-2EE2-B72A-C1BD-A749E017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8" y="2017467"/>
            <a:ext cx="10205155" cy="38414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1 de mestrado e 1 de doutorado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Concedida ao segundo ano do mestrado e ao terceiro ano do doutorado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Seleção interna por desempenho acadêmico e trajetória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Valores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000" dirty="0"/>
              <a:t>R$ 2.900,00 (mestrado)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000" dirty="0"/>
              <a:t>R$ 4.100,00 (doutorado)</a:t>
            </a:r>
          </a:p>
        </p:txBody>
      </p:sp>
    </p:spTree>
    <p:extLst>
      <p:ext uri="{BB962C8B-B14F-4D97-AF65-F5344CB8AC3E}">
        <p14:creationId xmlns:p14="http://schemas.microsoft.com/office/powerpoint/2010/main" val="2247960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FA02E-3D46-B372-3441-8E6EE923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83171-F64D-7BF6-4459-952DCA94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Doutorado Sanduíche no Exterior (PDSE/CAPES)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FD2662-45D3-9A1E-D105-E046826E9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22" y="1846436"/>
            <a:ext cx="10205155" cy="384146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Edital da CAPES, geralmente com duas chamadas ao longo do 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 duração das bolsas varia entre 4 a 12 meses, a depender do edital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Os valores variam conforme o país (mais informações em </a:t>
            </a:r>
            <a:r>
              <a:rPr lang="pt-BR" sz="3200" dirty="0">
                <a:hlinkClick r:id="rId2"/>
              </a:rPr>
              <a:t>https://www.gov.br/capes/pt-br/centrais-de-conteudo/tabelabolsasnoexterior-portaria141-pdf</a:t>
            </a:r>
            <a:r>
              <a:rPr lang="pt-BR" sz="32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 edital não exige mais proficiência linguística (mas pode ser exigida pela instituição de acolhimento)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81965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B1923-7196-42CA-5D3F-E5891740D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DD142-2BC2-0875-5796-1109C0EA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Doutorado Sanduíche no Exterior (PDSE/CAPES)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66CDE6-8233-502F-F88D-D4B71CA1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8" y="2017467"/>
            <a:ext cx="10205155" cy="38414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Cada programa de UENF tem direito a uma bolsa PDSE/CAPES, mas...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1765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5A032-F525-D4F1-B74D-0B77B959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06ABBB-0A5C-DA95-2197-59F438DA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E-mail do programa: </a:t>
            </a:r>
            <a:r>
              <a:rPr lang="pt-BR" dirty="0">
                <a:hlinkClick r:id="rId2"/>
              </a:rPr>
              <a:t>sociologiapolitica@uenf.br</a:t>
            </a:r>
            <a:endParaRPr lang="pt-BR" dirty="0"/>
          </a:p>
          <a:p>
            <a:r>
              <a:rPr lang="pt-BR" dirty="0"/>
              <a:t>E-mail do coordenador: </a:t>
            </a:r>
            <a:r>
              <a:rPr lang="pt-BR" dirty="0">
                <a:hlinkClick r:id="rId3"/>
              </a:rPr>
              <a:t>davidmaciel2206@gmail.com</a:t>
            </a:r>
            <a:endParaRPr lang="pt-BR" dirty="0"/>
          </a:p>
          <a:p>
            <a:r>
              <a:rPr lang="pt-BR" dirty="0"/>
              <a:t>Representação discente (mestrado)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Poppins Light"/>
                <a:cs typeface="Poppins Light"/>
                <a:sym typeface="Poppins Light"/>
              </a:rPr>
              <a:t>Titular: Hugo Gaspar Rezende Emerick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Poppins Light"/>
                <a:cs typeface="Poppins Light"/>
                <a:sym typeface="Poppins Light"/>
                <a:hlinkClick r:id="rId4"/>
              </a:rPr>
              <a:t>emerickhugo@gmail.com</a:t>
            </a:r>
            <a:endParaRPr lang="en-US" sz="2400" dirty="0">
              <a:solidFill>
                <a:srgbClr val="000000"/>
              </a:solidFill>
              <a:ea typeface="Poppins Light"/>
              <a:cs typeface="Poppins Light"/>
              <a:sym typeface="Poppins Ligh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Poppins Light"/>
                <a:cs typeface="Poppins Light"/>
                <a:sym typeface="Poppins Light"/>
              </a:rPr>
              <a:t>22-99263-1061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978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9D60E-B7BB-0580-71CE-B40535149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AA97E-1AD4-5D32-5881-B7D569E0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Doutorado Sanduíche no Exterior (PDSE/CAPES)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44843-F61A-9A5E-C0BF-64F75D2C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8" y="2017467"/>
            <a:ext cx="10205155" cy="38414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Cada programa de UENF tem direito a uma bolsa PDSE/CAPES, mas...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....Nem sempre todos os programas indicam discentes, então...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40756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2430-D1BD-C508-B1B7-B35D5FA0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A7525-3BB2-66DE-5C6A-D77D3AA0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Doutorado Sanduíche no Exterior (PDSE/CAPES)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AAE47F-7344-1B0A-8129-2B401D4A5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8" y="2017467"/>
            <a:ext cx="10205155" cy="38414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Cada programa de UENF tem direito a uma bolsa PDSE/CAPES, mas...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....Nem sempre todos os programas indicam discentes, então...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...sobram bolsas, que são remanejadas para os programas que selecionaram discentes.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87499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47D5F-59FF-3776-3910-4B6A7F58B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0C30E-24AA-F39B-DB77-1AF82B06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Doutorado Sanduíche no Exterior (PDSE/CAPES)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29FE3-9C16-1856-75CB-E871FD6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8" y="2017467"/>
            <a:ext cx="10205155" cy="38414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Cada programa de UENF tem direito a uma bolsa PDSE/CAPES, mas...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....Nem sempre todos os programas indicam discentes, então...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...sobram bolsas, que são remanejadas para os programas que selecionaram discentes.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Nos últimos anos,  O PPGSP tem enviado entre dois a quatro discentes por ano para o PDSE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5463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B7931-A79C-6435-6C07-A9A0B720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73500-20C4-28ED-D5B4-57AC8B67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Sistema Acadêmico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BFB22E0-0476-10CD-F1E8-F631917ADE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805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51958-A3F3-69D8-F7F9-79682CA1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Acadêmico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43330C-435B-A6C8-C9BD-57ECCDC5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Onde vocês gerenciam (quase) toda a vida acadêmica na UENF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Dá acesso a um e-mail institucional com google drive infinito (enquanto durar o vínculo com o programa)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Dá acesso ao conteúdo exclusivo do Portal de Periódicos da CAPES via </a:t>
            </a:r>
            <a:r>
              <a:rPr lang="pt-BR" dirty="0" err="1"/>
              <a:t>CaFe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Acesso à biblioteca virtual, com grande acervo de livros digitais</a:t>
            </a:r>
          </a:p>
        </p:txBody>
      </p:sp>
    </p:spTree>
    <p:extLst>
      <p:ext uri="{BB962C8B-B14F-4D97-AF65-F5344CB8AC3E}">
        <p14:creationId xmlns:p14="http://schemas.microsoft.com/office/powerpoint/2010/main" val="2034115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D9BFA-8686-FD4F-58A4-D50C4DAB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EB76AE5A-735F-AE70-30E0-078B41C08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7388"/>
            <a:ext cx="12192000" cy="5562044"/>
          </a:xfrm>
        </p:spPr>
      </p:pic>
    </p:spTree>
    <p:extLst>
      <p:ext uri="{BB962C8B-B14F-4D97-AF65-F5344CB8AC3E}">
        <p14:creationId xmlns:p14="http://schemas.microsoft.com/office/powerpoint/2010/main" val="875934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CFB27-0544-E596-EE5E-98312666A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4DCD4-4B87-A5B0-ED9D-14638C88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1BFEBB8C-1AF4-0002-BF62-95C63D505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4" y="681820"/>
            <a:ext cx="12192000" cy="5494359"/>
          </a:xfrm>
        </p:spPr>
      </p:pic>
    </p:spTree>
    <p:extLst>
      <p:ext uri="{BB962C8B-B14F-4D97-AF65-F5344CB8AC3E}">
        <p14:creationId xmlns:p14="http://schemas.microsoft.com/office/powerpoint/2010/main" val="95060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71B31-BB93-6322-BC89-40EF2EF7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8B626848-A7F1-6E06-484B-D7B72E55D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1932" y="982132"/>
            <a:ext cx="14009534" cy="4447823"/>
          </a:xfrm>
        </p:spPr>
      </p:pic>
    </p:spTree>
    <p:extLst>
      <p:ext uri="{BB962C8B-B14F-4D97-AF65-F5344CB8AC3E}">
        <p14:creationId xmlns:p14="http://schemas.microsoft.com/office/powerpoint/2010/main" val="2067975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173D0-6F9B-35FB-0814-CC1A4309A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DD6AA-CEF2-C392-5C3A-20F0AE83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AC880C7B-C9DF-5CD1-8873-DE1DC583F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1328"/>
            <a:ext cx="12192000" cy="5493730"/>
          </a:xfrm>
        </p:spPr>
      </p:pic>
    </p:spTree>
    <p:extLst>
      <p:ext uri="{BB962C8B-B14F-4D97-AF65-F5344CB8AC3E}">
        <p14:creationId xmlns:p14="http://schemas.microsoft.com/office/powerpoint/2010/main" val="1020106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627D6-CBEE-16B5-48FF-B9C5BF366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1AE36-F0DE-DDCA-33BD-D37D1134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Teams&#10;&#10;O conteúdo gerado por IA pode estar incorreto.">
            <a:extLst>
              <a:ext uri="{FF2B5EF4-FFF2-40B4-BE49-F238E27FC236}">
                <a16:creationId xmlns:a16="http://schemas.microsoft.com/office/drawing/2014/main" id="{35B72F7A-43BC-6FF5-7BFE-A7F03DE47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498" y="688623"/>
            <a:ext cx="12249498" cy="5671300"/>
          </a:xfrm>
        </p:spPr>
      </p:pic>
    </p:spTree>
    <p:extLst>
      <p:ext uri="{BB962C8B-B14F-4D97-AF65-F5344CB8AC3E}">
        <p14:creationId xmlns:p14="http://schemas.microsoft.com/office/powerpoint/2010/main" val="160793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2A824-C688-FF24-E25A-A9521FE4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E96D5-8C76-E5D4-33EF-4A96756B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2" y="-146755"/>
            <a:ext cx="9779183" cy="1744415"/>
          </a:xfrm>
        </p:spPr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A81D8B-EB7A-63C1-04F1-7AF2F288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22" y="1746533"/>
            <a:ext cx="9944625" cy="379631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Representação discente (doutorado)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Titular: Mateus Augusto Almeida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>
                <a:hlinkClick r:id="rId2"/>
              </a:rPr>
              <a:t>m_ateusaugusto@hotmail.com</a:t>
            </a:r>
            <a:endParaRPr lang="pt-B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28-99951-1386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Suplente: Bruna Tavares da Costa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>
                <a:hlinkClick r:id="rId3"/>
              </a:rPr>
              <a:t>bruni.tavares@hotmail.com</a:t>
            </a:r>
            <a:endParaRPr lang="pt-B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21-99539-8671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Grupo de whatsapp de docentes e discentes (apenas para divulgação)</a:t>
            </a:r>
          </a:p>
          <a:p>
            <a:pPr lvl="1"/>
            <a:r>
              <a:rPr lang="pt-BR" dirty="0">
                <a:hlinkClick r:id="rId4"/>
              </a:rPr>
              <a:t>https://chat.whatsapp.com/IyUlPqZd6cf1I7bkFRoidF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402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AD1E3-D9F8-6B0E-BC47-1175605E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8F5D2-EDB7-00CC-3943-75B5E2BB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BACF5EE-1046-1B14-E917-E4378CDB6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908" y="778933"/>
            <a:ext cx="12250908" cy="5542845"/>
          </a:xfrm>
        </p:spPr>
      </p:pic>
    </p:spTree>
    <p:extLst>
      <p:ext uri="{BB962C8B-B14F-4D97-AF65-F5344CB8AC3E}">
        <p14:creationId xmlns:p14="http://schemas.microsoft.com/office/powerpoint/2010/main" val="34085906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049F2-7D60-B3ED-6D99-C68DE557C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47BB1-DEF3-4FFD-CF0C-37FB690A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C6B90A77-2A0E-5F70-8A7A-FFC3178D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1322"/>
            <a:ext cx="12229245" cy="5535611"/>
          </a:xfrm>
        </p:spPr>
      </p:pic>
    </p:spTree>
    <p:extLst>
      <p:ext uri="{BB962C8B-B14F-4D97-AF65-F5344CB8AC3E}">
        <p14:creationId xmlns:p14="http://schemas.microsoft.com/office/powerpoint/2010/main" val="613810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35F13-A9C8-9466-177C-3257C7586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BF904-425C-28DA-EBCC-DFCD9EDB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Trancamento e licenças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1257FDD-AA07-AB72-5880-628386150A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2478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73E47-1BFA-45A5-B4CA-F4049890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Trancamento e licença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552775-B2C5-2D5A-DA42-8A4A954F8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2017467"/>
            <a:ext cx="9779183" cy="40898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Três tipos de trancamento: Trancamento de Matrícula (TR), Regime de Exercício Domiciliar (REDO) e Trancamento Especial de Matrícula (TRE)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Trancamento de matrícula (TR)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Medidante justificativa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Máximo de 12 meses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Deliberado pela Câmara de Pesquisa e Pós-Graduação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Implica o cancelamento das disciplinas em curso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Continua a contar para o tempo de curso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Perde direito à bolsa</a:t>
            </a:r>
          </a:p>
        </p:txBody>
      </p:sp>
    </p:spTree>
    <p:extLst>
      <p:ext uri="{BB962C8B-B14F-4D97-AF65-F5344CB8AC3E}">
        <p14:creationId xmlns:p14="http://schemas.microsoft.com/office/powerpoint/2010/main" val="1739981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9CAE6-0662-51DD-8D3E-CF9A78A5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C7EBB-D5C2-1C1D-29C5-009227D3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Trancamento e licença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068C43-2C64-8262-A4AF-7AD22093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2017467"/>
            <a:ext cx="9779183" cy="40898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Regime de Exercício Domiciliar (REDO)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Concedido para quem estiver incapacitado fisicamente – mas não intelectualmente – de prosseguir presencialmente com as atividades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Mínimo de 15 dias e máximo de 60 dias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Necessário laudo médico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Deliberado pela Câmara de Pesquisa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Não implica perda da bolsa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O tempo de curso continua a contar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4947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40A3C-4F20-8735-2E10-7514ECA47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A0037-5112-D0CB-B93C-3CC80B01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Trancamento e licença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4CC4E7-375B-8F11-AB11-FC480236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2017467"/>
            <a:ext cx="9779183" cy="40898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Trancamento Especial de Matrícula (TRE)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Concedido para quem estiver incapacitado intelectualmente de prosseguir com as atividades acadêmicas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Necessário laudo psiquiátrico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Deliberado pela Câmara de Pesquisa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Não implica perda da bolsa (mas ela pode ser suspensa por até 6 meses, a depender da agência de fomento)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dirty="0"/>
              <a:t>O tempo de curso deixa de contar durante o 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79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9A2EF-AF68-6348-8EC7-A2F0F86AD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FAB03-D509-5310-8DB0-AB2B6DCF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-247934"/>
            <a:ext cx="9779183" cy="1744415"/>
          </a:xfrm>
        </p:spPr>
        <p:txBody>
          <a:bodyPr/>
          <a:lstStyle/>
          <a:p>
            <a:r>
              <a:rPr lang="pt-BR" dirty="0"/>
              <a:t>Trancamento e licença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197EC-F284-7298-E238-49B35CF9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45" y="1496481"/>
            <a:ext cx="10215558" cy="44849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Licença maternidade/paternidade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No mínimo de 180 dias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Dobro do tempo em caso de parentalidade atípica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Também é aplicado a situações anteriores ao parto (gravidez de risco)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Não implica perda da bolsa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Para licença maternidade, algumas agências prorrogam a bolsa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O tempo de curso deixa de contar durante a licença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23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9E51C-C3ED-2FF9-F4ED-BC379620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374BC-45C4-B5C7-44B2-807CBF25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Sistema de avaliação</a:t>
            </a:r>
          </a:p>
        </p:txBody>
      </p:sp>
      <p:pic>
        <p:nvPicPr>
          <p:cNvPr id="9" name="Espaço Reservado para 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D419DA5-10C7-B1CA-D48F-D71D6C0F1C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8" r="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39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E9051-39D2-19BA-3F57-F51F3CB5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2C5CDF-CF0E-3249-E6DD-FF0FB6D72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Cada disciplina concede um total de créditos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1 crédito = 15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Há disciplinas que influenciam no cálculo do CR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 escala do CR vai de 0 á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Outras disciplinas não influenciam no cálculo do CR. São avaliadas apenas como Satisfatório/Não-satisfatório</a:t>
            </a:r>
          </a:p>
        </p:txBody>
      </p:sp>
    </p:spTree>
    <p:extLst>
      <p:ext uri="{BB962C8B-B14F-4D97-AF65-F5344CB8AC3E}">
        <p14:creationId xmlns:p14="http://schemas.microsoft.com/office/powerpoint/2010/main" val="376785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5C6A-BE17-EC81-B15A-CF7D7765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4FDD3-2C1E-1533-2CC9-0094BCC2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e cálculo do CR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58A3F9B-644B-D746-1CB9-CF712F055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802998"/>
              </p:ext>
            </p:extLst>
          </p:nvPr>
        </p:nvGraphicFramePr>
        <p:xfrm>
          <a:off x="1158875" y="2017713"/>
          <a:ext cx="9779000" cy="2682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4750">
                  <a:extLst>
                    <a:ext uri="{9D8B030D-6E8A-4147-A177-3AD203B41FA5}">
                      <a16:colId xmlns:a16="http://schemas.microsoft.com/office/drawing/2014/main" val="826224812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754742832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37347527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751938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Conceito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Descrição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Equivalência externa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8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Excelente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10-9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0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Muito 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8-8,9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7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7-7,9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6-6,9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3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Reprovado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Menor que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29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4717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269_TF45331398_Win32" id="{3328EF41-B506-4E00-9D52-63C1C58F8F8A}" vid="{23365FC3-F6F7-46B3-8D20-6B432682BE5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{6B82E08C-AF7E-4BEE-BB76-36515F1E5981}tf45331398_win32</Template>
  <TotalTime>479</TotalTime>
  <Words>2404</Words>
  <Application>Microsoft Office PowerPoint</Application>
  <PresentationFormat>Widescreen</PresentationFormat>
  <Paragraphs>424</Paragraphs>
  <Slides>66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Cambria Math</vt:lpstr>
      <vt:lpstr>Open Sans</vt:lpstr>
      <vt:lpstr>Poppins Light</vt:lpstr>
      <vt:lpstr>Symbol</vt:lpstr>
      <vt:lpstr>Tenorite</vt:lpstr>
      <vt:lpstr>Times New Roman</vt:lpstr>
      <vt:lpstr>Wingdings</vt:lpstr>
      <vt:lpstr>Personalizado</vt:lpstr>
      <vt:lpstr>Sobrevivendo na pós-graduação Guia do PPGSP/UENF</vt:lpstr>
      <vt:lpstr>Comissão Coordenadora</vt:lpstr>
      <vt:lpstr>Apresentação do PowerPoint</vt:lpstr>
      <vt:lpstr>Apresentação do PowerPoint</vt:lpstr>
      <vt:lpstr>Contatos</vt:lpstr>
      <vt:lpstr>Contatos</vt:lpstr>
      <vt:lpstr>Sistema de avaliação</vt:lpstr>
      <vt:lpstr>Sistema de avaliação</vt:lpstr>
      <vt:lpstr>Conceitos e cálculo do CR</vt:lpstr>
      <vt:lpstr>Conceitos e cálculo do CR</vt:lpstr>
      <vt:lpstr>Mestrado</vt:lpstr>
      <vt:lpstr>Matriz curricular (mestrado)¹</vt:lpstr>
      <vt:lpstr>Matriz curricular (mestrado)</vt:lpstr>
      <vt:lpstr>Datas importantes</vt:lpstr>
      <vt:lpstr>Bancas</vt:lpstr>
      <vt:lpstr>Prorrogações</vt:lpstr>
      <vt:lpstr>Doutorado</vt:lpstr>
      <vt:lpstr>Matriz curricular (doutorado)¹</vt:lpstr>
      <vt:lpstr>Matriz curricular (doutorado)¹</vt:lpstr>
      <vt:lpstr>Aproveitamento de disciplinas do mestrado</vt:lpstr>
      <vt:lpstr>Datas importantes</vt:lpstr>
      <vt:lpstr>Bancas</vt:lpstr>
      <vt:lpstr>Bancas</vt:lpstr>
      <vt:lpstr>Prorrogações</vt:lpstr>
      <vt:lpstr>Procedimentos para a defesa final</vt:lpstr>
      <vt:lpstr>Antes da defesa</vt:lpstr>
      <vt:lpstr>Possíveis resultados da defesa</vt:lpstr>
      <vt:lpstr>Após a defesa</vt:lpstr>
      <vt:lpstr>Após a defesa</vt:lpstr>
      <vt:lpstr>Apresentação do PowerPoint</vt:lpstr>
      <vt:lpstr>Após a defesa</vt:lpstr>
      <vt:lpstr>Após a defesa</vt:lpstr>
      <vt:lpstr>Apresentação do PowerPoint</vt:lpstr>
      <vt:lpstr>Apresentação do PowerPoint</vt:lpstr>
      <vt:lpstr>Após a defesa</vt:lpstr>
      <vt:lpstr>Após a defesa</vt:lpstr>
      <vt:lpstr>Onde publicar?</vt:lpstr>
      <vt:lpstr>Onde publicar?</vt:lpstr>
      <vt:lpstr>Congressos</vt:lpstr>
      <vt:lpstr>Congressos e eventos</vt:lpstr>
      <vt:lpstr>Congressos e eventos</vt:lpstr>
      <vt:lpstr>Congressos e eventos</vt:lpstr>
      <vt:lpstr>Auxílio para participação em eventos</vt:lpstr>
      <vt:lpstr>Bolsas</vt:lpstr>
      <vt:lpstr>Bolsas</vt:lpstr>
      <vt:lpstr>Bolsas</vt:lpstr>
      <vt:lpstr>Bolsas FAPERJ mestrado e doutorado Nota 10</vt:lpstr>
      <vt:lpstr>Programa de Doutorado Sanduíche no Exterior (PDSE/CAPES)</vt:lpstr>
      <vt:lpstr>Programa de Doutorado Sanduíche no Exterior (PDSE/CAPES)</vt:lpstr>
      <vt:lpstr>Programa de Doutorado Sanduíche no Exterior (PDSE/CAPES)</vt:lpstr>
      <vt:lpstr>Programa de Doutorado Sanduíche no Exterior (PDSE/CAPES)</vt:lpstr>
      <vt:lpstr>Programa de Doutorado Sanduíche no Exterior (PDSE/CAPES)</vt:lpstr>
      <vt:lpstr>Sistema Acadêmico</vt:lpstr>
      <vt:lpstr>Sistema Acadêmico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Trancamento e licenças</vt:lpstr>
      <vt:lpstr>Trancamento e licença</vt:lpstr>
      <vt:lpstr>Trancamento e licença</vt:lpstr>
      <vt:lpstr>Trancamento e licença</vt:lpstr>
      <vt:lpstr>Trancamento e licença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Maciel de Mello Neto</dc:creator>
  <cp:lastModifiedBy>David Maciel de Mello Neto</cp:lastModifiedBy>
  <cp:revision>1</cp:revision>
  <dcterms:created xsi:type="dcterms:W3CDTF">2025-04-28T13:06:17Z</dcterms:created>
  <dcterms:modified xsi:type="dcterms:W3CDTF">2025-04-28T21:05:45Z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